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62" r:id="rId4"/>
    <p:sldId id="258" r:id="rId5"/>
    <p:sldId id="259" r:id="rId6"/>
    <p:sldId id="263" r:id="rId7"/>
    <p:sldId id="264" r:id="rId8"/>
    <p:sldId id="267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60" r:id="rId19"/>
    <p:sldId id="275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00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6DD13-1642-41B4-A4BA-1B8CD83C5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F9851-32BB-4BC9-BCC2-78D4BE80A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DC421-3048-46B4-BDD3-9AD981F35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9365-9390-448B-903E-53945CFD64CE}" type="datetimeFigureOut">
              <a:rPr lang="de-DE" smtClean="0"/>
              <a:t>30.04.2018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097F4-B825-42A1-AA20-D12474FBF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54287-2F5A-4AB1-A911-065DF5C90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187E-A5A6-4EC0-A4D9-5F2B01D1B2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390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2097D-C579-4EEB-BA0B-542E3BC30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D3B13-60FD-4F76-B269-2987F9D5D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B8A3F-C7D1-424D-9774-42C4558EC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1AF5-2225-4A4D-834B-215359DFD297}" type="datetimeFigureOut">
              <a:rPr lang="de-DE" smtClean="0"/>
              <a:t>30.04.2018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0D709-7010-4AD8-A13D-AE4279828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1A396-48B3-493E-8C35-709F8CA2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2ADC-30FB-49D7-B043-8FD195C6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621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ED4286-2462-4D0D-81E8-C665F8B9CD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DF8297-CA8D-4065-AE98-D642063F8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E3FC3-70D8-4D96-9C0C-30ABA6A7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1AF5-2225-4A4D-834B-215359DFD297}" type="datetimeFigureOut">
              <a:rPr lang="de-DE" smtClean="0"/>
              <a:t>30.04.2018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C4462-163C-49FA-9EEE-12AEC5FD7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25564-55DD-4E94-8549-03C1929D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2ADC-30FB-49D7-B043-8FD195C6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76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274E5-1248-467A-9267-9BA83FCC6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424EE-91F4-49D8-BCE5-590B6C9A3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C8A37-50BF-4062-A174-5CD45933D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1AF5-2225-4A4D-834B-215359DFD297}" type="datetimeFigureOut">
              <a:rPr lang="de-DE" smtClean="0"/>
              <a:t>30.04.2018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D967A-15A2-47CF-A7E4-1B11C8708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3EC8F-B6AA-496C-BC25-0597FD0C0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2ADC-30FB-49D7-B043-8FD195C6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305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44377-EDF3-47A9-83DC-AAC665492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B1DA7-EB77-4C6A-AE47-36896BC99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21F1E-834F-4CC8-94E1-F43EC972A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1AF5-2225-4A4D-834B-215359DFD297}" type="datetimeFigureOut">
              <a:rPr lang="de-DE" smtClean="0"/>
              <a:t>30.04.2018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D2EC6-1E6F-47C9-B584-E4A9F937F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1CECC-BE06-4C82-9E65-2333ABFB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2ADC-30FB-49D7-B043-8FD195C6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881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526BC-284B-4225-88F9-E05CD4C92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D2156-9187-4399-8E48-2F436B50B9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201031-6D8F-47CB-80F8-F46C9BDD4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0F16E-F141-4589-9953-C3F29827B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1AF5-2225-4A4D-834B-215359DFD297}" type="datetimeFigureOut">
              <a:rPr lang="de-DE" smtClean="0"/>
              <a:t>30.04.2018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E6FF4-F5FE-40FB-B841-7AC4E2DB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BAB74-E7AB-4FD2-B7AE-9E6F3005F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2ADC-30FB-49D7-B043-8FD195C6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37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5E4E5-ABE9-4B69-BB9B-CD3F88807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95DA2-C50C-4D08-BFC0-2B6A4F0C8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F9691-0D07-4A00-A79B-24F9F5994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380A65-9A85-4A58-8312-EF10F62E5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0C1E26-4CD3-43B3-BCB3-DA2C2F5E8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6F5509-B8DB-451A-8DF7-2F0B3CB1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1AF5-2225-4A4D-834B-215359DFD297}" type="datetimeFigureOut">
              <a:rPr lang="de-DE" smtClean="0"/>
              <a:t>30.04.2018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887654-5484-4E95-8CB5-07343408A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72E3D8-F7FA-4358-ACC6-7B591B279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2ADC-30FB-49D7-B043-8FD195C6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300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10D25-E292-480B-B677-38A9E1DD4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4DAD97-2660-43F7-8652-DF8ADB207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1AF5-2225-4A4D-834B-215359DFD297}" type="datetimeFigureOut">
              <a:rPr lang="de-DE" smtClean="0"/>
              <a:t>30.04.2018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CDA129-9F22-40CD-B5FA-28C24C5CC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7DBDD4-5384-4322-8E8D-74DCC3C1A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2ADC-30FB-49D7-B043-8FD195C6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678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EBDB42-73E5-4653-95B7-0A0A78A88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1AF5-2225-4A4D-834B-215359DFD297}" type="datetimeFigureOut">
              <a:rPr lang="de-DE" smtClean="0"/>
              <a:t>30.04.2018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4B2527-87AB-4AC5-8F88-F76191F07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4C5E49-77DB-4D82-ABC4-3F7050977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2ADC-30FB-49D7-B043-8FD195C6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522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2EEC-174E-4551-B56C-E6EF5FADD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900A2-5BEC-414F-8B02-21875DC09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216ED0-65FD-4062-8257-1602A1001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934EA-73EF-4ADB-BA5B-E10BB6474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1AF5-2225-4A4D-834B-215359DFD297}" type="datetimeFigureOut">
              <a:rPr lang="de-DE" smtClean="0"/>
              <a:t>30.04.2018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3AC59-4411-44ED-9730-7928936BF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4BC0F-2BB0-4A84-B3FB-6D4D28227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2ADC-30FB-49D7-B043-8FD195C6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18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AC1E9-31B0-4A3B-9EC1-5A6978B2C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4DE98E-9786-47E4-BEB8-11BAE9FF0D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C34BC-B54A-4228-8EB7-880175B30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6967B-3B22-4B95-9E4E-726C15222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1AF5-2225-4A4D-834B-215359DFD297}" type="datetimeFigureOut">
              <a:rPr lang="de-DE" smtClean="0"/>
              <a:t>30.04.2018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ED590-BB27-451F-8DF2-F9F34CF67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296A6-097A-4913-A03C-A23DDC630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2ADC-30FB-49D7-B043-8FD195C6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581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33C8FA-96A0-440D-840D-CE1AE7C95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0EC1E-08A4-43EB-8511-A1D23BE4B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691C7-E93A-4AD4-925A-C28183464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E10098"/>
                </a:solidFill>
              </a:defRPr>
            </a:lvl1pPr>
          </a:lstStyle>
          <a:p>
            <a:fld id="{D7791AF5-2225-4A4D-834B-215359DFD297}" type="datetimeFigureOut">
              <a:rPr lang="de-DE" smtClean="0"/>
              <a:pPr/>
              <a:t>30.04.2018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D983D-59EC-4EC5-97BE-38FDEEE70A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E10098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8121-8088-40FB-928B-3D29F14B81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E10098"/>
                </a:solidFill>
              </a:defRPr>
            </a:lvl1pPr>
          </a:lstStyle>
          <a:p>
            <a:fld id="{E9512ADC-30FB-49D7-B043-8FD195C608E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0490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E1009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E10098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E10098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E10098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E10098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E1009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736FC65-5FB7-4C8C-886C-1013A3141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164" y="2231471"/>
            <a:ext cx="4386045" cy="219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1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D0554-84B3-41B6-97F7-75014553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Resolvers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4E48F-7954-4A85-9906-561632BB5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Specify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various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and </a:t>
            </a:r>
            <a:r>
              <a:rPr lang="de-DE" dirty="0" err="1"/>
              <a:t>fields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schema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connected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various</a:t>
            </a:r>
            <a:r>
              <a:rPr lang="de-DE" dirty="0"/>
              <a:t> </a:t>
            </a:r>
            <a:r>
              <a:rPr lang="de-DE" dirty="0" err="1"/>
              <a:t>backends</a:t>
            </a:r>
            <a:endParaRPr lang="de-DE" dirty="0"/>
          </a:p>
          <a:p>
            <a:r>
              <a:rPr lang="de-DE" dirty="0"/>
              <a:t>Can </a:t>
            </a:r>
            <a:r>
              <a:rPr lang="de-DE" dirty="0" err="1"/>
              <a:t>talk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kind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backend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execute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queries</a:t>
            </a:r>
            <a:endParaRPr lang="de-DE" dirty="0"/>
          </a:p>
          <a:p>
            <a:r>
              <a:rPr lang="de-DE" dirty="0"/>
              <a:t>Are GraphQL-Implementation and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specific</a:t>
            </a:r>
            <a:endParaRPr lang="de-DE" dirty="0"/>
          </a:p>
          <a:p>
            <a:r>
              <a:rPr lang="de-DE" dirty="0" err="1"/>
              <a:t>Example</a:t>
            </a:r>
            <a:r>
              <a:rPr lang="de-DE" dirty="0"/>
              <a:t>:</a:t>
            </a:r>
            <a:endParaRPr lang="en-US" sz="2000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960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0F9897-A903-4DC1-81C2-0CA377390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Resolvers – </a:t>
            </a: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566A79-A896-40FA-BB30-E73F2D58F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getAuthor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(_,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args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return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sql.raw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('SELECT * FROM authors WHERE id = %s', args.id);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posts(author){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return request(`https://api.blog.io/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by_author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/${author.id}`);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768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F8954-FB24-4B5E-84FD-69E3CB2CE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43099-974A-401A-893F-FD9FC4526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query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formed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schema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GraphQL-Syntax</a:t>
            </a:r>
          </a:p>
          <a:p>
            <a:r>
              <a:rPr lang="de-DE" dirty="0"/>
              <a:t>The Client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specify</a:t>
            </a:r>
            <a:r>
              <a:rPr lang="de-DE" dirty="0"/>
              <a:t> </a:t>
            </a:r>
            <a:r>
              <a:rPr lang="de-DE" dirty="0" err="1"/>
              <a:t>various</a:t>
            </a:r>
            <a:r>
              <a:rPr lang="de-DE" dirty="0"/>
              <a:t> </a:t>
            </a:r>
            <a:r>
              <a:rPr lang="de-DE" dirty="0" err="1"/>
              <a:t>queries</a:t>
            </a:r>
            <a:r>
              <a:rPr lang="de-DE" dirty="0"/>
              <a:t> in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call</a:t>
            </a:r>
            <a:r>
              <a:rPr lang="de-DE" dirty="0"/>
              <a:t> and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return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598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106D9-20CD-4182-B99F-1AEDBFA03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Query – </a:t>
            </a:r>
            <a:r>
              <a:rPr lang="de-DE" dirty="0" err="1"/>
              <a:t>Example</a:t>
            </a:r>
            <a:r>
              <a:rPr lang="de-DE" dirty="0"/>
              <a:t>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A9E5D-2943-4796-B5E8-4BF60BF32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18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getAuthor</a:t>
            </a: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(id: 5){</a:t>
            </a:r>
          </a:p>
          <a:p>
            <a:pPr marL="0" indent="0">
              <a:buNone/>
            </a:pP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   name</a:t>
            </a:r>
          </a:p>
          <a:p>
            <a:pPr marL="0" indent="0">
              <a:buNone/>
            </a:pP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   posts {</a:t>
            </a:r>
          </a:p>
          <a:p>
            <a:pPr marL="0" indent="0">
              <a:buNone/>
            </a:pP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      title</a:t>
            </a:r>
          </a:p>
          <a:p>
            <a:pPr marL="0" indent="0">
              <a:buNone/>
            </a:pP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      author {</a:t>
            </a:r>
          </a:p>
          <a:p>
            <a:pPr marL="0" indent="0">
              <a:buNone/>
            </a:pP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         name </a:t>
            </a:r>
            <a:r>
              <a:rPr lang="en-US" sz="18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Just the name is queried</a:t>
            </a: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           	  }</a:t>
            </a:r>
          </a:p>
          <a:p>
            <a:pPr marL="0" indent="0">
              <a:buNone/>
            </a:pP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FBECF2-D6BC-4DAB-BF74-C26ED7D4F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98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0E2F0-1FD7-4667-9E9A-31AB3BCEF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Query – </a:t>
            </a:r>
            <a:r>
              <a:rPr lang="de-DE" dirty="0" err="1"/>
              <a:t>Example</a:t>
            </a:r>
            <a:r>
              <a:rPr lang="de-DE" dirty="0"/>
              <a:t>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03EA0-5B78-49A4-BCFF-8798962EF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“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getAuthor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”: {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“name”: “Johann Wolfgang von Goethe”,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“posts”: [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   {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      “title”: “Faust. Eine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Tragödie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.”,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      “author”: {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         “name”: “Johann Wolfgang von Goethe”</a:t>
            </a:r>
            <a:endParaRPr lang="en-US" sz="1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   },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   {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      “title”: “</a:t>
            </a:r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Faust. Der Tragödie zweiter Teil“,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      “author”: {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         “name”: “Johann Wolfgang von Goethe”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   }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]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sz="11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DD1C8B-98DD-49DD-8746-57C58CD6F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911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0EB04D-EBC5-4C76-89DE-97FB0DC73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Execution</a:t>
            </a:r>
            <a:endParaRPr lang="de-D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717451-9C13-4749-9817-7A69942A5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 Query-</a:t>
            </a:r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happens</a:t>
            </a:r>
            <a:r>
              <a:rPr lang="de-DE" dirty="0"/>
              <a:t> in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steps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Parse</a:t>
            </a:r>
          </a:p>
          <a:p>
            <a:pPr lvl="1"/>
            <a:r>
              <a:rPr lang="de-DE" dirty="0" err="1"/>
              <a:t>Validate</a:t>
            </a:r>
            <a:endParaRPr lang="de-DE" dirty="0"/>
          </a:p>
          <a:p>
            <a:pPr lvl="1"/>
            <a:r>
              <a:rPr lang="de-DE" dirty="0"/>
              <a:t>Execute</a:t>
            </a:r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query</a:t>
            </a:r>
            <a:r>
              <a:rPr lang="de-DE" dirty="0"/>
              <a:t> an </a:t>
            </a:r>
            <a:r>
              <a:rPr lang="de-DE" dirty="0" err="1"/>
              <a:t>abstract</a:t>
            </a:r>
            <a:r>
              <a:rPr lang="de-DE" dirty="0"/>
              <a:t> </a:t>
            </a:r>
            <a:r>
              <a:rPr lang="de-DE" dirty="0" err="1"/>
              <a:t>syntax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built</a:t>
            </a:r>
            <a:r>
              <a:rPr lang="de-DE" dirty="0"/>
              <a:t> (Parse)</a:t>
            </a:r>
          </a:p>
          <a:p>
            <a:r>
              <a:rPr lang="de-DE" dirty="0"/>
              <a:t>The </a:t>
            </a:r>
            <a:r>
              <a:rPr lang="de-DE" dirty="0" err="1"/>
              <a:t>executor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calls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node‘s</a:t>
            </a:r>
            <a:r>
              <a:rPr lang="de-DE" dirty="0"/>
              <a:t> </a:t>
            </a:r>
            <a:r>
              <a:rPr lang="de-DE" dirty="0" err="1"/>
              <a:t>resolve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top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bottom</a:t>
            </a:r>
            <a:r>
              <a:rPr lang="de-DE" dirty="0"/>
              <a:t> </a:t>
            </a:r>
            <a:r>
              <a:rPr lang="de-DE" dirty="0" err="1"/>
              <a:t>until</a:t>
            </a:r>
            <a:r>
              <a:rPr lang="de-DE" dirty="0"/>
              <a:t> all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resolved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scalar</a:t>
            </a:r>
            <a:r>
              <a:rPr lang="de-DE" dirty="0"/>
              <a:t> </a:t>
            </a:r>
            <a:r>
              <a:rPr lang="de-DE" dirty="0" err="1"/>
              <a:t>types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933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992B7D-1D2E-4892-A0CA-57CCEA3D4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Execution</a:t>
            </a:r>
            <a:r>
              <a:rPr lang="de-DE" dirty="0"/>
              <a:t> – </a:t>
            </a:r>
            <a:r>
              <a:rPr lang="de-DE" dirty="0" err="1"/>
              <a:t>Example</a:t>
            </a:r>
            <a:endParaRPr lang="de-DE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D6CC119-FA9A-4D88-B65A-5941D956E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280458"/>
            <a:ext cx="6172200" cy="4287558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701242D-4A8F-4D67-A555-8BCEA393A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81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C70725-0EEA-4BB6-ACE3-8A5A725EB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GraphQL vs. REST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372A14-5333-41DE-A24C-2CA2AAEB18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Some</a:t>
            </a:r>
            <a:r>
              <a:rPr lang="de-DE" dirty="0"/>
              <a:t> Advantages </a:t>
            </a:r>
            <a:r>
              <a:rPr lang="de-DE" dirty="0" err="1"/>
              <a:t>of</a:t>
            </a:r>
            <a:r>
              <a:rPr lang="de-DE" dirty="0"/>
              <a:t> GraphQL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6E99ABF-4100-4480-B468-11062D8B48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Clients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exactly</a:t>
            </a:r>
            <a:r>
              <a:rPr lang="de-DE" dirty="0"/>
              <a:t> </a:t>
            </a:r>
            <a:r>
              <a:rPr lang="de-DE" dirty="0" err="1"/>
              <a:t>decide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(and </a:t>
            </a:r>
            <a:r>
              <a:rPr lang="de-DE" dirty="0" err="1"/>
              <a:t>want</a:t>
            </a:r>
            <a:r>
              <a:rPr lang="de-DE" dirty="0"/>
              <a:t>)</a:t>
            </a:r>
          </a:p>
          <a:p>
            <a:r>
              <a:rPr lang="de-DE" dirty="0"/>
              <a:t>Joints, </a:t>
            </a:r>
            <a:r>
              <a:rPr lang="de-DE" dirty="0" err="1"/>
              <a:t>filtering</a:t>
            </a:r>
            <a:r>
              <a:rPr lang="de-DE" dirty="0"/>
              <a:t>, </a:t>
            </a:r>
            <a:r>
              <a:rPr lang="de-DE" dirty="0" err="1"/>
              <a:t>argument</a:t>
            </a:r>
            <a:r>
              <a:rPr lang="de-DE" dirty="0"/>
              <a:t> </a:t>
            </a:r>
            <a:r>
              <a:rPr lang="de-DE" dirty="0" err="1"/>
              <a:t>validation</a:t>
            </a:r>
            <a:r>
              <a:rPr lang="de-DE" dirty="0"/>
              <a:t> (etc.)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easier</a:t>
            </a:r>
            <a:endParaRPr lang="de-DE" dirty="0"/>
          </a:p>
          <a:p>
            <a:r>
              <a:rPr lang="de-DE" dirty="0" err="1"/>
              <a:t>You</a:t>
            </a:r>
            <a:r>
              <a:rPr lang="de-DE" dirty="0"/>
              <a:t> do not </a:t>
            </a:r>
            <a:r>
              <a:rPr lang="de-DE" dirty="0" err="1"/>
              <a:t>need</a:t>
            </a:r>
            <a:r>
              <a:rPr lang="de-DE" dirty="0"/>
              <a:t> a own URL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resource</a:t>
            </a:r>
            <a:r>
              <a:rPr lang="de-DE" dirty="0"/>
              <a:t> </a:t>
            </a:r>
            <a:r>
              <a:rPr lang="de-DE" dirty="0" err="1"/>
              <a:t>action</a:t>
            </a:r>
            <a:endParaRPr lang="de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A7F2D97-3F4F-4444-ABD5-812AFEDDD7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Disadvantages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GraphQL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95FD2B7-08D6-4E70-901C-0ED7BD411F5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possible</a:t>
            </a:r>
            <a:r>
              <a:rPr lang="de-DE" dirty="0"/>
              <a:t> </a:t>
            </a:r>
            <a:r>
              <a:rPr lang="de-DE" dirty="0" err="1"/>
              <a:t>overhead</a:t>
            </a:r>
            <a:r>
              <a:rPr lang="de-DE" dirty="0"/>
              <a:t> </a:t>
            </a:r>
            <a:r>
              <a:rPr lang="de-DE" dirty="0" err="1"/>
              <a:t>throughout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execution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526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38554-B2AD-4890-B3C9-3315D031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GraphQL?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7A7B8-1B07-4186-AF1F-F7A9B6B68D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837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9740E9-C838-4DCC-BA86-0DF855357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0E03C2-2A83-464C-A8FE-A5E033A36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917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EA308-47D9-40F9-9E1B-434064712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rgbClr val="E10098"/>
                </a:solidFill>
              </a:rPr>
              <a:t>Procedure</a:t>
            </a:r>
            <a:endParaRPr lang="de-DE" dirty="0">
              <a:solidFill>
                <a:srgbClr val="E10098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C6763-BC42-4438-B34F-552EC13D8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solidFill>
                  <a:srgbClr val="E10098"/>
                </a:solidFill>
              </a:rPr>
              <a:t>What</a:t>
            </a:r>
            <a:r>
              <a:rPr lang="de-DE" dirty="0">
                <a:solidFill>
                  <a:srgbClr val="E10098"/>
                </a:solidFill>
              </a:rPr>
              <a:t> </a:t>
            </a:r>
            <a:r>
              <a:rPr lang="de-DE" dirty="0" err="1">
                <a:solidFill>
                  <a:srgbClr val="E10098"/>
                </a:solidFill>
              </a:rPr>
              <a:t>is</a:t>
            </a:r>
            <a:r>
              <a:rPr lang="de-DE" dirty="0">
                <a:solidFill>
                  <a:srgbClr val="E10098"/>
                </a:solidFill>
              </a:rPr>
              <a:t> GraphQL? </a:t>
            </a:r>
            <a:br>
              <a:rPr lang="de-DE" dirty="0">
                <a:solidFill>
                  <a:srgbClr val="E10098"/>
                </a:solidFill>
              </a:rPr>
            </a:br>
            <a:r>
              <a:rPr lang="de-DE" dirty="0" err="1">
                <a:solidFill>
                  <a:srgbClr val="E10098"/>
                </a:solidFill>
              </a:rPr>
              <a:t>How</a:t>
            </a:r>
            <a:r>
              <a:rPr lang="de-DE" dirty="0">
                <a:solidFill>
                  <a:srgbClr val="E10098"/>
                </a:solidFill>
              </a:rPr>
              <a:t> </a:t>
            </a:r>
            <a:r>
              <a:rPr lang="de-DE" dirty="0" err="1">
                <a:solidFill>
                  <a:srgbClr val="E10098"/>
                </a:solidFill>
              </a:rPr>
              <a:t>does</a:t>
            </a:r>
            <a:r>
              <a:rPr lang="de-DE" dirty="0">
                <a:solidFill>
                  <a:srgbClr val="E10098"/>
                </a:solidFill>
              </a:rPr>
              <a:t> GraphQL </a:t>
            </a:r>
            <a:r>
              <a:rPr lang="de-DE" dirty="0" err="1">
                <a:solidFill>
                  <a:srgbClr val="E10098"/>
                </a:solidFill>
              </a:rPr>
              <a:t>work</a:t>
            </a:r>
            <a:r>
              <a:rPr lang="de-DE" dirty="0">
                <a:solidFill>
                  <a:srgbClr val="E10098"/>
                </a:solidFill>
              </a:rPr>
              <a:t>?</a:t>
            </a:r>
          </a:p>
          <a:p>
            <a:r>
              <a:rPr lang="de-DE" dirty="0" err="1">
                <a:solidFill>
                  <a:srgbClr val="E10098"/>
                </a:solidFill>
              </a:rPr>
              <a:t>How</a:t>
            </a:r>
            <a:r>
              <a:rPr lang="de-DE" dirty="0">
                <a:solidFill>
                  <a:srgbClr val="E10098"/>
                </a:solidFill>
              </a:rPr>
              <a:t> </a:t>
            </a:r>
            <a:r>
              <a:rPr lang="de-DE" dirty="0" err="1">
                <a:solidFill>
                  <a:srgbClr val="E10098"/>
                </a:solidFill>
              </a:rPr>
              <a:t>can</a:t>
            </a:r>
            <a:r>
              <a:rPr lang="de-DE" dirty="0">
                <a:solidFill>
                  <a:srgbClr val="E10098"/>
                </a:solidFill>
              </a:rPr>
              <a:t> </a:t>
            </a:r>
            <a:r>
              <a:rPr lang="de-DE" dirty="0" err="1">
                <a:solidFill>
                  <a:srgbClr val="E10098"/>
                </a:solidFill>
              </a:rPr>
              <a:t>one</a:t>
            </a:r>
            <a:r>
              <a:rPr lang="de-DE" dirty="0">
                <a:solidFill>
                  <a:srgbClr val="E10098"/>
                </a:solidFill>
              </a:rPr>
              <a:t> </a:t>
            </a:r>
            <a:r>
              <a:rPr lang="de-DE" dirty="0" err="1">
                <a:solidFill>
                  <a:srgbClr val="E10098"/>
                </a:solidFill>
              </a:rPr>
              <a:t>use</a:t>
            </a:r>
            <a:r>
              <a:rPr lang="de-DE" dirty="0">
                <a:solidFill>
                  <a:srgbClr val="E10098"/>
                </a:solidFill>
              </a:rPr>
              <a:t> GraphQL?</a:t>
            </a:r>
          </a:p>
          <a:p>
            <a:r>
              <a:rPr lang="de-DE" dirty="0">
                <a:solidFill>
                  <a:srgbClr val="E10098"/>
                </a:solidFill>
              </a:rPr>
              <a:t>Working </a:t>
            </a:r>
            <a:r>
              <a:rPr lang="de-DE" dirty="0" err="1">
                <a:solidFill>
                  <a:srgbClr val="E10098"/>
                </a:solidFill>
              </a:rPr>
              <a:t>with</a:t>
            </a:r>
            <a:r>
              <a:rPr lang="de-DE" dirty="0">
                <a:solidFill>
                  <a:srgbClr val="E10098"/>
                </a:solidFill>
              </a:rPr>
              <a:t> GraphQL and </a:t>
            </a:r>
            <a:r>
              <a:rPr lang="de-DE" dirty="0" err="1">
                <a:solidFill>
                  <a:srgbClr val="E10098"/>
                </a:solidFill>
              </a:rPr>
              <a:t>NodeJS</a:t>
            </a:r>
            <a:endParaRPr lang="de-DE" dirty="0">
              <a:solidFill>
                <a:srgbClr val="E10098"/>
              </a:solidFill>
            </a:endParaRPr>
          </a:p>
          <a:p>
            <a:endParaRPr lang="de-DE" dirty="0">
              <a:solidFill>
                <a:srgbClr val="E100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96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2E6CFC-7549-4713-A76F-31BC84DEB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GraphQL?</a:t>
            </a:r>
            <a:br>
              <a:rPr lang="de-DE" dirty="0"/>
            </a:b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GraphQL </a:t>
            </a:r>
            <a:r>
              <a:rPr lang="de-DE" dirty="0" err="1"/>
              <a:t>work</a:t>
            </a:r>
            <a:r>
              <a:rPr lang="de-DE" dirty="0"/>
              <a:t>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783B96-3957-492F-8C7C-E84D9C50E6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937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60A2E-AD18-4A71-B79D-1803CB5EF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GraphQL? – Brief </a:t>
            </a:r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1EBAE-4CFE-43A0-AD24-9697A1B64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Query Language and Server-Side-</a:t>
            </a:r>
            <a:r>
              <a:rPr lang="de-DE" dirty="0" err="1"/>
              <a:t>Runtime</a:t>
            </a:r>
            <a:endParaRPr lang="de-DE" dirty="0"/>
          </a:p>
          <a:p>
            <a:r>
              <a:rPr lang="de-DE" dirty="0"/>
              <a:t>Not </a:t>
            </a:r>
            <a:r>
              <a:rPr lang="de-DE" dirty="0" err="1"/>
              <a:t>tied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storage</a:t>
            </a:r>
            <a:r>
              <a:rPr lang="de-DE" dirty="0"/>
              <a:t> </a:t>
            </a:r>
            <a:r>
              <a:rPr lang="de-DE" dirty="0" err="1"/>
              <a:t>engine</a:t>
            </a:r>
            <a:endParaRPr lang="de-DE" dirty="0"/>
          </a:p>
          <a:p>
            <a:r>
              <a:rPr lang="de-DE" dirty="0" err="1"/>
              <a:t>Developed</a:t>
            </a:r>
            <a:r>
              <a:rPr lang="de-DE" dirty="0"/>
              <a:t> </a:t>
            </a:r>
            <a:r>
              <a:rPr lang="de-DE" dirty="0" err="1"/>
              <a:t>internally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Facebook</a:t>
            </a:r>
          </a:p>
          <a:p>
            <a:r>
              <a:rPr lang="de-DE" dirty="0"/>
              <a:t>Alternative </a:t>
            </a:r>
            <a:r>
              <a:rPr lang="de-DE" dirty="0" err="1"/>
              <a:t>to</a:t>
            </a:r>
            <a:r>
              <a:rPr lang="de-DE" dirty="0"/>
              <a:t> REST (</a:t>
            </a:r>
            <a:r>
              <a:rPr lang="de-DE" dirty="0" err="1"/>
              <a:t>Representational</a:t>
            </a:r>
            <a:r>
              <a:rPr lang="de-DE" dirty="0"/>
              <a:t> State Transfer)</a:t>
            </a:r>
          </a:p>
        </p:txBody>
      </p:sp>
    </p:spTree>
    <p:extLst>
      <p:ext uri="{BB962C8B-B14F-4D97-AF65-F5344CB8AC3E}">
        <p14:creationId xmlns:p14="http://schemas.microsoft.com/office/powerpoint/2010/main" val="134576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E29DC-2C6F-4FD5-8B81-AF29AA86E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GraphQL </a:t>
            </a:r>
            <a:r>
              <a:rPr lang="de-DE" dirty="0" err="1"/>
              <a:t>work</a:t>
            </a:r>
            <a:r>
              <a:rPr lang="de-DE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646AC-9544-4F24-A396-6A56A8D73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Like in REST: The </a:t>
            </a:r>
            <a:r>
              <a:rPr lang="de-DE" dirty="0" err="1"/>
              <a:t>client</a:t>
            </a:r>
            <a:r>
              <a:rPr lang="de-DE" dirty="0"/>
              <a:t> </a:t>
            </a:r>
            <a:r>
              <a:rPr lang="de-DE" dirty="0" err="1"/>
              <a:t>sends</a:t>
            </a:r>
            <a:r>
              <a:rPr lang="de-DE" dirty="0"/>
              <a:t> an HTTP-Request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fetch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query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(GET)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body</a:t>
            </a:r>
            <a:r>
              <a:rPr lang="de-DE" dirty="0"/>
              <a:t> in POST-</a:t>
            </a:r>
            <a:r>
              <a:rPr lang="de-DE" dirty="0" err="1"/>
              <a:t>Requests</a:t>
            </a:r>
            <a:endParaRPr lang="de-DE" dirty="0"/>
          </a:p>
          <a:p>
            <a:r>
              <a:rPr lang="de-DE" dirty="0"/>
              <a:t>These </a:t>
            </a:r>
            <a:r>
              <a:rPr lang="de-DE" dirty="0" err="1"/>
              <a:t>queries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formed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GraphQL-Syntax </a:t>
            </a:r>
          </a:p>
          <a:p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queries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allowed</a:t>
            </a:r>
            <a:r>
              <a:rPr lang="de-DE" dirty="0"/>
              <a:t> and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defined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Server</a:t>
            </a:r>
          </a:p>
          <a:p>
            <a:r>
              <a:rPr lang="de-DE" dirty="0"/>
              <a:t>These </a:t>
            </a:r>
            <a:r>
              <a:rPr lang="de-DE" dirty="0" err="1"/>
              <a:t>Queries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executed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server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374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25F09-482F-4BEB-A9B0-F36E302ED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Defining</a:t>
            </a:r>
            <a:r>
              <a:rPr lang="de-DE" dirty="0"/>
              <a:t> an GraphQL-Service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111FA-9174-4DDF-A91F-8316FB895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parts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GraphQL-Service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schema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resolvers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schema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fetched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server</a:t>
            </a:r>
            <a:endParaRPr lang="de-DE" dirty="0"/>
          </a:p>
          <a:p>
            <a:r>
              <a:rPr lang="de-DE" dirty="0"/>
              <a:t>The Resolvers </a:t>
            </a: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queried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resolved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226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81E1-96F2-47F4-837D-A4653AE40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174C8-109C-4205-898C-8531403C3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Defines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queries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allowed</a:t>
            </a:r>
            <a:r>
              <a:rPr lang="de-DE" dirty="0"/>
              <a:t>,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fetched</a:t>
            </a:r>
            <a:r>
              <a:rPr lang="de-DE" dirty="0"/>
              <a:t> and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relationsships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are</a:t>
            </a:r>
            <a:endParaRPr lang="de-DE" dirty="0"/>
          </a:p>
          <a:p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defined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GraphQL-Syntax</a:t>
            </a:r>
          </a:p>
          <a:p>
            <a:r>
              <a:rPr lang="de-DE" dirty="0" err="1"/>
              <a:t>Therefore</a:t>
            </a:r>
            <a:r>
              <a:rPr lang="de-DE" dirty="0"/>
              <a:t> </a:t>
            </a:r>
            <a:r>
              <a:rPr lang="de-DE" dirty="0" err="1"/>
              <a:t>independent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GraphQL-Implementation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language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308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06AAC-2532-4660-92F3-C1E535B6D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Schema – </a:t>
            </a: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C172512-D9B3-4376-8CC4-0C8E77B77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de-DE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Int</a:t>
            </a:r>
            <a:endParaRPr lang="de-DE" sz="1000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: String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posts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: [Post]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de-DE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Post {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Int</a:t>
            </a:r>
            <a:endParaRPr lang="de-DE" sz="1000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title: String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: String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Author</a:t>
            </a:r>
            <a:endParaRPr lang="de-DE" sz="1000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de-DE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Query {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getAuthor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Author</a:t>
            </a:r>
            <a:endParaRPr lang="de-DE" sz="1000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getPostsByTitle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titleContains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: String): [Post]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1000" b="0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de-DE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: Query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5D02921-4F31-4087-8413-D4176A1E3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809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97273D-B875-4B60-975A-686EBECA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Schema – Syntax-Cheat-Sheet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A2C3A25-AFA4-4963-BDC2-C03F54CA56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1760" y="1560352"/>
            <a:ext cx="7030746" cy="4968284"/>
          </a:xfrm>
        </p:spPr>
      </p:pic>
    </p:spTree>
    <p:extLst>
      <p:ext uri="{BB962C8B-B14F-4D97-AF65-F5344CB8AC3E}">
        <p14:creationId xmlns:p14="http://schemas.microsoft.com/office/powerpoint/2010/main" val="152376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613</Words>
  <Application>Microsoft Office PowerPoint</Application>
  <PresentationFormat>Widescreen</PresentationFormat>
  <Paragraphs>107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 Theme</vt:lpstr>
      <vt:lpstr>PowerPoint Presentation</vt:lpstr>
      <vt:lpstr>Procedure</vt:lpstr>
      <vt:lpstr>What is GraphQL? How does GraphQL work?</vt:lpstr>
      <vt:lpstr>What is GraphQL? – Brief Overview</vt:lpstr>
      <vt:lpstr>How does GraphQL work?</vt:lpstr>
      <vt:lpstr>Defining an GraphQL-Service</vt:lpstr>
      <vt:lpstr>The Schema</vt:lpstr>
      <vt:lpstr>The Schema – Example</vt:lpstr>
      <vt:lpstr>The Schema – Syntax-Cheat-Sheet</vt:lpstr>
      <vt:lpstr>The Resolvers</vt:lpstr>
      <vt:lpstr>The Resolvers – Example</vt:lpstr>
      <vt:lpstr>The Query</vt:lpstr>
      <vt:lpstr>The Query – Example Query</vt:lpstr>
      <vt:lpstr>The Query – Example Response</vt:lpstr>
      <vt:lpstr>The Execution</vt:lpstr>
      <vt:lpstr>The Execution – Example</vt:lpstr>
      <vt:lpstr>GraphQL vs. REST</vt:lpstr>
      <vt:lpstr>How can one use GraphQL?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Schulze, Arne Artur</dc:creator>
  <cp:lastModifiedBy>Schulze, Arne Artur</cp:lastModifiedBy>
  <cp:revision>27</cp:revision>
  <dcterms:created xsi:type="dcterms:W3CDTF">2018-04-30T13:45:41Z</dcterms:created>
  <dcterms:modified xsi:type="dcterms:W3CDTF">2018-04-30T16:30:25Z</dcterms:modified>
</cp:coreProperties>
</file>