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59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3366FF"/>
    <a:srgbClr val="727171"/>
    <a:srgbClr val="ABFFFB"/>
    <a:srgbClr val="FF00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0" d="100"/>
          <a:sy n="110" d="100"/>
        </p:scale>
        <p:origin x="64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BBEA2-62F8-4FE6-BF78-4122981A80FD}" type="datetimeFigureOut">
              <a:rPr lang="en-PH" smtClean="0"/>
              <a:t>10/18/2023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90804-6DC6-4A6D-A429-944D5D58C28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0867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4E076-2490-4797-BA11-20465F3F394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6CEA9-A19E-4D0F-9A7B-683E1618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5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 userDrawn="1"/>
        </p:nvSpPr>
        <p:spPr>
          <a:xfrm rot="5400000">
            <a:off x="3998258" y="1712260"/>
            <a:ext cx="6858000" cy="3433482"/>
          </a:xfrm>
          <a:prstGeom prst="flowChartDocument">
            <a:avLst/>
          </a:prstGeom>
          <a:gradFill>
            <a:gsLst>
              <a:gs pos="86000">
                <a:srgbClr val="FFFFFF"/>
              </a:gs>
              <a:gs pos="1000">
                <a:schemeClr val="accent1">
                  <a:tint val="100000"/>
                  <a:shade val="100000"/>
                  <a:satMod val="130000"/>
                </a:schemeClr>
              </a:gs>
              <a:gs pos="39000">
                <a:schemeClr val="accent1">
                  <a:tint val="50000"/>
                  <a:shade val="100000"/>
                  <a:satMod val="35000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008000" y="2031176"/>
            <a:ext cx="7772400" cy="127929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5000"/>
              </a:lnSpc>
              <a:defRPr sz="4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</a:lstStyle>
          <a:p>
            <a:r>
              <a:rPr kumimoji="1" lang="en-US" altLang="ja-JP" dirty="0"/>
              <a:t>TITLE 46pt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36〜48pt</a:t>
            </a:r>
            <a:r>
              <a:rPr kumimoji="1" lang="ja-JP" altLang="en-US" dirty="0"/>
              <a:t>）</a:t>
            </a:r>
            <a:br>
              <a:rPr kumimoji="1" lang="en-US" altLang="ja-JP" dirty="0"/>
            </a:br>
            <a:r>
              <a:rPr kumimoji="1" lang="en-US" altLang="ja-JP" dirty="0"/>
              <a:t>TITLE 46pt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36〜48pt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008000" y="3454403"/>
            <a:ext cx="6400800" cy="745067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SUB TITLE 24pt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20〜28</a:t>
            </a:r>
            <a:r>
              <a:rPr kumimoji="1" lang="ja-JP" altLang="en-US" dirty="0"/>
              <a:t>）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2" hasCustomPrompt="1"/>
          </p:nvPr>
        </p:nvSpPr>
        <p:spPr>
          <a:xfrm>
            <a:off x="1009651" y="4690003"/>
            <a:ext cx="3960283" cy="33072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</a:lstStyle>
          <a:p>
            <a:pPr lvl="0"/>
            <a:r>
              <a:rPr kumimoji="1" lang="en-US" altLang="ja-JP" dirty="0"/>
              <a:t>NAME 20pt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20〜24pt</a:t>
            </a:r>
            <a:r>
              <a:rPr kumimoji="1" lang="ja-JP" altLang="en-US" dirty="0"/>
              <a:t>）</a:t>
            </a:r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3" hasCustomPrompt="1"/>
          </p:nvPr>
        </p:nvSpPr>
        <p:spPr>
          <a:xfrm>
            <a:off x="1008000" y="239180"/>
            <a:ext cx="61200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en-US" altLang="ja-JP" dirty="0"/>
              <a:t>To. XXXXXX Company 20pt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20〜24pt</a:t>
            </a:r>
            <a:r>
              <a:rPr kumimoji="1" lang="ja-JP" altLang="en-US" dirty="0"/>
              <a:t>）</a:t>
            </a:r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14" hasCustomPrompt="1"/>
          </p:nvPr>
        </p:nvSpPr>
        <p:spPr>
          <a:xfrm>
            <a:off x="6494968" y="5372388"/>
            <a:ext cx="2552533" cy="1328737"/>
          </a:xfrm>
        </p:spPr>
        <p:txBody>
          <a:bodyPr lIns="0" tIns="0" rIns="0" bIns="0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aseline="0">
                <a:solidFill>
                  <a:srgbClr val="FFFFFF"/>
                </a:solidFill>
                <a:latin typeface="Arial"/>
              </a:defRPr>
            </a:lvl1pPr>
            <a:lvl2pPr algn="r">
              <a:defRPr sz="1400">
                <a:solidFill>
                  <a:srgbClr val="FFFFFF"/>
                </a:solidFill>
              </a:defRPr>
            </a:lvl2pPr>
            <a:lvl3pPr algn="r">
              <a:defRPr sz="1400">
                <a:solidFill>
                  <a:srgbClr val="FFFFFF"/>
                </a:solidFill>
              </a:defRPr>
            </a:lvl3pPr>
            <a:lvl4pPr algn="r">
              <a:defRPr sz="1400">
                <a:solidFill>
                  <a:srgbClr val="FFFFFF"/>
                </a:solidFill>
              </a:defRPr>
            </a:lvl4pPr>
            <a:lvl5pPr algn="r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kumimoji="1" lang="en-US" altLang="ja-JP" dirty="0"/>
              <a:t>XXXXXXXXXXXX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14〜18pt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ja-JP" dirty="0"/>
              <a:t>XXXXXXXXXXXX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14〜18pt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ja-JP" dirty="0"/>
              <a:t>XXXXX Division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14〜18pt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ja-JP" dirty="0"/>
              <a:t>XXXXX Unit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14〜18pt</a:t>
            </a:r>
            <a:r>
              <a:rPr kumimoji="1" lang="ja-JP" altLang="en-US" dirty="0"/>
              <a:t>）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ja-JP" dirty="0"/>
              <a:t>XXXXX Sec.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14〜18pt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9" name="直線コネクタ 18"/>
          <p:cNvCxnSpPr/>
          <p:nvPr/>
        </p:nvCxnSpPr>
        <p:spPr>
          <a:xfrm>
            <a:off x="993570" y="-264670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8961804" y="-264670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993570" y="6970054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8961804" y="6970054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7"/>
          <p:cNvSpPr>
            <a:spLocks noGrp="1"/>
          </p:cNvSpPr>
          <p:nvPr>
            <p:ph type="body" sz="quarter" idx="15" hasCustomPrompt="1"/>
          </p:nvPr>
        </p:nvSpPr>
        <p:spPr>
          <a:xfrm>
            <a:off x="1006278" y="4319899"/>
            <a:ext cx="3003547" cy="33072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</a:lstStyle>
          <a:p>
            <a:r>
              <a:rPr lang="en-US" altLang="ja-JP" dirty="0"/>
              <a:t>DATE 20pt </a:t>
            </a:r>
            <a:r>
              <a:rPr lang="ja-JP" altLang="en-US" dirty="0"/>
              <a:t>（</a:t>
            </a:r>
            <a:r>
              <a:rPr lang="en-US" altLang="ja-JP" dirty="0"/>
              <a:t>20〜24pt</a:t>
            </a:r>
            <a:r>
              <a:rPr lang="ja-JP" altLang="en-US" dirty="0"/>
              <a:t>）</a:t>
            </a:r>
          </a:p>
        </p:txBody>
      </p:sp>
      <p:cxnSp>
        <p:nvCxnSpPr>
          <p:cNvPr id="34" name="直線コネクタ 33"/>
          <p:cNvCxnSpPr/>
          <p:nvPr/>
        </p:nvCxnSpPr>
        <p:spPr>
          <a:xfrm>
            <a:off x="993570" y="-264670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8961804" y="-264670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993570" y="6970054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8961804" y="6970054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図 37" descr="ppt_topgroup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491" y="239180"/>
            <a:ext cx="827532" cy="4069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25" y="5855993"/>
            <a:ext cx="2690507" cy="373071"/>
          </a:xfrm>
          <a:prstGeom prst="rect">
            <a:avLst/>
          </a:prstGeom>
        </p:spPr>
      </p:pic>
      <p:sp>
        <p:nvSpPr>
          <p:cNvPr id="9" name="正方形/長方形 8"/>
          <p:cNvSpPr/>
          <p:nvPr userDrawn="1"/>
        </p:nvSpPr>
        <p:spPr>
          <a:xfrm rot="16200000">
            <a:off x="-1134290" y="5244739"/>
            <a:ext cx="2747552" cy="478972"/>
          </a:xfrm>
          <a:prstGeom prst="flowChartOffpageConnector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800" dirty="0">
              <a:latin typeface="Arial"/>
            </a:endParaRPr>
          </a:p>
          <a:p>
            <a:pPr algn="ctr"/>
            <a:endParaRPr kumimoji="1" lang="ja-JP" altLang="en-US" sz="1800" dirty="0">
              <a:latin typeface="Arial"/>
            </a:endParaRPr>
          </a:p>
        </p:txBody>
      </p:sp>
      <p:sp>
        <p:nvSpPr>
          <p:cNvPr id="64" name="正方形/長方形 7"/>
          <p:cNvSpPr/>
          <p:nvPr userDrawn="1"/>
        </p:nvSpPr>
        <p:spPr>
          <a:xfrm rot="16200000">
            <a:off x="-1815737" y="1815739"/>
            <a:ext cx="4110448" cy="478969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68129" y="6307151"/>
            <a:ext cx="26805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/>
              <a:t>COPYRIGHT © 2018. ALL</a:t>
            </a:r>
            <a:r>
              <a:rPr lang="en-PH" sz="900" baseline="0" dirty="0"/>
              <a:t> RIGHTS RESERVED</a:t>
            </a:r>
            <a:endParaRPr lang="en-PH" sz="900" dirty="0"/>
          </a:p>
        </p:txBody>
      </p:sp>
    </p:spTree>
    <p:extLst>
      <p:ext uri="{BB962C8B-B14F-4D97-AF65-F5344CB8AC3E}">
        <p14:creationId xmlns:p14="http://schemas.microsoft.com/office/powerpoint/2010/main" val="1221785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0000" y="27514"/>
            <a:ext cx="8244000" cy="684000"/>
          </a:xfrm>
        </p:spPr>
        <p:txBody>
          <a:bodyPr lIns="0" tIns="0" rIns="0" bIns="0" anchor="b" anchorCtr="0">
            <a:normAutofit/>
          </a:bodyPr>
          <a:lstStyle>
            <a:lvl1pPr algn="l">
              <a:defRPr sz="2800" b="1" kern="1200" baseline="0">
                <a:latin typeface="Arial"/>
              </a:defRPr>
            </a:lvl1pPr>
          </a:lstStyle>
          <a:p>
            <a:r>
              <a:rPr lang="en-US" altLang="ja-JP" sz="2400" dirty="0">
                <a:latin typeface="Arial" charset="0"/>
              </a:rPr>
              <a:t>INDEX 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720000" y="1244009"/>
            <a:ext cx="8244000" cy="4540104"/>
          </a:xfr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t" latinLnBrk="0" hangingPunct="1">
              <a:lnSpc>
                <a:spcPts val="36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400" kern="1200" spc="0" baseline="0">
                <a:latin typeface="Arial"/>
              </a:defRPr>
            </a:lvl1pPr>
            <a:lvl2pPr marL="48600" indent="-228600">
              <a:buFont typeface="+mj-lt"/>
              <a:buAutoNum type="arabicPeriod"/>
              <a:defRPr sz="1200"/>
            </a:lvl2pPr>
          </a:lstStyle>
          <a:p>
            <a:pPr lvl="0"/>
            <a:r>
              <a:rPr kumimoji="1" lang="en-PH" altLang="ja-JP" dirty="0"/>
              <a:t>Insert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  24〜32pt</a:t>
            </a:r>
          </a:p>
          <a:p>
            <a:pPr lvl="0"/>
            <a:endParaRPr kumimoji="1"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720000" y="720000"/>
            <a:ext cx="8424000" cy="720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75000">
                <a:schemeClr val="tx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Arial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-266538" y="8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-266538" y="62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>
            <a:off x="9248248" y="8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9248248" y="62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717804" y="-264670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8961804" y="-264670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717804" y="6970054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8961804" y="6970054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ー 18"/>
          <p:cNvSpPr>
            <a:spLocks noGrp="1"/>
          </p:cNvSpPr>
          <p:nvPr>
            <p:ph type="sldNum" sz="quarter" idx="12"/>
          </p:nvPr>
        </p:nvSpPr>
        <p:spPr>
          <a:xfrm>
            <a:off x="8124969" y="6345519"/>
            <a:ext cx="878333" cy="365125"/>
          </a:xfrm>
        </p:spPr>
        <p:txBody>
          <a:bodyPr tIns="0" rIns="0" bIns="0" anchor="b" anchorCtr="0"/>
          <a:lstStyle>
            <a:lvl1pPr>
              <a:defRPr sz="1400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20000" y="720000"/>
            <a:ext cx="8424000" cy="72000"/>
          </a:xfrm>
          <a:prstGeom prst="rect">
            <a:avLst/>
          </a:prstGeom>
          <a:gradFill>
            <a:gsLst>
              <a:gs pos="16000">
                <a:srgbClr val="FFFFFF"/>
              </a:gs>
              <a:gs pos="76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Arial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-266538" y="8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-266538" y="62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9248248" y="8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9248248" y="62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717804" y="-264670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961804" y="-264670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717804" y="6970054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8961804" y="6970054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389" y="6456892"/>
            <a:ext cx="2308163" cy="320055"/>
          </a:xfrm>
          <a:prstGeom prst="rect">
            <a:avLst/>
          </a:prstGeom>
        </p:spPr>
      </p:pic>
      <p:sp>
        <p:nvSpPr>
          <p:cNvPr id="35" name="正方形/長方形 8"/>
          <p:cNvSpPr/>
          <p:nvPr userDrawn="1"/>
        </p:nvSpPr>
        <p:spPr>
          <a:xfrm rot="16200000">
            <a:off x="-1226138" y="5336587"/>
            <a:ext cx="2747552" cy="295276"/>
          </a:xfrm>
          <a:prstGeom prst="flowChartOffpageConnector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800" dirty="0">
              <a:latin typeface="Arial"/>
            </a:endParaRPr>
          </a:p>
          <a:p>
            <a:pPr algn="ctr"/>
            <a:endParaRPr kumimoji="1" lang="ja-JP" altLang="en-US" sz="1800" dirty="0">
              <a:latin typeface="Arial"/>
            </a:endParaRPr>
          </a:p>
        </p:txBody>
      </p:sp>
      <p:sp>
        <p:nvSpPr>
          <p:cNvPr id="36" name="正方形/長方形 7"/>
          <p:cNvSpPr/>
          <p:nvPr userDrawn="1"/>
        </p:nvSpPr>
        <p:spPr>
          <a:xfrm rot="16200000">
            <a:off x="-1907583" y="1907586"/>
            <a:ext cx="4110448" cy="2952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Arial"/>
            </a:endParaRPr>
          </a:p>
        </p:txBody>
      </p:sp>
      <p:sp>
        <p:nvSpPr>
          <p:cNvPr id="37" name="正方形/長方形 24"/>
          <p:cNvSpPr/>
          <p:nvPr userDrawn="1"/>
        </p:nvSpPr>
        <p:spPr>
          <a:xfrm rot="10800000">
            <a:off x="720000" y="6277974"/>
            <a:ext cx="8424000" cy="45719"/>
          </a:xfrm>
          <a:prstGeom prst="rect">
            <a:avLst/>
          </a:prstGeom>
          <a:gradFill>
            <a:gsLst>
              <a:gs pos="16000">
                <a:srgbClr val="FFFFFF"/>
              </a:gs>
              <a:gs pos="76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302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7804" y="0"/>
            <a:ext cx="8244000" cy="684000"/>
          </a:xfrm>
        </p:spPr>
        <p:txBody>
          <a:bodyPr lIns="0" tIns="0" rIns="0" bIns="0" anchor="b" anchorCtr="0">
            <a:normAutofit/>
          </a:bodyPr>
          <a:lstStyle>
            <a:lvl1pPr algn="l">
              <a:defRPr sz="2800" b="1" kern="1200" baseline="0">
                <a:latin typeface="Arial"/>
              </a:defRPr>
            </a:lvl1pPr>
          </a:lstStyle>
          <a:p>
            <a:r>
              <a:rPr lang="en-US" altLang="ja-JP" dirty="0"/>
              <a:t> </a:t>
            </a:r>
            <a:r>
              <a:rPr lang="en-US" altLang="ja-JP" dirty="0">
                <a:latin typeface="Arial" charset="0"/>
              </a:rPr>
              <a:t>SLIDE TITLE</a:t>
            </a:r>
            <a:r>
              <a:rPr lang="ja-JP" altLang="en-US" dirty="0">
                <a:latin typeface="Arial" charset="0"/>
              </a:rPr>
              <a:t>　</a:t>
            </a:r>
            <a:r>
              <a:rPr lang="en-US" altLang="ja-JP" dirty="0">
                <a:latin typeface="Arial" charset="0"/>
              </a:rPr>
              <a:t>Minimum 24</a:t>
            </a:r>
            <a:r>
              <a:rPr lang="ja-JP" altLang="en-US" dirty="0"/>
              <a:t>～</a:t>
            </a:r>
            <a:r>
              <a:rPr lang="en-PH" altLang="ja-JP" dirty="0"/>
              <a:t>3</a:t>
            </a:r>
            <a:r>
              <a:rPr lang="en-US" altLang="ja-JP" dirty="0"/>
              <a:t>2pt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3"/>
          </p:nvPr>
        </p:nvSpPr>
        <p:spPr>
          <a:xfrm>
            <a:off x="717804" y="856622"/>
            <a:ext cx="8244000" cy="5400000"/>
          </a:xfrm>
        </p:spPr>
        <p:txBody>
          <a:bodyPr lIns="0" tIns="0" rIns="0" bIns="0"/>
          <a:lstStyle>
            <a:lvl1pPr marL="0" marR="0" indent="0" algn="l" defTabSz="4572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PH" sz="1800" b="0" i="0" u="none" strike="noStrike" smtClean="0">
                <a:effectLst/>
              </a:defRPr>
            </a:lvl1pPr>
            <a:lvl2pPr marL="0" indent="0" algn="l" fontAlgn="auto">
              <a:buFontTx/>
              <a:buNone/>
              <a:defRPr sz="1400" baseline="0">
                <a:latin typeface="Arial"/>
              </a:defRPr>
            </a:lvl2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 flipH="1">
            <a:off x="-266538" y="8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H="1">
            <a:off x="-266538" y="62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9248248" y="8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9248248" y="62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717804" y="-264670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8961804" y="-264670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717804" y="6970054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8961804" y="6970054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-266538" y="8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-266538" y="62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9248248" y="8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9248248" y="62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717804" y="-264670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8961804" y="-264670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717804" y="6970054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8961804" y="6970054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8"/>
          <p:cNvSpPr/>
          <p:nvPr userDrawn="1"/>
        </p:nvSpPr>
        <p:spPr>
          <a:xfrm rot="16200000">
            <a:off x="-1226138" y="5336587"/>
            <a:ext cx="2747552" cy="295276"/>
          </a:xfrm>
          <a:prstGeom prst="flowChartOffpageConnector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800" dirty="0">
              <a:latin typeface="Arial"/>
            </a:endParaRPr>
          </a:p>
          <a:p>
            <a:pPr algn="ctr"/>
            <a:endParaRPr kumimoji="1" lang="ja-JP" altLang="en-US" sz="1800" dirty="0">
              <a:latin typeface="Arial"/>
            </a:endParaRPr>
          </a:p>
        </p:txBody>
      </p:sp>
      <p:sp>
        <p:nvSpPr>
          <p:cNvPr id="42" name="正方形/長方形 7"/>
          <p:cNvSpPr/>
          <p:nvPr userDrawn="1"/>
        </p:nvSpPr>
        <p:spPr>
          <a:xfrm rot="16200000">
            <a:off x="-1907583" y="1907586"/>
            <a:ext cx="4110448" cy="2952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Arial"/>
            </a:endParaRPr>
          </a:p>
        </p:txBody>
      </p:sp>
      <p:sp>
        <p:nvSpPr>
          <p:cNvPr id="44" name="スライド番号プレースホルダー 18"/>
          <p:cNvSpPr>
            <a:spLocks noGrp="1"/>
          </p:cNvSpPr>
          <p:nvPr>
            <p:ph type="sldNum" sz="quarter" idx="12"/>
          </p:nvPr>
        </p:nvSpPr>
        <p:spPr>
          <a:xfrm>
            <a:off x="8124969" y="6345519"/>
            <a:ext cx="878333" cy="365125"/>
          </a:xfrm>
        </p:spPr>
        <p:txBody>
          <a:bodyPr tIns="0" rIns="0" bIns="0" anchor="b" anchorCtr="0"/>
          <a:lstStyle>
            <a:lvl1pPr>
              <a:defRPr sz="1400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45" name="正方形/長方形 24"/>
          <p:cNvSpPr/>
          <p:nvPr userDrawn="1"/>
        </p:nvSpPr>
        <p:spPr>
          <a:xfrm>
            <a:off x="720000" y="720000"/>
            <a:ext cx="8424000" cy="72000"/>
          </a:xfrm>
          <a:prstGeom prst="rect">
            <a:avLst/>
          </a:prstGeom>
          <a:gradFill>
            <a:gsLst>
              <a:gs pos="16000">
                <a:srgbClr val="FFFFFF"/>
              </a:gs>
              <a:gs pos="76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Arial"/>
            </a:endParaRPr>
          </a:p>
        </p:txBody>
      </p:sp>
      <p:sp>
        <p:nvSpPr>
          <p:cNvPr id="46" name="正方形/長方形 24"/>
          <p:cNvSpPr/>
          <p:nvPr userDrawn="1"/>
        </p:nvSpPr>
        <p:spPr>
          <a:xfrm rot="10800000">
            <a:off x="720000" y="6277974"/>
            <a:ext cx="8424000" cy="45719"/>
          </a:xfrm>
          <a:prstGeom prst="rect">
            <a:avLst/>
          </a:prstGeom>
          <a:gradFill>
            <a:gsLst>
              <a:gs pos="16000">
                <a:srgbClr val="FFFFFF"/>
              </a:gs>
              <a:gs pos="76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Arial"/>
            </a:endParaRP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389" y="6456892"/>
            <a:ext cx="2308163" cy="320055"/>
          </a:xfrm>
          <a:prstGeom prst="rect">
            <a:avLst/>
          </a:prstGeom>
        </p:spPr>
      </p:pic>
      <p:sp>
        <p:nvSpPr>
          <p:cNvPr id="26" name="テキスト プレースホルダー 6"/>
          <p:cNvSpPr txBox="1">
            <a:spLocks/>
          </p:cNvSpPr>
          <p:nvPr userDrawn="1"/>
        </p:nvSpPr>
        <p:spPr>
          <a:xfrm>
            <a:off x="752038" y="3437407"/>
            <a:ext cx="4827588" cy="111913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altLang="ja-JP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8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0000" y="27514"/>
            <a:ext cx="8244000" cy="684000"/>
          </a:xfrm>
        </p:spPr>
        <p:txBody>
          <a:bodyPr lIns="0" tIns="0" rIns="0" bIns="0" anchor="b" anchorCtr="0">
            <a:normAutofit/>
          </a:bodyPr>
          <a:lstStyle>
            <a:lvl1pPr algn="l">
              <a:defRPr sz="2800" b="1" kern="1200" baseline="0">
                <a:latin typeface="Arial"/>
              </a:defRPr>
            </a:lvl1pPr>
          </a:lstStyle>
          <a:p>
            <a:r>
              <a:rPr kumimoji="1" lang="en-US" altLang="ja-JP" dirty="0"/>
              <a:t>INDEX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720001" y="1244010"/>
            <a:ext cx="3771613" cy="4805099"/>
          </a:xfr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t" latinLnBrk="0" hangingPunct="1">
              <a:lnSpc>
                <a:spcPts val="36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 kern="1200" spc="0" baseline="0">
                <a:latin typeface="Arial"/>
              </a:defRPr>
            </a:lvl1pPr>
            <a:lvl2pPr marL="48600" indent="-228600">
              <a:buFont typeface="+mj-lt"/>
              <a:buAutoNum type="arabicPeriod"/>
              <a:defRPr sz="1200"/>
            </a:lvl2pPr>
          </a:lstStyle>
          <a:p>
            <a:pPr lvl="0"/>
            <a:r>
              <a:rPr kumimoji="1" lang="en-US" altLang="ja-JP" dirty="0"/>
              <a:t>TITLE  24〜32pt</a:t>
            </a:r>
          </a:p>
          <a:p>
            <a:pPr lvl="0"/>
            <a:endParaRPr kumimoji="1" lang="en-US" altLang="ja-JP" dirty="0"/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-266538" y="8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-266538" y="62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>
            <a:off x="9248248" y="8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9248248" y="62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717804" y="-264670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8961804" y="-264670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717804" y="6970054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8961804" y="6970054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-266538" y="8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-266538" y="62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9248248" y="8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9248248" y="6256622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717804" y="-264670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961804" y="-264670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717804" y="6970054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8961804" y="6970054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コンテンツ プレースホルダー 2"/>
          <p:cNvSpPr>
            <a:spLocks noGrp="1"/>
          </p:cNvSpPr>
          <p:nvPr>
            <p:ph idx="13" hasCustomPrompt="1"/>
          </p:nvPr>
        </p:nvSpPr>
        <p:spPr>
          <a:xfrm>
            <a:off x="4761113" y="1244010"/>
            <a:ext cx="3771613" cy="4805099"/>
          </a:xfr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t" latinLnBrk="0" hangingPunct="1">
              <a:lnSpc>
                <a:spcPts val="36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 kern="1200" spc="0" baseline="0">
                <a:latin typeface="Arial"/>
              </a:defRPr>
            </a:lvl1pPr>
            <a:lvl2pPr marL="48600" indent="-228600">
              <a:buFont typeface="+mj-lt"/>
              <a:buAutoNum type="arabicPeriod"/>
              <a:defRPr sz="1200"/>
            </a:lvl2pPr>
          </a:lstStyle>
          <a:p>
            <a:pPr lvl="0"/>
            <a:r>
              <a:rPr kumimoji="1" lang="en-US" altLang="ja-JP" dirty="0"/>
              <a:t>TITLE  24〜32pt</a:t>
            </a:r>
          </a:p>
          <a:p>
            <a:pPr lvl="0"/>
            <a:endParaRPr kumimoji="1" lang="en-US" altLang="ja-JP" dirty="0"/>
          </a:p>
        </p:txBody>
      </p:sp>
      <p:sp>
        <p:nvSpPr>
          <p:cNvPr id="34" name="正方形/長方形 8"/>
          <p:cNvSpPr/>
          <p:nvPr userDrawn="1"/>
        </p:nvSpPr>
        <p:spPr>
          <a:xfrm rot="16200000">
            <a:off x="-1226138" y="5336587"/>
            <a:ext cx="2747552" cy="295276"/>
          </a:xfrm>
          <a:prstGeom prst="flowChartOffpageConnector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800" dirty="0">
              <a:latin typeface="Arial"/>
            </a:endParaRPr>
          </a:p>
          <a:p>
            <a:pPr algn="ctr"/>
            <a:endParaRPr kumimoji="1" lang="ja-JP" altLang="en-US" sz="1800" dirty="0">
              <a:latin typeface="Arial"/>
            </a:endParaRPr>
          </a:p>
        </p:txBody>
      </p:sp>
      <p:sp>
        <p:nvSpPr>
          <p:cNvPr id="37" name="正方形/長方形 7"/>
          <p:cNvSpPr/>
          <p:nvPr userDrawn="1"/>
        </p:nvSpPr>
        <p:spPr>
          <a:xfrm rot="16200000">
            <a:off x="-1907583" y="1907586"/>
            <a:ext cx="4110448" cy="2952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Arial"/>
            </a:endParaRPr>
          </a:p>
        </p:txBody>
      </p:sp>
      <p:sp>
        <p:nvSpPr>
          <p:cNvPr id="39" name="スライド番号プレースホルダー 18"/>
          <p:cNvSpPr>
            <a:spLocks noGrp="1"/>
          </p:cNvSpPr>
          <p:nvPr>
            <p:ph type="sldNum" sz="quarter" idx="12"/>
          </p:nvPr>
        </p:nvSpPr>
        <p:spPr>
          <a:xfrm>
            <a:off x="8124969" y="6345519"/>
            <a:ext cx="878333" cy="365125"/>
          </a:xfrm>
        </p:spPr>
        <p:txBody>
          <a:bodyPr tIns="0" rIns="0" bIns="0" anchor="b" anchorCtr="0"/>
          <a:lstStyle>
            <a:lvl1pPr>
              <a:defRPr sz="1400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40" name="正方形/長方形 24"/>
          <p:cNvSpPr/>
          <p:nvPr userDrawn="1"/>
        </p:nvSpPr>
        <p:spPr>
          <a:xfrm>
            <a:off x="720000" y="720000"/>
            <a:ext cx="8424000" cy="72000"/>
          </a:xfrm>
          <a:prstGeom prst="rect">
            <a:avLst/>
          </a:prstGeom>
          <a:gradFill>
            <a:gsLst>
              <a:gs pos="16000">
                <a:srgbClr val="FFFFFF"/>
              </a:gs>
              <a:gs pos="76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Arial"/>
            </a:endParaRPr>
          </a:p>
        </p:txBody>
      </p:sp>
      <p:sp>
        <p:nvSpPr>
          <p:cNvPr id="41" name="正方形/長方形 24"/>
          <p:cNvSpPr/>
          <p:nvPr userDrawn="1"/>
        </p:nvSpPr>
        <p:spPr>
          <a:xfrm rot="10800000">
            <a:off x="720000" y="6277974"/>
            <a:ext cx="8424000" cy="45719"/>
          </a:xfrm>
          <a:prstGeom prst="rect">
            <a:avLst/>
          </a:prstGeom>
          <a:gradFill>
            <a:gsLst>
              <a:gs pos="16000">
                <a:srgbClr val="FFFFFF"/>
              </a:gs>
              <a:gs pos="76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Arial"/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389" y="6456892"/>
            <a:ext cx="2308163" cy="3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1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最終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図 37" descr="ppt_finalgroup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000" y="5330416"/>
            <a:ext cx="544068" cy="7863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8229600" cy="1143000"/>
          </a:xfrm>
        </p:spPr>
        <p:txBody>
          <a:bodyPr>
            <a:normAutofit/>
          </a:bodyPr>
          <a:lstStyle>
            <a:lvl1pPr>
              <a:defRPr sz="5000" b="1" baseline="0">
                <a:latin typeface="Arial"/>
              </a:defRPr>
            </a:lvl1pPr>
          </a:lstStyle>
          <a:p>
            <a:r>
              <a:rPr kumimoji="1" lang="en-US" altLang="ja-JP" dirty="0"/>
              <a:t>THANK YOU</a:t>
            </a:r>
            <a:r>
              <a:rPr kumimoji="1" lang="ja-JP" altLang="en-US" dirty="0"/>
              <a:t>（</a:t>
            </a:r>
            <a:r>
              <a:rPr kumimoji="1" lang="en-US" altLang="ja-JP" dirty="0"/>
              <a:t>40〜60pt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717804" y="-264670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8961804" y="-264670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717804" y="6970054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8961804" y="6970054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-266538" y="555998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9248248" y="555998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-255807" y="3412988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9258979" y="3412988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717804" y="-264670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8961804" y="-264670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717804" y="6970054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8961804" y="6970054"/>
            <a:ext cx="0" cy="180000"/>
          </a:xfrm>
          <a:prstGeom prst="line">
            <a:avLst/>
          </a:prstGeom>
          <a:ln w="127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-266538" y="555998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9248248" y="555998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-255807" y="3412988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9258979" y="3412988"/>
            <a:ext cx="180000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99" y="4137288"/>
            <a:ext cx="3047870" cy="422624"/>
          </a:xfrm>
          <a:prstGeom prst="rect">
            <a:avLst/>
          </a:prstGeom>
        </p:spPr>
      </p:pic>
      <p:sp>
        <p:nvSpPr>
          <p:cNvPr id="40" name="スライド番号プレースホルダー 18"/>
          <p:cNvSpPr>
            <a:spLocks noGrp="1"/>
          </p:cNvSpPr>
          <p:nvPr>
            <p:ph type="sldNum" sz="quarter" idx="12"/>
          </p:nvPr>
        </p:nvSpPr>
        <p:spPr>
          <a:xfrm>
            <a:off x="8124969" y="6345519"/>
            <a:ext cx="878333" cy="365125"/>
          </a:xfrm>
        </p:spPr>
        <p:txBody>
          <a:bodyPr tIns="0" rIns="0" bIns="0" anchor="b" anchorCtr="0"/>
          <a:lstStyle>
            <a:lvl1pPr>
              <a:defRPr sz="1400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41" name="正方形/長方形 24"/>
          <p:cNvSpPr/>
          <p:nvPr userDrawn="1"/>
        </p:nvSpPr>
        <p:spPr>
          <a:xfrm rot="10800000">
            <a:off x="720000" y="6277974"/>
            <a:ext cx="8424000" cy="45719"/>
          </a:xfrm>
          <a:prstGeom prst="rect">
            <a:avLst/>
          </a:prstGeom>
          <a:gradFill>
            <a:gsLst>
              <a:gs pos="16000">
                <a:srgbClr val="FFFFFF"/>
              </a:gs>
              <a:gs pos="76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Arial"/>
            </a:endParaRPr>
          </a:p>
        </p:txBody>
      </p:sp>
      <p:sp>
        <p:nvSpPr>
          <p:cNvPr id="42" name="正方形/長方形 8"/>
          <p:cNvSpPr/>
          <p:nvPr userDrawn="1"/>
        </p:nvSpPr>
        <p:spPr>
          <a:xfrm rot="16200000">
            <a:off x="-1134290" y="5244739"/>
            <a:ext cx="2747552" cy="478972"/>
          </a:xfrm>
          <a:prstGeom prst="flowChartOffpageConnector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800" dirty="0">
              <a:latin typeface="Arial"/>
            </a:endParaRPr>
          </a:p>
          <a:p>
            <a:pPr algn="ctr"/>
            <a:endParaRPr kumimoji="1" lang="ja-JP" altLang="en-US" sz="1800" dirty="0">
              <a:latin typeface="Arial"/>
            </a:endParaRPr>
          </a:p>
        </p:txBody>
      </p:sp>
      <p:sp>
        <p:nvSpPr>
          <p:cNvPr id="43" name="正方形/長方形 7"/>
          <p:cNvSpPr/>
          <p:nvPr userDrawn="1"/>
        </p:nvSpPr>
        <p:spPr>
          <a:xfrm rot="16200000">
            <a:off x="-1815737" y="1815739"/>
            <a:ext cx="4110448" cy="478969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68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54FAEF4-D8DD-40EA-9D52-96FBF81A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4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4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>
              <a:lumMod val="75000"/>
              <a:lumOff val="2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278" y="1878534"/>
            <a:ext cx="7772400" cy="1279292"/>
          </a:xfrm>
        </p:spPr>
        <p:txBody>
          <a:bodyPr>
            <a:normAutofit/>
          </a:bodyPr>
          <a:lstStyle/>
          <a:p>
            <a:pPr algn="ctr"/>
            <a:r>
              <a:rPr lang="en-PH" altLang="ja-JP" dirty="0"/>
              <a:t>VPE SYSTEM</a:t>
            </a:r>
            <a:br>
              <a:rPr lang="en-PH" altLang="ja-JP" dirty="0"/>
            </a:br>
            <a:r>
              <a:rPr lang="en-PH" altLang="ja-JP" dirty="0"/>
              <a:t>(Migration)</a:t>
            </a:r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006278" y="4893605"/>
            <a:ext cx="3960283" cy="330729"/>
          </a:xfrm>
        </p:spPr>
        <p:txBody>
          <a:bodyPr>
            <a:normAutofit fontScale="92500"/>
          </a:bodyPr>
          <a:lstStyle/>
          <a:p>
            <a:r>
              <a:rPr lang="en-US" dirty="0"/>
              <a:t>DII- Project Support DX Department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H" dirty="0"/>
              <a:t>Chiyoda Philippines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006278" y="5224334"/>
            <a:ext cx="3003547" cy="330729"/>
          </a:xfrm>
        </p:spPr>
        <p:txBody>
          <a:bodyPr/>
          <a:lstStyle/>
          <a:p>
            <a:r>
              <a:rPr lang="en-PH" dirty="0"/>
              <a:t>2023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981067" y="4979466"/>
            <a:ext cx="3003547" cy="820463"/>
          </a:xfrm>
        </p:spPr>
        <p:txBody>
          <a:bodyPr>
            <a:noAutofit/>
          </a:bodyPr>
          <a:lstStyle/>
          <a:p>
            <a:pPr algn="r"/>
            <a:r>
              <a:rPr lang="en-US" sz="1400" dirty="0" err="1"/>
              <a:t>CBAlviar</a:t>
            </a:r>
            <a:endParaRPr lang="en-US" sz="1400" dirty="0"/>
          </a:p>
          <a:p>
            <a:pPr algn="r"/>
            <a:r>
              <a:rPr lang="en-US" sz="1400" dirty="0" err="1"/>
              <a:t>ARValondo</a:t>
            </a:r>
            <a:endParaRPr lang="en-US" sz="1400" dirty="0"/>
          </a:p>
          <a:p>
            <a:pPr algn="r"/>
            <a:r>
              <a:rPr lang="en-US" sz="1400" dirty="0" err="1"/>
              <a:t>ADJimenez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618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68733" y="6356352"/>
            <a:ext cx="895267" cy="365125"/>
          </a:xfrm>
        </p:spPr>
        <p:txBody>
          <a:bodyPr/>
          <a:lstStyle/>
          <a:p>
            <a:fld id="{954FAEF4-D8DD-40EA-9D52-96FBF81A62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6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Outline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225425">
              <a:buFont typeface="Wingdings" panose="05000000000000000000" pitchFamily="2" charset="2"/>
              <a:buChar char="Ø"/>
            </a:pPr>
            <a:r>
              <a:rPr lang="en-PH" dirty="0"/>
              <a:t>The purpose of this project is to migrate/relocate all data, configurations and settings of VPE system.</a:t>
            </a:r>
          </a:p>
          <a:p>
            <a:pPr marL="342900" indent="225425">
              <a:buFont typeface="Wingdings" panose="05000000000000000000" pitchFamily="2" charset="2"/>
              <a:buChar char="Ø"/>
            </a:pPr>
            <a:r>
              <a:rPr lang="en-PH" dirty="0"/>
              <a:t>VPE System was currently deployed on CPH64, which had an issue related to security risk regarding its outdated OS.</a:t>
            </a:r>
          </a:p>
          <a:p>
            <a:pPr marL="342900" indent="225425">
              <a:buFont typeface="Wingdings" panose="05000000000000000000" pitchFamily="2" charset="2"/>
              <a:buChar char="Ø"/>
            </a:pPr>
            <a:r>
              <a:rPr lang="en-PH" dirty="0"/>
              <a:t>Maintain web application’s functionalities.</a:t>
            </a:r>
          </a:p>
          <a:p>
            <a:pPr marL="342900" indent="225425">
              <a:buFont typeface="Wingdings" panose="05000000000000000000" pitchFamily="2" charset="2"/>
              <a:buChar char="Ø"/>
            </a:pPr>
            <a:r>
              <a:rPr lang="en-PH" dirty="0"/>
              <a:t>Explore for future enhancements/upgrade.</a:t>
            </a:r>
          </a:p>
          <a:p>
            <a:pPr marL="342900" indent="225425">
              <a:buFont typeface="Wingdings" panose="05000000000000000000" pitchFamily="2" charset="2"/>
              <a:buChar char="Ø"/>
            </a:pPr>
            <a:endParaRPr lang="en-PH" dirty="0"/>
          </a:p>
          <a:p>
            <a:pPr marL="342900" indent="225425">
              <a:buFont typeface="Wingdings" panose="05000000000000000000" pitchFamily="2" charset="2"/>
              <a:buChar char="Ø"/>
            </a:pPr>
            <a:endParaRPr lang="en-PH" dirty="0"/>
          </a:p>
          <a:p>
            <a:pPr lvl="0">
              <a:buNone/>
            </a:pPr>
            <a:endParaRPr lang="en-PH" altLang="ja-JP" b="1" dirty="0"/>
          </a:p>
        </p:txBody>
      </p:sp>
    </p:spTree>
    <p:extLst>
      <p:ext uri="{BB962C8B-B14F-4D97-AF65-F5344CB8AC3E}">
        <p14:creationId xmlns:p14="http://schemas.microsoft.com/office/powerpoint/2010/main" val="283784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VPE System Requirements (Existing)</a:t>
            </a:r>
            <a:endParaRPr lang="en-PH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DF37846-B352-F3DF-9ABE-EC9AB432F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26075"/>
              </p:ext>
            </p:extLst>
          </p:nvPr>
        </p:nvGraphicFramePr>
        <p:xfrm>
          <a:off x="634320" y="1887386"/>
          <a:ext cx="8174672" cy="281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099">
                  <a:extLst>
                    <a:ext uri="{9D8B030D-6E8A-4147-A177-3AD203B41FA5}">
                      <a16:colId xmlns:a16="http://schemas.microsoft.com/office/drawing/2014/main" val="1404470102"/>
                    </a:ext>
                  </a:extLst>
                </a:gridCol>
                <a:gridCol w="2863332">
                  <a:extLst>
                    <a:ext uri="{9D8B030D-6E8A-4147-A177-3AD203B41FA5}">
                      <a16:colId xmlns:a16="http://schemas.microsoft.com/office/drawing/2014/main" val="3139240099"/>
                    </a:ext>
                  </a:extLst>
                </a:gridCol>
                <a:gridCol w="2086746">
                  <a:extLst>
                    <a:ext uri="{9D8B030D-6E8A-4147-A177-3AD203B41FA5}">
                      <a16:colId xmlns:a16="http://schemas.microsoft.com/office/drawing/2014/main" val="2254036064"/>
                    </a:ext>
                  </a:extLst>
                </a:gridCol>
                <a:gridCol w="1257495">
                  <a:extLst>
                    <a:ext uri="{9D8B030D-6E8A-4147-A177-3AD203B41FA5}">
                      <a16:colId xmlns:a16="http://schemas.microsoft.com/office/drawing/2014/main" val="3936988449"/>
                    </a:ext>
                  </a:extLst>
                </a:gridCol>
              </a:tblGrid>
              <a:tr h="94170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HARDWARE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MAN-POWER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MAN-HOUR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65988"/>
                  </a:ext>
                </a:extLst>
              </a:tr>
              <a:tr h="187071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Physical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SQL Server Management Studio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Postgres SQL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Visual Studio Code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Person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Applicable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3806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B06B67-C058-2F29-BBBC-80C62B651514}"/>
              </a:ext>
            </a:extLst>
          </p:cNvPr>
          <p:cNvSpPr txBox="1"/>
          <p:nvPr/>
        </p:nvSpPr>
        <p:spPr>
          <a:xfrm>
            <a:off x="828630" y="1108710"/>
            <a:ext cx="418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A. VPE System (Existing Approach)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60327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VPE System Requirements (Proposal)</a:t>
            </a:r>
            <a:endParaRPr lang="en-PH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DF37846-B352-F3DF-9ABE-EC9AB432F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926765"/>
              </p:ext>
            </p:extLst>
          </p:nvPr>
        </p:nvGraphicFramePr>
        <p:xfrm>
          <a:off x="634320" y="1887386"/>
          <a:ext cx="8174672" cy="281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099">
                  <a:extLst>
                    <a:ext uri="{9D8B030D-6E8A-4147-A177-3AD203B41FA5}">
                      <a16:colId xmlns:a16="http://schemas.microsoft.com/office/drawing/2014/main" val="1404470102"/>
                    </a:ext>
                  </a:extLst>
                </a:gridCol>
                <a:gridCol w="2863332">
                  <a:extLst>
                    <a:ext uri="{9D8B030D-6E8A-4147-A177-3AD203B41FA5}">
                      <a16:colId xmlns:a16="http://schemas.microsoft.com/office/drawing/2014/main" val="3139240099"/>
                    </a:ext>
                  </a:extLst>
                </a:gridCol>
                <a:gridCol w="2086746">
                  <a:extLst>
                    <a:ext uri="{9D8B030D-6E8A-4147-A177-3AD203B41FA5}">
                      <a16:colId xmlns:a16="http://schemas.microsoft.com/office/drawing/2014/main" val="2254036064"/>
                    </a:ext>
                  </a:extLst>
                </a:gridCol>
                <a:gridCol w="1257495">
                  <a:extLst>
                    <a:ext uri="{9D8B030D-6E8A-4147-A177-3AD203B41FA5}">
                      <a16:colId xmlns:a16="http://schemas.microsoft.com/office/drawing/2014/main" val="3936988449"/>
                    </a:ext>
                  </a:extLst>
                </a:gridCol>
              </a:tblGrid>
              <a:tr h="94170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HARDWARE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MAN-POWER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MAN-HOUR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65988"/>
                  </a:ext>
                </a:extLst>
              </a:tr>
              <a:tr h="187071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strike="sngStrike" dirty="0"/>
                        <a:t>Physical Server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strike="noStrike" dirty="0"/>
                        <a:t>Virtual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Postgres SQL Server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Visual Studio Code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Heidi SQL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Python (modules)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Approximately </a:t>
                      </a:r>
                    </a:p>
                    <a:p>
                      <a:r>
                        <a:rPr lang="en-US" dirty="0"/>
                        <a:t>2-3 people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Approximately 180MH</a:t>
                      </a: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3806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B06B67-C058-2F29-BBBC-80C62B651514}"/>
              </a:ext>
            </a:extLst>
          </p:cNvPr>
          <p:cNvSpPr txBox="1"/>
          <p:nvPr/>
        </p:nvSpPr>
        <p:spPr>
          <a:xfrm>
            <a:off x="828630" y="1108711"/>
            <a:ext cx="56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B. VPE System (Economical Approach)</a:t>
            </a:r>
            <a:endParaRPr lang="en-PH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7E2F3-6D48-FF3A-97A4-C555C544EE5D}"/>
              </a:ext>
            </a:extLst>
          </p:cNvPr>
          <p:cNvSpPr txBox="1"/>
          <p:nvPr/>
        </p:nvSpPr>
        <p:spPr>
          <a:xfrm>
            <a:off x="720000" y="4926330"/>
            <a:ext cx="808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All listed requirements are subject to change depending upon the request from PRC Department and future enhancements.</a:t>
            </a:r>
            <a:endParaRPr lang="en-PH" sz="1200" dirty="0"/>
          </a:p>
        </p:txBody>
      </p:sp>
    </p:spTree>
    <p:extLst>
      <p:ext uri="{BB962C8B-B14F-4D97-AF65-F5344CB8AC3E}">
        <p14:creationId xmlns:p14="http://schemas.microsoft.com/office/powerpoint/2010/main" val="78640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Study / Comparison</a:t>
            </a:r>
            <a:endParaRPr lang="en-PH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057FA93-88B6-E858-7492-21F790FAD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08787"/>
              </p:ext>
            </p:extLst>
          </p:nvPr>
        </p:nvGraphicFramePr>
        <p:xfrm>
          <a:off x="1524000" y="2175966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779891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56096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122667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Comparison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SERVER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VM SERVER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3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Performance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52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Security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76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PH" sz="1800" b="1" kern="1200" dirty="0">
                          <a:solidFill>
                            <a:schemeClr val="dk1"/>
                          </a:solidFill>
                          <a:effectLst/>
                        </a:rPr>
                        <a:t>Portability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16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PH" sz="1800" b="1" kern="1200" dirty="0">
                          <a:solidFill>
                            <a:schemeClr val="dk1"/>
                          </a:solidFill>
                          <a:effectLst/>
                        </a:rPr>
                        <a:t>Cost Efficient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Cost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PH" sz="1800" b="0" kern="1200" dirty="0">
                          <a:solidFill>
                            <a:schemeClr val="dk1"/>
                          </a:solidFill>
                          <a:effectLst/>
                        </a:rPr>
                        <a:t>₱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PH" sz="1800" b="0" kern="1200" dirty="0">
                          <a:solidFill>
                            <a:schemeClr val="dk1"/>
                          </a:solidFill>
                          <a:effectLst/>
                        </a:rPr>
                        <a:t>₱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260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BB3F8D8-5C3C-D648-D67C-3909A035D2C6}"/>
              </a:ext>
            </a:extLst>
          </p:cNvPr>
          <p:cNvSpPr txBox="1"/>
          <p:nvPr/>
        </p:nvSpPr>
        <p:spPr>
          <a:xfrm>
            <a:off x="720000" y="1129585"/>
            <a:ext cx="4354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Hardware Requirement</a:t>
            </a:r>
          </a:p>
          <a:p>
            <a:endParaRPr lang="en-PH" sz="2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888A3BE2-5706-E6E6-7EAA-6E7CDC466226}"/>
              </a:ext>
            </a:extLst>
          </p:cNvPr>
          <p:cNvSpPr/>
          <p:nvPr/>
        </p:nvSpPr>
        <p:spPr>
          <a:xfrm>
            <a:off x="3743325" y="2857500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E434E6E4-EBCB-4BE8-BEC3-EB313F64AD8F}"/>
              </a:ext>
            </a:extLst>
          </p:cNvPr>
          <p:cNvSpPr/>
          <p:nvPr/>
        </p:nvSpPr>
        <p:spPr>
          <a:xfrm>
            <a:off x="4046220" y="2857500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FA065E1D-92E8-A42A-4E38-075492501627}"/>
              </a:ext>
            </a:extLst>
          </p:cNvPr>
          <p:cNvSpPr/>
          <p:nvPr/>
        </p:nvSpPr>
        <p:spPr>
          <a:xfrm>
            <a:off x="4349115" y="2857500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FDABFE56-3826-FDEA-0188-EBD58CE4B8EF}"/>
              </a:ext>
            </a:extLst>
          </p:cNvPr>
          <p:cNvSpPr/>
          <p:nvPr/>
        </p:nvSpPr>
        <p:spPr>
          <a:xfrm>
            <a:off x="4652010" y="2857500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2798408D-266D-1F8D-C617-EDEA2C987CA5}"/>
              </a:ext>
            </a:extLst>
          </p:cNvPr>
          <p:cNvSpPr/>
          <p:nvPr/>
        </p:nvSpPr>
        <p:spPr>
          <a:xfrm>
            <a:off x="3743325" y="3204329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656F6A41-D5C3-B3E3-FB7A-2B67F53ED3AF}"/>
              </a:ext>
            </a:extLst>
          </p:cNvPr>
          <p:cNvSpPr/>
          <p:nvPr/>
        </p:nvSpPr>
        <p:spPr>
          <a:xfrm>
            <a:off x="4046220" y="3204329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0F5CDE72-5413-4769-F9D5-DEB01D4C1F95}"/>
              </a:ext>
            </a:extLst>
          </p:cNvPr>
          <p:cNvSpPr/>
          <p:nvPr/>
        </p:nvSpPr>
        <p:spPr>
          <a:xfrm>
            <a:off x="4349115" y="3204329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E29BFA88-CFA7-DC66-D4AF-46A816143A8D}"/>
              </a:ext>
            </a:extLst>
          </p:cNvPr>
          <p:cNvSpPr/>
          <p:nvPr/>
        </p:nvSpPr>
        <p:spPr>
          <a:xfrm>
            <a:off x="4689872" y="3204329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897CFE1D-43DC-DF48-B463-79AE83512381}"/>
              </a:ext>
            </a:extLst>
          </p:cNvPr>
          <p:cNvSpPr/>
          <p:nvPr/>
        </p:nvSpPr>
        <p:spPr>
          <a:xfrm>
            <a:off x="3743325" y="3576320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C15DCC7F-FF54-999E-F9D6-4DF11503724E}"/>
              </a:ext>
            </a:extLst>
          </p:cNvPr>
          <p:cNvSpPr/>
          <p:nvPr/>
        </p:nvSpPr>
        <p:spPr>
          <a:xfrm>
            <a:off x="4046220" y="3576320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1824BD83-EF2F-CBC0-2250-1FC17526E1C4}"/>
              </a:ext>
            </a:extLst>
          </p:cNvPr>
          <p:cNvSpPr/>
          <p:nvPr/>
        </p:nvSpPr>
        <p:spPr>
          <a:xfrm>
            <a:off x="4349115" y="3576320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9409BF2E-629E-3E41-756B-F6CB2438E0B8}"/>
              </a:ext>
            </a:extLst>
          </p:cNvPr>
          <p:cNvSpPr/>
          <p:nvPr/>
        </p:nvSpPr>
        <p:spPr>
          <a:xfrm>
            <a:off x="5894429" y="2857500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CC4C006D-B688-0DBC-498A-D989726079CE}"/>
              </a:ext>
            </a:extLst>
          </p:cNvPr>
          <p:cNvSpPr/>
          <p:nvPr/>
        </p:nvSpPr>
        <p:spPr>
          <a:xfrm>
            <a:off x="6197324" y="2857500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1B35C564-9793-C647-278C-CDCBE1127261}"/>
              </a:ext>
            </a:extLst>
          </p:cNvPr>
          <p:cNvSpPr/>
          <p:nvPr/>
        </p:nvSpPr>
        <p:spPr>
          <a:xfrm>
            <a:off x="6500219" y="2857500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A39F4C35-BEE2-92C5-41BF-4E296CC0F901}"/>
              </a:ext>
            </a:extLst>
          </p:cNvPr>
          <p:cNvSpPr/>
          <p:nvPr/>
        </p:nvSpPr>
        <p:spPr>
          <a:xfrm>
            <a:off x="5879189" y="3254255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96DF8923-477C-E06A-940E-1FC6FEE123D1}"/>
              </a:ext>
            </a:extLst>
          </p:cNvPr>
          <p:cNvSpPr/>
          <p:nvPr/>
        </p:nvSpPr>
        <p:spPr>
          <a:xfrm>
            <a:off x="6182084" y="3254255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82F54EBF-5AD1-9856-757B-06B2CCAE4A1D}"/>
              </a:ext>
            </a:extLst>
          </p:cNvPr>
          <p:cNvSpPr/>
          <p:nvPr/>
        </p:nvSpPr>
        <p:spPr>
          <a:xfrm>
            <a:off x="6484979" y="3254255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939A85E2-C1D5-BA19-91B3-BFDADD5BF167}"/>
              </a:ext>
            </a:extLst>
          </p:cNvPr>
          <p:cNvSpPr/>
          <p:nvPr/>
        </p:nvSpPr>
        <p:spPr>
          <a:xfrm>
            <a:off x="5879189" y="3591410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56661B5F-6A7D-74F6-098B-B826967FA0C3}"/>
              </a:ext>
            </a:extLst>
          </p:cNvPr>
          <p:cNvSpPr/>
          <p:nvPr/>
        </p:nvSpPr>
        <p:spPr>
          <a:xfrm>
            <a:off x="6182084" y="3591410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EC244756-874C-D550-C02B-5289B7FB9AFD}"/>
              </a:ext>
            </a:extLst>
          </p:cNvPr>
          <p:cNvSpPr/>
          <p:nvPr/>
        </p:nvSpPr>
        <p:spPr>
          <a:xfrm>
            <a:off x="6484979" y="3591410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CCE0C056-23D8-F88F-72DA-1DACFFA7E33F}"/>
              </a:ext>
            </a:extLst>
          </p:cNvPr>
          <p:cNvSpPr/>
          <p:nvPr/>
        </p:nvSpPr>
        <p:spPr>
          <a:xfrm>
            <a:off x="6789599" y="3591410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DBDF1A22-9F4F-F154-C376-E6C1B6427F56}"/>
              </a:ext>
            </a:extLst>
          </p:cNvPr>
          <p:cNvSpPr/>
          <p:nvPr/>
        </p:nvSpPr>
        <p:spPr>
          <a:xfrm>
            <a:off x="7094219" y="3591410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090330DB-B4E6-DBB2-BE00-DB7A2DB64A34}"/>
              </a:ext>
            </a:extLst>
          </p:cNvPr>
          <p:cNvSpPr/>
          <p:nvPr/>
        </p:nvSpPr>
        <p:spPr>
          <a:xfrm>
            <a:off x="4968598" y="2857500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A1E29AAE-D535-E449-7D5C-61B7633035C6}"/>
              </a:ext>
            </a:extLst>
          </p:cNvPr>
          <p:cNvSpPr/>
          <p:nvPr/>
        </p:nvSpPr>
        <p:spPr>
          <a:xfrm>
            <a:off x="3743325" y="3959622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7C36F21B-5D84-D4AF-46F4-E03F9908B596}"/>
              </a:ext>
            </a:extLst>
          </p:cNvPr>
          <p:cNvSpPr/>
          <p:nvPr/>
        </p:nvSpPr>
        <p:spPr>
          <a:xfrm>
            <a:off x="4046220" y="3959622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CBD629AE-AA7E-7288-FEDC-20981DA14249}"/>
              </a:ext>
            </a:extLst>
          </p:cNvPr>
          <p:cNvSpPr/>
          <p:nvPr/>
        </p:nvSpPr>
        <p:spPr>
          <a:xfrm>
            <a:off x="4349115" y="3959622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BEA471C3-B49F-1069-3FE5-A8E87379F54E}"/>
              </a:ext>
            </a:extLst>
          </p:cNvPr>
          <p:cNvSpPr/>
          <p:nvPr/>
        </p:nvSpPr>
        <p:spPr>
          <a:xfrm>
            <a:off x="5879189" y="3945408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067EAB20-9797-C3B9-5F04-26E2440C797D}"/>
              </a:ext>
            </a:extLst>
          </p:cNvPr>
          <p:cNvSpPr/>
          <p:nvPr/>
        </p:nvSpPr>
        <p:spPr>
          <a:xfrm>
            <a:off x="6182084" y="3945408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75F22567-1CEE-6A52-CB23-D3BE28091F53}"/>
              </a:ext>
            </a:extLst>
          </p:cNvPr>
          <p:cNvSpPr/>
          <p:nvPr/>
        </p:nvSpPr>
        <p:spPr>
          <a:xfrm>
            <a:off x="6484979" y="3945408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3C67675E-B0F1-84A1-7330-34B29FABF92D}"/>
              </a:ext>
            </a:extLst>
          </p:cNvPr>
          <p:cNvSpPr/>
          <p:nvPr/>
        </p:nvSpPr>
        <p:spPr>
          <a:xfrm>
            <a:off x="6789599" y="3945408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2F545129-EA41-5BA3-6F49-2CEE6C582D91}"/>
              </a:ext>
            </a:extLst>
          </p:cNvPr>
          <p:cNvSpPr/>
          <p:nvPr/>
        </p:nvSpPr>
        <p:spPr>
          <a:xfrm>
            <a:off x="7094219" y="3945408"/>
            <a:ext cx="262890" cy="26289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637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Study / Comparison</a:t>
            </a:r>
            <a:endParaRPr lang="en-PH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686A93-70BF-9B62-E869-8022DD978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72539"/>
              </p:ext>
            </p:extLst>
          </p:nvPr>
        </p:nvGraphicFramePr>
        <p:xfrm>
          <a:off x="1524000" y="1532338"/>
          <a:ext cx="6096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570">
                  <a:extLst>
                    <a:ext uri="{9D8B030D-6E8A-4147-A177-3AD203B41FA5}">
                      <a16:colId xmlns:a16="http://schemas.microsoft.com/office/drawing/2014/main" val="3171595181"/>
                    </a:ext>
                  </a:extLst>
                </a:gridCol>
                <a:gridCol w="2170430">
                  <a:extLst>
                    <a:ext uri="{9D8B030D-6E8A-4147-A177-3AD203B41FA5}">
                      <a16:colId xmlns:a16="http://schemas.microsoft.com/office/drawing/2014/main" val="30488153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421035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Comparison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POSTGRES SQL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6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License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Both commercial and freeware editions are available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Freeware Edition</a:t>
                      </a:r>
                      <a:endParaRPr lang="en-P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11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Operating System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>
                          <a:solidFill>
                            <a:srgbClr val="FF0000"/>
                          </a:solidFill>
                        </a:rPr>
                        <a:t>Windows Server 2022 Standard, Windows Server 2019 Standard, Windows Server 2016 Standard, etc..</a:t>
                      </a:r>
                      <a:endParaRPr lang="en-PH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PH" sz="1400" b="0" kern="1200" dirty="0">
                          <a:solidFill>
                            <a:schemeClr val="dk1"/>
                          </a:solidFill>
                          <a:effectLst/>
                        </a:rPr>
                        <a:t>Cross-platform</a:t>
                      </a:r>
                      <a:endParaRPr lang="en-P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506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PH" sz="1400" b="1" kern="1200" dirty="0">
                          <a:solidFill>
                            <a:schemeClr val="dk1"/>
                          </a:solidFill>
                          <a:effectLst/>
                        </a:rPr>
                        <a:t>₱</a:t>
                      </a:r>
                      <a:endParaRPr lang="en-P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Free Version</a:t>
                      </a:r>
                      <a:endParaRPr lang="en-P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2324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EE847F-7C23-33ED-35E4-3D6955B007CB}"/>
              </a:ext>
            </a:extLst>
          </p:cNvPr>
          <p:cNvSpPr txBox="1"/>
          <p:nvPr/>
        </p:nvSpPr>
        <p:spPr>
          <a:xfrm>
            <a:off x="948690" y="93726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Software</a:t>
            </a:r>
            <a:r>
              <a:rPr lang="en-US" dirty="0"/>
              <a:t> </a:t>
            </a:r>
            <a:r>
              <a:rPr lang="en-US" sz="2400" dirty="0"/>
              <a:t>Requirement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415484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Study / Comparison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E847F-7C23-33ED-35E4-3D6955B007CB}"/>
              </a:ext>
            </a:extLst>
          </p:cNvPr>
          <p:cNvSpPr txBox="1"/>
          <p:nvPr/>
        </p:nvSpPr>
        <p:spPr>
          <a:xfrm>
            <a:off x="948690" y="93726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Software</a:t>
            </a:r>
            <a:r>
              <a:rPr lang="en-US" dirty="0"/>
              <a:t> </a:t>
            </a:r>
            <a:r>
              <a:rPr lang="en-US" sz="2400" dirty="0"/>
              <a:t>Requirement</a:t>
            </a:r>
            <a:endParaRPr lang="en-PH" sz="24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F180C2C-BCFA-69D7-58E5-EE07AFA5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98350"/>
              </p:ext>
            </p:extLst>
          </p:nvPr>
        </p:nvGraphicFramePr>
        <p:xfrm>
          <a:off x="1062990" y="1877060"/>
          <a:ext cx="6671312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28">
                  <a:extLst>
                    <a:ext uri="{9D8B030D-6E8A-4147-A177-3AD203B41FA5}">
                      <a16:colId xmlns:a16="http://schemas.microsoft.com/office/drawing/2014/main" val="3776333634"/>
                    </a:ext>
                  </a:extLst>
                </a:gridCol>
                <a:gridCol w="1667828">
                  <a:extLst>
                    <a:ext uri="{9D8B030D-6E8A-4147-A177-3AD203B41FA5}">
                      <a16:colId xmlns:a16="http://schemas.microsoft.com/office/drawing/2014/main" val="1296324385"/>
                    </a:ext>
                  </a:extLst>
                </a:gridCol>
                <a:gridCol w="1667828">
                  <a:extLst>
                    <a:ext uri="{9D8B030D-6E8A-4147-A177-3AD203B41FA5}">
                      <a16:colId xmlns:a16="http://schemas.microsoft.com/office/drawing/2014/main" val="4232131415"/>
                    </a:ext>
                  </a:extLst>
                </a:gridCol>
                <a:gridCol w="1667828">
                  <a:extLst>
                    <a:ext uri="{9D8B030D-6E8A-4147-A177-3AD203B41FA5}">
                      <a16:colId xmlns:a16="http://schemas.microsoft.com/office/drawing/2014/main" val="3309819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Identifier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Visual Studio Code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MS SQL Server Management Studio</a:t>
                      </a: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76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Editor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Primarily use for database operations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Scripting/ Backend Operations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9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Licensing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Required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Required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Required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2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Version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Version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Version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19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PH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CC2AAD-65D4-BA6A-5717-B20016E1A264}"/>
              </a:ext>
            </a:extLst>
          </p:cNvPr>
          <p:cNvSpPr txBox="1">
            <a:spLocks/>
          </p:cNvSpPr>
          <p:nvPr/>
        </p:nvSpPr>
        <p:spPr>
          <a:xfrm>
            <a:off x="720000" y="868680"/>
            <a:ext cx="8244000" cy="518922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development team choose to use Python as the backend tool for scripting as they are more familiar on python code than ASP.net core and C# scripting.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Python has also modules for developing web applications such as Django, Flask, </a:t>
            </a:r>
            <a:r>
              <a:rPr lang="en-US" sz="2400" dirty="0" err="1"/>
              <a:t>Numpy</a:t>
            </a:r>
            <a:r>
              <a:rPr lang="en-US" sz="2400" dirty="0"/>
              <a:t>, Web2py..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Python also support different tools for data manipulations to meet the required output.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Web deployment is also supported using WSGI settings.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94715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H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CC2AAD-65D4-BA6A-5717-B20016E1A264}"/>
              </a:ext>
            </a:extLst>
          </p:cNvPr>
          <p:cNvSpPr txBox="1">
            <a:spLocks/>
          </p:cNvSpPr>
          <p:nvPr/>
        </p:nvSpPr>
        <p:spPr>
          <a:xfrm>
            <a:off x="720000" y="1017270"/>
            <a:ext cx="8244000" cy="316611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sz="2400" dirty="0"/>
              <a:t>	We therefore conclude that python can be used to </a:t>
            </a:r>
          </a:p>
          <a:p>
            <a:r>
              <a:rPr lang="en-US" sz="2400" dirty="0"/>
              <a:t>re-model/re-create the vendor performance evaluation system and re-deploy it on the new VM server. </a:t>
            </a:r>
          </a:p>
          <a:p>
            <a:r>
              <a:rPr lang="en-US" sz="2400" dirty="0"/>
              <a:t>However, change in software tools/language should </a:t>
            </a:r>
          </a:p>
          <a:p>
            <a:r>
              <a:rPr lang="en-US" sz="2400" dirty="0"/>
              <a:t>also be considered depending on the (current) developer’s requirement.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989582379"/>
      </p:ext>
    </p:extLst>
  </p:cSld>
  <p:clrMapOvr>
    <a:masterClrMapping/>
  </p:clrMapOvr>
</p:sld>
</file>

<file path=ppt/theme/theme1.xml><?xml version="1.0" encoding="utf-8"?>
<a:theme xmlns:a="http://schemas.openxmlformats.org/drawingml/2006/main" name="CHIYODA_PPT_template">
  <a:themeElements>
    <a:clrScheme name="CHIYODA PPT">
      <a:dk1>
        <a:sysClr val="windowText" lastClr="000000"/>
      </a:dk1>
      <a:lt1>
        <a:srgbClr val="727171"/>
      </a:lt1>
      <a:dk2>
        <a:srgbClr val="0068AF"/>
      </a:dk2>
      <a:lt2>
        <a:srgbClr val="E8447E"/>
      </a:lt2>
      <a:accent1>
        <a:srgbClr val="00A0DC"/>
      </a:accent1>
      <a:accent2>
        <a:srgbClr val="6B1685"/>
      </a:accent2>
      <a:accent3>
        <a:srgbClr val="E8447E"/>
      </a:accent3>
      <a:accent4>
        <a:srgbClr val="F39800"/>
      </a:accent4>
      <a:accent5>
        <a:srgbClr val="6FBA2C"/>
      </a:accent5>
      <a:accent6>
        <a:srgbClr val="007C36"/>
      </a:accent6>
      <a:hlink>
        <a:srgbClr val="0000FF"/>
      </a:hlink>
      <a:folHlink>
        <a:srgbClr val="800080"/>
      </a:folHlink>
    </a:clrScheme>
    <a:fontScheme name="CHIYODA_PPT_Template_Fo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 Software Cost Database</Template>
  <TotalTime>7478</TotalTime>
  <Words>397</Words>
  <Application>Microsoft Office PowerPoint</Application>
  <PresentationFormat>On-screen Show (4:3)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CHIYODA_PPT_template</vt:lpstr>
      <vt:lpstr>VPE SYSTEM (Migration)</vt:lpstr>
      <vt:lpstr>General Outline</vt:lpstr>
      <vt:lpstr>VPE System Requirements (Existing)</vt:lpstr>
      <vt:lpstr>VPE System Requirements (Proposal)</vt:lpstr>
      <vt:lpstr>Cost Study / Comparison</vt:lpstr>
      <vt:lpstr>Cost Study / Comparison</vt:lpstr>
      <vt:lpstr>Cost Study / Comparison</vt:lpstr>
      <vt:lpstr>Summary</vt:lpstr>
      <vt:lpstr>Conclusion</vt:lpstr>
      <vt:lpstr>Thank You</vt:lpstr>
    </vt:vector>
  </TitlesOfParts>
  <Company>Chiyoda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Transfer Program for Document Management System</dc:title>
  <dc:creator>W7EMaster</dc:creator>
  <cp:lastModifiedBy>Valondo, Arnel</cp:lastModifiedBy>
  <cp:revision>443</cp:revision>
  <dcterms:created xsi:type="dcterms:W3CDTF">2016-09-15T01:10:52Z</dcterms:created>
  <dcterms:modified xsi:type="dcterms:W3CDTF">2023-10-18T06:53:02Z</dcterms:modified>
</cp:coreProperties>
</file>