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3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9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</p:sldIdLst>
  <p:sldSz cx="9144000" cy="6858000" type="screen4x3"/>
  <p:notesSz cx="9144000" cy="6858000"/>
  <p:defaultTextStyle>
    <a:defPPr>
      <a:defRPr lang="ru-RU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93296810-A885-4BE3-A3E7-6D5BEEA58F35}">
  <a:tblStyle styleId="{93296810-A885-4BE3-A3E7-6D5BEEA58F35}" styleName="Средний стиль 2 - акцент 6">
    <a:wholeTbl>
      <a:tcTxStyle>
        <a:fontRef idx="minor">
          <a:prstClr val="black"/>
        </a:fontRef>
        <a:schemeClr val="dk1"/>
      </a:tcTxStyle>
      <a:tcStyle>
        <a:tcBdr>
          <a:left>
            <a:ln w="12700">
              <a:solidFill>
                <a:schemeClr val="lt1"/>
              </a:solidFill>
            </a:ln>
          </a:left>
          <a:right>
            <a:ln w="12700">
              <a:solidFill>
                <a:schemeClr val="lt1"/>
              </a:solidFill>
            </a:ln>
          </a:right>
          <a:top>
            <a:ln w="12700">
              <a:solidFill>
                <a:schemeClr val="lt1"/>
              </a:solidFill>
            </a:ln>
          </a:top>
          <a:bottom>
            <a:ln w="12700">
              <a:solidFill>
                <a:schemeClr val="lt1"/>
              </a:solidFill>
            </a:ln>
          </a:bottom>
          <a:insideH>
            <a:ln w="12700">
              <a:solidFill>
                <a:schemeClr val="lt1"/>
              </a:solidFill>
            </a:ln>
          </a:insideH>
          <a:insideV>
            <a:ln w="12700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  <a:fill>
          <a:solidFill>
            <a:schemeClr val="accent6">
              <a:tint val="40000"/>
            </a:schemeClr>
          </a:solidFill>
        </a:fill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prstClr val="black"/>
        </a:fontRef>
        <a:schemeClr val="lt1"/>
      </a:tcTxStyle>
      <a:tcStyle>
        <a:tcBdr>
          <a:bottom>
            <a:ln w="38100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 varScale="1">
        <p:scale>
          <a:sx n="60" d="100"/>
          <a:sy n="60" d="100"/>
        </p:scale>
        <p:origin x="1416" y="66"/>
      </p:cViewPr>
      <p:guideLst>
        <p:guide pos="2160" orient="horz"/>
        <p:guide pos="2880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presProps" Target="presProps.xml" /><Relationship Id="rId23" Type="http://schemas.openxmlformats.org/officeDocument/2006/relationships/tableStyles" Target="tableStyles.xml" /><Relationship Id="rId24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Титульны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 bwMode="auto"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 bwMode="auto"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CD1B4E36-250C-4259-9B32-7CC383475043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7F68CE47-1863-4135-8052-B9B26F65274B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Заголовок и вертикальный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CD1B4E36-250C-4259-9B32-7CC383475043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7F68CE47-1863-4135-8052-B9B26F65274B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Вертикальный заголовок и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 bwMode="auto">
          <a:xfrm>
            <a:off x="6543675" y="365125"/>
            <a:ext cx="1971675" cy="5811838"/>
          </a:xfrm>
        </p:spPr>
        <p:txBody>
          <a:bodyPr vert="eaVert"/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>
          <a:xfrm>
            <a:off x="628650" y="365125"/>
            <a:ext cx="5800725" cy="5811838"/>
          </a:xfrm>
        </p:spPr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CD1B4E36-250C-4259-9B32-7CC383475043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7F68CE47-1863-4135-8052-B9B26F65274B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Заголовок и объек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CD1B4E36-250C-4259-9B32-7CC383475043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7F68CE47-1863-4135-8052-B9B26F65274B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Заголовок раздел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CD1B4E36-250C-4259-9B32-7CC383475043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7F68CE47-1863-4135-8052-B9B26F65274B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Два объект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 bwMode="auto">
          <a:xfrm>
            <a:off x="628650" y="1825625"/>
            <a:ext cx="3886200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4629150" y="1825625"/>
            <a:ext cx="3886200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CD1B4E36-250C-4259-9B32-7CC383475043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7F68CE47-1863-4135-8052-B9B26F65274B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Сравнение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629841" y="365126"/>
            <a:ext cx="7886700" cy="1325563"/>
          </a:xfrm>
        </p:spPr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629842" y="2505074"/>
            <a:ext cx="3868340" cy="368458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 bwMode="auto"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 bwMode="auto">
          <a:xfrm>
            <a:off x="4629150" y="2505074"/>
            <a:ext cx="3887391" cy="368458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CD1B4E36-250C-4259-9B32-7CC383475043}" type="datetimeFigureOut">
              <a:rPr lang="ru-RU"/>
              <a:t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7F68CE47-1863-4135-8052-B9B26F65274B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Только заголовок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CD1B4E36-250C-4259-9B32-7CC383475043}" type="datetimeFigureOut">
              <a:rPr lang="ru-RU"/>
              <a:t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7F68CE47-1863-4135-8052-B9B26F65274B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Пусто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CD1B4E36-250C-4259-9B32-7CC383475043}" type="datetimeFigureOut">
              <a:rPr lang="ru-RU"/>
              <a:t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7F68CE47-1863-4135-8052-B9B26F65274B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Объект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CD1B4E36-250C-4259-9B32-7CC383475043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7F68CE47-1863-4135-8052-B9B26F65274B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Рисунок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 bwMode="auto"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>
              <a:defRPr/>
            </a:pP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CD1B4E36-250C-4259-9B32-7CC383475043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7F68CE47-1863-4135-8052-B9B26F65274B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 bwMode="auto"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pPr>
              <a:defRPr/>
            </a:pPr>
            <a:fld id="{CD1B4E36-250C-4259-9B32-7CC383475043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 bwMode="auto"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 bwMode="auto"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pPr>
              <a:defRPr/>
            </a:pPr>
            <a:fld id="{7F68CE47-1863-4135-8052-B9B26F65274B}" type="slidenum">
              <a:rPr lang="ru-RU"/>
              <a:t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>
        <a:lnSpc>
          <a:spcPct val="90000"/>
        </a:lnSpc>
        <a:spcBef>
          <a:spcPts val="0"/>
        </a:spcBef>
        <a:buNone/>
        <a:defRPr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>
        <a:lnSpc>
          <a:spcPct val="90000"/>
        </a:lnSpc>
        <a:spcBef>
          <a:spcPts val="750"/>
        </a:spcBef>
        <a:buFont typeface="Arial"/>
        <a:buChar char="•"/>
        <a:defRPr sz="21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>
        <a:lnSpc>
          <a:spcPct val="90000"/>
        </a:lnSpc>
        <a:spcBef>
          <a:spcPts val="375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>
        <a:lnSpc>
          <a:spcPct val="90000"/>
        </a:lnSpc>
        <a:spcBef>
          <a:spcPts val="375"/>
        </a:spcBef>
        <a:buFont typeface="Arial"/>
        <a:buChar char="•"/>
        <a:defRPr sz="15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>
        <a:lnSpc>
          <a:spcPct val="90000"/>
        </a:lnSpc>
        <a:spcBef>
          <a:spcPts val="375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>
        <a:lnSpc>
          <a:spcPct val="90000"/>
        </a:lnSpc>
        <a:spcBef>
          <a:spcPts val="375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>
        <a:lnSpc>
          <a:spcPct val="90000"/>
        </a:lnSpc>
        <a:spcBef>
          <a:spcPts val="375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>
        <a:lnSpc>
          <a:spcPct val="90000"/>
        </a:lnSpc>
        <a:spcBef>
          <a:spcPts val="375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>
        <a:lnSpc>
          <a:spcPct val="90000"/>
        </a:lnSpc>
        <a:spcBef>
          <a:spcPts val="375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>
        <a:lnSpc>
          <a:spcPct val="90000"/>
        </a:lnSpc>
        <a:spcBef>
          <a:spcPts val="375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jpg"/><Relationship Id="rId4" Type="http://schemas.openxmlformats.org/officeDocument/2006/relationships/image" Target="../media/image3.jpg"/><Relationship Id="rId5" Type="http://schemas.openxmlformats.org/officeDocument/2006/relationships/image" Target="../media/image4.jpg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Relationship Id="rId3" Type="http://schemas.openxmlformats.org/officeDocument/2006/relationships/image" Target="../media/image8.png"/><Relationship Id="rId4" Type="http://schemas.openxmlformats.org/officeDocument/2006/relationships/image" Target="../media/image9.jpg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Relationship Id="rId3" Type="http://schemas.openxmlformats.org/officeDocument/2006/relationships/hyperlink" Target="https://geosfera.org/aziya/kazaxstan/1770-kazahskiy-melkosopochnik.html" TargetMode="Externa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hyperlink" Target="https://silkadv.com/en/content/gory-kent-kray-legend" TargetMode="Externa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 bwMode="auto">
          <a:xfrm>
            <a:off x="588081" y="1399919"/>
            <a:ext cx="7772400" cy="1555429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ru-RU" sz="2400" b="1">
                <a:latin typeface="Times New Roman"/>
                <a:ea typeface="Aptos"/>
                <a:cs typeface="Times New Roman"/>
              </a:rPr>
              <a:t>Разработка «Программы для определения группы минерала по его признакам на основе искусственного интеллекта» горного массива Кен</a:t>
            </a:r>
            <a:r>
              <a:rPr lang="kk-KZ" sz="2400" b="1">
                <a:latin typeface="Times New Roman"/>
                <a:ea typeface="Aptos"/>
                <a:cs typeface="Times New Roman"/>
              </a:rPr>
              <a:t>т.</a:t>
            </a:r>
            <a:br>
              <a:rPr lang="ru-RU" sz="2400" b="1">
                <a:latin typeface="Times New Roman"/>
                <a:ea typeface="Aptos"/>
                <a:cs typeface="Times New Roman"/>
              </a:rPr>
            </a:br>
            <a:endParaRPr lang="ru-RU" sz="2400" b="1">
              <a:highlight>
                <a:srgbClr val="FFFF00"/>
              </a:highlight>
              <a:latin typeface="Times New Roman"/>
              <a:cs typeface="Times New Roman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 bwMode="auto">
          <a:xfrm>
            <a:off x="4809981" y="3734579"/>
            <a:ext cx="4118648" cy="2664295"/>
          </a:xfrm>
        </p:spPr>
        <p:txBody>
          <a:bodyPr>
            <a:normAutofit fontScale="70000" lnSpcReduction="20000"/>
          </a:bodyPr>
          <a:lstStyle/>
          <a:p>
            <a:pPr algn="l">
              <a:defRPr/>
            </a:pPr>
            <a:endParaRPr lang="kk-KZ" sz="2000">
              <a:latin typeface="Times New Roman"/>
              <a:cs typeface="Times New Roman"/>
            </a:endParaRPr>
          </a:p>
          <a:p>
            <a:pPr algn="r">
              <a:lnSpc>
                <a:spcPct val="120000"/>
              </a:lnSpc>
              <a:spcBef>
                <a:spcPts val="0"/>
              </a:spcBef>
              <a:defRPr/>
            </a:pPr>
            <a:r>
              <a:rPr lang="kk-KZ" sz="2600" b="1">
                <a:latin typeface="Times New Roman"/>
                <a:cs typeface="Times New Roman"/>
              </a:rPr>
              <a:t>Авторы проекта </a:t>
            </a:r>
            <a:r>
              <a:rPr lang="kk-KZ" sz="2600">
                <a:latin typeface="Times New Roman"/>
                <a:cs typeface="Times New Roman"/>
              </a:rPr>
              <a:t>: </a:t>
            </a:r>
            <a:endParaRPr/>
          </a:p>
          <a:p>
            <a:pPr algn="r">
              <a:lnSpc>
                <a:spcPct val="120000"/>
              </a:lnSpc>
              <a:spcBef>
                <a:spcPts val="0"/>
              </a:spcBef>
              <a:defRPr/>
            </a:pPr>
            <a:r>
              <a:rPr lang="kk-KZ" sz="2600">
                <a:latin typeface="Times New Roman"/>
                <a:cs typeface="Times New Roman"/>
              </a:rPr>
              <a:t>Отаншыл Айханым Берекеқызы (9 С)</a:t>
            </a:r>
            <a:endParaRPr/>
          </a:p>
          <a:p>
            <a:pPr algn="r">
              <a:lnSpc>
                <a:spcPct val="120000"/>
              </a:lnSpc>
              <a:spcBef>
                <a:spcPts val="0"/>
              </a:spcBef>
              <a:defRPr/>
            </a:pPr>
            <a:r>
              <a:rPr lang="kk-KZ" sz="2600">
                <a:latin typeface="Times New Roman"/>
                <a:cs typeface="Times New Roman"/>
              </a:rPr>
              <a:t>Төлеген Арнелла Даниярқызы  (11 </a:t>
            </a:r>
            <a:r>
              <a:rPr lang="en-US" sz="2600">
                <a:latin typeface="Times New Roman"/>
                <a:cs typeface="Times New Roman"/>
              </a:rPr>
              <a:t>H</a:t>
            </a:r>
            <a:r>
              <a:rPr lang="kk-KZ" sz="2600">
                <a:latin typeface="Times New Roman"/>
                <a:cs typeface="Times New Roman"/>
              </a:rPr>
              <a:t>)</a:t>
            </a:r>
            <a:endParaRPr/>
          </a:p>
          <a:p>
            <a:pPr algn="r">
              <a:lnSpc>
                <a:spcPct val="120000"/>
              </a:lnSpc>
              <a:spcBef>
                <a:spcPts val="0"/>
              </a:spcBef>
              <a:defRPr/>
            </a:pPr>
            <a:r>
              <a:rPr lang="ru-RU" sz="2600">
                <a:latin typeface="Times New Roman"/>
                <a:cs typeface="Times New Roman"/>
              </a:rPr>
              <a:t>НИШ ХБН г. Караганда</a:t>
            </a:r>
            <a:endParaRPr lang="kk-KZ" sz="2600">
              <a:latin typeface="Times New Roman"/>
              <a:cs typeface="Times New Roman"/>
            </a:endParaRPr>
          </a:p>
          <a:p>
            <a:pPr algn="r">
              <a:lnSpc>
                <a:spcPct val="120000"/>
              </a:lnSpc>
              <a:spcBef>
                <a:spcPts val="0"/>
              </a:spcBef>
              <a:defRPr/>
            </a:pPr>
            <a:r>
              <a:rPr lang="kk-KZ" sz="2600" b="1">
                <a:latin typeface="Times New Roman"/>
                <a:cs typeface="Times New Roman"/>
              </a:rPr>
              <a:t>ФИО научного руководителя: </a:t>
            </a:r>
            <a:endParaRPr/>
          </a:p>
          <a:p>
            <a:pPr algn="r">
              <a:lnSpc>
                <a:spcPct val="120000"/>
              </a:lnSpc>
              <a:spcBef>
                <a:spcPts val="0"/>
              </a:spcBef>
              <a:defRPr/>
            </a:pPr>
            <a:r>
              <a:rPr lang="kk-KZ" sz="2600">
                <a:latin typeface="Times New Roman"/>
                <a:cs typeface="Times New Roman"/>
              </a:rPr>
              <a:t>Байметова Жанар Рахматуловна, учитель географии </a:t>
            </a:r>
            <a:endParaRPr lang="ru-RU" sz="2600">
              <a:latin typeface="Times New Roman"/>
              <a:cs typeface="Times New Roman"/>
            </a:endParaRPr>
          </a:p>
          <a:p>
            <a:pPr algn="l">
              <a:defRPr/>
            </a:pPr>
            <a:endParaRPr lang="kk-KZ" sz="2600">
              <a:latin typeface="Times New Roman"/>
              <a:cs typeface="Times New Roman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tretch/>
        </p:blipFill>
        <p:spPr bwMode="auto">
          <a:xfrm>
            <a:off x="7308304" y="620688"/>
            <a:ext cx="1274763" cy="1328737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5" name="TextBox 4"/>
          <p:cNvSpPr txBox="1"/>
          <p:nvPr/>
        </p:nvSpPr>
        <p:spPr bwMode="auto">
          <a:xfrm>
            <a:off x="0" y="352749"/>
            <a:ext cx="915401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None/>
              <a:defRPr/>
            </a:pPr>
            <a:r>
              <a:rPr lang="ru-RU" b="1">
                <a:latin typeface="Times New Roman"/>
                <a:ea typeface="Calibri"/>
                <a:cs typeface="Times New Roman"/>
              </a:rPr>
              <a:t>Автономная организация образования   «Назарбаев Интеллектуальные школы»</a:t>
            </a:r>
            <a:endParaRPr lang="ru-RU" b="1">
              <a:latin typeface="Calibri"/>
              <a:ea typeface="Calibri"/>
              <a:cs typeface="Times New Roman"/>
            </a:endParaRPr>
          </a:p>
          <a:p>
            <a:pPr algn="ctr">
              <a:buNone/>
              <a:defRPr/>
            </a:pPr>
            <a:r>
              <a:rPr lang="ru-RU" b="1">
                <a:latin typeface="Times New Roman"/>
                <a:ea typeface="Calibri"/>
                <a:cs typeface="Times New Roman"/>
              </a:rPr>
              <a:t> Филиал «Назарбаев Интеллектуальная школа </a:t>
            </a:r>
            <a:endParaRPr/>
          </a:p>
          <a:p>
            <a:pPr algn="ctr">
              <a:buNone/>
              <a:defRPr/>
            </a:pPr>
            <a:r>
              <a:rPr lang="ru-RU" b="1">
                <a:latin typeface="Times New Roman"/>
                <a:ea typeface="Calibri"/>
                <a:cs typeface="Times New Roman"/>
              </a:rPr>
              <a:t> химико-биологического направления г. Караганда»</a:t>
            </a:r>
            <a:endParaRPr lang="ru-RU" b="1">
              <a:latin typeface="Calibri"/>
              <a:ea typeface="Calibri"/>
              <a:cs typeface="Times New Roman"/>
            </a:endParaRPr>
          </a:p>
          <a:p>
            <a:pPr>
              <a:defRPr/>
            </a:pPr>
            <a:r>
              <a:rPr lang="ru-RU" b="1">
                <a:latin typeface="Times New Roman"/>
                <a:ea typeface="Calibri"/>
                <a:cs typeface="Times New Roman"/>
              </a:rPr>
              <a:t> </a:t>
            </a:r>
            <a:endParaRPr lang="ru-RU" b="1">
              <a:latin typeface="Calibri"/>
              <a:ea typeface="Calibri"/>
              <a:cs typeface="Times New Roman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rcRect l="19604" t="22032" r="20994" b="26802"/>
          <a:stretch/>
        </p:blipFill>
        <p:spPr bwMode="auto">
          <a:xfrm>
            <a:off x="1909901" y="4121462"/>
            <a:ext cx="1509970" cy="219930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 bwMode="auto">
          <a:xfrm>
            <a:off x="5364088" y="3175170"/>
            <a:ext cx="4628146" cy="4247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68580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defRPr/>
            </a:pPr>
            <a:r>
              <a:rPr lang="ru-RU" sz="2400" b="1" i="0" u="none" strike="noStrike" cap="none" spc="0">
                <a:ln>
                  <a:noFill/>
                </a:ln>
                <a:solidFill>
                  <a:prstClr val="black"/>
                </a:solidFill>
                <a:latin typeface="Times New Roman"/>
                <a:ea typeface="Arial"/>
                <a:cs typeface="Times New Roman"/>
              </a:rPr>
              <a:t>Секция:</a:t>
            </a:r>
            <a:r>
              <a:rPr lang="ru-RU" sz="2400" b="0" i="0" u="none" strike="noStrike" cap="none" spc="0">
                <a:ln>
                  <a:noFill/>
                </a:ln>
                <a:solidFill>
                  <a:prstClr val="black"/>
                </a:solidFill>
                <a:latin typeface="Times New Roman"/>
                <a:ea typeface="Arial"/>
                <a:cs typeface="Times New Roman"/>
              </a:rPr>
              <a:t> Науки о Земле </a:t>
            </a:r>
            <a:endParaRPr lang="kk-KZ" sz="2400" b="0" i="0" u="none" strike="noStrike" cap="none" spc="0">
              <a:ln>
                <a:noFill/>
              </a:ln>
              <a:solidFill>
                <a:prstClr val="black"/>
              </a:solidFill>
              <a:latin typeface="Times New Roman"/>
              <a:ea typeface="Arial"/>
              <a:cs typeface="Times New Roman"/>
            </a:endParaRP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4"/>
          <a:srcRect l="17532" t="7279" r="26075" b="41971"/>
          <a:stretch/>
        </p:blipFill>
        <p:spPr bwMode="auto">
          <a:xfrm>
            <a:off x="3419871" y="4121462"/>
            <a:ext cx="1509969" cy="219930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 bwMode="auto">
          <a:xfrm>
            <a:off x="7092280" y="8416"/>
            <a:ext cx="23762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b="1">
                <a:latin typeface="Times New Roman"/>
                <a:cs typeface="Times New Roman"/>
              </a:rPr>
              <a:t>№ работы 251113</a:t>
            </a:r>
            <a:endParaRPr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5"/>
          <a:srcRect l="20316" t="20154" r="13495" b="25192"/>
          <a:stretch/>
        </p:blipFill>
        <p:spPr bwMode="auto">
          <a:xfrm>
            <a:off x="379601" y="4121462"/>
            <a:ext cx="1509970" cy="219930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27584" y="404664"/>
            <a:ext cx="7886700" cy="792199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ru-RU" sz="2400">
                <a:latin typeface="Times New Roman"/>
                <a:cs typeface="Times New Roman"/>
              </a:rPr>
              <a:t>Влияние климата на формирование гор Кент 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>
            <a:off x="467544" y="1556792"/>
            <a:ext cx="8500232" cy="4608512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  <a:defRPr/>
            </a:pPr>
            <a:r>
              <a:rPr lang="ru-RU" sz="2400" b="1">
                <a:latin typeface="Times New Roman"/>
                <a:cs typeface="Times New Roman"/>
              </a:rPr>
              <a:t>При летней температуре +20…+24°С </a:t>
            </a:r>
            <a:endParaRPr/>
          </a:p>
          <a:p>
            <a:pPr marL="0" indent="0">
              <a:buNone/>
              <a:defRPr/>
            </a:pPr>
            <a:r>
              <a:rPr lang="ru-RU" sz="2400" b="1">
                <a:solidFill>
                  <a:schemeClr val="accent5"/>
                </a:solidFill>
                <a:latin typeface="Times New Roman"/>
                <a:cs typeface="Times New Roman"/>
              </a:rPr>
              <a:t>      Физическое выветривание </a:t>
            </a:r>
            <a:r>
              <a:rPr lang="ru-RU" sz="2400">
                <a:latin typeface="Times New Roman"/>
                <a:cs typeface="Times New Roman"/>
              </a:rPr>
              <a:t>– из-за резкого нагрева породы расширяются, остывают ночью, что приводит к растрескиванию.</a:t>
            </a:r>
            <a:endParaRPr/>
          </a:p>
          <a:p>
            <a:pPr marL="0" indent="0" algn="just">
              <a:buNone/>
              <a:defRPr/>
            </a:pPr>
            <a:r>
              <a:rPr lang="ru-RU" sz="2400" b="1">
                <a:solidFill>
                  <a:schemeClr val="accent5"/>
                </a:solidFill>
                <a:latin typeface="Times New Roman"/>
                <a:cs typeface="Times New Roman"/>
              </a:rPr>
              <a:t>      Химическое выветривание</a:t>
            </a:r>
            <a:r>
              <a:rPr lang="ru-RU" sz="2400">
                <a:solidFill>
                  <a:schemeClr val="accent5"/>
                </a:solidFill>
                <a:latin typeface="Times New Roman"/>
                <a:cs typeface="Times New Roman"/>
              </a:rPr>
              <a:t> </a:t>
            </a:r>
            <a:r>
              <a:rPr lang="ru-RU" sz="2400">
                <a:latin typeface="Times New Roman"/>
                <a:cs typeface="Times New Roman"/>
              </a:rPr>
              <a:t>– </a:t>
            </a:r>
            <a:r>
              <a:rPr lang="ru-RU" sz="2400">
                <a:solidFill>
                  <a:srgbClr val="00B050"/>
                </a:solidFill>
                <a:latin typeface="Times New Roman"/>
                <a:cs typeface="Times New Roman"/>
              </a:rPr>
              <a:t>при высоких температурах (среднегодовая температура превышает 20 °C) </a:t>
            </a:r>
            <a:r>
              <a:rPr lang="ru-RU" sz="2400">
                <a:latin typeface="Times New Roman"/>
                <a:cs typeface="Times New Roman"/>
              </a:rPr>
              <a:t>усиливается разложение минералов. </a:t>
            </a:r>
            <a:endParaRPr/>
          </a:p>
          <a:p>
            <a:pPr marL="514350" indent="-514350">
              <a:buAutoNum type="arabicPeriod" startAt="2"/>
              <a:defRPr/>
            </a:pPr>
            <a:r>
              <a:rPr lang="ru-RU" sz="2400" b="1">
                <a:latin typeface="Times New Roman"/>
                <a:cs typeface="Times New Roman"/>
              </a:rPr>
              <a:t>Зимой средняя температура воздуха -14…-18</a:t>
            </a:r>
            <a:r>
              <a:rPr lang="ru-RU" sz="2400" b="1">
                <a:latin typeface="Times New Roman"/>
                <a:ea typeface="Times New Roman"/>
                <a:cs typeface="Times New Roman"/>
              </a:rPr>
              <a:t> °С                     </a:t>
            </a:r>
            <a:endParaRPr/>
          </a:p>
          <a:p>
            <a:pPr marL="0" indent="0">
              <a:buNone/>
              <a:defRPr/>
            </a:pPr>
            <a:r>
              <a:rPr lang="ru-RU" sz="2400" b="1">
                <a:latin typeface="Times New Roman"/>
                <a:ea typeface="Times New Roman"/>
                <a:cs typeface="Times New Roman"/>
              </a:rPr>
              <a:t>       </a:t>
            </a:r>
            <a:r>
              <a:rPr lang="ru-RU" sz="2400" b="1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</a:rPr>
              <a:t>М</a:t>
            </a:r>
            <a:r>
              <a:rPr lang="ru-RU" sz="2400" b="1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</a:rPr>
              <a:t>орозное выветривание </a:t>
            </a:r>
            <a:r>
              <a:rPr lang="ru-RU" sz="2400">
                <a:latin typeface="Times New Roman"/>
                <a:ea typeface="Times New Roman"/>
                <a:cs typeface="Times New Roman"/>
              </a:rPr>
              <a:t>– вода проникала в трещины, замерзала и расширялась увеличивая разрушение пород.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304800" y="457199"/>
            <a:ext cx="8947720" cy="403319"/>
          </a:xfrm>
        </p:spPr>
        <p:txBody>
          <a:bodyPr>
            <a:noAutofit/>
          </a:bodyPr>
          <a:lstStyle/>
          <a:p>
            <a:pPr algn="ctr">
              <a:defRPr/>
            </a:pPr>
            <a:r>
              <a:rPr lang="ru-RU" sz="2000" b="1">
                <a:latin typeface="Times New Roman"/>
                <a:cs typeface="Times New Roman"/>
              </a:rPr>
              <a:t>Образование  минералов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>
            <a:off x="359532" y="860519"/>
            <a:ext cx="8424936" cy="5544616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  <a:defRPr/>
            </a:pPr>
            <a:r>
              <a:rPr lang="ru-RU" sz="2400">
                <a:latin typeface="Times New Roman"/>
                <a:cs typeface="Times New Roman"/>
              </a:rPr>
              <a:t>Столкновение тектонических плит.</a:t>
            </a:r>
            <a:r>
              <a:rPr lang="ru-RU" sz="240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ru-RU" sz="2400">
                <a:solidFill>
                  <a:srgbClr val="00B050"/>
                </a:solidFill>
                <a:latin typeface="Times New Roman"/>
                <a:cs typeface="Times New Roman"/>
              </a:rPr>
              <a:t>(Евразийская плита</a:t>
            </a:r>
            <a:r>
              <a:rPr lang="en-US" sz="2400">
                <a:solidFill>
                  <a:srgbClr val="00B050"/>
                </a:solidFill>
                <a:latin typeface="Times New Roman"/>
                <a:cs typeface="Times New Roman"/>
              </a:rPr>
              <a:t>, </a:t>
            </a:r>
            <a:r>
              <a:rPr lang="ru-RU" sz="2400">
                <a:solidFill>
                  <a:srgbClr val="00B050"/>
                </a:solidFill>
                <a:latin typeface="Times New Roman"/>
                <a:cs typeface="Times New Roman"/>
              </a:rPr>
              <a:t>Аравийская плита</a:t>
            </a:r>
            <a:r>
              <a:rPr lang="en-US" sz="240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lang="kk-KZ" sz="2400">
                <a:solidFill>
                  <a:srgbClr val="00B050"/>
                </a:solidFill>
                <a:latin typeface="Times New Roman"/>
                <a:cs typeface="Times New Roman"/>
              </a:rPr>
              <a:t>и </a:t>
            </a:r>
            <a:r>
              <a:rPr lang="ru-RU" sz="2400">
                <a:solidFill>
                  <a:srgbClr val="00B050"/>
                </a:solidFill>
                <a:latin typeface="Times New Roman"/>
                <a:cs typeface="Times New Roman"/>
              </a:rPr>
              <a:t>Тибетская плита).  </a:t>
            </a:r>
            <a:endParaRPr/>
          </a:p>
          <a:p>
            <a:pPr marL="457200" indent="-457200">
              <a:buFont typeface="+mj-lt"/>
              <a:buAutoNum type="arabicPeriod"/>
              <a:defRPr/>
            </a:pPr>
            <a:r>
              <a:rPr lang="ru-RU" sz="2400">
                <a:latin typeface="Times New Roman"/>
                <a:cs typeface="Times New Roman"/>
              </a:rPr>
              <a:t>Поднятие восточной части Сарыарки.</a:t>
            </a:r>
            <a:endParaRPr/>
          </a:p>
          <a:p>
            <a:pPr marL="457200" indent="-457200">
              <a:buFont typeface="+mj-lt"/>
              <a:buAutoNum type="arabicPeriod"/>
              <a:defRPr/>
            </a:pPr>
            <a:r>
              <a:rPr lang="ru-RU" sz="2400">
                <a:latin typeface="Times New Roman"/>
                <a:cs typeface="Times New Roman"/>
              </a:rPr>
              <a:t>Регрессия моря</a:t>
            </a:r>
            <a:r>
              <a:rPr lang="en-US" sz="2400">
                <a:latin typeface="Times New Roman"/>
                <a:cs typeface="Times New Roman"/>
              </a:rPr>
              <a:t> </a:t>
            </a:r>
            <a:r>
              <a:rPr lang="ru-RU" sz="2400">
                <a:latin typeface="Times New Roman"/>
                <a:cs typeface="Times New Roman"/>
              </a:rPr>
              <a:t>(отступление морской воды).</a:t>
            </a:r>
            <a:endParaRPr/>
          </a:p>
          <a:p>
            <a:pPr marL="457200" indent="-457200">
              <a:buFont typeface="+mj-lt"/>
              <a:buAutoNum type="arabicPeriod"/>
              <a:defRPr/>
            </a:pPr>
            <a:r>
              <a:rPr lang="ru-RU" sz="2400">
                <a:latin typeface="Times New Roman"/>
                <a:cs typeface="Times New Roman"/>
              </a:rPr>
              <a:t>Воздействие и  проявление </a:t>
            </a:r>
            <a:r>
              <a:rPr lang="ru-RU" sz="2400">
                <a:latin typeface="Times New Roman"/>
                <a:cs typeface="Times New Roman"/>
              </a:rPr>
              <a:t>экзоморфогенеза</a:t>
            </a:r>
            <a:r>
              <a:rPr lang="ru-RU" sz="2400">
                <a:latin typeface="Times New Roman"/>
                <a:cs typeface="Times New Roman"/>
              </a:rPr>
              <a:t> (экзогенные факторы,  изменяющие рельеф земной поверхности).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611560" y="116632"/>
            <a:ext cx="8280919" cy="504055"/>
          </a:xfrm>
        </p:spPr>
        <p:txBody>
          <a:bodyPr>
            <a:noAutofit/>
          </a:bodyPr>
          <a:lstStyle/>
          <a:p>
            <a:pPr lvl="0">
              <a:defRPr/>
            </a:pPr>
            <a:r>
              <a:rPr lang="ru-RU" sz="2400" b="1">
                <a:latin typeface="Times New Roman"/>
                <a:ea typeface="Times New Roman"/>
                <a:cs typeface="Times New Roman"/>
              </a:rPr>
              <a:t>Образование минералов на территории гор Кент</a:t>
            </a:r>
            <a:endParaRPr lang="ru-RU" sz="2400">
              <a:latin typeface="Times New Roman"/>
              <a:cs typeface="Times New Roman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>
            <a:off x="251520" y="692696"/>
            <a:ext cx="8280919" cy="5935588"/>
          </a:xfrm>
        </p:spPr>
        <p:txBody>
          <a:bodyPr>
            <a:noAutofit/>
          </a:bodyPr>
          <a:lstStyle/>
          <a:p>
            <a:pPr marL="457200" indent="-457200" algn="just">
              <a:buFont typeface="+mj-lt"/>
              <a:buAutoNum type="arabicPeriod"/>
              <a:defRPr/>
            </a:pPr>
            <a:r>
              <a:rPr lang="ru-RU" sz="2400" b="1">
                <a:latin typeface="Times New Roman"/>
                <a:cs typeface="Times New Roman"/>
              </a:rPr>
              <a:t>Кентский интрузивный массив </a:t>
            </a:r>
            <a:r>
              <a:rPr lang="ru-RU" sz="2400">
                <a:latin typeface="Times New Roman"/>
                <a:cs typeface="Times New Roman"/>
              </a:rPr>
              <a:t>(площадь около 800 км²) расположен в северной части Балхашского </a:t>
            </a:r>
            <a:r>
              <a:rPr lang="ru-RU" sz="2400">
                <a:solidFill>
                  <a:srgbClr val="00B050"/>
                </a:solidFill>
                <a:latin typeface="Times New Roman"/>
                <a:cs typeface="Times New Roman"/>
              </a:rPr>
              <a:t>мегасинклинория</a:t>
            </a:r>
            <a:r>
              <a:rPr lang="ru-RU" sz="2400">
                <a:solidFill>
                  <a:srgbClr val="00B050"/>
                </a:solidFill>
                <a:latin typeface="Times New Roman"/>
                <a:cs typeface="Times New Roman"/>
              </a:rPr>
              <a:t> (обширная впадина, внутри которой находятся складчатые и разломанные горные породы), </a:t>
            </a:r>
            <a:r>
              <a:rPr lang="ru-RU" sz="2400">
                <a:latin typeface="Times New Roman"/>
                <a:cs typeface="Times New Roman"/>
              </a:rPr>
              <a:t> связан с крупными разломами.</a:t>
            </a:r>
            <a:endParaRPr/>
          </a:p>
          <a:p>
            <a:pPr marL="457200" indent="-457200" algn="just">
              <a:buFont typeface="+mj-lt"/>
              <a:buAutoNum type="arabicPeriod"/>
              <a:defRPr/>
            </a:pPr>
            <a:r>
              <a:rPr lang="ru-RU" sz="2400">
                <a:latin typeface="Times New Roman"/>
                <a:cs typeface="Times New Roman"/>
              </a:rPr>
              <a:t>Форма – удлиненный овал с </a:t>
            </a:r>
            <a:r>
              <a:rPr lang="ru-RU" sz="2400">
                <a:latin typeface="Times New Roman"/>
                <a:cs typeface="Times New Roman"/>
              </a:rPr>
              <a:t>пологокупольной</a:t>
            </a:r>
            <a:r>
              <a:rPr lang="ru-RU" sz="2400">
                <a:latin typeface="Times New Roman"/>
                <a:cs typeface="Times New Roman"/>
              </a:rPr>
              <a:t> структурой и мощностью до 400 м.</a:t>
            </a:r>
            <a:endParaRPr/>
          </a:p>
          <a:p>
            <a:pPr marL="457200" indent="-457200" algn="just">
              <a:buFont typeface="+mj-lt"/>
              <a:buAutoNum type="arabicPeriod"/>
              <a:defRPr/>
            </a:pPr>
            <a:r>
              <a:rPr lang="ru-RU" sz="2400" b="1">
                <a:latin typeface="Times New Roman"/>
                <a:cs typeface="Times New Roman"/>
              </a:rPr>
              <a:t>Массив сложен диоритами, гранодиоритами, </a:t>
            </a:r>
            <a:r>
              <a:rPr lang="ru-RU" sz="2400" b="1">
                <a:latin typeface="Times New Roman"/>
                <a:cs typeface="Times New Roman"/>
              </a:rPr>
              <a:t>лейкократовыми</a:t>
            </a:r>
            <a:r>
              <a:rPr lang="ru-RU" sz="2400" b="1">
                <a:latin typeface="Times New Roman"/>
                <a:cs typeface="Times New Roman"/>
              </a:rPr>
              <a:t> и </a:t>
            </a:r>
            <a:r>
              <a:rPr lang="ru-RU" sz="2400" b="1">
                <a:latin typeface="Times New Roman"/>
                <a:cs typeface="Times New Roman"/>
              </a:rPr>
              <a:t>аляскитовыми</a:t>
            </a:r>
            <a:r>
              <a:rPr lang="ru-RU" sz="2400" b="1">
                <a:latin typeface="Times New Roman"/>
                <a:cs typeface="Times New Roman"/>
              </a:rPr>
              <a:t> гранитами, глубина формирования – 1.5–2.5 км.</a:t>
            </a:r>
            <a:endParaRPr/>
          </a:p>
          <a:p>
            <a:pPr marL="457200" indent="-457200" algn="just">
              <a:buFont typeface="+mj-lt"/>
              <a:buAutoNum type="arabicPeriod"/>
              <a:defRPr/>
            </a:pPr>
            <a:r>
              <a:rPr lang="ru-RU" sz="2400" b="1">
                <a:latin typeface="Times New Roman"/>
                <a:cs typeface="Times New Roman"/>
              </a:rPr>
              <a:t>В его пределах развито  около 400 пегматитовых тел, </a:t>
            </a:r>
            <a:r>
              <a:rPr lang="ru-RU" sz="2400" b="1">
                <a:latin typeface="Times New Roman"/>
                <a:cs typeface="Times New Roman"/>
              </a:rPr>
              <a:t>грейзенов</a:t>
            </a:r>
            <a:r>
              <a:rPr lang="ru-RU" sz="2400" b="1">
                <a:latin typeface="Times New Roman"/>
                <a:cs typeface="Times New Roman"/>
              </a:rPr>
              <a:t> и жил, главным образом в </a:t>
            </a:r>
            <a:r>
              <a:rPr lang="ru-RU" sz="2400" b="1">
                <a:latin typeface="Times New Roman"/>
                <a:cs typeface="Times New Roman"/>
              </a:rPr>
              <a:t>аляскитовых</a:t>
            </a:r>
            <a:r>
              <a:rPr lang="ru-RU" sz="2400" b="1">
                <a:latin typeface="Times New Roman"/>
                <a:cs typeface="Times New Roman"/>
              </a:rPr>
              <a:t> гранитах.</a:t>
            </a:r>
            <a:endParaRPr/>
          </a:p>
          <a:p>
            <a:pPr marL="457200" indent="-457200" algn="just">
              <a:buFont typeface="+mj-lt"/>
              <a:buAutoNum type="arabicPeriod"/>
              <a:defRPr/>
            </a:pPr>
            <a:r>
              <a:rPr lang="ru-RU" sz="2400">
                <a:latin typeface="Times New Roman"/>
                <a:cs typeface="Times New Roman"/>
              </a:rPr>
              <a:t>Продуктивные пегматиты (с пьезокварцем и флюоритом) сосредоточены на участке </a:t>
            </a:r>
            <a:r>
              <a:rPr lang="ru-RU" sz="2400">
                <a:latin typeface="Times New Roman"/>
                <a:cs typeface="Times New Roman"/>
              </a:rPr>
              <a:t>Донгол</a:t>
            </a:r>
            <a:r>
              <a:rPr lang="ru-RU" sz="2400">
                <a:latin typeface="Times New Roman"/>
                <a:cs typeface="Times New Roman"/>
              </a:rPr>
              <a:t>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1187624" y="4337"/>
            <a:ext cx="8839200" cy="472335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ru-RU" sz="2400" b="1">
                <a:latin typeface="Times New Roman"/>
                <a:cs typeface="Times New Roman"/>
              </a:rPr>
              <a:t>Процессы формирования минералов </a:t>
            </a:r>
            <a:endParaRPr/>
          </a:p>
        </p:txBody>
      </p:sp>
      <p:graphicFrame>
        <p:nvGraphicFramePr>
          <p:cNvPr id="5" name="Объект 4"/>
          <p:cNvGraphicFramePr>
            <a:graphicFrameLocks xmlns:a="http://schemas.openxmlformats.org/drawingml/2006/main" noGrp="1"/>
          </p:cNvGraphicFramePr>
          <p:nvPr>
            <p:ph idx="1"/>
          </p:nvPr>
        </p:nvGraphicFramePr>
        <p:xfrm>
          <a:off x="251520" y="476672"/>
          <a:ext cx="8640960" cy="6141720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{93296810-A885-4BE3-A3E7-6D5BEEA58F35}</a:tableStyleId>
              </a:tblPr>
              <a:tblGrid>
                <a:gridCol w="2905178"/>
                <a:gridCol w="2867891"/>
                <a:gridCol w="2867891"/>
              </a:tblGrid>
              <a:tr h="370840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ru-RU" sz="2300">
                          <a:latin typeface="Times New Roman"/>
                          <a:cs typeface="Times New Roman"/>
                        </a:rPr>
                        <a:t>Гидротермальный </a:t>
                      </a:r>
                      <a:endParaRPr/>
                    </a:p>
                  </a:txBody>
                  <a:tcPr marL="83018" marR="83018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ru-RU" sz="2300">
                          <a:latin typeface="Times New Roman"/>
                          <a:cs typeface="Times New Roman"/>
                        </a:rPr>
                        <a:t>Магматический</a:t>
                      </a:r>
                      <a:r>
                        <a:rPr lang="ru-RU" sz="2300">
                          <a:latin typeface="Times New Roman"/>
                          <a:cs typeface="Times New Roman"/>
                        </a:rPr>
                        <a:t> </a:t>
                      </a:r>
                      <a:endParaRPr lang="ru-RU" sz="2300">
                        <a:latin typeface="Times New Roman"/>
                        <a:cs typeface="Times New Roman"/>
                      </a:endParaRPr>
                    </a:p>
                  </a:txBody>
                  <a:tcPr marL="83018" marR="83018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ru-RU" sz="2300">
                          <a:latin typeface="Times New Roman"/>
                          <a:cs typeface="Times New Roman"/>
                        </a:rPr>
                        <a:t>Метаморфический</a:t>
                      </a:r>
                      <a:r>
                        <a:rPr lang="ru-RU" sz="2300">
                          <a:latin typeface="Times New Roman"/>
                          <a:cs typeface="Times New Roman"/>
                        </a:rPr>
                        <a:t> </a:t>
                      </a:r>
                      <a:endParaRPr lang="ru-RU" sz="2300">
                        <a:latin typeface="Times New Roman"/>
                        <a:cs typeface="Times New Roman"/>
                      </a:endParaRPr>
                    </a:p>
                  </a:txBody>
                  <a:tcPr marL="83018" marR="83018"/>
                </a:tc>
              </a:tr>
              <a:tr h="370840">
                <a:tc>
                  <a:txBody>
                    <a:bodyPr/>
                    <a:p>
                      <a:pPr marL="457200" indent="-457200" algn="l">
                        <a:buFont typeface="+mj-lt"/>
                        <a:buAutoNum type="arabicPeriod"/>
                        <a:defRPr/>
                      </a:pPr>
                      <a:r>
                        <a:rPr lang="ru-RU" sz="230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Водные растворы </a:t>
                      </a:r>
                      <a:r>
                        <a:rPr lang="ru-RU" sz="2300">
                          <a:latin typeface="Times New Roman"/>
                          <a:cs typeface="Times New Roman"/>
                        </a:rPr>
                        <a:t>с высокой температурой проникающие в пустоты и трещины горных пород. </a:t>
                      </a:r>
                      <a:endParaRPr/>
                    </a:p>
                    <a:p>
                      <a:pPr marL="457200" indent="-457200" algn="l">
                        <a:buFont typeface="+mj-lt"/>
                        <a:buAutoNum type="arabicPeriod"/>
                        <a:defRPr/>
                      </a:pPr>
                      <a:r>
                        <a:rPr lang="ru-RU" sz="2300">
                          <a:latin typeface="Times New Roman"/>
                          <a:cs typeface="Times New Roman"/>
                        </a:rPr>
                        <a:t>Температура в диапазоне </a:t>
                      </a:r>
                      <a:r>
                        <a:rPr lang="ru-RU" sz="2300" b="1">
                          <a:latin typeface="Times New Roman"/>
                          <a:cs typeface="Times New Roman"/>
                        </a:rPr>
                        <a:t>100-400</a:t>
                      </a:r>
                      <a:r>
                        <a:rPr lang="ru-RU" sz="2300">
                          <a:latin typeface="Times New Roman"/>
                          <a:cs typeface="Times New Roman"/>
                        </a:rPr>
                        <a:t>℃ Давление от среднего до высокого. </a:t>
                      </a:r>
                      <a:endParaRPr/>
                    </a:p>
                    <a:p>
                      <a:pPr marL="457200" indent="-457200" algn="l">
                        <a:buFont typeface="+mj-lt"/>
                        <a:buAutoNum type="arabicPeriod"/>
                        <a:defRPr/>
                      </a:pPr>
                      <a:r>
                        <a:rPr lang="ru-RU" sz="2300">
                          <a:latin typeface="Times New Roman"/>
                          <a:cs typeface="Times New Roman"/>
                        </a:rPr>
                        <a:t>Наличие горячих водных растворов </a:t>
                      </a:r>
                      <a:r>
                        <a:rPr lang="ru-RU" sz="2300" b="1">
                          <a:latin typeface="Times New Roman"/>
                          <a:cs typeface="Times New Roman"/>
                        </a:rPr>
                        <a:t>насыщенных кремнеземом.</a:t>
                      </a:r>
                      <a:endParaRPr/>
                    </a:p>
                  </a:txBody>
                  <a:tcPr marL="83018" marR="83018"/>
                </a:tc>
                <a:tc>
                  <a:txBody>
                    <a:bodyPr/>
                    <a:p>
                      <a:pPr marL="457200" indent="-457200" algn="l">
                        <a:buFont typeface="+mj-lt"/>
                        <a:buAutoNum type="arabicPeriod"/>
                        <a:defRPr/>
                      </a:pPr>
                      <a:r>
                        <a:rPr lang="ru-RU" sz="2300">
                          <a:latin typeface="Times New Roman"/>
                          <a:cs typeface="Times New Roman"/>
                        </a:rPr>
                        <a:t>Кристаллизация из магмы </a:t>
                      </a:r>
                      <a:r>
                        <a:rPr lang="ru-RU" sz="2300" b="1">
                          <a:latin typeface="Times New Roman"/>
                          <a:cs typeface="Times New Roman"/>
                        </a:rPr>
                        <a:t>кислого состава.</a:t>
                      </a:r>
                      <a:endParaRPr/>
                    </a:p>
                    <a:p>
                      <a:pPr marL="457200" indent="-457200" algn="l">
                        <a:buFont typeface="+mj-lt"/>
                        <a:buAutoNum type="arabicPeriod"/>
                        <a:defRPr/>
                      </a:pPr>
                      <a:r>
                        <a:rPr lang="ru-RU" sz="2300">
                          <a:latin typeface="Times New Roman"/>
                          <a:cs typeface="Times New Roman"/>
                        </a:rPr>
                        <a:t>Температура </a:t>
                      </a:r>
                      <a:r>
                        <a:rPr lang="ru-RU" sz="2300" b="1">
                          <a:latin typeface="Times New Roman"/>
                          <a:cs typeface="Times New Roman"/>
                        </a:rPr>
                        <a:t>свыше 700 ℃.   </a:t>
                      </a:r>
                      <a:endParaRPr/>
                    </a:p>
                    <a:p>
                      <a:pPr marL="457200" indent="-457200" algn="l">
                        <a:buFont typeface="+mj-lt"/>
                        <a:buAutoNum type="arabicPeriod"/>
                        <a:defRPr/>
                      </a:pPr>
                      <a:r>
                        <a:rPr lang="ru-RU" sz="2300">
                          <a:latin typeface="Times New Roman"/>
                          <a:cs typeface="Times New Roman"/>
                        </a:rPr>
                        <a:t>Магматические породы граниты </a:t>
                      </a:r>
                      <a:r>
                        <a:rPr lang="ru-RU" sz="2300">
                          <a:latin typeface="Times New Roman"/>
                          <a:cs typeface="Times New Roman"/>
                        </a:rPr>
                        <a:t>риолиты</a:t>
                      </a:r>
                      <a:r>
                        <a:rPr lang="ru-RU" sz="2300">
                          <a:latin typeface="Times New Roman"/>
                          <a:cs typeface="Times New Roman"/>
                        </a:rPr>
                        <a:t> и т.д.</a:t>
                      </a:r>
                      <a:endParaRPr/>
                    </a:p>
                  </a:txBody>
                  <a:tcPr marL="83018" marR="83018"/>
                </a:tc>
                <a:tc>
                  <a:txBody>
                    <a:bodyPr/>
                    <a:p>
                      <a:pPr marL="457200" indent="-457200" algn="l">
                        <a:buFont typeface="+mj-lt"/>
                        <a:buAutoNum type="arabicPeriod"/>
                        <a:defRPr/>
                      </a:pPr>
                      <a:r>
                        <a:rPr lang="ru-RU" sz="2300">
                          <a:latin typeface="Times New Roman"/>
                          <a:cs typeface="Times New Roman"/>
                        </a:rPr>
                        <a:t>Изменения уже существующих горных пород под воздействием высоких температур и давления.</a:t>
                      </a:r>
                      <a:endParaRPr/>
                    </a:p>
                    <a:p>
                      <a:pPr marL="457200" indent="-457200" algn="l">
                        <a:buFont typeface="+mj-lt"/>
                        <a:buAutoNum type="arabicPeriod"/>
                        <a:defRPr/>
                      </a:pPr>
                      <a:r>
                        <a:rPr lang="ru-RU" sz="2300">
                          <a:latin typeface="Times New Roman"/>
                          <a:cs typeface="Times New Roman"/>
                        </a:rPr>
                        <a:t>Температура в диапазоне </a:t>
                      </a:r>
                      <a:r>
                        <a:rPr lang="ru-RU" sz="2300" b="1">
                          <a:latin typeface="Times New Roman"/>
                          <a:cs typeface="Times New Roman"/>
                        </a:rPr>
                        <a:t>300-800℃</a:t>
                      </a:r>
                      <a:endParaRPr/>
                    </a:p>
                    <a:p>
                      <a:pPr marL="457200" indent="-457200" algn="l">
                        <a:buFont typeface="+mj-lt"/>
                        <a:buAutoNum type="arabicPeriod"/>
                        <a:defRPr/>
                      </a:pPr>
                      <a:r>
                        <a:rPr lang="ru-RU" sz="2300">
                          <a:latin typeface="Times New Roman"/>
                          <a:cs typeface="Times New Roman"/>
                        </a:rPr>
                        <a:t>Наличие метаморфических пород как </a:t>
                      </a:r>
                      <a:r>
                        <a:rPr lang="ru-RU" sz="2300" b="1">
                          <a:latin typeface="Times New Roman"/>
                          <a:cs typeface="Times New Roman"/>
                        </a:rPr>
                        <a:t>кварциты и сланцы.</a:t>
                      </a:r>
                      <a:endParaRPr/>
                    </a:p>
                  </a:txBody>
                  <a:tcPr marL="83018" marR="83018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3419872" y="116632"/>
            <a:ext cx="4689810" cy="255733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ru-RU" sz="2400" b="1">
                <a:latin typeface="Times New Roman"/>
                <a:cs typeface="Times New Roman"/>
              </a:rPr>
              <a:t>Примеры минералов </a:t>
            </a:r>
            <a:endParaRPr/>
          </a:p>
        </p:txBody>
      </p:sp>
      <p:sp>
        <p:nvSpPr>
          <p:cNvPr id="5" name="TextBox 4"/>
          <p:cNvSpPr txBox="1"/>
          <p:nvPr/>
        </p:nvSpPr>
        <p:spPr bwMode="auto">
          <a:xfrm>
            <a:off x="1691680" y="4047976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/>
              <a:t> </a:t>
            </a:r>
            <a:endParaRPr/>
          </a:p>
        </p:txBody>
      </p:sp>
      <p:pic>
        <p:nvPicPr>
          <p:cNvPr id="8" name="Рисунок 7" descr="Оливин — Википедия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809248" y="3499722"/>
            <a:ext cx="2007235" cy="2956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Образец пирита на белом фоне самка PNG , красивый, камень рождения, цвет  PNG рисунок для бесплатной загрузки"/>
          <p:cNvPicPr>
            <a:picLocks noChangeAspect="1" noChangeArrowheads="1"/>
          </p:cNvPicPr>
          <p:nvPr/>
        </p:nvPicPr>
        <p:blipFill>
          <a:blip r:embed="rId3"/>
          <a:srcRect l="15215" t="0" r="6945" b="0"/>
          <a:stretch/>
        </p:blipFill>
        <p:spPr bwMode="auto">
          <a:xfrm>
            <a:off x="565428" y="329609"/>
            <a:ext cx="2520281" cy="2436402"/>
          </a:xfrm>
          <a:prstGeom prst="rect">
            <a:avLst/>
          </a:prstGeom>
          <a:noFill/>
        </p:spPr>
      </p:pic>
      <p:pic>
        <p:nvPicPr>
          <p:cNvPr id="10" name="Рисунок 9" descr="Группа кристаллов гроссуляра"/>
          <p:cNvPicPr/>
          <p:nvPr/>
        </p:nvPicPr>
        <p:blipFill>
          <a:blip r:embed="rId4"/>
          <a:stretch/>
        </p:blipFill>
        <p:spPr bwMode="auto">
          <a:xfrm>
            <a:off x="6058293" y="456862"/>
            <a:ext cx="2873497" cy="254478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 bwMode="auto">
          <a:xfrm>
            <a:off x="-81208" y="2798524"/>
            <a:ext cx="53201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  <a:defRPr/>
            </a:pPr>
            <a:r>
              <a:rPr lang="ru-RU" sz="2400">
                <a:latin typeface="Times New Roman"/>
                <a:cs typeface="Times New Roman"/>
              </a:rPr>
              <a:t>Рисунок 3. Гидротермальный: </a:t>
            </a:r>
            <a:r>
              <a:rPr lang="ru-RU" sz="2400">
                <a:latin typeface="Times New Roman"/>
                <a:ea typeface="Calibri"/>
              </a:rPr>
              <a:t>пирит</a:t>
            </a:r>
            <a:endParaRPr lang="ru-RU" sz="2400">
              <a:latin typeface="Times New Roman"/>
              <a:cs typeface="Times New Roman"/>
            </a:endParaRPr>
          </a:p>
          <a:p>
            <a:pPr algn="ctr">
              <a:defRPr/>
            </a:pPr>
            <a:r>
              <a:rPr lang="ru-RU" sz="2400">
                <a:latin typeface="Times New Roman"/>
                <a:cs typeface="Times New Roman"/>
              </a:rPr>
              <a:t> </a:t>
            </a:r>
            <a:endParaRPr/>
          </a:p>
        </p:txBody>
      </p:sp>
      <p:sp>
        <p:nvSpPr>
          <p:cNvPr id="11" name="TextBox 10"/>
          <p:cNvSpPr txBox="1"/>
          <p:nvPr/>
        </p:nvSpPr>
        <p:spPr bwMode="auto">
          <a:xfrm>
            <a:off x="3900850" y="3138572"/>
            <a:ext cx="633670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ru-RU" sz="2400" b="0" i="0" u="none" strike="noStrike" cap="none" spc="0">
                <a:ln>
                  <a:noFill/>
                </a:ln>
                <a:solidFill>
                  <a:prstClr val="black"/>
                </a:solidFill>
                <a:latin typeface="Times New Roman"/>
                <a:ea typeface="Arial"/>
                <a:cs typeface="Times New Roman"/>
              </a:rPr>
              <a:t>Рисунок. </a:t>
            </a:r>
            <a:r>
              <a:rPr lang="ru-RU" sz="2400">
                <a:solidFill>
                  <a:prstClr val="black"/>
                </a:solidFill>
                <a:latin typeface="Times New Roman"/>
                <a:cs typeface="Times New Roman"/>
              </a:rPr>
              <a:t>5 </a:t>
            </a:r>
            <a:endParaRPr/>
          </a:p>
          <a:p>
            <a:pPr algn="ctr">
              <a:defRPr/>
            </a:pPr>
            <a:r>
              <a:rPr lang="ru-RU" sz="2400">
                <a:latin typeface="Times New Roman"/>
                <a:cs typeface="Times New Roman"/>
              </a:rPr>
              <a:t>Метаморфический: </a:t>
            </a:r>
            <a:r>
              <a:rPr lang="ru-RU" sz="2400">
                <a:latin typeface="Times New Roman"/>
                <a:ea typeface="Calibri"/>
                <a:cs typeface="Times New Roman"/>
              </a:rPr>
              <a:t>г</a:t>
            </a:r>
            <a:r>
              <a:rPr lang="ru-RU" sz="2400">
                <a:latin typeface="Times New Roman"/>
                <a:ea typeface="Calibri"/>
                <a:cs typeface="Times New Roman"/>
              </a:rPr>
              <a:t>россуляр </a:t>
            </a:r>
            <a:endParaRPr lang="ru-RU" sz="2400">
              <a:latin typeface="Times New Roman"/>
              <a:cs typeface="Times New Roman"/>
            </a:endParaRPr>
          </a:p>
          <a:p>
            <a:pPr marL="0" marR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240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lang="ru-RU" sz="2400" b="0" i="0" u="none" strike="noStrike" cap="none" spc="0">
                <a:ln>
                  <a:noFill/>
                </a:ln>
                <a:solidFill>
                  <a:prstClr val="black"/>
                </a:solidFill>
                <a:latin typeface="Times New Roman"/>
                <a:ea typeface="Arial"/>
                <a:cs typeface="Times New Roman"/>
              </a:rPr>
              <a:t> </a:t>
            </a:r>
            <a:endParaRPr/>
          </a:p>
        </p:txBody>
      </p:sp>
      <p:sp>
        <p:nvSpPr>
          <p:cNvPr id="13" name="TextBox 12"/>
          <p:cNvSpPr txBox="1"/>
          <p:nvPr/>
        </p:nvSpPr>
        <p:spPr bwMode="auto">
          <a:xfrm>
            <a:off x="97355" y="6230738"/>
            <a:ext cx="509337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ru-RU" sz="2400" b="0" i="0" u="none" strike="noStrike" cap="none" spc="0">
                <a:ln>
                  <a:noFill/>
                </a:ln>
                <a:solidFill>
                  <a:prstClr val="black"/>
                </a:solidFill>
                <a:latin typeface="Times New Roman"/>
                <a:ea typeface="Arial"/>
                <a:cs typeface="Times New Roman"/>
              </a:rPr>
              <a:t>Рисунок</a:t>
            </a:r>
            <a:r>
              <a:rPr lang="ru-RU" sz="2400">
                <a:solidFill>
                  <a:prstClr val="black"/>
                </a:solidFill>
                <a:latin typeface="Times New Roman"/>
                <a:cs typeface="Times New Roman"/>
              </a:rPr>
              <a:t>  </a:t>
            </a:r>
            <a:r>
              <a:rPr lang="ru-RU" sz="2400" b="0" i="0" u="none" strike="noStrike" cap="none" spc="0">
                <a:ln>
                  <a:noFill/>
                </a:ln>
                <a:solidFill>
                  <a:prstClr val="black"/>
                </a:solidFill>
                <a:latin typeface="Times New Roman"/>
                <a:ea typeface="Arial"/>
                <a:cs typeface="Times New Roman"/>
              </a:rPr>
              <a:t>4. </a:t>
            </a:r>
            <a:r>
              <a:rPr lang="ru-RU" sz="2400">
                <a:latin typeface="Times New Roman"/>
                <a:cs typeface="Times New Roman"/>
              </a:rPr>
              <a:t>Магматический: </a:t>
            </a:r>
            <a:r>
              <a:rPr lang="ru-RU" sz="2400">
                <a:latin typeface="Times New Roman"/>
                <a:ea typeface="Calibri"/>
              </a:rPr>
              <a:t>оливин</a:t>
            </a:r>
            <a:r>
              <a:rPr sz="2400"/>
              <a:t> </a:t>
            </a:r>
            <a:r>
              <a:rPr lang="ru-RU" sz="2400">
                <a:latin typeface="Times New Roman"/>
                <a:cs typeface="Times New Roman"/>
              </a:rPr>
              <a:t> </a:t>
            </a:r>
            <a:endParaRPr/>
          </a:p>
          <a:p>
            <a:pPr marL="0" marR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2400" b="0" i="0" u="none" strike="noStrike" cap="none" spc="0">
                <a:ln>
                  <a:noFill/>
                </a:ln>
                <a:solidFill>
                  <a:prstClr val="black"/>
                </a:solidFill>
                <a:latin typeface="Times New Roman"/>
                <a:ea typeface="Arial"/>
                <a:cs typeface="Times New Roman"/>
              </a:rPr>
              <a:t>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323528" y="0"/>
            <a:ext cx="9001000" cy="1844824"/>
          </a:xfrm>
        </p:spPr>
        <p:txBody>
          <a:bodyPr>
            <a:noAutofit/>
          </a:bodyPr>
          <a:lstStyle/>
          <a:p>
            <a:pPr algn="ctr">
              <a:defRPr/>
            </a:pPr>
            <a:r>
              <a:rPr lang="ru-RU" sz="2400" b="1">
                <a:latin typeface="Times New Roman"/>
                <a:cs typeface="Times New Roman"/>
              </a:rPr>
              <a:t>Разработка программного решения.  Описание среды разработки «Программы для определения группы минерала </a:t>
            </a:r>
            <a:br>
              <a:rPr lang="ru-RU" sz="2400">
                <a:latin typeface="Times New Roman"/>
                <a:cs typeface="Times New Roman"/>
              </a:rPr>
            </a:br>
            <a:r>
              <a:rPr lang="ru-RU" sz="2400" b="1">
                <a:latin typeface="Times New Roman"/>
                <a:cs typeface="Times New Roman"/>
              </a:rPr>
              <a:t>по его признакам на основе ИИ»</a:t>
            </a:r>
            <a:br>
              <a:rPr lang="ru-RU" sz="2400">
                <a:latin typeface="Times New Roman"/>
                <a:cs typeface="Times New Roman"/>
              </a:rPr>
            </a:br>
            <a:endParaRPr lang="ru-RU" sz="2400">
              <a:latin typeface="Times New Roman"/>
              <a:cs typeface="Times New Roman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>
            <a:off x="350684" y="1340768"/>
            <a:ext cx="8488399" cy="5256584"/>
          </a:xfrm>
        </p:spPr>
        <p:txBody>
          <a:bodyPr>
            <a:normAutofit/>
          </a:bodyPr>
          <a:lstStyle/>
          <a:p>
            <a:pPr marL="457200" indent="-457200" algn="just">
              <a:buFont typeface="+mj-lt"/>
              <a:buAutoNum type="arabicPeriod"/>
              <a:defRPr/>
            </a:pPr>
            <a:r>
              <a:rPr lang="ru-RU" sz="2400">
                <a:latin typeface="Times New Roman"/>
                <a:cs typeface="Times New Roman"/>
              </a:rPr>
              <a:t>Программа на основе искусственного интеллекта определяет группу минерала по его признакам.</a:t>
            </a:r>
            <a:endParaRPr/>
          </a:p>
          <a:p>
            <a:pPr marL="457200" indent="-457200" algn="just">
              <a:buFont typeface="+mj-lt"/>
              <a:buAutoNum type="arabicPeriod"/>
              <a:defRPr/>
            </a:pPr>
            <a:r>
              <a:rPr lang="ru-RU" sz="2400">
                <a:latin typeface="Times New Roman"/>
                <a:cs typeface="Times New Roman"/>
              </a:rPr>
              <a:t>Разработана на </a:t>
            </a:r>
            <a:r>
              <a:rPr lang="ru-RU" sz="2400" b="1">
                <a:latin typeface="Times New Roman"/>
                <a:cs typeface="Times New Roman"/>
              </a:rPr>
              <a:t>Python с использованием Google </a:t>
            </a:r>
            <a:r>
              <a:rPr lang="ru-RU" sz="2400" b="1">
                <a:latin typeface="Times New Roman"/>
                <a:cs typeface="Times New Roman"/>
              </a:rPr>
              <a:t>Colab</a:t>
            </a:r>
            <a:r>
              <a:rPr lang="ru-RU" sz="2400" b="1">
                <a:latin typeface="Times New Roman"/>
                <a:cs typeface="Times New Roman"/>
              </a:rPr>
              <a:t> </a:t>
            </a:r>
            <a:r>
              <a:rPr lang="ru-RU" sz="2400">
                <a:latin typeface="Times New Roman"/>
                <a:cs typeface="Times New Roman"/>
              </a:rPr>
              <a:t>(для тренировки модели) и </a:t>
            </a:r>
            <a:r>
              <a:rPr lang="ru-RU" sz="2400" b="1">
                <a:latin typeface="Times New Roman"/>
                <a:cs typeface="Times New Roman"/>
              </a:rPr>
              <a:t>Visual Studio Code </a:t>
            </a:r>
            <a:r>
              <a:rPr lang="ru-RU" sz="2400">
                <a:latin typeface="Times New Roman"/>
                <a:cs typeface="Times New Roman"/>
              </a:rPr>
              <a:t>(для создания интерфейса через </a:t>
            </a:r>
            <a:r>
              <a:rPr lang="ru-RU" sz="2400">
                <a:latin typeface="Times New Roman"/>
                <a:cs typeface="Times New Roman"/>
              </a:rPr>
              <a:t>Streamlit</a:t>
            </a:r>
            <a:r>
              <a:rPr lang="ru-RU" sz="2400">
                <a:latin typeface="Times New Roman"/>
                <a:cs typeface="Times New Roman"/>
              </a:rPr>
              <a:t>).</a:t>
            </a:r>
            <a:endParaRPr/>
          </a:p>
          <a:p>
            <a:pPr marL="457200" indent="-457200" algn="just">
              <a:buFont typeface="+mj-lt"/>
              <a:buAutoNum type="arabicPeriod"/>
              <a:defRPr/>
            </a:pPr>
            <a:r>
              <a:rPr lang="ru-RU" sz="2400">
                <a:latin typeface="Times New Roman"/>
                <a:cs typeface="Times New Roman"/>
              </a:rPr>
              <a:t>Для классификации минералов применяются </a:t>
            </a:r>
            <a:r>
              <a:rPr lang="ru-RU" sz="2400" b="1">
                <a:latin typeface="Times New Roman"/>
                <a:cs typeface="Times New Roman"/>
              </a:rPr>
              <a:t>методы машинного обучения,</a:t>
            </a:r>
            <a:r>
              <a:rPr lang="ru-RU" sz="2400">
                <a:latin typeface="Times New Roman"/>
                <a:cs typeface="Times New Roman"/>
              </a:rPr>
              <a:t> включая </a:t>
            </a:r>
            <a:r>
              <a:rPr lang="ru-RU" sz="2400">
                <a:solidFill>
                  <a:srgbClr val="7030A0"/>
                </a:solidFill>
                <a:latin typeface="Times New Roman"/>
                <a:cs typeface="Times New Roman"/>
              </a:rPr>
              <a:t>линейную регрессию</a:t>
            </a:r>
            <a:r>
              <a:rPr lang="ru-RU" sz="2400">
                <a:latin typeface="Times New Roman"/>
                <a:cs typeface="Times New Roman"/>
              </a:rPr>
              <a:t>, которая </a:t>
            </a:r>
            <a:r>
              <a:rPr lang="ru-RU" sz="2400">
                <a:solidFill>
                  <a:srgbClr val="7030A0"/>
                </a:solidFill>
                <a:latin typeface="Times New Roman"/>
                <a:cs typeface="Times New Roman"/>
              </a:rPr>
              <a:t>анализирует корреляции между признаками</a:t>
            </a:r>
            <a:r>
              <a:rPr lang="ru-RU" sz="2400">
                <a:latin typeface="Times New Roman"/>
                <a:cs typeface="Times New Roman"/>
              </a:rPr>
              <a:t>. </a:t>
            </a:r>
            <a:endParaRPr/>
          </a:p>
          <a:p>
            <a:pPr marL="457200" indent="-457200" algn="just">
              <a:buFont typeface="+mj-lt"/>
              <a:buAutoNum type="arabicPeriod"/>
              <a:defRPr/>
            </a:pPr>
            <a:r>
              <a:rPr lang="ru-RU" sz="2400">
                <a:latin typeface="Times New Roman"/>
                <a:cs typeface="Times New Roman"/>
              </a:rPr>
              <a:t>Пользователь вводит </a:t>
            </a:r>
            <a:r>
              <a:rPr lang="ru-RU" sz="2400" b="1">
                <a:latin typeface="Times New Roman"/>
                <a:cs typeface="Times New Roman"/>
              </a:rPr>
              <a:t>параметры минерала </a:t>
            </a:r>
            <a:r>
              <a:rPr lang="ru-RU" sz="2400">
                <a:latin typeface="Times New Roman"/>
                <a:cs typeface="Times New Roman"/>
              </a:rPr>
              <a:t>(цвет, блеск, твердость и др.), после чего </a:t>
            </a:r>
            <a:r>
              <a:rPr lang="ru-RU" sz="2400" b="1">
                <a:latin typeface="Times New Roman"/>
                <a:cs typeface="Times New Roman"/>
              </a:rPr>
              <a:t>модель предсказывает его группу с точностью 85–90%.</a:t>
            </a:r>
            <a:endParaRPr/>
          </a:p>
          <a:p>
            <a:pPr marL="457200" indent="-457200" algn="just">
              <a:buFont typeface="+mj-lt"/>
              <a:buAutoNum type="arabicPeriod"/>
              <a:defRPr/>
            </a:pPr>
            <a:r>
              <a:rPr lang="ru-RU" sz="2400">
                <a:latin typeface="Times New Roman"/>
                <a:cs typeface="Times New Roman"/>
              </a:rPr>
              <a:t>Программа основана на </a:t>
            </a:r>
            <a:r>
              <a:rPr lang="ru-RU" sz="2400" b="1">
                <a:latin typeface="Times New Roman"/>
                <a:cs typeface="Times New Roman"/>
              </a:rPr>
              <a:t>обширной базе данных </a:t>
            </a:r>
            <a:r>
              <a:rPr lang="ru-RU" sz="2400">
                <a:latin typeface="Times New Roman"/>
                <a:cs typeface="Times New Roman"/>
              </a:rPr>
              <a:t>(</a:t>
            </a:r>
            <a:r>
              <a:rPr lang="ru-RU" sz="2400" b="1">
                <a:solidFill>
                  <a:srgbClr val="00B050"/>
                </a:solidFill>
                <a:latin typeface="Times New Roman"/>
                <a:cs typeface="Times New Roman"/>
              </a:rPr>
              <a:t>350+ минералов</a:t>
            </a:r>
            <a:r>
              <a:rPr lang="ru-RU" sz="2400">
                <a:latin typeface="Times New Roman"/>
                <a:cs typeface="Times New Roman"/>
              </a:rPr>
              <a:t>) и поддерживается для </a:t>
            </a:r>
            <a:r>
              <a:rPr lang="ru-RU" sz="2400" b="1">
                <a:solidFill>
                  <a:srgbClr val="00B050"/>
                </a:solidFill>
                <a:latin typeface="Times New Roman"/>
                <a:cs typeface="Times New Roman"/>
              </a:rPr>
              <a:t>обновлений.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611560" y="-99392"/>
            <a:ext cx="7886700" cy="853977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ru-RU" sz="2800" b="1">
                <a:latin typeface="Times New Roman"/>
                <a:cs typeface="Times New Roman"/>
              </a:rPr>
              <a:t>Создание программы на основе ИИ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>
            <a:off x="159113" y="526545"/>
            <a:ext cx="5186627" cy="6309320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ru-RU" sz="1900" b="1">
                <a:latin typeface="Times New Roman"/>
                <a:cs typeface="Times New Roman"/>
              </a:rPr>
              <a:t>Этапы работы:</a:t>
            </a:r>
            <a:endParaRPr/>
          </a:p>
          <a:p>
            <a:pPr marL="457200" indent="-457200" algn="just">
              <a:lnSpc>
                <a:spcPct val="100000"/>
              </a:lnSpc>
              <a:spcBef>
                <a:spcPts val="0"/>
              </a:spcBef>
              <a:buAutoNum type="arabicPeriod"/>
              <a:defRPr/>
            </a:pPr>
            <a:r>
              <a:rPr lang="ru-RU" sz="1900">
                <a:latin typeface="Times New Roman"/>
                <a:cs typeface="Times New Roman"/>
              </a:rPr>
              <a:t>Сбор и обработка данных о минералах в общую таблицу.</a:t>
            </a:r>
            <a:endParaRPr/>
          </a:p>
          <a:p>
            <a:pPr marL="457200" indent="-457200" algn="just">
              <a:lnSpc>
                <a:spcPct val="100000"/>
              </a:lnSpc>
              <a:spcBef>
                <a:spcPts val="0"/>
              </a:spcBef>
              <a:buAutoNum type="arabicPeriod"/>
              <a:defRPr/>
            </a:pPr>
            <a:r>
              <a:rPr lang="ru-RU" sz="1900">
                <a:latin typeface="Times New Roman"/>
                <a:cs typeface="Times New Roman"/>
              </a:rPr>
              <a:t>Тренировка и оценка модели машинного обучения.</a:t>
            </a:r>
            <a:endParaRPr/>
          </a:p>
          <a:p>
            <a:pPr marL="457200" indent="-457200" algn="just">
              <a:lnSpc>
                <a:spcPct val="100000"/>
              </a:lnSpc>
              <a:spcBef>
                <a:spcPts val="0"/>
              </a:spcBef>
              <a:buAutoNum type="arabicPeriod"/>
              <a:defRPr/>
            </a:pPr>
            <a:r>
              <a:rPr lang="ru-RU" sz="1900">
                <a:latin typeface="Times New Roman"/>
                <a:cs typeface="Times New Roman"/>
              </a:rPr>
              <a:t>Улучшение качества модели.</a:t>
            </a:r>
            <a:endParaRPr/>
          </a:p>
          <a:p>
            <a:pPr marL="457200" indent="-457200" algn="just">
              <a:lnSpc>
                <a:spcPct val="100000"/>
              </a:lnSpc>
              <a:spcBef>
                <a:spcPts val="0"/>
              </a:spcBef>
              <a:buAutoNum type="arabicPeriod"/>
              <a:defRPr/>
            </a:pPr>
            <a:r>
              <a:rPr lang="ru-RU" sz="1900">
                <a:latin typeface="Times New Roman"/>
                <a:cs typeface="Times New Roman"/>
              </a:rPr>
              <a:t> Создание пользовательского интерфейса (для демонстрации работы модели).</a:t>
            </a:r>
            <a:endParaRPr/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ru-RU" sz="1900">
                <a:latin typeface="Times New Roman"/>
                <a:cs typeface="Times New Roman"/>
              </a:rPr>
              <a:t>Обработка данных и обучение модели ИИ происходила на </a:t>
            </a:r>
            <a:r>
              <a:rPr lang="ru-RU" sz="1900">
                <a:solidFill>
                  <a:srgbClr val="7030A0"/>
                </a:solidFill>
                <a:latin typeface="Times New Roman"/>
                <a:cs typeface="Times New Roman"/>
              </a:rPr>
              <a:t>языке программирования </a:t>
            </a:r>
            <a:r>
              <a:rPr lang="ru-RU" sz="1900">
                <a:solidFill>
                  <a:srgbClr val="7030A0"/>
                </a:solidFill>
                <a:latin typeface="Times New Roman"/>
                <a:cs typeface="Times New Roman"/>
              </a:rPr>
              <a:t>Python</a:t>
            </a:r>
            <a:r>
              <a:rPr lang="ru-RU" sz="1900">
                <a:solidFill>
                  <a:srgbClr val="7030A0"/>
                </a:solidFill>
                <a:latin typeface="Times New Roman"/>
                <a:cs typeface="Times New Roman"/>
              </a:rPr>
              <a:t> с помощью библиотеки </a:t>
            </a:r>
            <a:r>
              <a:rPr lang="ru-RU" sz="1900">
                <a:solidFill>
                  <a:srgbClr val="7030A0"/>
                </a:solidFill>
                <a:latin typeface="Times New Roman"/>
                <a:cs typeface="Times New Roman"/>
              </a:rPr>
              <a:t>sklearn</a:t>
            </a:r>
            <a:r>
              <a:rPr lang="ru-RU" sz="1900">
                <a:solidFill>
                  <a:srgbClr val="7030A0"/>
                </a:solidFill>
                <a:latin typeface="Times New Roman"/>
                <a:cs typeface="Times New Roman"/>
              </a:rPr>
              <a:t>, в среде разработки </a:t>
            </a:r>
            <a:r>
              <a:rPr lang="ru-RU" sz="1900">
                <a:solidFill>
                  <a:srgbClr val="7030A0"/>
                </a:solidFill>
                <a:latin typeface="Times New Roman"/>
                <a:cs typeface="Times New Roman"/>
              </a:rPr>
              <a:t>Google</a:t>
            </a:r>
            <a:r>
              <a:rPr lang="ru-RU" sz="1900">
                <a:solidFill>
                  <a:srgbClr val="7030A0"/>
                </a:solidFill>
                <a:latin typeface="Times New Roman"/>
                <a:cs typeface="Times New Roman"/>
              </a:rPr>
              <a:t> </a:t>
            </a:r>
            <a:r>
              <a:rPr lang="ru-RU" sz="1900">
                <a:solidFill>
                  <a:srgbClr val="7030A0"/>
                </a:solidFill>
                <a:latin typeface="Times New Roman"/>
                <a:cs typeface="Times New Roman"/>
              </a:rPr>
              <a:t>Colab</a:t>
            </a:r>
            <a:r>
              <a:rPr lang="ru-RU" sz="1900" b="1">
                <a:latin typeface="Times New Roman"/>
                <a:cs typeface="Times New Roman"/>
              </a:rPr>
              <a:t>.</a:t>
            </a:r>
            <a:r>
              <a:rPr lang="ru-RU" sz="1900">
                <a:latin typeface="Times New Roman"/>
                <a:cs typeface="Times New Roman"/>
              </a:rPr>
              <a:t> Интерфейс программы был создан так же на </a:t>
            </a:r>
            <a:r>
              <a:rPr lang="ru-RU" sz="1900">
                <a:solidFill>
                  <a:schemeClr val="accent5"/>
                </a:solidFill>
                <a:latin typeface="Times New Roman"/>
                <a:cs typeface="Times New Roman"/>
              </a:rPr>
              <a:t>Python</a:t>
            </a:r>
            <a:r>
              <a:rPr lang="ru-RU" sz="1900">
                <a:solidFill>
                  <a:schemeClr val="accent5"/>
                </a:solidFill>
                <a:latin typeface="Times New Roman"/>
                <a:cs typeface="Times New Roman"/>
              </a:rPr>
              <a:t> с </a:t>
            </a:r>
            <a:r>
              <a:rPr lang="ru-RU" sz="1900">
                <a:solidFill>
                  <a:schemeClr val="accent5"/>
                </a:solidFill>
                <a:latin typeface="Times New Roman"/>
                <a:cs typeface="Times New Roman"/>
              </a:rPr>
              <a:t>фреймворком</a:t>
            </a:r>
            <a:r>
              <a:rPr lang="ru-RU" sz="1900">
                <a:solidFill>
                  <a:schemeClr val="accent5"/>
                </a:solidFill>
                <a:latin typeface="Times New Roman"/>
                <a:cs typeface="Times New Roman"/>
              </a:rPr>
              <a:t> </a:t>
            </a:r>
            <a:r>
              <a:rPr lang="ru-RU" sz="1900">
                <a:solidFill>
                  <a:schemeClr val="accent5"/>
                </a:solidFill>
                <a:latin typeface="Times New Roman"/>
                <a:cs typeface="Times New Roman"/>
              </a:rPr>
              <a:t>Streamlit</a:t>
            </a:r>
            <a:r>
              <a:rPr lang="ru-RU" sz="1900">
                <a:solidFill>
                  <a:schemeClr val="accent5"/>
                </a:solidFill>
                <a:latin typeface="Times New Roman"/>
                <a:cs typeface="Times New Roman"/>
              </a:rPr>
              <a:t>, в среде разработки </a:t>
            </a:r>
            <a:r>
              <a:rPr lang="ru-RU" sz="1900">
                <a:solidFill>
                  <a:schemeClr val="accent5"/>
                </a:solidFill>
                <a:latin typeface="Times New Roman"/>
                <a:cs typeface="Times New Roman"/>
              </a:rPr>
              <a:t>Visual</a:t>
            </a:r>
            <a:r>
              <a:rPr lang="ru-RU" sz="1900">
                <a:solidFill>
                  <a:schemeClr val="accent5"/>
                </a:solidFill>
                <a:latin typeface="Times New Roman"/>
                <a:cs typeface="Times New Roman"/>
              </a:rPr>
              <a:t> </a:t>
            </a:r>
            <a:r>
              <a:rPr lang="ru-RU" sz="1900">
                <a:solidFill>
                  <a:schemeClr val="accent5"/>
                </a:solidFill>
                <a:latin typeface="Times New Roman"/>
                <a:cs typeface="Times New Roman"/>
              </a:rPr>
              <a:t>Studio</a:t>
            </a:r>
            <a:r>
              <a:rPr lang="ru-RU" sz="1900">
                <a:solidFill>
                  <a:schemeClr val="accent5"/>
                </a:solidFill>
                <a:latin typeface="Times New Roman"/>
                <a:cs typeface="Times New Roman"/>
              </a:rPr>
              <a:t> </a:t>
            </a:r>
            <a:r>
              <a:rPr lang="ru-RU" sz="1900">
                <a:solidFill>
                  <a:schemeClr val="accent5"/>
                </a:solidFill>
                <a:latin typeface="Times New Roman"/>
                <a:cs typeface="Times New Roman"/>
              </a:rPr>
              <a:t>Code</a:t>
            </a:r>
            <a:r>
              <a:rPr lang="ru-RU" sz="1900">
                <a:solidFill>
                  <a:schemeClr val="accent5"/>
                </a:solidFill>
                <a:latin typeface="Times New Roman"/>
                <a:cs typeface="Times New Roman"/>
              </a:rPr>
              <a:t>.</a:t>
            </a:r>
            <a:endParaRPr/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ru-RU" sz="1900">
                <a:latin typeface="Times New Roman"/>
                <a:cs typeface="Times New Roman"/>
              </a:rPr>
              <a:t>Данная программа на данный момент доступна для демонстрации локально, в будущем планируется размещение модели на сервер и выставление сайта на хостинг для того, чтобы программа была доступна пользователям через интернет.</a:t>
            </a:r>
            <a:endParaRPr/>
          </a:p>
        </p:txBody>
      </p:sp>
      <p:pic>
        <p:nvPicPr>
          <p:cNvPr id="1026" name="Picture 2" descr="C:\Users\User\Downloads\Снимок экрана 2025-04-07 в 22.58.48.png"/>
          <p:cNvPicPr>
            <a:picLocks noChangeAspect="1" noChangeArrowheads="1"/>
          </p:cNvPicPr>
          <p:nvPr/>
        </p:nvPicPr>
        <p:blipFill>
          <a:blip r:embed="rId2"/>
          <a:stretch/>
        </p:blipFill>
        <p:spPr bwMode="auto">
          <a:xfrm>
            <a:off x="5796136" y="526545"/>
            <a:ext cx="3203848" cy="2099413"/>
          </a:xfrm>
          <a:prstGeom prst="rect">
            <a:avLst/>
          </a:prstGeom>
          <a:noFill/>
        </p:spPr>
      </p:pic>
      <p:pic>
        <p:nvPicPr>
          <p:cNvPr id="1027" name="Picture 3" descr="C:\Users\User\Downloads\Снимок экрана 2025-04-07 в 23.00.27 (2).png"/>
          <p:cNvPicPr>
            <a:picLocks noChangeAspect="1" noChangeArrowheads="1"/>
          </p:cNvPicPr>
          <p:nvPr/>
        </p:nvPicPr>
        <p:blipFill>
          <a:blip r:embed="rId3"/>
          <a:stretch/>
        </p:blipFill>
        <p:spPr bwMode="auto">
          <a:xfrm>
            <a:off x="5796136" y="2648093"/>
            <a:ext cx="3203850" cy="394926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324762" y="250457"/>
            <a:ext cx="7886700" cy="412749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ru-RU" sz="2400" b="1">
                <a:latin typeface="Times New Roman"/>
                <a:cs typeface="Times New Roman"/>
              </a:rPr>
              <a:t>Продукт 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>
            <a:off x="278741" y="663206"/>
            <a:ext cx="4453042" cy="5302250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ru-RU" sz="2400">
                <a:latin typeface="Times New Roman"/>
                <a:cs typeface="Times New Roman"/>
              </a:rPr>
              <a:t>Программа для определения группы минерала по его признакам на основе ИИ”</a:t>
            </a:r>
            <a:endParaRPr lang="en-US" sz="2400">
              <a:latin typeface="Times New Roman"/>
              <a:cs typeface="Times New Roman"/>
            </a:endParaRPr>
          </a:p>
          <a:p>
            <a:pPr marL="0" indent="0">
              <a:buNone/>
              <a:defRPr/>
            </a:pPr>
            <a:endParaRPr lang="ru-RU" sz="2400">
              <a:latin typeface="Times New Roman"/>
              <a:cs typeface="Times New Roman"/>
            </a:endParaRPr>
          </a:p>
          <a:p>
            <a:pPr marL="0" indent="0">
              <a:buNone/>
              <a:defRPr/>
            </a:pPr>
            <a:r>
              <a:rPr lang="ru-RU" sz="2400">
                <a:latin typeface="Times New Roman"/>
                <a:cs typeface="Times New Roman"/>
              </a:rPr>
              <a:t>Функционал: </a:t>
            </a:r>
            <a:endParaRPr/>
          </a:p>
          <a:p>
            <a:pPr marL="514350" indent="-514350">
              <a:buFont typeface="+mj-lt"/>
              <a:buAutoNum type="arabicPeriod"/>
              <a:defRPr/>
            </a:pPr>
            <a:r>
              <a:rPr lang="ru-RU" sz="2400">
                <a:latin typeface="Times New Roman"/>
                <a:cs typeface="Times New Roman"/>
              </a:rPr>
              <a:t>Ввод данных</a:t>
            </a:r>
            <a:endParaRPr/>
          </a:p>
          <a:p>
            <a:pPr marL="514350" indent="-514350">
              <a:buFont typeface="+mj-lt"/>
              <a:buAutoNum type="arabicPeriod"/>
              <a:defRPr/>
            </a:pPr>
            <a:r>
              <a:rPr lang="ru-RU" sz="2400">
                <a:latin typeface="Times New Roman"/>
                <a:cs typeface="Times New Roman"/>
              </a:rPr>
              <a:t>Анализ данных</a:t>
            </a:r>
            <a:endParaRPr/>
          </a:p>
          <a:p>
            <a:pPr marL="514350" indent="-514350">
              <a:buFont typeface="+mj-lt"/>
              <a:buAutoNum type="arabicPeriod"/>
              <a:defRPr/>
            </a:pPr>
            <a:r>
              <a:rPr lang="ru-RU" sz="2400">
                <a:latin typeface="Times New Roman"/>
                <a:cs typeface="Times New Roman"/>
              </a:rPr>
              <a:t>Выдача заключения о минерале </a:t>
            </a:r>
            <a:endParaRPr/>
          </a:p>
          <a:p>
            <a:pPr marL="514350" indent="-514350">
              <a:buFont typeface="+mj-lt"/>
              <a:buAutoNum type="arabicPeriod"/>
              <a:defRPr/>
            </a:pPr>
            <a:r>
              <a:rPr lang="ru-RU" sz="2400">
                <a:latin typeface="Times New Roman"/>
                <a:cs typeface="Times New Roman"/>
              </a:rPr>
              <a:t>Вывод информации. </a:t>
            </a:r>
            <a:endParaRPr/>
          </a:p>
          <a:p>
            <a:pPr marL="514350" indent="-514350">
              <a:buAutoNum type="arabicPeriod"/>
              <a:defRPr/>
            </a:pPr>
            <a:endParaRPr lang="ru-RU" sz="2800">
              <a:latin typeface="Times New Roman"/>
              <a:cs typeface="Times New Roman"/>
            </a:endParaRPr>
          </a:p>
        </p:txBody>
      </p:sp>
      <p:sp>
        <p:nvSpPr>
          <p:cNvPr id="6" name="5-конечная звезда 5"/>
          <p:cNvSpPr/>
          <p:nvPr/>
        </p:nvSpPr>
        <p:spPr bwMode="auto">
          <a:xfrm>
            <a:off x="7248423" y="4596602"/>
            <a:ext cx="1047174" cy="941449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ln>
            <a:solidFill>
              <a:schemeClr val="bg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/>
          </a:p>
        </p:txBody>
      </p:sp>
      <p:sp>
        <p:nvSpPr>
          <p:cNvPr id="7" name="Заголовок 1"/>
          <p:cNvSpPr txBox="1"/>
          <p:nvPr/>
        </p:nvSpPr>
        <p:spPr bwMode="auto">
          <a:xfrm>
            <a:off x="-3992" y="5507122"/>
            <a:ext cx="10111211" cy="4583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>
              <a:lnSpc>
                <a:spcPct val="90000"/>
              </a:lnSpc>
              <a:spcBef>
                <a:spcPts val="0"/>
              </a:spcBef>
              <a:buNone/>
              <a:defRPr sz="33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ru-RU" sz="2000">
                <a:latin typeface="Times New Roman"/>
                <a:cs typeface="Times New Roman"/>
              </a:rPr>
              <a:t>Свидетельство об авторском  праве, см. 2  страницу на русском языке. </a:t>
            </a:r>
            <a:endParaRPr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4777803" y="250457"/>
            <a:ext cx="3791262" cy="373727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 bwMode="auto">
          <a:xfrm>
            <a:off x="4897652" y="4084158"/>
            <a:ext cx="37992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>
                <a:latin typeface="Times New Roman"/>
                <a:cs typeface="Times New Roman"/>
              </a:rPr>
              <a:t>Рисунок. 6 </a:t>
            </a:r>
            <a:r>
              <a:rPr lang="ru-RU" sz="1800">
                <a:latin typeface="Times New Roman"/>
                <a:ea typeface="Calibri"/>
                <a:cs typeface="Times New Roman"/>
              </a:rPr>
              <a:t>Программа на основе ИИ</a:t>
            </a:r>
            <a:endParaRPr lang="ru-RU" sz="1800">
              <a:latin typeface="Calibri"/>
              <a:ea typeface="Calibri"/>
              <a:cs typeface="Times New Roman"/>
            </a:endParaRPr>
          </a:p>
          <a:p>
            <a:pPr>
              <a:defRPr/>
            </a:pPr>
            <a:r>
              <a:rPr lang="ru-RU">
                <a:latin typeface="Times New Roman"/>
                <a:cs typeface="Times New Roman"/>
              </a:rPr>
              <a:t> </a:t>
            </a:r>
            <a:endParaRPr/>
          </a:p>
        </p:txBody>
      </p:sp>
      <p:sp>
        <p:nvSpPr>
          <p:cNvPr id="9" name="TextBox 8"/>
          <p:cNvSpPr txBox="1"/>
          <p:nvPr/>
        </p:nvSpPr>
        <p:spPr bwMode="auto">
          <a:xfrm>
            <a:off x="2524982" y="6016235"/>
            <a:ext cx="505326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sz="2400" b="1" i="0" u="none" strike="noStrike" cap="none" spc="0">
                <a:ln>
                  <a:noFill/>
                </a:ln>
                <a:solidFill>
                  <a:prstClr val="black"/>
                </a:solidFill>
                <a:latin typeface="Times New Roman"/>
                <a:ea typeface="Arial"/>
                <a:cs typeface="Times New Roman"/>
              </a:rPr>
              <a:t>Демонстрация программы </a:t>
            </a:r>
            <a:endParaRPr lang="ru-RU" sz="24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628650" y="692696"/>
            <a:ext cx="7886700" cy="315911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kk-KZ" sz="2400" b="1">
                <a:latin typeface="Times New Roman"/>
                <a:cs typeface="Times New Roman"/>
              </a:rPr>
              <a:t>Заключение </a:t>
            </a:r>
            <a:endParaRPr lang="ru-RU" sz="2400" b="1">
              <a:latin typeface="Times New Roman"/>
              <a:cs typeface="Times New Roman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>
            <a:off x="356598" y="1196752"/>
            <a:ext cx="8595499" cy="6176964"/>
          </a:xfrm>
        </p:spPr>
        <p:txBody>
          <a:bodyPr>
            <a:normAutofit fontScale="62500" lnSpcReduction="20000"/>
          </a:bodyPr>
          <a:lstStyle/>
          <a:p>
            <a:pPr marL="457200" indent="-457200" algn="just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  <a:defRPr/>
            </a:pPr>
            <a:r>
              <a:rPr lang="kk-KZ" sz="3100">
                <a:latin typeface="Times New Roman"/>
                <a:ea typeface="Times New Roman"/>
              </a:rPr>
              <a:t>Горный массив Кент:</a:t>
            </a:r>
            <a:endParaRPr/>
          </a:p>
          <a:p>
            <a:pPr algn="just">
              <a:lnSpc>
                <a:spcPct val="120000"/>
              </a:lnSpc>
              <a:spcBef>
                <a:spcPts val="0"/>
              </a:spcBef>
              <a:defRPr/>
            </a:pPr>
            <a:r>
              <a:rPr lang="kk-KZ" sz="3100">
                <a:latin typeface="Times New Roman"/>
                <a:ea typeface="Times New Roman"/>
              </a:rPr>
              <a:t>является частью Казахского мелкосопочника, образовавшийся в результате</a:t>
            </a:r>
            <a:r>
              <a:rPr lang="en-US" sz="3100">
                <a:latin typeface="Times New Roman"/>
                <a:ea typeface="Times New Roman"/>
              </a:rPr>
              <a:t> </a:t>
            </a:r>
            <a:r>
              <a:rPr lang="kk-KZ" sz="3100">
                <a:latin typeface="Times New Roman"/>
                <a:ea typeface="Times New Roman"/>
              </a:rPr>
              <a:t>палеозойских складчатых движений;</a:t>
            </a:r>
            <a:r>
              <a:rPr lang="ru-RU" sz="3100">
                <a:latin typeface="Times New Roman"/>
                <a:ea typeface="Times New Roman"/>
              </a:rPr>
              <a:t>        </a:t>
            </a:r>
            <a:endParaRPr/>
          </a:p>
          <a:p>
            <a:pPr algn="just">
              <a:lnSpc>
                <a:spcPct val="120000"/>
              </a:lnSpc>
              <a:spcBef>
                <a:spcPts val="0"/>
              </a:spcBef>
              <a:defRPr/>
            </a:pPr>
            <a:r>
              <a:rPr lang="ru-RU" sz="3100">
                <a:latin typeface="Times New Roman"/>
                <a:ea typeface="Times New Roman"/>
              </a:rPr>
              <a:t> представляет собой  интрузивный массив, расположенный в    северной     части     Балхашского </a:t>
            </a:r>
            <a:r>
              <a:rPr lang="ru-RU" sz="3100">
                <a:latin typeface="Times New Roman"/>
                <a:ea typeface="Times New Roman"/>
              </a:rPr>
              <a:t>мегасинклинория</a:t>
            </a:r>
            <a:r>
              <a:rPr lang="ru-RU" sz="3100">
                <a:latin typeface="Times New Roman"/>
                <a:ea typeface="Times New Roman"/>
              </a:rPr>
              <a:t>, связанный  с крупными разломными зонами         </a:t>
            </a:r>
            <a:r>
              <a:rPr lang="ru-RU" sz="3100">
                <a:latin typeface="Times New Roman"/>
                <a:ea typeface="Times New Roman"/>
              </a:rPr>
              <a:t>Токрауской</a:t>
            </a:r>
            <a:r>
              <a:rPr lang="ru-RU" sz="3100">
                <a:latin typeface="Times New Roman"/>
                <a:ea typeface="Times New Roman"/>
              </a:rPr>
              <a:t>, </a:t>
            </a:r>
            <a:r>
              <a:rPr lang="ru-RU" sz="3100">
                <a:latin typeface="Times New Roman"/>
                <a:ea typeface="Times New Roman"/>
              </a:rPr>
              <a:t>Котбарской</a:t>
            </a:r>
            <a:r>
              <a:rPr lang="ru-RU" sz="3100">
                <a:latin typeface="Times New Roman"/>
                <a:ea typeface="Times New Roman"/>
              </a:rPr>
              <a:t> и </a:t>
            </a:r>
            <a:r>
              <a:rPr lang="ru-RU" sz="3100">
                <a:latin typeface="Times New Roman"/>
                <a:ea typeface="Times New Roman"/>
              </a:rPr>
              <a:t>Акбастауской</a:t>
            </a:r>
            <a:r>
              <a:rPr lang="ru-RU" sz="3100">
                <a:latin typeface="Times New Roman"/>
                <a:ea typeface="Times New Roman"/>
              </a:rPr>
              <a:t>.  </a:t>
            </a:r>
            <a:endParaRPr/>
          </a:p>
          <a:p>
            <a:pPr algn="just">
              <a:lnSpc>
                <a:spcPct val="120000"/>
              </a:lnSpc>
              <a:spcBef>
                <a:spcPts val="0"/>
              </a:spcBef>
              <a:defRPr/>
            </a:pPr>
            <a:r>
              <a:rPr lang="ru-RU" sz="3100">
                <a:latin typeface="Times New Roman"/>
                <a:ea typeface="Times New Roman"/>
              </a:rPr>
              <a:t> в основном сложен гранитами; главные минералы гранитов: кварц, полевые</a:t>
            </a:r>
            <a:endParaRPr/>
          </a:p>
          <a:p>
            <a:pPr algn="just">
              <a:lnSpc>
                <a:spcPct val="120000"/>
              </a:lnSpc>
              <a:spcBef>
                <a:spcPts val="0"/>
              </a:spcBef>
              <a:defRPr/>
            </a:pPr>
            <a:r>
              <a:rPr lang="ru-RU" sz="3100">
                <a:latin typeface="Times New Roman"/>
                <a:ea typeface="Times New Roman"/>
              </a:rPr>
              <a:t>шпаты (плагиоклаз, микроклин), биотит.</a:t>
            </a:r>
            <a:endParaRPr/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ru-RU" sz="3100">
                <a:latin typeface="Times New Roman"/>
                <a:ea typeface="Times New Roman"/>
              </a:rPr>
              <a:t>2. </a:t>
            </a:r>
            <a:r>
              <a:rPr lang="ru-RU" sz="3100">
                <a:solidFill>
                  <a:srgbClr val="000000"/>
                </a:solidFill>
                <a:latin typeface="Times New Roman"/>
                <a:ea typeface="Times New Roman"/>
              </a:rPr>
              <a:t>Разрабо</a:t>
            </a:r>
            <a:r>
              <a:rPr lang="kk-KZ" sz="3100">
                <a:solidFill>
                  <a:srgbClr val="000000"/>
                </a:solidFill>
                <a:latin typeface="Times New Roman"/>
                <a:ea typeface="Times New Roman"/>
              </a:rPr>
              <a:t>тана </a:t>
            </a:r>
            <a:r>
              <a:rPr lang="ru-RU" sz="3100">
                <a:solidFill>
                  <a:srgbClr val="000000"/>
                </a:solidFill>
                <a:latin typeface="Times New Roman"/>
                <a:ea typeface="Times New Roman"/>
              </a:rPr>
              <a:t>«Программ</a:t>
            </a:r>
            <a:r>
              <a:rPr lang="kk-KZ" sz="3100">
                <a:solidFill>
                  <a:srgbClr val="000000"/>
                </a:solidFill>
                <a:latin typeface="Times New Roman"/>
                <a:ea typeface="Times New Roman"/>
              </a:rPr>
              <a:t>а </a:t>
            </a:r>
            <a:r>
              <a:rPr lang="ru-RU" sz="3100">
                <a:solidFill>
                  <a:srgbClr val="000000"/>
                </a:solidFill>
                <a:latin typeface="Times New Roman"/>
                <a:ea typeface="Times New Roman"/>
              </a:rPr>
              <a:t>для определения группы минерала по его признакам</a:t>
            </a:r>
            <a:endParaRPr/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ru-RU" sz="3100">
                <a:solidFill>
                  <a:srgbClr val="000000"/>
                </a:solidFill>
                <a:latin typeface="Times New Roman"/>
                <a:ea typeface="Times New Roman"/>
              </a:rPr>
              <a:t>    на основе ИИ</a:t>
            </a:r>
            <a:r>
              <a:rPr lang="kk-KZ" sz="3100">
                <a:solidFill>
                  <a:srgbClr val="000000"/>
                </a:solidFill>
                <a:latin typeface="Times New Roman"/>
                <a:ea typeface="Times New Roman"/>
              </a:rPr>
              <a:t>», отличающаяся  </a:t>
            </a:r>
            <a:r>
              <a:rPr lang="kk-KZ" sz="3100" b="1">
                <a:solidFill>
                  <a:srgbClr val="000000"/>
                </a:solidFill>
                <a:latin typeface="Times New Roman"/>
                <a:ea typeface="Times New Roman"/>
              </a:rPr>
              <a:t>оперативностью и быстротой  обработки</a:t>
            </a:r>
            <a:endParaRPr/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kk-KZ" sz="3100" b="1">
                <a:solidFill>
                  <a:srgbClr val="000000"/>
                </a:solidFill>
                <a:latin typeface="Times New Roman"/>
                <a:ea typeface="Times New Roman"/>
              </a:rPr>
              <a:t>    данных </a:t>
            </a:r>
            <a:r>
              <a:rPr lang="kk-KZ" sz="3100">
                <a:solidFill>
                  <a:srgbClr val="000000"/>
                </a:solidFill>
                <a:latin typeface="Times New Roman"/>
                <a:ea typeface="Times New Roman"/>
              </a:rPr>
              <a:t>и </a:t>
            </a:r>
            <a:r>
              <a:rPr lang="kk-KZ" sz="3100" b="1">
                <a:solidFill>
                  <a:srgbClr val="000000"/>
                </a:solidFill>
                <a:latin typeface="Times New Roman"/>
                <a:ea typeface="Times New Roman"/>
              </a:rPr>
              <a:t>определения группы минерала. </a:t>
            </a:r>
            <a:endParaRPr lang="ru-RU" sz="3100" b="1">
              <a:latin typeface="Times New Roman"/>
              <a:ea typeface="Times New Roman"/>
            </a:endParaRP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  <a:tabLst>
                <a:tab pos="457200" algn="l"/>
              </a:tabLst>
              <a:defRPr/>
            </a:pPr>
            <a:r>
              <a:rPr lang="ru-RU" sz="3100" b="1">
                <a:solidFill>
                  <a:srgbClr val="000000"/>
                </a:solidFill>
                <a:latin typeface="Times New Roman"/>
                <a:ea typeface="Times New Roman"/>
              </a:rPr>
              <a:t>3. Применение программы:  </a:t>
            </a:r>
            <a:endParaRPr lang="ru-RU" sz="3100" b="1">
              <a:latin typeface="Times New Roman"/>
              <a:ea typeface="Times New Roman"/>
            </a:endParaRPr>
          </a:p>
          <a:p>
            <a:pPr marL="906463" indent="-457200" algn="just">
              <a:lnSpc>
                <a:spcPct val="120000"/>
              </a:lnSpc>
              <a:spcBef>
                <a:spcPts val="0"/>
              </a:spcBef>
              <a:tabLst>
                <a:tab pos="457200" algn="l"/>
              </a:tabLst>
              <a:defRPr/>
            </a:pPr>
            <a:r>
              <a:rPr lang="ru-RU" sz="3100">
                <a:solidFill>
                  <a:srgbClr val="000000"/>
                </a:solidFill>
                <a:latin typeface="Times New Roman"/>
                <a:ea typeface="Times New Roman"/>
              </a:rPr>
              <a:t>в образовании</a:t>
            </a:r>
            <a:r>
              <a:rPr lang="kk-KZ" sz="3100" b="1">
                <a:solidFill>
                  <a:srgbClr val="000000"/>
                </a:solidFill>
                <a:latin typeface="Times New Roman"/>
                <a:ea typeface="Times New Roman"/>
              </a:rPr>
              <a:t>: </a:t>
            </a:r>
            <a:r>
              <a:rPr lang="ru-RU" sz="3100">
                <a:solidFill>
                  <a:srgbClr val="000000"/>
                </a:solidFill>
                <a:latin typeface="Times New Roman"/>
                <a:ea typeface="Times New Roman"/>
              </a:rPr>
              <a:t>в качестве учебного </a:t>
            </a:r>
            <a:r>
              <a:rPr lang="kk-KZ" sz="3100">
                <a:solidFill>
                  <a:srgbClr val="000000"/>
                </a:solidFill>
                <a:latin typeface="Times New Roman"/>
                <a:ea typeface="Times New Roman"/>
              </a:rPr>
              <a:t>инструмента </a:t>
            </a:r>
            <a:r>
              <a:rPr lang="ru-RU" sz="3100">
                <a:solidFill>
                  <a:srgbClr val="000000"/>
                </a:solidFill>
                <a:latin typeface="Times New Roman"/>
                <a:ea typeface="Times New Roman"/>
              </a:rPr>
              <a:t>для изучения минералов для быстрой идентификации минералов в полевых условиях и</a:t>
            </a:r>
            <a:r>
              <a:rPr lang="kk-KZ" sz="3100">
                <a:solidFill>
                  <a:srgbClr val="000000"/>
                </a:solidFill>
                <a:latin typeface="Times New Roman"/>
                <a:ea typeface="Times New Roman"/>
              </a:rPr>
              <a:t>ли</a:t>
            </a:r>
            <a:r>
              <a:rPr lang="ru-RU" sz="3100">
                <a:solidFill>
                  <a:srgbClr val="000000"/>
                </a:solidFill>
                <a:latin typeface="Times New Roman"/>
                <a:ea typeface="Times New Roman"/>
              </a:rPr>
              <a:t> на учебных занятиях</a:t>
            </a:r>
            <a:endParaRPr lang="ru-RU" sz="3100">
              <a:latin typeface="Times New Roman"/>
              <a:ea typeface="Times New Roman"/>
            </a:endParaRPr>
          </a:p>
          <a:p>
            <a:pPr marL="906463" indent="-457200" algn="just">
              <a:lnSpc>
                <a:spcPct val="120000"/>
              </a:lnSpc>
              <a:spcBef>
                <a:spcPts val="0"/>
              </a:spcBef>
              <a:tabLst>
                <a:tab pos="457200" algn="l"/>
              </a:tabLst>
              <a:defRPr/>
            </a:pPr>
            <a:r>
              <a:rPr lang="ru-RU" sz="3100">
                <a:solidFill>
                  <a:srgbClr val="000000"/>
                </a:solidFill>
                <a:latin typeface="Times New Roman"/>
                <a:ea typeface="Times New Roman"/>
              </a:rPr>
              <a:t>в горном деле</a:t>
            </a:r>
            <a:r>
              <a:rPr lang="kk-KZ" sz="3100">
                <a:solidFill>
                  <a:srgbClr val="000000"/>
                </a:solidFill>
                <a:latin typeface="Times New Roman"/>
                <a:ea typeface="Times New Roman"/>
              </a:rPr>
              <a:t>: </a:t>
            </a:r>
            <a:r>
              <a:rPr lang="ru-RU" sz="3100">
                <a:solidFill>
                  <a:srgbClr val="000000"/>
                </a:solidFill>
                <a:latin typeface="Times New Roman"/>
                <a:ea typeface="Times New Roman"/>
              </a:rPr>
              <a:t>может быть использована для первичной оценки руды, </a:t>
            </a:r>
            <a:endParaRPr lang="ru-RU" sz="3100">
              <a:latin typeface="Times New Roman"/>
              <a:ea typeface="Times New Roman"/>
            </a:endParaRPr>
          </a:p>
          <a:p>
            <a:pPr marL="906463" indent="-457200" algn="just">
              <a:lnSpc>
                <a:spcPct val="120000"/>
              </a:lnSpc>
              <a:spcBef>
                <a:spcPts val="0"/>
              </a:spcBef>
              <a:tabLst>
                <a:tab pos="457200" algn="l"/>
              </a:tabLst>
              <a:defRPr/>
            </a:pPr>
            <a:r>
              <a:rPr lang="kk-KZ" sz="3100">
                <a:solidFill>
                  <a:srgbClr val="000000"/>
                </a:solidFill>
                <a:latin typeface="Times New Roman"/>
                <a:ea typeface="Times New Roman"/>
              </a:rPr>
              <a:t>геологические </a:t>
            </a:r>
            <a:r>
              <a:rPr lang="ru-RU" sz="3100">
                <a:solidFill>
                  <a:srgbClr val="000000"/>
                </a:solidFill>
                <a:latin typeface="Times New Roman"/>
                <a:ea typeface="Times New Roman"/>
              </a:rPr>
              <a:t>музеи</a:t>
            </a:r>
            <a:r>
              <a:rPr lang="kk-KZ" sz="3100">
                <a:solidFill>
                  <a:srgbClr val="000000"/>
                </a:solidFill>
                <a:latin typeface="Times New Roman"/>
                <a:ea typeface="Times New Roman"/>
              </a:rPr>
              <a:t>: </a:t>
            </a:r>
            <a:r>
              <a:rPr lang="ru-RU" sz="3100">
                <a:solidFill>
                  <a:srgbClr val="000000"/>
                </a:solidFill>
                <a:latin typeface="Times New Roman"/>
                <a:ea typeface="Times New Roman"/>
              </a:rPr>
              <a:t>использовать программу для идентификации минералов коллекций.</a:t>
            </a:r>
            <a:endParaRPr lang="ru-RU" sz="3100">
              <a:latin typeface="Times New Roman"/>
              <a:ea typeface="Times New Roman"/>
            </a:endParaRPr>
          </a:p>
          <a:p>
            <a:pPr marL="1149350" indent="-342900">
              <a:defRPr/>
            </a:pPr>
            <a:endParaRPr lang="ru-RU" sz="2700">
              <a:latin typeface="Times New Roman"/>
              <a:ea typeface="Times New Roman"/>
            </a:endParaRPr>
          </a:p>
          <a:p>
            <a:pPr>
              <a:defRPr/>
            </a:pPr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 useBgFill="1">
        <p:nvSpPr>
          <p:cNvPr id="7" name="Rectangle 6"/>
          <p:cNvSpPr>
            <a:spLocks noAdjustHandles="1" noChangeArrowheads="1" noChangeAspect="1" noChangeShapeType="1" noEditPoints="1" noGrp="1" noMove="1" noResize="1" noRot="1" noTextEdit="1"/>
          </p:cNvSpPr>
          <p:nvPr/>
        </p:nvSpPr>
        <p:spPr bwMode="auto"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Rectangle 8"/>
          <p:cNvSpPr>
            <a:spLocks noAdjustHandles="1" noChangeArrowheads="1" noChangeAspect="1" noChangeShapeType="1" noEditPoints="1" noGrp="1" noMove="1" noResize="1" noRot="1" noTextEdit="1"/>
          </p:cNvSpPr>
          <p:nvPr/>
        </p:nvSpPr>
        <p:spPr bwMode="auto">
          <a:xfrm>
            <a:off x="0" y="2"/>
            <a:ext cx="9144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Rectangle 10"/>
          <p:cNvSpPr>
            <a:spLocks noAdjustHandles="1" noChangeArrowheads="1" noChangeAspect="1" noChangeShapeType="1" noEditPoints="1" noGrp="1" noMove="1" noResize="1" noRot="1" noTextEdit="1"/>
          </p:cNvSpPr>
          <p:nvPr/>
        </p:nvSpPr>
        <p:spPr bwMode="auto">
          <a:xfrm>
            <a:off x="447348" y="551962"/>
            <a:ext cx="8249304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 bwMode="auto">
          <a:xfrm>
            <a:off x="1143000" y="1293338"/>
            <a:ext cx="6858000" cy="3274592"/>
          </a:xfrm>
        </p:spPr>
        <p:txBody>
          <a:bodyPr anchor="ctr">
            <a:normAutofit/>
          </a:bodyPr>
          <a:lstStyle/>
          <a:p>
            <a:pPr>
              <a:defRPr/>
            </a:pPr>
            <a:r>
              <a:rPr lang="ru-RU" sz="6300">
                <a:latin typeface="Times New Roman"/>
                <a:cs typeface="Times New Roman"/>
              </a:rPr>
              <a:t>Благодарим за внимание!!!</a:t>
            </a:r>
            <a:endParaRPr/>
          </a:p>
        </p:txBody>
      </p:sp>
      <p:cxnSp>
        <p:nvCxnSpPr>
          <p:cNvPr id="13" name="Straight Connector 12"/>
          <p:cNvCxnSpPr>
            <a:cxnSpLocks noAdjustHandles="1" noChangeArrowheads="1" noChangeAspect="1" noChangeShapeType="1" noEditPoints="1" noGrp="1" noMove="1" noResize="1" noRot="1"/>
          </p:cNvCxnSpPr>
          <p:nvPr/>
        </p:nvCxnSpPr>
        <p:spPr bwMode="auto">
          <a:xfrm flipH="1">
            <a:off x="447348" y="6354708"/>
            <a:ext cx="8250174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>
            <a:off x="395536" y="296652"/>
            <a:ext cx="8424936" cy="6264696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ru-RU" sz="2400" b="1">
                <a:solidFill>
                  <a:srgbClr val="00B050"/>
                </a:solidFill>
                <a:latin typeface="Times New Roman"/>
                <a:cs typeface="Times New Roman"/>
              </a:rPr>
              <a:t>Цель работы:</a:t>
            </a:r>
            <a:r>
              <a:rPr lang="kk-KZ" sz="2400" b="1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lang="kk-KZ" sz="2400">
                <a:latin typeface="Times New Roman"/>
                <a:cs typeface="Times New Roman"/>
              </a:rPr>
              <a:t>создать</a:t>
            </a:r>
            <a:r>
              <a:rPr lang="kk-KZ" sz="2400" b="1">
                <a:latin typeface="Times New Roman"/>
                <a:cs typeface="Times New Roman"/>
              </a:rPr>
              <a:t> </a:t>
            </a:r>
            <a:r>
              <a:rPr lang="ru-RU" sz="2400">
                <a:latin typeface="Times New Roman"/>
                <a:cs typeface="Times New Roman"/>
              </a:rPr>
              <a:t>ресурс для идентификации минералов с применением инструментов искусственного интеллекта, обученного на массиве данных о минералах гор Кент (Казахский мелкосопочник).   </a:t>
            </a:r>
            <a:endParaRPr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ru-RU" sz="2400" b="1">
                <a:solidFill>
                  <a:srgbClr val="00B050"/>
                </a:solidFill>
                <a:latin typeface="Times New Roman"/>
                <a:cs typeface="Times New Roman"/>
              </a:rPr>
              <a:t>Задачи:</a:t>
            </a:r>
            <a:endParaRPr/>
          </a:p>
          <a:p>
            <a:pPr lvl="0">
              <a:defRPr/>
            </a:pPr>
            <a:r>
              <a:rPr lang="ru-RU" sz="2400">
                <a:latin typeface="Times New Roman"/>
                <a:cs typeface="Times New Roman"/>
              </a:rPr>
              <a:t>изучение особенностей геологического строения региона; </a:t>
            </a:r>
            <a:endParaRPr/>
          </a:p>
          <a:p>
            <a:pPr lvl="0">
              <a:defRPr/>
            </a:pPr>
            <a:r>
              <a:rPr lang="ru-RU" sz="2400">
                <a:latin typeface="Times New Roman"/>
                <a:cs typeface="Times New Roman"/>
              </a:rPr>
              <a:t>описание минералогического разнообразия гор Кент;</a:t>
            </a:r>
            <a:endParaRPr/>
          </a:p>
          <a:p>
            <a:pPr lvl="0">
              <a:defRPr/>
            </a:pPr>
            <a:r>
              <a:rPr lang="ru-RU" sz="2400">
                <a:latin typeface="Times New Roman"/>
                <a:cs typeface="Times New Roman"/>
              </a:rPr>
              <a:t>анализ основных процессов </a:t>
            </a:r>
            <a:r>
              <a:rPr lang="ru-RU" sz="2400">
                <a:latin typeface="Times New Roman"/>
                <a:cs typeface="Times New Roman"/>
              </a:rPr>
              <a:t>минералообразования</a:t>
            </a:r>
            <a:r>
              <a:rPr lang="ru-RU" sz="2400">
                <a:latin typeface="Times New Roman"/>
                <a:cs typeface="Times New Roman"/>
              </a:rPr>
              <a:t>;</a:t>
            </a:r>
            <a:endParaRPr/>
          </a:p>
          <a:p>
            <a:pPr lvl="0">
              <a:defRPr/>
            </a:pPr>
            <a:r>
              <a:rPr lang="ru-RU" sz="2400">
                <a:latin typeface="Times New Roman"/>
                <a:cs typeface="Times New Roman"/>
              </a:rPr>
              <a:t>составление базы данных минералов и их характеристик для данной территории;</a:t>
            </a:r>
            <a:endParaRPr/>
          </a:p>
          <a:p>
            <a:pPr lvl="0">
              <a:defRPr/>
            </a:pPr>
            <a:r>
              <a:rPr lang="ru-RU" sz="2400">
                <a:latin typeface="Times New Roman"/>
                <a:cs typeface="Times New Roman"/>
              </a:rPr>
              <a:t>разработка электронной программы для определения минералов с помощью искусственного интеллекта на основе созданной базы данных анализ процессов образования минералов. </a:t>
            </a:r>
            <a:endParaRPr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ru-RU" sz="2800" b="1">
              <a:latin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>
            <a:off x="251520" y="404664"/>
            <a:ext cx="8640960" cy="5400600"/>
          </a:xfrm>
        </p:spPr>
        <p:txBody>
          <a:bodyPr>
            <a:noAutofit/>
          </a:bodyPr>
          <a:lstStyle/>
          <a:p>
            <a:pPr marL="0" indent="0" algn="just">
              <a:buNone/>
              <a:defRPr/>
            </a:pPr>
            <a:r>
              <a:rPr lang="ru-RU" sz="2400" b="1">
                <a:latin typeface="Times New Roman"/>
                <a:cs typeface="Times New Roman"/>
              </a:rPr>
              <a:t>Гипотеза</a:t>
            </a:r>
            <a:r>
              <a:rPr lang="ru-RU" sz="2400">
                <a:latin typeface="Times New Roman"/>
                <a:cs typeface="Times New Roman"/>
              </a:rPr>
              <a:t> если </a:t>
            </a:r>
            <a:r>
              <a:rPr lang="ru-RU" sz="2400" b="1">
                <a:solidFill>
                  <a:schemeClr val="accent5"/>
                </a:solidFill>
                <a:latin typeface="Times New Roman"/>
                <a:cs typeface="Times New Roman"/>
              </a:rPr>
              <a:t>будет изучено образование минералов </a:t>
            </a:r>
            <a:r>
              <a:rPr lang="ru-RU" sz="2400">
                <a:latin typeface="Times New Roman"/>
                <a:cs typeface="Times New Roman"/>
              </a:rPr>
              <a:t>гор Кент, то можно будет разработать электронную программу для определения группы минералов по его признакам на основе искусственного интеллекта, что позволить </a:t>
            </a:r>
            <a:r>
              <a:rPr lang="ru-RU" sz="2400" b="1">
                <a:solidFill>
                  <a:schemeClr val="accent5"/>
                </a:solidFill>
                <a:latin typeface="Times New Roman"/>
                <a:cs typeface="Times New Roman"/>
              </a:rPr>
              <a:t>изучить особенности минералогического потенциала Казахского мелкосопочника. </a:t>
            </a:r>
            <a:endParaRPr/>
          </a:p>
          <a:p>
            <a:pPr marL="0" indent="0" algn="just">
              <a:buNone/>
              <a:defRPr/>
            </a:pPr>
            <a:r>
              <a:rPr lang="ru-RU" sz="2400" b="1">
                <a:latin typeface="Times New Roman"/>
                <a:cs typeface="Times New Roman"/>
              </a:rPr>
              <a:t>Объектом</a:t>
            </a:r>
            <a:r>
              <a:rPr lang="ru-RU" sz="2400">
                <a:latin typeface="Times New Roman"/>
                <a:cs typeface="Times New Roman"/>
              </a:rPr>
              <a:t> исследования является минералы горного массива Кент а </a:t>
            </a:r>
            <a:r>
              <a:rPr lang="ru-RU" sz="2400" b="1">
                <a:latin typeface="Times New Roman"/>
                <a:cs typeface="Times New Roman"/>
              </a:rPr>
              <a:t>предметом</a:t>
            </a:r>
            <a:r>
              <a:rPr lang="ru-RU" sz="2400">
                <a:latin typeface="Times New Roman"/>
                <a:cs typeface="Times New Roman"/>
              </a:rPr>
              <a:t> — программа для определения группы минералов на основе искусственного интеллекта, которая </a:t>
            </a:r>
            <a:r>
              <a:rPr lang="ru-RU" sz="2400" b="1">
                <a:solidFill>
                  <a:schemeClr val="accent5"/>
                </a:solidFill>
                <a:latin typeface="Times New Roman"/>
                <a:cs typeface="Times New Roman"/>
              </a:rPr>
              <a:t>позволит за короткий период времени классифицировать минералы.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395536" y="116632"/>
            <a:ext cx="7886700" cy="413517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kk-KZ" sz="2800" b="1">
                <a:latin typeface="Times New Roman"/>
                <a:cs typeface="Times New Roman"/>
              </a:rPr>
              <a:t>Методы</a:t>
            </a:r>
            <a:r>
              <a:rPr lang="kk-KZ" sz="2400" b="1">
                <a:latin typeface="Times New Roman"/>
                <a:cs typeface="Times New Roman"/>
              </a:rPr>
              <a:t> </a:t>
            </a:r>
            <a:endParaRPr lang="ru-RU" sz="2400" b="1">
              <a:latin typeface="Times New Roman"/>
              <a:cs typeface="Times New Roman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>
            <a:off x="251520" y="692696"/>
            <a:ext cx="8640960" cy="5240052"/>
          </a:xfrm>
        </p:spPr>
        <p:txBody>
          <a:bodyPr>
            <a:normAutofit/>
          </a:bodyPr>
          <a:lstStyle/>
          <a:p>
            <a:pPr marL="457200" indent="-457200" algn="just">
              <a:buFont typeface="+mj-lt"/>
              <a:buAutoNum type="arabicPeriod"/>
              <a:defRPr/>
            </a:pPr>
            <a:r>
              <a:rPr lang="ru-RU" sz="2400" b="1">
                <a:latin typeface="Times New Roman"/>
                <a:cs typeface="Times New Roman"/>
              </a:rPr>
              <a:t>Библиографический метод </a:t>
            </a:r>
            <a:r>
              <a:rPr lang="ru-RU" sz="2400">
                <a:latin typeface="Times New Roman"/>
                <a:cs typeface="Times New Roman"/>
              </a:rPr>
              <a:t>— это </a:t>
            </a:r>
            <a:r>
              <a:rPr lang="ru-RU" sz="2400">
                <a:solidFill>
                  <a:schemeClr val="accent5"/>
                </a:solidFill>
                <a:latin typeface="Times New Roman"/>
                <a:cs typeface="Times New Roman"/>
              </a:rPr>
              <a:t>сбор, анализ и систематизация информации</a:t>
            </a:r>
            <a:r>
              <a:rPr lang="ru-RU" sz="2400">
                <a:latin typeface="Times New Roman"/>
                <a:cs typeface="Times New Roman"/>
              </a:rPr>
              <a:t> о проведение </a:t>
            </a:r>
            <a:r>
              <a:rPr lang="ru-RU" sz="2400">
                <a:solidFill>
                  <a:schemeClr val="accent5"/>
                </a:solidFill>
                <a:latin typeface="Times New Roman"/>
                <a:cs typeface="Times New Roman"/>
              </a:rPr>
              <a:t>геологических исследований </a:t>
            </a:r>
            <a:r>
              <a:rPr lang="ru-RU" sz="2400">
                <a:latin typeface="Times New Roman"/>
                <a:cs typeface="Times New Roman"/>
              </a:rPr>
              <a:t>горного массива, о </a:t>
            </a:r>
            <a:r>
              <a:rPr lang="ru-RU" sz="2400">
                <a:solidFill>
                  <a:schemeClr val="accent5"/>
                </a:solidFill>
                <a:latin typeface="Times New Roman"/>
                <a:cs typeface="Times New Roman"/>
              </a:rPr>
              <a:t>стратиграфии и тектоники </a:t>
            </a:r>
            <a:r>
              <a:rPr lang="ru-RU" sz="2400">
                <a:latin typeface="Times New Roman"/>
                <a:cs typeface="Times New Roman"/>
              </a:rPr>
              <a:t>территории и об образовании горных пород и минералов на территории горного массива Кент. </a:t>
            </a:r>
            <a:endParaRPr/>
          </a:p>
          <a:p>
            <a:pPr marL="457200" indent="-457200" algn="just">
              <a:buFont typeface="+mj-lt"/>
              <a:buAutoNum type="arabicPeriod"/>
              <a:defRPr/>
            </a:pPr>
            <a:r>
              <a:rPr lang="ru-RU" sz="2400" b="1">
                <a:latin typeface="Times New Roman"/>
                <a:cs typeface="Times New Roman"/>
              </a:rPr>
              <a:t>Теоретический  метод</a:t>
            </a:r>
            <a:r>
              <a:rPr lang="ru-RU" sz="2400">
                <a:latin typeface="Times New Roman"/>
                <a:cs typeface="Times New Roman"/>
              </a:rPr>
              <a:t> -  изучены </a:t>
            </a:r>
            <a:r>
              <a:rPr lang="ru-RU" sz="2400">
                <a:solidFill>
                  <a:schemeClr val="accent5"/>
                </a:solidFill>
                <a:latin typeface="Times New Roman"/>
                <a:cs typeface="Times New Roman"/>
              </a:rPr>
              <a:t>особенности геологического развития</a:t>
            </a:r>
            <a:r>
              <a:rPr lang="ru-RU" sz="2400">
                <a:latin typeface="Times New Roman"/>
                <a:cs typeface="Times New Roman"/>
              </a:rPr>
              <a:t> гор Кент и </a:t>
            </a:r>
            <a:r>
              <a:rPr lang="ru-RU" sz="2400">
                <a:solidFill>
                  <a:schemeClr val="accent5"/>
                </a:solidFill>
                <a:latin typeface="Times New Roman"/>
                <a:cs typeface="Times New Roman"/>
              </a:rPr>
              <a:t>образование минералов, систематизированы свойств</a:t>
            </a:r>
            <a:r>
              <a:rPr lang="ru-RU" sz="2400">
                <a:latin typeface="Times New Roman"/>
                <a:cs typeface="Times New Roman"/>
              </a:rPr>
              <a:t> минералов.</a:t>
            </a:r>
            <a:endParaRPr/>
          </a:p>
          <a:p>
            <a:pPr marL="457200" indent="-457200" algn="just">
              <a:buFont typeface="+mj-lt"/>
              <a:buAutoNum type="arabicPeriod"/>
              <a:defRPr/>
            </a:pPr>
            <a:r>
              <a:rPr lang="ru-RU" sz="2400">
                <a:latin typeface="Times New Roman"/>
                <a:cs typeface="Times New Roman"/>
              </a:rPr>
              <a:t>На основе 1 и 2 методов  смогли применить </a:t>
            </a:r>
            <a:r>
              <a:rPr lang="ru-RU" sz="2400" b="1">
                <a:latin typeface="Times New Roman"/>
                <a:cs typeface="Times New Roman"/>
              </a:rPr>
              <a:t>метод</a:t>
            </a:r>
            <a:r>
              <a:rPr lang="ru-RU" sz="2400" b="1">
                <a:solidFill>
                  <a:schemeClr val="accent5"/>
                </a:solidFill>
                <a:latin typeface="Times New Roman"/>
                <a:cs typeface="Times New Roman"/>
              </a:rPr>
              <a:t> </a:t>
            </a:r>
            <a:r>
              <a:rPr lang="ru-RU" sz="2400" b="1">
                <a:latin typeface="Times New Roman"/>
                <a:cs typeface="Times New Roman"/>
              </a:rPr>
              <a:t>программирования,</a:t>
            </a:r>
            <a:r>
              <a:rPr lang="ru-RU" sz="2400">
                <a:latin typeface="Times New Roman"/>
                <a:cs typeface="Times New Roman"/>
              </a:rPr>
              <a:t> который позволил </a:t>
            </a:r>
            <a:r>
              <a:rPr lang="ru-RU" sz="2400">
                <a:solidFill>
                  <a:schemeClr val="accent5"/>
                </a:solidFill>
                <a:latin typeface="Times New Roman"/>
                <a:cs typeface="Times New Roman"/>
              </a:rPr>
              <a:t>систематизировать и обработать данные</a:t>
            </a:r>
            <a:r>
              <a:rPr lang="ru-RU" sz="2400">
                <a:latin typeface="Times New Roman"/>
                <a:cs typeface="Times New Roman"/>
              </a:rPr>
              <a:t> о минералах гор Кент с помощью искусственного интеллекта.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502381" y="465430"/>
            <a:ext cx="7886700" cy="327570"/>
          </a:xfrm>
        </p:spPr>
        <p:txBody>
          <a:bodyPr>
            <a:noAutofit/>
          </a:bodyPr>
          <a:lstStyle/>
          <a:p>
            <a:pPr algn="ctr">
              <a:defRPr/>
            </a:pPr>
            <a:r>
              <a:rPr lang="kk-KZ" sz="2400">
                <a:latin typeface="Times New Roman"/>
                <a:cs typeface="Times New Roman"/>
              </a:rPr>
              <a:t>Географическое положение гор Кент </a:t>
            </a:r>
            <a:br>
              <a:rPr lang="kk-KZ" sz="2400">
                <a:latin typeface="Times New Roman"/>
                <a:cs typeface="Times New Roman"/>
              </a:rPr>
            </a:br>
            <a:r>
              <a:rPr lang="kk-KZ" sz="2400">
                <a:latin typeface="Times New Roman"/>
                <a:cs typeface="Times New Roman"/>
              </a:rPr>
              <a:t>(Сарыарка, Казахский мелкосопочник)</a:t>
            </a:r>
            <a:endParaRPr lang="ru-RU" sz="2400">
              <a:latin typeface="Times New Roman"/>
              <a:cs typeface="Times New Roman"/>
            </a:endParaRPr>
          </a:p>
        </p:txBody>
      </p:sp>
      <p:sp>
        <p:nvSpPr>
          <p:cNvPr id="6" name="TextBox 5"/>
          <p:cNvSpPr txBox="1"/>
          <p:nvPr/>
        </p:nvSpPr>
        <p:spPr bwMode="auto">
          <a:xfrm>
            <a:off x="-468560" y="6165321"/>
            <a:ext cx="98285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ru-RU" sz="2400">
                <a:latin typeface="Times New Roman"/>
                <a:ea typeface="Times New Roman"/>
              </a:rPr>
              <a:t>Рисунок 1. Географическое положение гор  Кент  </a:t>
            </a:r>
            <a:endParaRPr/>
          </a:p>
        </p:txBody>
      </p:sp>
      <p:pic>
        <p:nvPicPr>
          <p:cNvPr id="7" name="Рисунок 6" descr="Казахский мелкосопочник на карте"/>
          <p:cNvPicPr/>
          <p:nvPr/>
        </p:nvPicPr>
        <p:blipFill>
          <a:blip r:embed="rId2"/>
          <a:stretch/>
        </p:blipFill>
        <p:spPr bwMode="auto">
          <a:xfrm>
            <a:off x="140199" y="988960"/>
            <a:ext cx="8611065" cy="5256583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 bwMode="auto">
          <a:xfrm>
            <a:off x="6300192" y="2924944"/>
            <a:ext cx="999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 b="1"/>
              <a:t>Г. КЕНТ </a:t>
            </a:r>
            <a:endParaRPr/>
          </a:p>
        </p:txBody>
      </p:sp>
      <p:sp>
        <p:nvSpPr>
          <p:cNvPr id="9" name="TextBox 8"/>
          <p:cNvSpPr txBox="1"/>
          <p:nvPr/>
        </p:nvSpPr>
        <p:spPr bwMode="auto">
          <a:xfrm>
            <a:off x="140199" y="6565612"/>
            <a:ext cx="102876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400" u="sng">
                <a:latin typeface="Times New Roman"/>
                <a:cs typeface="Times New Roman"/>
                <a:hlinkClick r:id="rId3" tooltip="https://geosfera.org/aziya/kazaxstan/1770-kazahskiy-melkosopochnik.html"/>
              </a:rPr>
              <a:t>https://geosfera.org/aziya/kazaxstan/1770-kazahskiy-melkosopochnik.html</a:t>
            </a:r>
            <a:endParaRPr lang="ru-RU" sz="1400">
              <a:latin typeface="Times New Roman"/>
              <a:cs typeface="Times New Roman"/>
            </a:endParaRPr>
          </a:p>
          <a:p>
            <a:pPr>
              <a:defRPr/>
            </a:pPr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611560" y="140458"/>
            <a:ext cx="7886700" cy="327570"/>
          </a:xfrm>
        </p:spPr>
        <p:txBody>
          <a:bodyPr>
            <a:noAutofit/>
          </a:bodyPr>
          <a:lstStyle/>
          <a:p>
            <a:pPr algn="ctr">
              <a:defRPr/>
            </a:pPr>
            <a:r>
              <a:rPr lang="kk-KZ" sz="2400" b="1">
                <a:latin typeface="Times New Roman"/>
                <a:cs typeface="Times New Roman"/>
              </a:rPr>
              <a:t>Физико-географическая характеристика гор Кент</a:t>
            </a:r>
            <a:endParaRPr lang="ru-RU" sz="2400" b="1">
              <a:latin typeface="Times New Roman"/>
              <a:cs typeface="Times New Roman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179512" y="454793"/>
            <a:ext cx="8539056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ru-RU" sz="2400" b="1">
                <a:latin typeface="Times New Roman"/>
                <a:ea typeface="Times New Roman"/>
              </a:rPr>
              <a:t>Г</a:t>
            </a:r>
            <a:r>
              <a:rPr lang="ru-RU" sz="2400" b="1">
                <a:latin typeface="Times New Roman"/>
                <a:ea typeface="Times New Roman"/>
              </a:rPr>
              <a:t>еографическое  положение:</a:t>
            </a:r>
            <a:r>
              <a:rPr lang="ru-RU" sz="2400">
                <a:latin typeface="Times New Roman"/>
                <a:ea typeface="Times New Roman"/>
              </a:rPr>
              <a:t> </a:t>
            </a:r>
            <a:r>
              <a:rPr lang="ru-RU" sz="2400">
                <a:solidFill>
                  <a:schemeClr val="accent5"/>
                </a:solidFill>
                <a:latin typeface="Times New Roman"/>
                <a:ea typeface="Times New Roman"/>
              </a:rPr>
              <a:t>Каркаралинский  район Карагандинская  область</a:t>
            </a:r>
            <a:r>
              <a:rPr lang="ru-RU" sz="2400">
                <a:solidFill>
                  <a:schemeClr val="accent5"/>
                </a:solidFill>
                <a:latin typeface="Times New Roman"/>
                <a:ea typeface="Times New Roman"/>
              </a:rPr>
              <a:t>.</a:t>
            </a:r>
            <a:endParaRPr lang="ru-RU" sz="2400">
              <a:solidFill>
                <a:schemeClr val="accent5"/>
              </a:solidFill>
              <a:latin typeface="Times New Roman"/>
              <a:ea typeface="Times New Roman"/>
            </a:endParaRPr>
          </a:p>
          <a:p>
            <a:pPr algn="just">
              <a:defRPr/>
            </a:pPr>
            <a:r>
              <a:rPr lang="ru-RU" sz="2400" b="1">
                <a:latin typeface="Times New Roman"/>
                <a:ea typeface="Times New Roman"/>
              </a:rPr>
              <a:t>Рельеф:</a:t>
            </a:r>
            <a:r>
              <a:rPr lang="ru-RU" sz="2400">
                <a:latin typeface="Times New Roman"/>
                <a:ea typeface="Times New Roman"/>
              </a:rPr>
              <a:t> древний, сильно разрушенный горный район, состоящий из </a:t>
            </a:r>
            <a:r>
              <a:rPr lang="ru-RU" sz="2400">
                <a:solidFill>
                  <a:schemeClr val="accent5"/>
                </a:solidFill>
                <a:latin typeface="Times New Roman"/>
                <a:ea typeface="Times New Roman"/>
              </a:rPr>
              <a:t>скалистых низких гор</a:t>
            </a:r>
            <a:r>
              <a:rPr lang="ru-RU" sz="2400">
                <a:solidFill>
                  <a:schemeClr val="accent5"/>
                </a:solidFill>
                <a:latin typeface="Times New Roman"/>
                <a:ea typeface="Times New Roman"/>
              </a:rPr>
              <a:t>: </a:t>
            </a:r>
            <a:r>
              <a:rPr lang="ru-RU" sz="2400">
                <a:solidFill>
                  <a:schemeClr val="accent5"/>
                </a:solidFill>
                <a:latin typeface="Times New Roman"/>
                <a:ea typeface="Times New Roman"/>
              </a:rPr>
              <a:t>Котр</a:t>
            </a:r>
            <a:r>
              <a:rPr lang="ru-RU" sz="2400">
                <a:solidFill>
                  <a:schemeClr val="accent5"/>
                </a:solidFill>
                <a:latin typeface="Times New Roman"/>
                <a:ea typeface="Times New Roman"/>
              </a:rPr>
              <a:t>, </a:t>
            </a:r>
            <a:r>
              <a:rPr lang="ru-RU" sz="2400">
                <a:solidFill>
                  <a:schemeClr val="accent5"/>
                </a:solidFill>
                <a:latin typeface="Times New Roman"/>
                <a:ea typeface="Times New Roman"/>
              </a:rPr>
              <a:t>Акжайлау</a:t>
            </a:r>
            <a:r>
              <a:rPr lang="ru-RU" sz="2400">
                <a:solidFill>
                  <a:schemeClr val="accent5"/>
                </a:solidFill>
                <a:latin typeface="Times New Roman"/>
                <a:ea typeface="Times New Roman"/>
              </a:rPr>
              <a:t>, </a:t>
            </a:r>
            <a:r>
              <a:rPr lang="ru-RU" sz="2400">
                <a:solidFill>
                  <a:schemeClr val="accent5"/>
                </a:solidFill>
                <a:latin typeface="Times New Roman"/>
                <a:ea typeface="Times New Roman"/>
              </a:rPr>
              <a:t>Альджан</a:t>
            </a:r>
            <a:r>
              <a:rPr lang="ru-RU" sz="2400">
                <a:solidFill>
                  <a:schemeClr val="accent5"/>
                </a:solidFill>
                <a:latin typeface="Times New Roman"/>
                <a:ea typeface="Times New Roman"/>
              </a:rPr>
              <a:t>.</a:t>
            </a:r>
            <a:endParaRPr lang="ru-RU" sz="2400">
              <a:latin typeface="Times New Roman"/>
              <a:ea typeface="Times New Roman"/>
            </a:endParaRPr>
          </a:p>
          <a:p>
            <a:pPr algn="just">
              <a:defRPr/>
            </a:pPr>
            <a:r>
              <a:rPr lang="ru-RU" sz="2400">
                <a:latin typeface="Times New Roman"/>
                <a:ea typeface="Times New Roman"/>
              </a:rPr>
              <a:t>Западная  часть гор в сравнении  с восточной частью крупнохолмистая. </a:t>
            </a:r>
            <a:endParaRPr/>
          </a:p>
          <a:p>
            <a:pPr algn="just">
              <a:defRPr/>
            </a:pPr>
            <a:r>
              <a:rPr lang="ru-RU" sz="2400" b="1">
                <a:latin typeface="Times New Roman"/>
                <a:ea typeface="Times New Roman"/>
              </a:rPr>
              <a:t>Гидрологическая характеристика:  </a:t>
            </a:r>
            <a:r>
              <a:rPr lang="ru-RU" sz="2400">
                <a:latin typeface="Times New Roman"/>
                <a:ea typeface="Times New Roman"/>
              </a:rPr>
              <a:t>истоки </a:t>
            </a:r>
            <a:r>
              <a:rPr lang="ru-RU" sz="2400">
                <a:solidFill>
                  <a:schemeClr val="accent5"/>
                </a:solidFill>
                <a:latin typeface="Times New Roman"/>
                <a:ea typeface="Times New Roman"/>
              </a:rPr>
              <a:t>рек Нура, </a:t>
            </a:r>
            <a:r>
              <a:rPr lang="ru-RU" sz="2400">
                <a:solidFill>
                  <a:schemeClr val="accent5"/>
                </a:solidFill>
                <a:latin typeface="Times New Roman"/>
                <a:ea typeface="Times New Roman"/>
              </a:rPr>
              <a:t>Шерубай</a:t>
            </a:r>
            <a:r>
              <a:rPr lang="ru-RU" sz="2400">
                <a:solidFill>
                  <a:schemeClr val="accent5"/>
                </a:solidFill>
                <a:latin typeface="Times New Roman"/>
                <a:ea typeface="Times New Roman"/>
              </a:rPr>
              <a:t>-Нура, </a:t>
            </a:r>
            <a:r>
              <a:rPr lang="ru-RU" sz="2400">
                <a:solidFill>
                  <a:schemeClr val="accent5"/>
                </a:solidFill>
                <a:latin typeface="Times New Roman"/>
                <a:ea typeface="Times New Roman"/>
              </a:rPr>
              <a:t>Жарлы</a:t>
            </a:r>
            <a:r>
              <a:rPr lang="ru-RU" sz="2400">
                <a:solidFill>
                  <a:schemeClr val="accent5"/>
                </a:solidFill>
                <a:latin typeface="Times New Roman"/>
                <a:ea typeface="Times New Roman"/>
              </a:rPr>
              <a:t>, Талды, </a:t>
            </a:r>
            <a:r>
              <a:rPr lang="ru-RU" sz="2400">
                <a:solidFill>
                  <a:schemeClr val="accent5"/>
                </a:solidFill>
                <a:latin typeface="Times New Roman"/>
                <a:ea typeface="Times New Roman"/>
              </a:rPr>
              <a:t>Токрау</a:t>
            </a:r>
            <a:r>
              <a:rPr lang="ru-RU" sz="2400">
                <a:solidFill>
                  <a:schemeClr val="accent5"/>
                </a:solidFill>
                <a:latin typeface="Times New Roman"/>
                <a:ea typeface="Times New Roman"/>
              </a:rPr>
              <a:t>.</a:t>
            </a:r>
            <a:endParaRPr/>
          </a:p>
          <a:p>
            <a:pPr algn="just">
              <a:defRPr/>
            </a:pPr>
            <a:r>
              <a:rPr lang="ru-RU" sz="2400" b="1">
                <a:latin typeface="Times New Roman"/>
                <a:ea typeface="Times New Roman"/>
              </a:rPr>
              <a:t>Климат. </a:t>
            </a:r>
            <a:r>
              <a:rPr lang="ru-RU" sz="2400">
                <a:latin typeface="Times New Roman"/>
                <a:ea typeface="Times New Roman"/>
              </a:rPr>
              <a:t>Кент находится в </a:t>
            </a:r>
            <a:r>
              <a:rPr lang="ru-RU" sz="2400">
                <a:solidFill>
                  <a:schemeClr val="accent5"/>
                </a:solidFill>
                <a:latin typeface="Times New Roman"/>
                <a:ea typeface="Times New Roman"/>
              </a:rPr>
              <a:t>умеренном климатическом поясе, </a:t>
            </a:r>
            <a:r>
              <a:rPr lang="ru-RU" sz="2400">
                <a:latin typeface="Times New Roman"/>
                <a:ea typeface="Times New Roman"/>
              </a:rPr>
              <a:t>расположен в отдалении от океанов и морей, поэтому здесь беспрепятственно циркулируют Сибирский антициклон и арктические воздушные массы, </a:t>
            </a:r>
            <a:r>
              <a:rPr lang="ru-RU" sz="2400">
                <a:solidFill>
                  <a:schemeClr val="accent5"/>
                </a:solidFill>
                <a:latin typeface="Times New Roman"/>
                <a:ea typeface="Times New Roman"/>
              </a:rPr>
              <a:t>поэтому климат сухой и резко континентальный. </a:t>
            </a:r>
            <a:r>
              <a:rPr lang="ru-RU" sz="2400">
                <a:latin typeface="Times New Roman"/>
                <a:ea typeface="Times New Roman"/>
              </a:rPr>
              <a:t>Зима холодная, средняя температура января -14 -18°С, максимальная до - 40°С. Лето сухое, жаркое, средняя температура июля +20+24°С, максимальная +35°С. Среднегодовое количество осадков выпадает больше - 370 мм</a:t>
            </a:r>
            <a:r>
              <a:rPr lang="ru-RU" sz="2400">
                <a:latin typeface="Times New Roman"/>
                <a:ea typeface="Times New Roman"/>
              </a:rPr>
              <a:t>.</a:t>
            </a:r>
            <a:r>
              <a:rPr lang="ru-RU" sz="2400">
                <a:latin typeface="Times New Roman"/>
                <a:ea typeface="Times New Roman"/>
              </a:rPr>
              <a:t> 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ChangeAspect="1" noGrp="1"/>
          </p:cNvPicPr>
          <p:nvPr>
            <p:ph idx="1"/>
          </p:nvPr>
        </p:nvPicPr>
        <p:blipFill>
          <a:blip r:embed="rId2"/>
          <a:stretch/>
        </p:blipFill>
        <p:spPr bwMode="auto">
          <a:xfrm>
            <a:off x="539552" y="476672"/>
            <a:ext cx="8136904" cy="520841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 bwMode="auto">
          <a:xfrm>
            <a:off x="89756" y="6529718"/>
            <a:ext cx="896448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u="sng">
                <a:latin typeface="Times New Roman"/>
                <a:cs typeface="Times New Roman"/>
                <a:hlinkClick r:id="rId3" tooltip="https://silkadv.com/en/content/gory-kent-kray-legend"/>
              </a:rPr>
              <a:t>https://silkadv.com/en/content/gory-kent-kray-legend</a:t>
            </a:r>
            <a:endParaRPr lang="ru-RU">
              <a:latin typeface="Times New Roman"/>
              <a:cs typeface="Times New Roman"/>
            </a:endParaRPr>
          </a:p>
          <a:p>
            <a:pPr>
              <a:defRPr/>
            </a:pPr>
            <a:endParaRPr lang="ru-RU"/>
          </a:p>
        </p:txBody>
      </p:sp>
      <p:sp>
        <p:nvSpPr>
          <p:cNvPr id="7" name="TextBox 6"/>
          <p:cNvSpPr txBox="1"/>
          <p:nvPr/>
        </p:nvSpPr>
        <p:spPr bwMode="auto">
          <a:xfrm>
            <a:off x="3131840" y="5865681"/>
            <a:ext cx="31859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 sz="2400">
                <a:latin typeface="Times New Roman"/>
                <a:cs typeface="Times New Roman"/>
              </a:rPr>
              <a:t>Рисунок.2  Горы Кент 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170638" y="764704"/>
            <a:ext cx="8802724" cy="449807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kk-KZ" sz="2400" b="1">
                <a:latin typeface="Times New Roman"/>
                <a:cs typeface="Times New Roman"/>
              </a:rPr>
              <a:t>Рельеф и рельефообразующие факторы</a:t>
            </a:r>
            <a:endParaRPr lang="ru-RU" sz="2400" b="1">
              <a:latin typeface="Times New Roman"/>
              <a:cs typeface="Times New Roman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>
            <a:off x="251520" y="1700808"/>
            <a:ext cx="8539515" cy="5412259"/>
          </a:xfrm>
        </p:spPr>
        <p:txBody>
          <a:bodyPr>
            <a:noAutofit/>
          </a:bodyPr>
          <a:lstStyle/>
          <a:p>
            <a:pPr marL="0" indent="0" algn="just">
              <a:buNone/>
              <a:defRPr/>
            </a:pPr>
            <a:r>
              <a:rPr lang="ru-RU" sz="2400">
                <a:latin typeface="Times New Roman"/>
                <a:cs typeface="Times New Roman"/>
              </a:rPr>
              <a:t>Горы Кент представляют собой древний, </a:t>
            </a:r>
            <a:r>
              <a:rPr lang="ru-RU" sz="2400" b="1">
                <a:latin typeface="Times New Roman"/>
                <a:cs typeface="Times New Roman"/>
              </a:rPr>
              <a:t>сильно разрушенный горный район, состоящий из скалистых низких гор.</a:t>
            </a:r>
            <a:r>
              <a:rPr lang="ru-RU" sz="2400">
                <a:latin typeface="Times New Roman"/>
                <a:cs typeface="Times New Roman"/>
              </a:rPr>
              <a:t> Они </a:t>
            </a:r>
            <a:r>
              <a:rPr lang="ru-RU" sz="2400" b="1">
                <a:solidFill>
                  <a:schemeClr val="accent5"/>
                </a:solidFill>
                <a:latin typeface="Times New Roman"/>
                <a:cs typeface="Times New Roman"/>
              </a:rPr>
              <a:t>сложены</a:t>
            </a:r>
            <a:r>
              <a:rPr lang="ru-RU" sz="2400">
                <a:latin typeface="Times New Roman"/>
                <a:cs typeface="Times New Roman"/>
              </a:rPr>
              <a:t> преимущественно из </a:t>
            </a:r>
            <a:r>
              <a:rPr lang="ru-RU" sz="2400" b="1">
                <a:solidFill>
                  <a:schemeClr val="accent5"/>
                </a:solidFill>
                <a:latin typeface="Times New Roman"/>
                <a:cs typeface="Times New Roman"/>
              </a:rPr>
              <a:t>магматических</a:t>
            </a:r>
            <a:r>
              <a:rPr lang="ru-RU" sz="2400">
                <a:latin typeface="Times New Roman"/>
                <a:cs typeface="Times New Roman"/>
              </a:rPr>
              <a:t> (граниты, порфириты) и </a:t>
            </a:r>
            <a:r>
              <a:rPr lang="ru-RU" sz="2400" b="1">
                <a:solidFill>
                  <a:schemeClr val="accent5"/>
                </a:solidFill>
                <a:latin typeface="Times New Roman"/>
                <a:cs typeface="Times New Roman"/>
              </a:rPr>
              <a:t>осадочных</a:t>
            </a:r>
            <a:r>
              <a:rPr lang="ru-RU" sz="2400">
                <a:latin typeface="Times New Roman"/>
                <a:cs typeface="Times New Roman"/>
              </a:rPr>
              <a:t> (песчаники, глинистые сланцы, известняки) </a:t>
            </a:r>
            <a:r>
              <a:rPr lang="ru-RU" sz="2400" b="1">
                <a:solidFill>
                  <a:schemeClr val="accent5"/>
                </a:solidFill>
                <a:latin typeface="Times New Roman"/>
                <a:cs typeface="Times New Roman"/>
              </a:rPr>
              <a:t>пород палеозойского возраста. </a:t>
            </a:r>
            <a:r>
              <a:rPr lang="ru-RU" sz="2400">
                <a:latin typeface="Times New Roman"/>
                <a:cs typeface="Times New Roman"/>
              </a:rPr>
              <a:t>Формирование рельефа происходило под воздействием как </a:t>
            </a:r>
            <a:r>
              <a:rPr lang="ru-RU" sz="2400" b="1">
                <a:solidFill>
                  <a:schemeClr val="accent5"/>
                </a:solidFill>
                <a:latin typeface="Times New Roman"/>
                <a:cs typeface="Times New Roman"/>
              </a:rPr>
              <a:t>эндогенных (тектонические процессы, магматическая активность), так и экзогенных (эрозия, выветривание) факторов. </a:t>
            </a:r>
            <a:r>
              <a:rPr lang="ru-RU" sz="2400">
                <a:latin typeface="Times New Roman"/>
                <a:cs typeface="Times New Roman"/>
              </a:rPr>
              <a:t>Существенное влияние на рельеф оказали также </a:t>
            </a:r>
            <a:r>
              <a:rPr lang="ru-RU" sz="2400" b="1">
                <a:latin typeface="Times New Roman"/>
                <a:cs typeface="Times New Roman"/>
              </a:rPr>
              <a:t>осадочные породы мелового и палеогенового периодов, откладывавшиеся в речных системах, озерах и морской среде.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369726" y="663023"/>
            <a:ext cx="8515350" cy="461467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ru-RU" sz="2400" b="1">
                <a:latin typeface="Times New Roman"/>
                <a:cs typeface="Times New Roman"/>
              </a:rPr>
              <a:t>Формы горного массива </a:t>
            </a:r>
            <a:endParaRPr lang="ru-RU" sz="2400">
              <a:latin typeface="Times New Roman"/>
              <a:cs typeface="Times New Roman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>
            <a:off x="287524" y="1170911"/>
            <a:ext cx="8568952" cy="5688632"/>
          </a:xfrm>
        </p:spPr>
        <p:txBody>
          <a:bodyPr>
            <a:noAutofit/>
          </a:bodyPr>
          <a:lstStyle/>
          <a:p>
            <a:pPr algn="just">
              <a:defRPr/>
            </a:pPr>
            <a:r>
              <a:rPr lang="ru-RU" sz="2400">
                <a:latin typeface="Times New Roman"/>
                <a:cs typeface="Times New Roman"/>
              </a:rPr>
              <a:t>Рельеф горной области разнообразен и представлен </a:t>
            </a:r>
            <a:r>
              <a:rPr lang="ru-RU" sz="2400" b="1">
                <a:solidFill>
                  <a:schemeClr val="accent5"/>
                </a:solidFill>
                <a:latin typeface="Times New Roman"/>
                <a:cs typeface="Times New Roman"/>
              </a:rPr>
              <a:t>грядами, скальными массивами, ущельями, долинами и нагромождениями глыб,</a:t>
            </a:r>
            <a:r>
              <a:rPr lang="ru-RU" sz="2400">
                <a:latin typeface="Times New Roman"/>
                <a:cs typeface="Times New Roman"/>
              </a:rPr>
              <a:t> сформированными в результате длительных </a:t>
            </a:r>
            <a:r>
              <a:rPr lang="ru-RU" sz="2400" b="1">
                <a:latin typeface="Times New Roman"/>
                <a:cs typeface="Times New Roman"/>
              </a:rPr>
              <a:t>процессов выветривания и эрозии гранитов и </a:t>
            </a:r>
            <a:r>
              <a:rPr lang="ru-RU" sz="2400" b="1">
                <a:latin typeface="Times New Roman"/>
                <a:cs typeface="Times New Roman"/>
              </a:rPr>
              <a:t>гранитоидов</a:t>
            </a:r>
            <a:r>
              <a:rPr lang="ru-RU" sz="2400" b="1">
                <a:latin typeface="Times New Roman"/>
                <a:cs typeface="Times New Roman"/>
              </a:rPr>
              <a:t>.</a:t>
            </a:r>
            <a:endParaRPr/>
          </a:p>
          <a:p>
            <a:pPr algn="just">
              <a:defRPr/>
            </a:pPr>
            <a:r>
              <a:rPr lang="ru-RU" sz="2400">
                <a:latin typeface="Times New Roman"/>
                <a:cs typeface="Times New Roman"/>
              </a:rPr>
              <a:t>Множество горных речек и ручьев прорезают склоны, </a:t>
            </a:r>
            <a:r>
              <a:rPr lang="ru-RU" sz="2400" b="1">
                <a:solidFill>
                  <a:schemeClr val="accent5"/>
                </a:solidFill>
                <a:latin typeface="Times New Roman"/>
                <a:cs typeface="Times New Roman"/>
              </a:rPr>
              <a:t>создавая глубокие ущелья и расщелины, </a:t>
            </a:r>
            <a:r>
              <a:rPr lang="ru-RU" sz="2400">
                <a:latin typeface="Times New Roman"/>
                <a:cs typeface="Times New Roman"/>
              </a:rPr>
              <a:t>по которым можно проникнуть внутрь массивов. В этих местах перед путником открываются величественные пейзажи первозданной природы с </a:t>
            </a:r>
            <a:r>
              <a:rPr lang="ru-RU" sz="2400" b="1">
                <a:latin typeface="Times New Roman"/>
                <a:cs typeface="Times New Roman"/>
              </a:rPr>
              <a:t>гранитными останцами причудливых форм, грядами и развалами каменных глыб.</a:t>
            </a:r>
            <a:endParaRPr/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ru-RU" sz="2800">
              <a:latin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/>
        <a:ea typeface="Arial"/>
        <a:cs typeface="Arial"/>
      </a:majorFont>
      <a:minorFont>
        <a:latin typeface="Aptos"/>
        <a:ea typeface="Arial"/>
        <a:cs typeface="Arial"/>
      </a:minorFont>
    </a:fontScheme>
    <a:fmtScheme name="Стандартная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 bwMode="auto"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r7-office/2024.3.2.622</Application>
  <DocSecurity>0</DocSecurity>
  <PresentationFormat>Экран (4:3)</PresentationFormat>
  <Paragraphs>0</Paragraphs>
  <Slides>19</Slides>
  <Notes>19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Процессы образования минералов и их определение</dc:title>
  <dc:subject/>
  <dc:creator>Admin</dc:creator>
  <cp:keywords/>
  <dc:description/>
  <dc:identifier/>
  <dc:language/>
  <cp:lastModifiedBy>Аноним</cp:lastModifiedBy>
  <cp:revision>106</cp:revision>
  <dcterms:created xsi:type="dcterms:W3CDTF">2025-01-15T14:36:54Z</dcterms:created>
  <dcterms:modified xsi:type="dcterms:W3CDTF">2025-05-16T11:26:11Z</dcterms:modified>
  <cp:category/>
  <cp:contentStatus/>
  <cp:version/>
</cp:coreProperties>
</file>