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7" r:id="rId2"/>
    <p:sldId id="258" r:id="rId3"/>
    <p:sldId id="279" r:id="rId4"/>
    <p:sldId id="280" r:id="rId5"/>
    <p:sldId id="259" r:id="rId6"/>
    <p:sldId id="260" r:id="rId7"/>
    <p:sldId id="269" r:id="rId8"/>
    <p:sldId id="273" r:id="rId9"/>
    <p:sldId id="275" r:id="rId10"/>
    <p:sldId id="274" r:id="rId11"/>
    <p:sldId id="276" r:id="rId12"/>
    <p:sldId id="278" r:id="rId13"/>
    <p:sldId id="265" r:id="rId14"/>
    <p:sldId id="267" r:id="rId15"/>
    <p:sldId id="270" r:id="rId16"/>
    <p:sldId id="285" r:id="rId17"/>
    <p:sldId id="286" r:id="rId18"/>
    <p:sldId id="271" r:id="rId19"/>
    <p:sldId id="283" r:id="rId20"/>
    <p:sldId id="284" r:id="rId21"/>
    <p:sldId id="287" r:id="rId22"/>
    <p:sldId id="288" r:id="rId23"/>
  </p:sldIdLst>
  <p:sldSz cx="9144000" cy="6858000" type="screen4x3"/>
  <p:notesSz cx="6858000" cy="9945688"/>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39" autoAdjust="0"/>
  </p:normalViewPr>
  <p:slideViewPr>
    <p:cSldViewPr>
      <p:cViewPr>
        <p:scale>
          <a:sx n="66" d="100"/>
          <a:sy n="66" d="100"/>
        </p:scale>
        <p:origin x="-1284" y="-13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8EF37111-7B8E-42AF-8B6F-353DEA49A0D2}" type="datetimeFigureOut">
              <a:rPr lang="id-ID" smtClean="0"/>
              <a:pPr/>
              <a:t>23/10/2014</a:t>
            </a:fld>
            <a:endParaRPr lang="id-ID"/>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D3156CBB-C50E-4C7E-B44B-633084FF6162}" type="slidenum">
              <a:rPr lang="id-ID" smtClean="0"/>
              <a:pPr/>
              <a:t>‹#›</a:t>
            </a:fld>
            <a:endParaRPr lang="id-ID"/>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5CE7E981-443F-4E25-9774-7E161A9B26B7}" type="datetimeFigureOut">
              <a:rPr lang="id-ID" smtClean="0"/>
              <a:pPr/>
              <a:t>23/10/2014</a:t>
            </a:fld>
            <a:endParaRPr lang="id-ID"/>
          </a:p>
        </p:txBody>
      </p:sp>
      <p:sp>
        <p:nvSpPr>
          <p:cNvPr id="4" name="Slide Image Placeholder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E75EA6AD-FED7-48ED-AB0D-02AE15A2F8AF}"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3A1839F-1A72-4306-9A6F-FDB262875AB7}" type="slidenum">
              <a:rPr lang="en-US"/>
              <a:pPr fontAlgn="base">
                <a:spcBef>
                  <a:spcPct val="0"/>
                </a:spcBef>
                <a:spcAft>
                  <a:spcPct val="0"/>
                </a:spcAft>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E75EA6AD-FED7-48ED-AB0D-02AE15A2F8AF}" type="slidenum">
              <a:rPr lang="id-ID" smtClean="0"/>
              <a:pPr/>
              <a:t>16</a:t>
            </a:fld>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E75EA6AD-FED7-48ED-AB0D-02AE15A2F8AF}" type="slidenum">
              <a:rPr lang="id-ID" smtClean="0"/>
              <a:pPr/>
              <a:t>17</a:t>
            </a:fld>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E75EA6AD-FED7-48ED-AB0D-02AE15A2F8AF}" type="slidenum">
              <a:rPr lang="id-ID" smtClean="0"/>
              <a:pPr/>
              <a:t>18</a:t>
            </a:fld>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E75EA6AD-FED7-48ED-AB0D-02AE15A2F8AF}" type="slidenum">
              <a:rPr lang="id-ID" smtClean="0"/>
              <a:pPr/>
              <a:t>19</a:t>
            </a:fld>
            <a:endParaRPr lang="id-I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E75EA6AD-FED7-48ED-AB0D-02AE15A2F8AF}" type="slidenum">
              <a:rPr lang="id-ID" smtClean="0"/>
              <a:pPr/>
              <a:t>20</a:t>
            </a:fld>
            <a:endParaRPr lang="id-I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E75EA6AD-FED7-48ED-AB0D-02AE15A2F8AF}" type="slidenum">
              <a:rPr lang="id-ID" smtClean="0"/>
              <a:pPr/>
              <a:t>21</a:t>
            </a:fld>
            <a:endParaRPr lang="id-I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E75EA6AD-FED7-48ED-AB0D-02AE15A2F8AF}" type="slidenum">
              <a:rPr lang="id-ID" smtClean="0"/>
              <a:pPr/>
              <a:t>22</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43E4CF52-3676-4DED-A900-1CDE19DD63EB}" type="datetimeFigureOut">
              <a:rPr lang="id-ID" smtClean="0"/>
              <a:pPr/>
              <a:t>23/10/2014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5D5CBB-998A-407E-B5A6-782C73753380}"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3E4CF52-3676-4DED-A900-1CDE19DD63EB}" type="datetimeFigureOut">
              <a:rPr lang="id-ID" smtClean="0"/>
              <a:pPr/>
              <a:t>23/10/2014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5D5CBB-998A-407E-B5A6-782C73753380}"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3E4CF52-3676-4DED-A900-1CDE19DD63EB}" type="datetimeFigureOut">
              <a:rPr lang="id-ID" smtClean="0"/>
              <a:pPr/>
              <a:t>23/10/2014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5D5CBB-998A-407E-B5A6-782C73753380}"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3E4CF52-3676-4DED-A900-1CDE19DD63EB}" type="datetimeFigureOut">
              <a:rPr lang="id-ID" smtClean="0"/>
              <a:pPr/>
              <a:t>23/10/2014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5D5CBB-998A-407E-B5A6-782C73753380}"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E4CF52-3676-4DED-A900-1CDE19DD63EB}" type="datetimeFigureOut">
              <a:rPr lang="id-ID" smtClean="0"/>
              <a:pPr/>
              <a:t>23/10/2014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5D5CBB-998A-407E-B5A6-782C73753380}"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43E4CF52-3676-4DED-A900-1CDE19DD63EB}" type="datetimeFigureOut">
              <a:rPr lang="id-ID" smtClean="0"/>
              <a:pPr/>
              <a:t>23/10/2014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85D5CBB-998A-407E-B5A6-782C73753380}"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43E4CF52-3676-4DED-A900-1CDE19DD63EB}" type="datetimeFigureOut">
              <a:rPr lang="id-ID" smtClean="0"/>
              <a:pPr/>
              <a:t>23/10/2014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85D5CBB-998A-407E-B5A6-782C73753380}"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43E4CF52-3676-4DED-A900-1CDE19DD63EB}" type="datetimeFigureOut">
              <a:rPr lang="id-ID" smtClean="0"/>
              <a:pPr/>
              <a:t>23/10/2014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85D5CBB-998A-407E-B5A6-782C73753380}"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4CF52-3676-4DED-A900-1CDE19DD63EB}" type="datetimeFigureOut">
              <a:rPr lang="id-ID" smtClean="0"/>
              <a:pPr/>
              <a:t>23/10/2014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85D5CBB-998A-407E-B5A6-782C73753380}"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4CF52-3676-4DED-A900-1CDE19DD63EB}" type="datetimeFigureOut">
              <a:rPr lang="id-ID" smtClean="0"/>
              <a:pPr/>
              <a:t>23/10/2014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85D5CBB-998A-407E-B5A6-782C73753380}"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4CF52-3676-4DED-A900-1CDE19DD63EB}" type="datetimeFigureOut">
              <a:rPr lang="id-ID" smtClean="0"/>
              <a:pPr/>
              <a:t>23/10/2014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85D5CBB-998A-407E-B5A6-782C73753380}"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4CF52-3676-4DED-A900-1CDE19DD63EB}" type="datetimeFigureOut">
              <a:rPr lang="id-ID" smtClean="0"/>
              <a:pPr/>
              <a:t>23/10/2014</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D5CBB-998A-407E-B5A6-782C73753380}"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1462" y="1785926"/>
            <a:ext cx="6829562" cy="4031873"/>
          </a:xfrm>
          <a:prstGeom prst="rect">
            <a:avLst/>
          </a:prstGeom>
          <a:noFill/>
        </p:spPr>
        <p:txBody>
          <a:bodyPr wrap="none">
            <a:spAutoFit/>
          </a:bodyPr>
          <a:lstStyle/>
          <a:p>
            <a:pPr algn="ctr" fontAlgn="auto">
              <a:spcBef>
                <a:spcPts val="0"/>
              </a:spcBef>
              <a:spcAft>
                <a:spcPts val="0"/>
              </a:spcAft>
              <a:defRPr/>
            </a:pPr>
            <a:r>
              <a:rPr lang="id-ID" sz="5400" b="1" dirty="0" smtClean="0">
                <a:ln w="17780" cmpd="sng">
                  <a:solidFill>
                    <a:sysClr val="windowText" lastClr="00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rPr>
              <a:t>SOSIALISASI</a:t>
            </a:r>
            <a:endParaRPr lang="id-ID" sz="5400" b="1" dirty="0">
              <a:ln w="17780" cmpd="sng">
                <a:solidFill>
                  <a:sysClr val="windowText" lastClr="00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endParaRPr>
          </a:p>
          <a:p>
            <a:pPr algn="ctr" fontAlgn="auto">
              <a:spcBef>
                <a:spcPts val="0"/>
              </a:spcBef>
              <a:spcAft>
                <a:spcPts val="0"/>
              </a:spcAft>
              <a:defRPr/>
            </a:pPr>
            <a:r>
              <a:rPr lang="id-ID" sz="5400" b="1" dirty="0" smtClean="0">
                <a:ln w="17780" cmpd="sng">
                  <a:solidFill>
                    <a:sysClr val="windowText" lastClr="00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rPr>
              <a:t>TTG</a:t>
            </a:r>
            <a:endParaRPr lang="id-ID" sz="5400" b="1" dirty="0">
              <a:ln w="17780" cmpd="sng">
                <a:solidFill>
                  <a:sysClr val="windowText" lastClr="00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endParaRPr>
          </a:p>
          <a:p>
            <a:pPr algn="ctr" fontAlgn="auto">
              <a:spcBef>
                <a:spcPts val="0"/>
              </a:spcBef>
              <a:spcAft>
                <a:spcPts val="0"/>
              </a:spcAft>
              <a:defRPr/>
            </a:pPr>
            <a:r>
              <a:rPr lang="id-ID" sz="5400" b="1" dirty="0">
                <a:ln w="17780" cmpd="sng">
                  <a:solidFill>
                    <a:sysClr val="windowText" lastClr="00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rPr>
              <a:t>PENGUMPULAN ZAKAT</a:t>
            </a:r>
          </a:p>
          <a:p>
            <a:pPr algn="ctr" fontAlgn="auto">
              <a:spcBef>
                <a:spcPts val="0"/>
              </a:spcBef>
              <a:spcAft>
                <a:spcPts val="0"/>
              </a:spcAft>
              <a:defRPr/>
            </a:pPr>
            <a:r>
              <a:rPr lang="id-ID" sz="5400" b="1" dirty="0">
                <a:ln w="17780" cmpd="sng">
                  <a:solidFill>
                    <a:sysClr val="windowText" lastClr="00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rPr>
              <a:t>DI </a:t>
            </a:r>
            <a:r>
              <a:rPr lang="id-ID" sz="5400" b="1" dirty="0" smtClean="0">
                <a:ln w="17780" cmpd="sng">
                  <a:solidFill>
                    <a:sysClr val="windowText" lastClr="00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rPr>
              <a:t>LINGKUNGAN TNI</a:t>
            </a:r>
            <a:endParaRPr lang="id-ID" sz="5400" b="1" dirty="0">
              <a:ln w="17780" cmpd="sng">
                <a:solidFill>
                  <a:sysClr val="windowText" lastClr="00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endParaRPr>
          </a:p>
          <a:p>
            <a:pPr algn="ctr" fontAlgn="auto">
              <a:spcBef>
                <a:spcPts val="0"/>
              </a:spcBef>
              <a:spcAft>
                <a:spcPts val="0"/>
              </a:spcAft>
              <a:defRPr/>
            </a:pPr>
            <a:r>
              <a:rPr lang="id-ID" sz="4000" b="1" dirty="0">
                <a:ln w="17780" cmpd="sng">
                  <a:solidFill>
                    <a:sysClr val="windowText" lastClr="00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rPr>
              <a:t>TANGGAL </a:t>
            </a:r>
            <a:r>
              <a:rPr lang="en-US" sz="4000" b="1" dirty="0" smtClean="0">
                <a:ln w="17780" cmpd="sng">
                  <a:solidFill>
                    <a:sysClr val="windowText" lastClr="00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rPr>
              <a:t>23</a:t>
            </a:r>
            <a:r>
              <a:rPr lang="id-ID" sz="4000" b="1" dirty="0" smtClean="0">
                <a:ln w="17780" cmpd="sng">
                  <a:solidFill>
                    <a:sysClr val="windowText" lastClr="00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rPr>
              <a:t> </a:t>
            </a:r>
            <a:r>
              <a:rPr lang="id-ID" sz="4000" b="1" dirty="0">
                <a:ln w="17780" cmpd="sng">
                  <a:solidFill>
                    <a:sysClr val="windowText" lastClr="00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rPr>
              <a:t>OKTOBER 2014</a:t>
            </a:r>
            <a:endParaRPr lang="en-US" sz="4000" b="1" dirty="0">
              <a:ln w="17780" cmpd="sng">
                <a:solidFill>
                  <a:sysClr val="windowText" lastClr="000000"/>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endParaRPr>
          </a:p>
        </p:txBody>
      </p:sp>
      <p:pic>
        <p:nvPicPr>
          <p:cNvPr id="2051" name="Picture 1"/>
          <p:cNvPicPr>
            <a:picLocks noChangeAspect="1" noChangeArrowheads="1"/>
          </p:cNvPicPr>
          <p:nvPr/>
        </p:nvPicPr>
        <p:blipFill>
          <a:blip r:embed="rId2" cstate="print"/>
          <a:srcRect/>
          <a:stretch>
            <a:fillRect/>
          </a:stretch>
        </p:blipFill>
        <p:spPr bwMode="auto">
          <a:xfrm>
            <a:off x="6848475" y="203200"/>
            <a:ext cx="1700213" cy="1725613"/>
          </a:xfrm>
          <a:prstGeom prst="rect">
            <a:avLst/>
          </a:prstGeom>
          <a:noFill/>
          <a:ln w="9525">
            <a:noFill/>
            <a:miter lim="800000"/>
            <a:headEnd/>
            <a:tailEnd/>
          </a:ln>
        </p:spPr>
      </p:pic>
      <p:pic>
        <p:nvPicPr>
          <p:cNvPr id="2052" name="Picture 8"/>
          <p:cNvPicPr>
            <a:picLocks noChangeAspect="1" noChangeArrowheads="1"/>
          </p:cNvPicPr>
          <p:nvPr/>
        </p:nvPicPr>
        <p:blipFill>
          <a:blip r:embed="rId3" cstate="print"/>
          <a:srcRect/>
          <a:stretch>
            <a:fillRect/>
          </a:stretch>
        </p:blipFill>
        <p:spPr bwMode="auto">
          <a:xfrm>
            <a:off x="595313" y="298450"/>
            <a:ext cx="17526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4071942"/>
            <a:ext cx="8429625" cy="1046440"/>
          </a:xfrm>
          <a:prstGeom prst="rect">
            <a:avLst/>
          </a:prstGeom>
          <a:noFill/>
        </p:spPr>
        <p:txBody>
          <a:bodyPr wrap="square">
            <a:spAutoFit/>
          </a:bodyPr>
          <a:lstStyle/>
          <a:p>
            <a:pPr algn="just" fontAlgn="auto">
              <a:spcBef>
                <a:spcPts val="0"/>
              </a:spcBef>
              <a:spcAft>
                <a:spcPts val="0"/>
              </a:spcAft>
              <a:tabLst>
                <a:tab pos="628650" algn="l"/>
              </a:tabLst>
              <a:defRPr/>
            </a:pPr>
            <a:r>
              <a:rPr lang="id-ID" sz="2200" b="1" dirty="0"/>
              <a:t>2.</a:t>
            </a:r>
            <a:r>
              <a:rPr lang="id-ID" sz="2200" dirty="0"/>
              <a:t>	</a:t>
            </a:r>
            <a:r>
              <a:rPr lang="id-ID" sz="2000" b="1" dirty="0"/>
              <a:t>KAPUSBINTAL TNI SELAKU </a:t>
            </a:r>
            <a:r>
              <a:rPr lang="id-ID" sz="2000" b="1" dirty="0" smtClean="0"/>
              <a:t>TUA </a:t>
            </a:r>
            <a:r>
              <a:rPr lang="id-ID" sz="2000" b="1" dirty="0"/>
              <a:t>UPZ UO MABES TNI MENYETORKAN </a:t>
            </a:r>
            <a:r>
              <a:rPr lang="id-ID" sz="2000" b="1" dirty="0" smtClean="0"/>
              <a:t>	ZAKAT </a:t>
            </a:r>
            <a:r>
              <a:rPr lang="id-ID" sz="2000" b="1" dirty="0"/>
              <a:t>PENGHASILAN </a:t>
            </a:r>
            <a:r>
              <a:rPr lang="id-ID" sz="2000" b="1" dirty="0" smtClean="0"/>
              <a:t>ANGG </a:t>
            </a:r>
            <a:r>
              <a:rPr lang="id-ID" sz="2000" b="1" dirty="0"/>
              <a:t>SATKER </a:t>
            </a:r>
            <a:r>
              <a:rPr lang="id-ID" sz="2000" b="1" dirty="0" smtClean="0"/>
              <a:t>KPD REK. BAZNAS.</a:t>
            </a:r>
            <a:endParaRPr lang="id-ID" sz="2000" b="1" dirty="0"/>
          </a:p>
          <a:p>
            <a:pPr algn="just" fontAlgn="auto">
              <a:spcBef>
                <a:spcPts val="0"/>
              </a:spcBef>
              <a:spcAft>
                <a:spcPts val="0"/>
              </a:spcAft>
              <a:tabLst>
                <a:tab pos="628650" algn="l"/>
              </a:tabLst>
              <a:defRPr/>
            </a:pPr>
            <a:r>
              <a:rPr lang="id-ID" sz="2000" b="1" dirty="0"/>
              <a:t> </a:t>
            </a:r>
          </a:p>
        </p:txBody>
      </p:sp>
      <p:grpSp>
        <p:nvGrpSpPr>
          <p:cNvPr id="2" name="Group 8"/>
          <p:cNvGrpSpPr>
            <a:grpSpLocks/>
          </p:cNvGrpSpPr>
          <p:nvPr/>
        </p:nvGrpSpPr>
        <p:grpSpPr bwMode="auto">
          <a:xfrm>
            <a:off x="8107393" y="142852"/>
            <a:ext cx="893763" cy="857250"/>
            <a:chOff x="8001024" y="214290"/>
            <a:chExt cx="892975" cy="857256"/>
          </a:xfrm>
        </p:grpSpPr>
        <p:sp>
          <p:nvSpPr>
            <p:cNvPr id="10" name="Octagon 9"/>
            <p:cNvSpPr/>
            <p:nvPr/>
          </p:nvSpPr>
          <p:spPr>
            <a:xfrm>
              <a:off x="8001024" y="214290"/>
              <a:ext cx="892975" cy="857256"/>
            </a:xfrm>
            <a:prstGeom prst="octagon">
              <a:avLst>
                <a:gd name="adj" fmla="val 3252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sz="3600" dirty="0">
                <a:solidFill>
                  <a:schemeClr val="bg1"/>
                </a:solidFill>
                <a:latin typeface="Arial Rounded MT Bold" pitchFamily="34" charset="0"/>
              </a:endParaRPr>
            </a:p>
          </p:txBody>
        </p:sp>
        <p:sp>
          <p:nvSpPr>
            <p:cNvPr id="12293" name="TextBox 10"/>
            <p:cNvSpPr txBox="1">
              <a:spLocks noChangeArrowheads="1"/>
            </p:cNvSpPr>
            <p:nvPr/>
          </p:nvSpPr>
          <p:spPr bwMode="auto">
            <a:xfrm>
              <a:off x="8103571" y="350531"/>
              <a:ext cx="687880" cy="584775"/>
            </a:xfrm>
            <a:prstGeom prst="rect">
              <a:avLst/>
            </a:prstGeom>
            <a:solidFill>
              <a:schemeClr val="accent2">
                <a:lumMod val="75000"/>
              </a:schemeClr>
            </a:solidFill>
            <a:ln w="9525">
              <a:solidFill>
                <a:schemeClr val="accent2">
                  <a:lumMod val="75000"/>
                </a:schemeClr>
              </a:solidFill>
              <a:miter lim="800000"/>
              <a:headEnd/>
              <a:tailEnd/>
            </a:ln>
          </p:spPr>
          <p:txBody>
            <a:bodyPr>
              <a:spAutoFit/>
            </a:bodyPr>
            <a:lstStyle/>
            <a:p>
              <a:r>
                <a:rPr lang="en-US" sz="3200" dirty="0" smtClean="0">
                  <a:solidFill>
                    <a:schemeClr val="bg1"/>
                  </a:solidFill>
                  <a:latin typeface="Arial Rounded MT Bold" pitchFamily="34" charset="0"/>
                </a:rPr>
                <a:t>9</a:t>
              </a:r>
              <a:endParaRPr lang="id-ID" sz="3200" dirty="0">
                <a:solidFill>
                  <a:schemeClr val="bg1"/>
                </a:solidFill>
                <a:latin typeface="Arial Rounded MT Bold" pitchFamily="34" charset="0"/>
              </a:endParaRPr>
            </a:p>
          </p:txBody>
        </p:sp>
      </p:grpSp>
      <p:sp>
        <p:nvSpPr>
          <p:cNvPr id="6" name="TextBox 5"/>
          <p:cNvSpPr txBox="1"/>
          <p:nvPr/>
        </p:nvSpPr>
        <p:spPr>
          <a:xfrm>
            <a:off x="357159" y="2571744"/>
            <a:ext cx="8572560" cy="1954381"/>
          </a:xfrm>
          <a:prstGeom prst="rect">
            <a:avLst/>
          </a:prstGeom>
          <a:noFill/>
        </p:spPr>
        <p:txBody>
          <a:bodyPr wrap="square">
            <a:spAutoFit/>
          </a:bodyPr>
          <a:lstStyle/>
          <a:p>
            <a:pPr marL="457200" indent="-457200" algn="just" fontAlgn="auto">
              <a:spcBef>
                <a:spcPts val="0"/>
              </a:spcBef>
              <a:spcAft>
                <a:spcPts val="0"/>
              </a:spcAft>
              <a:buAutoNum type="arabicPeriod"/>
              <a:tabLst>
                <a:tab pos="628650" algn="l"/>
              </a:tabLst>
              <a:defRPr/>
            </a:pPr>
            <a:r>
              <a:rPr lang="id-ID" sz="2000" b="1" dirty="0" smtClean="0"/>
              <a:t>BERDASARKAN DPM DAN SURAT KUASA, KASATKER DALAM HAL INI PABP /JUYAR SATKER MEMOTONG ZAKAT PENGHASILAN GAJI DAN TUNKIN ANGG. DAN DISETORKAN PD REK. PENGUMPULAN ZAKAT PENGHASILAN UO MABES TNI YG DIKELOLA </a:t>
            </a:r>
            <a:r>
              <a:rPr lang="en-US" sz="2000" b="1" dirty="0" smtClean="0"/>
              <a:t> </a:t>
            </a:r>
            <a:r>
              <a:rPr lang="id-ID" sz="2000" b="1" dirty="0" smtClean="0"/>
              <a:t>OLH KAPUSBINTAL TNI.</a:t>
            </a:r>
          </a:p>
          <a:p>
            <a:pPr marL="457200" indent="-457200" algn="just" fontAlgn="auto">
              <a:spcBef>
                <a:spcPts val="0"/>
              </a:spcBef>
              <a:spcAft>
                <a:spcPts val="0"/>
              </a:spcAft>
              <a:tabLst>
                <a:tab pos="628650" algn="l"/>
              </a:tabLst>
              <a:defRPr/>
            </a:pPr>
            <a:r>
              <a:rPr lang="id-ID" sz="2000" b="1" dirty="0" smtClean="0"/>
              <a:t>		</a:t>
            </a:r>
            <a:endParaRPr lang="id-ID" sz="2100" dirty="0"/>
          </a:p>
          <a:p>
            <a:pPr marL="1085850" indent="-457200" algn="just" fontAlgn="auto">
              <a:spcBef>
                <a:spcPts val="0"/>
              </a:spcBef>
              <a:spcAft>
                <a:spcPts val="0"/>
              </a:spcAft>
              <a:tabLst>
                <a:tab pos="1171575" algn="l"/>
              </a:tabLst>
              <a:defRPr/>
            </a:pPr>
            <a:endParaRPr lang="id-ID" sz="2100" dirty="0"/>
          </a:p>
        </p:txBody>
      </p:sp>
      <p:sp>
        <p:nvSpPr>
          <p:cNvPr id="7" name="Rectangle 6"/>
          <p:cNvSpPr/>
          <p:nvPr/>
        </p:nvSpPr>
        <p:spPr>
          <a:xfrm>
            <a:off x="357158" y="1000108"/>
            <a:ext cx="8429684" cy="1077218"/>
          </a:xfrm>
          <a:prstGeom prst="rect">
            <a:avLst/>
          </a:prstGeom>
          <a:noFill/>
        </p:spPr>
        <p:txBody>
          <a:bodyPr wrap="square">
            <a:spAutoFit/>
          </a:bodyPr>
          <a:lstStyle/>
          <a:p>
            <a:pPr algn="ctr" fontAlgn="auto">
              <a:spcBef>
                <a:spcPts val="0"/>
              </a:spcBef>
              <a:spcAft>
                <a:spcPts val="0"/>
              </a:spcAft>
              <a:defRPr/>
            </a:pPr>
            <a:r>
              <a:rPr lang="id-ID" sz="3200" b="1" dirty="0">
                <a:ln w="18000">
                  <a:solidFill>
                    <a:sysClr val="windowText" lastClr="000000"/>
                  </a:solidFill>
                  <a:prstDash val="solid"/>
                  <a:miter lim="800000"/>
                </a:ln>
                <a:effectLst>
                  <a:outerShdw blurRad="25500" dist="23000" dir="7020000" algn="tl">
                    <a:srgbClr val="000000">
                      <a:alpha val="50000"/>
                    </a:srgbClr>
                  </a:outerShdw>
                </a:effectLst>
                <a:latin typeface="+mn-lt"/>
                <a:cs typeface="+mn-cs"/>
              </a:rPr>
              <a:t>MEKANISME </a:t>
            </a:r>
            <a:r>
              <a:rPr lang="id-ID" sz="3200" b="1" dirty="0" smtClean="0">
                <a:ln w="18000">
                  <a:solidFill>
                    <a:sysClr val="windowText" lastClr="000000"/>
                  </a:solidFill>
                  <a:prstDash val="solid"/>
                  <a:miter lim="800000"/>
                </a:ln>
                <a:effectLst>
                  <a:outerShdw blurRad="25500" dist="23000" dir="7020000" algn="tl">
                    <a:srgbClr val="000000">
                      <a:alpha val="50000"/>
                    </a:srgbClr>
                  </a:outerShdw>
                </a:effectLst>
              </a:rPr>
              <a:t>PEMOTONGAN DAN PENYETORAN </a:t>
            </a:r>
          </a:p>
          <a:p>
            <a:pPr algn="ctr" fontAlgn="auto">
              <a:spcBef>
                <a:spcPts val="0"/>
              </a:spcBef>
              <a:spcAft>
                <a:spcPts val="0"/>
              </a:spcAft>
              <a:defRPr/>
            </a:pPr>
            <a:r>
              <a:rPr lang="id-ID" sz="3200" b="1" dirty="0" smtClean="0">
                <a:ln w="18000">
                  <a:solidFill>
                    <a:sysClr val="windowText" lastClr="000000"/>
                  </a:solidFill>
                  <a:prstDash val="solid"/>
                  <a:miter lim="800000"/>
                </a:ln>
                <a:effectLst>
                  <a:outerShdw blurRad="25500" dist="23000" dir="7020000" algn="tl">
                    <a:srgbClr val="000000">
                      <a:alpha val="50000"/>
                    </a:srgbClr>
                  </a:outerShdw>
                </a:effectLst>
                <a:latin typeface="+mn-lt"/>
                <a:cs typeface="+mn-cs"/>
              </a:rPr>
              <a:t>ZAKAT KE BAZNAS</a:t>
            </a:r>
            <a:endParaRPr lang="en-US" sz="3200" b="1" dirty="0">
              <a:ln w="18000">
                <a:solidFill>
                  <a:sysClr val="windowText" lastClr="000000"/>
                </a:solidFill>
                <a:prstDash val="solid"/>
                <a:miter lim="800000"/>
              </a:ln>
              <a:effectLst>
                <a:outerShdw blurRad="25500" dist="23000" dir="7020000" algn="tl">
                  <a:srgbClr val="000000">
                    <a:alpha val="50000"/>
                  </a:srgbClr>
                </a:outerShdw>
              </a:effectLst>
              <a:latin typeface="+mn-lt"/>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0920" y="571480"/>
            <a:ext cx="8122160" cy="1200329"/>
          </a:xfrm>
          <a:prstGeom prst="rect">
            <a:avLst/>
          </a:prstGeom>
          <a:noFill/>
        </p:spPr>
        <p:txBody>
          <a:bodyPr wrap="none">
            <a:spAutoFit/>
          </a:bodyPr>
          <a:lstStyle/>
          <a:p>
            <a:pPr algn="ctr" fontAlgn="auto">
              <a:spcBef>
                <a:spcPts val="0"/>
              </a:spcBef>
              <a:spcAft>
                <a:spcPts val="0"/>
              </a:spcAft>
              <a:defRPr/>
            </a:pPr>
            <a:r>
              <a:rPr lang="id-ID" sz="3600" b="1" dirty="0">
                <a:ln w="18000">
                  <a:solidFill>
                    <a:sysClr val="windowText" lastClr="000000"/>
                  </a:solidFill>
                  <a:prstDash val="solid"/>
                  <a:miter lim="800000"/>
                </a:ln>
                <a:effectLst>
                  <a:outerShdw blurRad="25500" dist="23000" dir="7020000" algn="tl">
                    <a:srgbClr val="000000">
                      <a:alpha val="50000"/>
                    </a:srgbClr>
                  </a:outerShdw>
                </a:effectLst>
                <a:latin typeface="+mn-lt"/>
                <a:cs typeface="+mn-cs"/>
              </a:rPr>
              <a:t>MEKANISME PENYALURAN ZAKAT</a:t>
            </a:r>
          </a:p>
          <a:p>
            <a:pPr algn="ctr" fontAlgn="auto">
              <a:spcBef>
                <a:spcPts val="0"/>
              </a:spcBef>
              <a:spcAft>
                <a:spcPts val="0"/>
              </a:spcAft>
              <a:defRPr/>
            </a:pPr>
            <a:r>
              <a:rPr lang="id-ID" sz="3600" b="1" dirty="0">
                <a:ln w="18000">
                  <a:solidFill>
                    <a:sysClr val="windowText" lastClr="000000"/>
                  </a:solidFill>
                  <a:prstDash val="solid"/>
                  <a:miter lim="800000"/>
                </a:ln>
                <a:effectLst>
                  <a:outerShdw blurRad="25500" dist="23000" dir="7020000" algn="tl">
                    <a:srgbClr val="000000">
                      <a:alpha val="50000"/>
                    </a:srgbClr>
                  </a:outerShdw>
                </a:effectLst>
                <a:latin typeface="+mn-lt"/>
                <a:cs typeface="+mn-cs"/>
              </a:rPr>
              <a:t>DARI BAZNAS KEPADA MUSTAHIK SATKER</a:t>
            </a:r>
            <a:endParaRPr lang="en-US" sz="3600" b="1" dirty="0">
              <a:ln w="18000">
                <a:solidFill>
                  <a:sysClr val="windowText" lastClr="000000"/>
                </a:solidFill>
                <a:prstDash val="solid"/>
                <a:miter lim="800000"/>
              </a:ln>
              <a:effectLst>
                <a:outerShdw blurRad="25500" dist="23000" dir="7020000" algn="tl">
                  <a:srgbClr val="000000">
                    <a:alpha val="50000"/>
                  </a:srgbClr>
                </a:outerShdw>
              </a:effectLst>
              <a:latin typeface="+mn-lt"/>
              <a:cs typeface="+mn-cs"/>
            </a:endParaRPr>
          </a:p>
        </p:txBody>
      </p:sp>
      <p:sp>
        <p:nvSpPr>
          <p:cNvPr id="13315" name="TextBox 6"/>
          <p:cNvSpPr txBox="1">
            <a:spLocks noChangeArrowheads="1"/>
          </p:cNvSpPr>
          <p:nvPr/>
        </p:nvSpPr>
        <p:spPr bwMode="auto">
          <a:xfrm>
            <a:off x="463550" y="1928813"/>
            <a:ext cx="8323263" cy="3477875"/>
          </a:xfrm>
          <a:prstGeom prst="rect">
            <a:avLst/>
          </a:prstGeom>
          <a:noFill/>
          <a:ln w="9525">
            <a:noFill/>
            <a:miter lim="800000"/>
            <a:headEnd/>
            <a:tailEnd/>
          </a:ln>
        </p:spPr>
        <p:txBody>
          <a:bodyPr>
            <a:spAutoFit/>
          </a:bodyPr>
          <a:lstStyle/>
          <a:p>
            <a:pPr marL="457200" indent="-457200" algn="just">
              <a:buFontTx/>
              <a:buAutoNum type="arabicPeriod"/>
              <a:tabLst>
                <a:tab pos="628650" algn="l"/>
              </a:tabLst>
            </a:pPr>
            <a:r>
              <a:rPr lang="id-ID" sz="2000" b="1" dirty="0" smtClean="0"/>
              <a:t>ANGG </a:t>
            </a:r>
            <a:r>
              <a:rPr lang="id-ID" sz="2000" b="1" dirty="0"/>
              <a:t>TNI DAN PNS MELALUI KASATKERNYA </a:t>
            </a:r>
            <a:r>
              <a:rPr lang="id-ID" sz="2000" b="1" dirty="0" smtClean="0"/>
              <a:t>DPT </a:t>
            </a:r>
            <a:r>
              <a:rPr lang="id-ID" sz="2000" b="1" dirty="0"/>
              <a:t>MENGAJUKAN USULAN </a:t>
            </a:r>
            <a:r>
              <a:rPr lang="id-ID" sz="2000" b="1" dirty="0" smtClean="0"/>
              <a:t>MUSTAHIK DILING </a:t>
            </a:r>
            <a:r>
              <a:rPr lang="id-ID" sz="2000" b="1" dirty="0"/>
              <a:t>SATKER YG </a:t>
            </a:r>
            <a:r>
              <a:rPr lang="id-ID" sz="2000" b="1" dirty="0" smtClean="0"/>
              <a:t>BERSANGKUTAN </a:t>
            </a:r>
            <a:r>
              <a:rPr lang="id-ID" sz="2000" b="1" dirty="0"/>
              <a:t>ATAU </a:t>
            </a:r>
            <a:r>
              <a:rPr lang="id-ID" sz="2000" b="1" dirty="0" smtClean="0"/>
              <a:t>DILING SEKITARNYA KPD </a:t>
            </a:r>
            <a:r>
              <a:rPr lang="id-ID" sz="2000" b="1" dirty="0"/>
              <a:t>KAPUSBINTAL TNI.</a:t>
            </a:r>
          </a:p>
          <a:p>
            <a:pPr marL="457200" indent="-457200" algn="just">
              <a:buFontTx/>
              <a:buAutoNum type="arabicPeriod"/>
              <a:tabLst>
                <a:tab pos="628650" algn="l"/>
              </a:tabLst>
            </a:pPr>
            <a:endParaRPr lang="id-ID" sz="2000" b="1" dirty="0"/>
          </a:p>
          <a:p>
            <a:pPr marL="457200" indent="-457200" algn="just">
              <a:buFontTx/>
              <a:buAutoNum type="arabicPeriod"/>
              <a:tabLst>
                <a:tab pos="628650" algn="l"/>
              </a:tabLst>
            </a:pPr>
            <a:r>
              <a:rPr lang="id-ID" sz="2000" b="1" dirty="0"/>
              <a:t>KAPUSBINTAL TNI MENERUSKAN USULAN MUSTAHIK AJUAN SATKER </a:t>
            </a:r>
            <a:r>
              <a:rPr lang="id-ID" sz="2000" b="1" dirty="0" smtClean="0"/>
              <a:t>KPD </a:t>
            </a:r>
            <a:r>
              <a:rPr lang="id-ID" sz="2000" b="1" dirty="0"/>
              <a:t>BAZNAS.</a:t>
            </a:r>
          </a:p>
          <a:p>
            <a:pPr marL="457200" indent="-457200" algn="just">
              <a:buFontTx/>
              <a:buAutoNum type="arabicPeriod"/>
              <a:tabLst>
                <a:tab pos="628650" algn="l"/>
              </a:tabLst>
            </a:pPr>
            <a:endParaRPr lang="id-ID" sz="2000" b="1" dirty="0"/>
          </a:p>
          <a:p>
            <a:pPr marL="457200" indent="-457200" algn="just">
              <a:buFontTx/>
              <a:buAutoNum type="arabicPeriod"/>
              <a:tabLst>
                <a:tab pos="628650" algn="l"/>
              </a:tabLst>
            </a:pPr>
            <a:r>
              <a:rPr lang="id-ID" sz="2000" b="1" dirty="0"/>
              <a:t>KAPUSBINTAL TNI MENERIMA PENYALURAN ZAKAT/ SANTUNAN/BANTUAN UTK MUSTAHIK DARI BAZNAS SELANJUTNYA DITERUSKAN KEPADA KASATKER AGAR DAPAT DIBERIKAN KPD MUSTAHIK YG DIUSULKAN SATKER.</a:t>
            </a:r>
          </a:p>
        </p:txBody>
      </p:sp>
      <p:grpSp>
        <p:nvGrpSpPr>
          <p:cNvPr id="2" name="Group 8"/>
          <p:cNvGrpSpPr>
            <a:grpSpLocks/>
          </p:cNvGrpSpPr>
          <p:nvPr/>
        </p:nvGrpSpPr>
        <p:grpSpPr bwMode="auto">
          <a:xfrm>
            <a:off x="7929586" y="142852"/>
            <a:ext cx="928694" cy="1000132"/>
            <a:chOff x="7929671" y="142828"/>
            <a:chExt cx="927875" cy="1000138"/>
          </a:xfrm>
        </p:grpSpPr>
        <p:sp>
          <p:nvSpPr>
            <p:cNvPr id="10" name="Octagon 9"/>
            <p:cNvSpPr/>
            <p:nvPr/>
          </p:nvSpPr>
          <p:spPr>
            <a:xfrm>
              <a:off x="7929671" y="142828"/>
              <a:ext cx="927875" cy="1000138"/>
            </a:xfrm>
            <a:prstGeom prst="octagon">
              <a:avLst>
                <a:gd name="adj" fmla="val 3252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sz="3600" dirty="0">
                <a:solidFill>
                  <a:schemeClr val="bg1"/>
                </a:solidFill>
                <a:latin typeface="Arial Rounded MT Bold" pitchFamily="34" charset="0"/>
              </a:endParaRPr>
            </a:p>
          </p:txBody>
        </p:sp>
        <p:sp>
          <p:nvSpPr>
            <p:cNvPr id="13318" name="TextBox 10"/>
            <p:cNvSpPr txBox="1">
              <a:spLocks noChangeArrowheads="1"/>
            </p:cNvSpPr>
            <p:nvPr/>
          </p:nvSpPr>
          <p:spPr bwMode="auto">
            <a:xfrm>
              <a:off x="8072421" y="350530"/>
              <a:ext cx="713750" cy="584777"/>
            </a:xfrm>
            <a:prstGeom prst="rect">
              <a:avLst/>
            </a:prstGeom>
            <a:solidFill>
              <a:schemeClr val="accent2">
                <a:lumMod val="75000"/>
              </a:schemeClr>
            </a:solidFill>
            <a:ln w="9525">
              <a:solidFill>
                <a:schemeClr val="accent2">
                  <a:lumMod val="75000"/>
                </a:schemeClr>
              </a:solidFill>
              <a:miter lim="800000"/>
              <a:headEnd/>
              <a:tailEnd/>
            </a:ln>
          </p:spPr>
          <p:txBody>
            <a:bodyPr wrap="square">
              <a:spAutoFit/>
            </a:bodyPr>
            <a:lstStyle/>
            <a:p>
              <a:r>
                <a:rPr lang="id-ID" sz="3200" dirty="0" smtClean="0">
                  <a:solidFill>
                    <a:schemeClr val="bg1"/>
                  </a:solidFill>
                  <a:latin typeface="Arial Rounded MT Bold" pitchFamily="34" charset="0"/>
                </a:rPr>
                <a:t>1</a:t>
              </a:r>
              <a:r>
                <a:rPr lang="en-US" sz="3200" dirty="0" smtClean="0">
                  <a:solidFill>
                    <a:schemeClr val="bg1"/>
                  </a:solidFill>
                  <a:latin typeface="Arial Rounded MT Bold" pitchFamily="34" charset="0"/>
                </a:rPr>
                <a:t>0</a:t>
              </a:r>
              <a:endParaRPr lang="id-ID" sz="3200" dirty="0">
                <a:solidFill>
                  <a:schemeClr val="bg1"/>
                </a:solidFill>
                <a:latin typeface="Arial Rounded MT Bold" pitchFamily="34"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193" y="571480"/>
            <a:ext cx="8001614" cy="1323439"/>
          </a:xfrm>
          <a:prstGeom prst="rect">
            <a:avLst/>
          </a:prstGeom>
          <a:noFill/>
        </p:spPr>
        <p:txBody>
          <a:bodyPr wrap="none">
            <a:spAutoFit/>
          </a:bodyPr>
          <a:lstStyle/>
          <a:p>
            <a:pPr algn="ctr" fontAlgn="auto">
              <a:spcBef>
                <a:spcPts val="0"/>
              </a:spcBef>
              <a:spcAft>
                <a:spcPts val="0"/>
              </a:spcAft>
              <a:defRPr/>
            </a:pPr>
            <a:r>
              <a:rPr lang="id-ID" sz="4000" b="1" dirty="0">
                <a:ln w="18000">
                  <a:solidFill>
                    <a:sysClr val="windowText" lastClr="000000"/>
                  </a:solidFill>
                  <a:prstDash val="solid"/>
                  <a:miter lim="800000"/>
                </a:ln>
                <a:effectLst>
                  <a:outerShdw blurRad="25500" dist="23000" dir="7020000" algn="tl">
                    <a:srgbClr val="000000">
                      <a:alpha val="50000"/>
                    </a:srgbClr>
                  </a:outerShdw>
                </a:effectLst>
                <a:latin typeface="+mn-lt"/>
                <a:cs typeface="+mn-cs"/>
              </a:rPr>
              <a:t>MEKANISME PELAPORAN</a:t>
            </a:r>
          </a:p>
          <a:p>
            <a:pPr algn="ctr" fontAlgn="auto">
              <a:spcBef>
                <a:spcPts val="0"/>
              </a:spcBef>
              <a:spcAft>
                <a:spcPts val="0"/>
              </a:spcAft>
              <a:defRPr/>
            </a:pPr>
            <a:r>
              <a:rPr lang="id-ID" sz="4000" b="1" dirty="0">
                <a:ln w="18000">
                  <a:solidFill>
                    <a:sysClr val="windowText" lastClr="000000"/>
                  </a:solidFill>
                  <a:prstDash val="solid"/>
                  <a:miter lim="800000"/>
                </a:ln>
                <a:effectLst>
                  <a:outerShdw blurRad="25500" dist="23000" dir="7020000" algn="tl">
                    <a:srgbClr val="000000">
                      <a:alpha val="50000"/>
                    </a:srgbClr>
                  </a:outerShdw>
                </a:effectLst>
                <a:latin typeface="+mn-lt"/>
                <a:cs typeface="+mn-cs"/>
              </a:rPr>
              <a:t>PENGELOLAAN ZAKAT PENGHASILAN</a:t>
            </a:r>
            <a:endParaRPr lang="en-US" sz="4000" b="1" dirty="0">
              <a:ln w="18000">
                <a:solidFill>
                  <a:sysClr val="windowText" lastClr="000000"/>
                </a:solidFill>
                <a:prstDash val="solid"/>
                <a:miter lim="800000"/>
              </a:ln>
              <a:effectLst>
                <a:outerShdw blurRad="25500" dist="23000" dir="7020000" algn="tl">
                  <a:srgbClr val="000000">
                    <a:alpha val="50000"/>
                  </a:srgbClr>
                </a:outerShdw>
              </a:effectLst>
              <a:latin typeface="+mn-lt"/>
              <a:cs typeface="+mn-cs"/>
            </a:endParaRPr>
          </a:p>
        </p:txBody>
      </p:sp>
      <p:sp>
        <p:nvSpPr>
          <p:cNvPr id="14339" name="TextBox 6"/>
          <p:cNvSpPr txBox="1">
            <a:spLocks noChangeArrowheads="1"/>
          </p:cNvSpPr>
          <p:nvPr/>
        </p:nvSpPr>
        <p:spPr bwMode="auto">
          <a:xfrm>
            <a:off x="463550" y="2071688"/>
            <a:ext cx="8216900" cy="4093428"/>
          </a:xfrm>
          <a:prstGeom prst="rect">
            <a:avLst/>
          </a:prstGeom>
          <a:noFill/>
          <a:ln w="9525">
            <a:noFill/>
            <a:miter lim="800000"/>
            <a:headEnd/>
            <a:tailEnd/>
          </a:ln>
        </p:spPr>
        <p:txBody>
          <a:bodyPr>
            <a:spAutoFit/>
          </a:bodyPr>
          <a:lstStyle/>
          <a:p>
            <a:pPr marL="457200" indent="-457200" algn="just">
              <a:buFontTx/>
              <a:buAutoNum type="arabicPeriod"/>
              <a:tabLst>
                <a:tab pos="628650" algn="l"/>
              </a:tabLst>
            </a:pPr>
            <a:r>
              <a:rPr lang="id-ID" sz="2000" b="1" dirty="0"/>
              <a:t>KAPUSBINTAL TNI </a:t>
            </a:r>
            <a:r>
              <a:rPr lang="id-ID" sz="2000" b="1" dirty="0" smtClean="0"/>
              <a:t>MELAKS </a:t>
            </a:r>
            <a:r>
              <a:rPr lang="id-ID" sz="2000" b="1" dirty="0"/>
              <a:t>REKONSILIASI DATA PENYETORAN ZAKAT DAN PENERIMAAN PENYALURAN ZAKAT UTK MUSTAHIK SATKER DG BAZNAS.</a:t>
            </a:r>
          </a:p>
          <a:p>
            <a:pPr marL="457200" indent="-457200" algn="just">
              <a:buFontTx/>
              <a:buAutoNum type="arabicPeriod"/>
              <a:tabLst>
                <a:tab pos="628650" algn="l"/>
              </a:tabLst>
            </a:pPr>
            <a:endParaRPr lang="id-ID" sz="2000" b="1" dirty="0"/>
          </a:p>
          <a:p>
            <a:pPr marL="457200" indent="-457200" algn="just">
              <a:buFontTx/>
              <a:buAutoNum type="arabicPeriod"/>
              <a:tabLst>
                <a:tab pos="628650" algn="l"/>
              </a:tabLst>
            </a:pPr>
            <a:r>
              <a:rPr lang="id-ID" sz="2000" b="1" dirty="0"/>
              <a:t>KAPUSBINTAL TNI MEMBUAT </a:t>
            </a:r>
            <a:r>
              <a:rPr lang="id-ID" sz="2000" b="1" dirty="0" smtClean="0"/>
              <a:t>LAP </a:t>
            </a:r>
            <a:r>
              <a:rPr lang="id-ID" sz="2000" b="1" dirty="0"/>
              <a:t>DAFTAR REKAPITULASI PENERIMAAN PENGUMPULAN ZAKAT DARI SATKER, PENYETORAN ZAKAT KPD BAZNAS DAN PENERIMAAN PENYALURAN ZAKAT UTK MUSTAHIK SATKER KPD PANGLIMA TNI PD TIAP AWAL BULAN DILAMPIRKAN FOTOKOPI REKENING KORAN.</a:t>
            </a:r>
          </a:p>
          <a:p>
            <a:pPr marL="457200" indent="-457200" algn="just">
              <a:buFontTx/>
              <a:buAutoNum type="arabicPeriod"/>
              <a:tabLst>
                <a:tab pos="628650" algn="l"/>
              </a:tabLst>
            </a:pPr>
            <a:endParaRPr lang="id-ID" sz="2000" b="1" dirty="0"/>
          </a:p>
          <a:p>
            <a:pPr marL="457200" indent="-457200" algn="just">
              <a:buFontTx/>
              <a:buAutoNum type="arabicPeriod"/>
              <a:tabLst>
                <a:tab pos="628650" algn="l"/>
              </a:tabLst>
            </a:pPr>
            <a:r>
              <a:rPr lang="id-ID" sz="2000" b="1" dirty="0"/>
              <a:t>TEMBUSAN LAPORAN </a:t>
            </a:r>
            <a:r>
              <a:rPr lang="id-ID" sz="2000" b="1" dirty="0" smtClean="0"/>
              <a:t>DITUJUKAN </a:t>
            </a:r>
            <a:r>
              <a:rPr lang="id-ID" sz="2000" b="1" dirty="0"/>
              <a:t>KPD PARA KASATKER DILINGK UO MABES TNI DAN KAPUSKU TNI UTK PERTANGGUNGJAWABAN DAN </a:t>
            </a:r>
            <a:r>
              <a:rPr lang="id-ID" sz="2000" b="1" dirty="0" smtClean="0"/>
              <a:t>LAP KEUANGAN</a:t>
            </a:r>
            <a:r>
              <a:rPr lang="id-ID" sz="2000" b="1" dirty="0"/>
              <a:t>.</a:t>
            </a:r>
          </a:p>
        </p:txBody>
      </p:sp>
      <p:grpSp>
        <p:nvGrpSpPr>
          <p:cNvPr id="2" name="Group 8"/>
          <p:cNvGrpSpPr>
            <a:grpSpLocks/>
          </p:cNvGrpSpPr>
          <p:nvPr/>
        </p:nvGrpSpPr>
        <p:grpSpPr bwMode="auto">
          <a:xfrm>
            <a:off x="8001000" y="214313"/>
            <a:ext cx="893763" cy="857250"/>
            <a:chOff x="8001024" y="214290"/>
            <a:chExt cx="892975" cy="857256"/>
          </a:xfrm>
        </p:grpSpPr>
        <p:sp>
          <p:nvSpPr>
            <p:cNvPr id="10" name="Octagon 9"/>
            <p:cNvSpPr/>
            <p:nvPr/>
          </p:nvSpPr>
          <p:spPr>
            <a:xfrm>
              <a:off x="8001024" y="214290"/>
              <a:ext cx="892975" cy="857256"/>
            </a:xfrm>
            <a:prstGeom prst="octagon">
              <a:avLst>
                <a:gd name="adj" fmla="val 3252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sz="3600" dirty="0">
                <a:solidFill>
                  <a:schemeClr val="bg1"/>
                </a:solidFill>
                <a:latin typeface="Arial Rounded MT Bold" pitchFamily="34" charset="0"/>
              </a:endParaRPr>
            </a:p>
          </p:txBody>
        </p:sp>
        <p:sp>
          <p:nvSpPr>
            <p:cNvPr id="14342" name="TextBox 10"/>
            <p:cNvSpPr txBox="1">
              <a:spLocks noChangeArrowheads="1"/>
            </p:cNvSpPr>
            <p:nvPr/>
          </p:nvSpPr>
          <p:spPr bwMode="auto">
            <a:xfrm>
              <a:off x="8103571" y="350531"/>
              <a:ext cx="687880" cy="584775"/>
            </a:xfrm>
            <a:prstGeom prst="rect">
              <a:avLst/>
            </a:prstGeom>
            <a:noFill/>
            <a:ln w="9525">
              <a:noFill/>
              <a:miter lim="800000"/>
              <a:headEnd/>
              <a:tailEnd/>
            </a:ln>
          </p:spPr>
          <p:txBody>
            <a:bodyPr>
              <a:spAutoFit/>
            </a:bodyPr>
            <a:lstStyle/>
            <a:p>
              <a:r>
                <a:rPr lang="id-ID" sz="3200" dirty="0" smtClean="0">
                  <a:solidFill>
                    <a:schemeClr val="bg1"/>
                  </a:solidFill>
                  <a:latin typeface="Arial Rounded MT Bold" pitchFamily="34" charset="0"/>
                </a:rPr>
                <a:t>1</a:t>
              </a:r>
              <a:r>
                <a:rPr lang="en-US" sz="3200" dirty="0" smtClean="0">
                  <a:solidFill>
                    <a:schemeClr val="bg1"/>
                  </a:solidFill>
                  <a:latin typeface="Arial Rounded MT Bold" pitchFamily="34" charset="0"/>
                </a:rPr>
                <a:t>1</a:t>
              </a:r>
              <a:endParaRPr lang="id-ID" sz="3200" dirty="0">
                <a:solidFill>
                  <a:schemeClr val="bg1"/>
                </a:solidFill>
                <a:latin typeface="Arial Rounded MT Bold" pitchFamily="34"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24306" y="373543"/>
            <a:ext cx="3295389" cy="769441"/>
          </a:xfrm>
          <a:prstGeom prst="rect">
            <a:avLst/>
          </a:prstGeom>
          <a:noFill/>
        </p:spPr>
        <p:txBody>
          <a:bodyPr wrap="none">
            <a:spAutoFit/>
          </a:bodyPr>
          <a:lstStyle/>
          <a:p>
            <a:pPr algn="ctr" fontAlgn="auto">
              <a:spcBef>
                <a:spcPts val="0"/>
              </a:spcBef>
              <a:spcAft>
                <a:spcPts val="0"/>
              </a:spcAft>
              <a:defRPr/>
            </a:pPr>
            <a:r>
              <a:rPr lang="id-ID" sz="4400" b="1" dirty="0">
                <a:ln w="18000">
                  <a:solidFill>
                    <a:sysClr val="windowText" lastClr="000000"/>
                  </a:solidFill>
                  <a:prstDash val="solid"/>
                  <a:miter lim="800000"/>
                </a:ln>
                <a:effectLst>
                  <a:outerShdw blurRad="25500" dist="23000" dir="7020000" algn="tl">
                    <a:srgbClr val="000000">
                      <a:alpha val="50000"/>
                    </a:srgbClr>
                  </a:outerShdw>
                </a:effectLst>
                <a:latin typeface="+mn-lt"/>
                <a:cs typeface="+mn-cs"/>
              </a:rPr>
              <a:t>KESIMPULAN</a:t>
            </a:r>
            <a:endParaRPr lang="en-US" sz="4400" b="1" dirty="0">
              <a:ln w="18000">
                <a:solidFill>
                  <a:sysClr val="windowText" lastClr="000000"/>
                </a:solidFill>
                <a:prstDash val="solid"/>
                <a:miter lim="800000"/>
              </a:ln>
              <a:effectLst>
                <a:outerShdw blurRad="25500" dist="23000" dir="7020000" algn="tl">
                  <a:srgbClr val="000000">
                    <a:alpha val="50000"/>
                  </a:srgbClr>
                </a:outerShdw>
              </a:effectLst>
              <a:latin typeface="+mn-lt"/>
              <a:cs typeface="+mn-cs"/>
            </a:endParaRPr>
          </a:p>
        </p:txBody>
      </p:sp>
      <p:sp>
        <p:nvSpPr>
          <p:cNvPr id="15363" name="TextBox 4"/>
          <p:cNvSpPr txBox="1">
            <a:spLocks noChangeArrowheads="1"/>
          </p:cNvSpPr>
          <p:nvPr/>
        </p:nvSpPr>
        <p:spPr bwMode="auto">
          <a:xfrm>
            <a:off x="285750" y="1473200"/>
            <a:ext cx="8429625" cy="2677656"/>
          </a:xfrm>
          <a:prstGeom prst="rect">
            <a:avLst/>
          </a:prstGeom>
          <a:noFill/>
          <a:ln w="9525">
            <a:noFill/>
            <a:miter lim="800000"/>
            <a:headEnd/>
            <a:tailEnd/>
          </a:ln>
        </p:spPr>
        <p:txBody>
          <a:bodyPr>
            <a:spAutoFit/>
          </a:bodyPr>
          <a:lstStyle/>
          <a:p>
            <a:pPr marL="447675" indent="-447675" algn="just" defTabSz="984250"/>
            <a:r>
              <a:rPr lang="id-ID" sz="2400" b="1" dirty="0"/>
              <a:t>1.	</a:t>
            </a:r>
            <a:r>
              <a:rPr lang="id-ID" sz="2400" b="1" dirty="0" smtClean="0"/>
              <a:t>PUL </a:t>
            </a:r>
            <a:r>
              <a:rPr lang="id-ID" sz="2400" b="1" dirty="0"/>
              <a:t>ZAKAT PENGHASILAN </a:t>
            </a:r>
            <a:r>
              <a:rPr lang="id-ID" sz="2400" b="1" dirty="0" smtClean="0"/>
              <a:t>DILING </a:t>
            </a:r>
            <a:r>
              <a:rPr lang="id-ID" sz="2400" b="1" dirty="0"/>
              <a:t>UO MABES TNI </a:t>
            </a:r>
            <a:r>
              <a:rPr lang="id-ID" sz="2400" b="1" dirty="0" smtClean="0"/>
              <a:t>TLH DILAKS </a:t>
            </a:r>
            <a:r>
              <a:rPr lang="id-ID" sz="2400" b="1" dirty="0"/>
              <a:t>TMT 1 OKTOBER  2014, </a:t>
            </a:r>
            <a:r>
              <a:rPr lang="id-ID" sz="2400" b="1" dirty="0" smtClean="0"/>
              <a:t>SCR BERTAHAP DIMULAI DR </a:t>
            </a:r>
            <a:r>
              <a:rPr lang="id-ID" sz="2400" b="1" dirty="0"/>
              <a:t>PANGKAT PAMEN/PNS SETINGKAT </a:t>
            </a:r>
            <a:r>
              <a:rPr lang="id-ID" sz="2400" b="1" dirty="0" smtClean="0"/>
              <a:t>S/D </a:t>
            </a:r>
            <a:r>
              <a:rPr lang="id-ID" sz="2400" b="1" dirty="0"/>
              <a:t>PATI.</a:t>
            </a:r>
          </a:p>
          <a:p>
            <a:pPr marL="447675" indent="-447675" algn="just" defTabSz="984250"/>
            <a:endParaRPr lang="id-ID" sz="2400" b="1" dirty="0"/>
          </a:p>
          <a:p>
            <a:pPr marL="447675" indent="-447675" algn="just" defTabSz="984250"/>
            <a:r>
              <a:rPr lang="id-ID" sz="2400" b="1" dirty="0"/>
              <a:t>2.	</a:t>
            </a:r>
            <a:r>
              <a:rPr lang="id-ID" sz="2400" b="1" dirty="0" smtClean="0"/>
              <a:t>PEMOTONGAN ZAKAT PENGHASILAN DILAKS SEBESAR 2,5% DR GAJI BRUTO DAN TUNKIN ANGG TNI DAN PNS DI LING UO MABES TNI. </a:t>
            </a:r>
            <a:endParaRPr lang="id-ID" sz="2400" b="1" dirty="0"/>
          </a:p>
        </p:txBody>
      </p:sp>
      <p:grpSp>
        <p:nvGrpSpPr>
          <p:cNvPr id="2" name="Group 11"/>
          <p:cNvGrpSpPr>
            <a:grpSpLocks/>
          </p:cNvGrpSpPr>
          <p:nvPr/>
        </p:nvGrpSpPr>
        <p:grpSpPr bwMode="auto">
          <a:xfrm>
            <a:off x="8107393" y="-142900"/>
            <a:ext cx="893763" cy="1214463"/>
            <a:chOff x="8001024" y="-142925"/>
            <a:chExt cx="892975" cy="1214471"/>
          </a:xfrm>
        </p:grpSpPr>
        <p:sp>
          <p:nvSpPr>
            <p:cNvPr id="13" name="Octagon 12"/>
            <p:cNvSpPr/>
            <p:nvPr/>
          </p:nvSpPr>
          <p:spPr>
            <a:xfrm>
              <a:off x="8001024" y="214290"/>
              <a:ext cx="892975" cy="857256"/>
            </a:xfrm>
            <a:prstGeom prst="octagon">
              <a:avLst>
                <a:gd name="adj" fmla="val 3252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sz="3600" dirty="0">
                <a:solidFill>
                  <a:schemeClr val="bg1"/>
                </a:solidFill>
                <a:latin typeface="Arial Rounded MT Bold" pitchFamily="34" charset="0"/>
              </a:endParaRPr>
            </a:p>
          </p:txBody>
        </p:sp>
        <p:sp>
          <p:nvSpPr>
            <p:cNvPr id="15366" name="TextBox 13"/>
            <p:cNvSpPr txBox="1">
              <a:spLocks noChangeArrowheads="1"/>
            </p:cNvSpPr>
            <p:nvPr/>
          </p:nvSpPr>
          <p:spPr bwMode="auto">
            <a:xfrm>
              <a:off x="8103571" y="-142925"/>
              <a:ext cx="687880" cy="1077225"/>
            </a:xfrm>
            <a:prstGeom prst="rect">
              <a:avLst/>
            </a:prstGeom>
            <a:noFill/>
            <a:ln w="9525">
              <a:noFill/>
              <a:miter lim="800000"/>
              <a:headEnd/>
              <a:tailEnd/>
            </a:ln>
          </p:spPr>
          <p:txBody>
            <a:bodyPr wrap="square">
              <a:spAutoFit/>
            </a:bodyPr>
            <a:lstStyle/>
            <a:p>
              <a:r>
                <a:rPr lang="id-ID" sz="3200" dirty="0" smtClean="0">
                  <a:solidFill>
                    <a:schemeClr val="bg1"/>
                  </a:solidFill>
                  <a:latin typeface="Arial Rounded MT Bold" pitchFamily="34" charset="0"/>
                </a:rPr>
                <a:t> 13</a:t>
              </a:r>
              <a:endParaRPr lang="id-ID" sz="3200" dirty="0">
                <a:solidFill>
                  <a:schemeClr val="bg1"/>
                </a:solidFill>
                <a:latin typeface="Arial Rounded MT Bold" pitchFamily="34"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59340"/>
            <a:ext cx="9144000" cy="313932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id-ID" sz="6600" b="1" dirty="0">
                <a:ln w="11430">
                  <a:solidFill>
                    <a:schemeClr val="tx1"/>
                  </a:solidFill>
                </a:ln>
                <a:effectLst>
                  <a:outerShdw blurRad="50800" dist="39000" dir="5460000" algn="tl">
                    <a:srgbClr val="000000">
                      <a:alpha val="38000"/>
                    </a:srgbClr>
                  </a:outerShdw>
                </a:effectLst>
                <a:latin typeface="Stencil" pitchFamily="82" charset="0"/>
                <a:cs typeface="+mn-cs"/>
              </a:rPr>
              <a:t>Sekian</a:t>
            </a:r>
          </a:p>
          <a:p>
            <a:pPr algn="ctr" fontAlgn="auto">
              <a:spcBef>
                <a:spcPts val="0"/>
              </a:spcBef>
              <a:spcAft>
                <a:spcPts val="0"/>
              </a:spcAft>
              <a:defRPr/>
            </a:pPr>
            <a:r>
              <a:rPr lang="id-ID" sz="6600" b="1" dirty="0">
                <a:ln w="11430">
                  <a:solidFill>
                    <a:schemeClr val="tx1"/>
                  </a:solidFill>
                </a:ln>
                <a:effectLst>
                  <a:outerShdw blurRad="50800" dist="39000" dir="5460000" algn="tl">
                    <a:srgbClr val="000000">
                      <a:alpha val="38000"/>
                    </a:srgbClr>
                  </a:outerShdw>
                </a:effectLst>
                <a:latin typeface="Stencil" pitchFamily="82" charset="0"/>
                <a:cs typeface="+mn-cs"/>
              </a:rPr>
              <a:t>&amp;</a:t>
            </a:r>
          </a:p>
          <a:p>
            <a:pPr algn="ctr" fontAlgn="auto">
              <a:spcBef>
                <a:spcPts val="0"/>
              </a:spcBef>
              <a:spcAft>
                <a:spcPts val="0"/>
              </a:spcAft>
              <a:defRPr/>
            </a:pPr>
            <a:r>
              <a:rPr lang="id-ID" sz="6600" b="1" dirty="0">
                <a:ln w="11430">
                  <a:solidFill>
                    <a:schemeClr val="tx1"/>
                  </a:solidFill>
                </a:ln>
                <a:effectLst>
                  <a:outerShdw blurRad="50800" dist="39000" dir="5460000" algn="tl">
                    <a:srgbClr val="000000">
                      <a:alpha val="38000"/>
                    </a:srgbClr>
                  </a:outerShdw>
                </a:effectLst>
                <a:latin typeface="Stencil" pitchFamily="82" charset="0"/>
                <a:cs typeface="+mn-cs"/>
              </a:rPr>
              <a:t>terimakasih</a:t>
            </a:r>
            <a:endParaRPr lang="en-US" sz="6600" b="1" dirty="0">
              <a:ln w="11430">
                <a:solidFill>
                  <a:schemeClr val="tx1"/>
                </a:solidFill>
              </a:ln>
              <a:effectLst>
                <a:outerShdw blurRad="50800" dist="39000" dir="5460000" algn="tl">
                  <a:srgbClr val="000000">
                    <a:alpha val="38000"/>
                  </a:srgbClr>
                </a:outerShdw>
              </a:effectLst>
              <a:latin typeface="Stencil" pitchFamily="82" charset="0"/>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86544"/>
          </a:xfrm>
        </p:spPr>
        <p:txBody>
          <a:bodyPr>
            <a:normAutofit fontScale="40000" lnSpcReduction="20000"/>
          </a:bodyPr>
          <a:lstStyle/>
          <a:p>
            <a:pPr algn="ctr">
              <a:buNone/>
            </a:pPr>
            <a:r>
              <a:rPr lang="en-US" b="1" dirty="0" smtClean="0"/>
              <a:t>SURAT PERMOHONAN </a:t>
            </a:r>
            <a:endParaRPr lang="id-ID" b="1" dirty="0" smtClean="0"/>
          </a:p>
          <a:p>
            <a:pPr algn="ctr">
              <a:buNone/>
            </a:pPr>
            <a:r>
              <a:rPr lang="en-US" b="1" dirty="0" smtClean="0"/>
              <a:t>PEMBAYARAN ZAKAT PENGHASILAN </a:t>
            </a:r>
            <a:endParaRPr lang="id-ID" b="1" dirty="0" smtClean="0"/>
          </a:p>
          <a:p>
            <a:pPr algn="ctr">
              <a:buNone/>
            </a:pPr>
            <a:r>
              <a:rPr lang="en-US" b="1" dirty="0" smtClean="0"/>
              <a:t>MELALUI PEMOTONGAN GAJI DAN TUNJANGAN KINERJA (TUNKIN)</a:t>
            </a:r>
            <a:endParaRPr lang="id-ID" b="1" dirty="0" smtClean="0"/>
          </a:p>
          <a:p>
            <a:pPr>
              <a:buNone/>
            </a:pPr>
            <a:r>
              <a:rPr lang="en-US" b="1" dirty="0" smtClean="0"/>
              <a:t> </a:t>
            </a:r>
            <a:endParaRPr lang="id-ID" b="1" dirty="0" smtClean="0"/>
          </a:p>
          <a:p>
            <a:pPr>
              <a:buNone/>
            </a:pPr>
            <a:r>
              <a:rPr lang="id-ID" b="1" dirty="0" smtClean="0"/>
              <a:t/>
            </a:r>
            <a:br>
              <a:rPr lang="id-ID" b="1" dirty="0" smtClean="0"/>
            </a:br>
            <a:r>
              <a:rPr lang="en-US" b="1" dirty="0" smtClean="0"/>
              <a:t>     </a:t>
            </a:r>
            <a:r>
              <a:rPr lang="id-ID" b="1" dirty="0" smtClean="0"/>
              <a:t>						</a:t>
            </a:r>
            <a:r>
              <a:rPr lang="en-US" b="1" dirty="0" smtClean="0"/>
              <a:t>    </a:t>
            </a:r>
            <a:r>
              <a:rPr lang="en-US" b="1" dirty="0" err="1" smtClean="0"/>
              <a:t>Kepada</a:t>
            </a:r>
            <a:endParaRPr lang="id-ID" b="1" dirty="0" smtClean="0"/>
          </a:p>
          <a:p>
            <a:pPr>
              <a:buNone/>
            </a:pPr>
            <a:r>
              <a:rPr lang="id-ID" b="1" dirty="0" smtClean="0"/>
              <a:t>						                    </a:t>
            </a:r>
            <a:r>
              <a:rPr lang="en-US" b="1" dirty="0" err="1" smtClean="0"/>
              <a:t>Yth</a:t>
            </a:r>
            <a:r>
              <a:rPr lang="en-US" b="1" dirty="0" smtClean="0"/>
              <a:t>. </a:t>
            </a:r>
            <a:r>
              <a:rPr lang="en-US" b="1" dirty="0" err="1" smtClean="0"/>
              <a:t>Komandan</a:t>
            </a:r>
            <a:r>
              <a:rPr lang="en-US" b="1" dirty="0" smtClean="0"/>
              <a:t>/</a:t>
            </a:r>
            <a:r>
              <a:rPr lang="en-US" b="1" dirty="0" err="1" smtClean="0"/>
              <a:t>Kepala</a:t>
            </a:r>
            <a:r>
              <a:rPr lang="en-US" b="1" dirty="0" smtClean="0"/>
              <a:t> </a:t>
            </a:r>
            <a:r>
              <a:rPr lang="en-US" b="1" dirty="0" err="1" smtClean="0"/>
              <a:t>Satker</a:t>
            </a:r>
            <a:r>
              <a:rPr lang="en-US" b="1" dirty="0" smtClean="0"/>
              <a:t> </a:t>
            </a:r>
            <a:endParaRPr lang="id-ID" b="1" dirty="0" smtClean="0"/>
          </a:p>
          <a:p>
            <a:pPr>
              <a:buNone/>
            </a:pPr>
            <a:r>
              <a:rPr lang="en-US" b="1" dirty="0" smtClean="0"/>
              <a:t>        </a:t>
            </a:r>
            <a:r>
              <a:rPr lang="id-ID" b="1" dirty="0" smtClean="0"/>
              <a:t>						                   </a:t>
            </a:r>
            <a:r>
              <a:rPr lang="en-US" b="1" dirty="0" smtClean="0"/>
              <a:t> </a:t>
            </a:r>
            <a:r>
              <a:rPr lang="id-ID" b="1" dirty="0" smtClean="0"/>
              <a:t>        </a:t>
            </a:r>
            <a:r>
              <a:rPr lang="en-US" b="1" dirty="0" smtClean="0"/>
              <a:t>. . . . . . . . . . . . . . . . . . . . . . .</a:t>
            </a:r>
            <a:endParaRPr lang="id-ID" b="1" dirty="0" smtClean="0"/>
          </a:p>
          <a:p>
            <a:pPr>
              <a:buNone/>
            </a:pPr>
            <a:r>
              <a:rPr lang="en-US" b="1" dirty="0" smtClean="0"/>
              <a:t>       </a:t>
            </a:r>
            <a:r>
              <a:rPr lang="id-ID" b="1" dirty="0" smtClean="0"/>
              <a:t>							   </a:t>
            </a:r>
            <a:r>
              <a:rPr lang="en-US" b="1" dirty="0" smtClean="0"/>
              <a:t> Di</a:t>
            </a:r>
            <a:endParaRPr lang="id-ID" b="1" dirty="0" smtClean="0"/>
          </a:p>
          <a:p>
            <a:pPr>
              <a:buNone/>
            </a:pPr>
            <a:r>
              <a:rPr lang="en-US" b="1" dirty="0" smtClean="0"/>
              <a:t>       </a:t>
            </a:r>
            <a:r>
              <a:rPr lang="id-ID" b="1" dirty="0" smtClean="0"/>
              <a:t>							    </a:t>
            </a:r>
            <a:r>
              <a:rPr lang="en-US" b="1" dirty="0" err="1" smtClean="0"/>
              <a:t>Tempat</a:t>
            </a:r>
            <a:r>
              <a:rPr lang="en-US" b="1" dirty="0" smtClean="0"/>
              <a:t>.</a:t>
            </a:r>
            <a:endParaRPr lang="id-ID" b="1" dirty="0" smtClean="0"/>
          </a:p>
          <a:p>
            <a:pPr>
              <a:buNone/>
            </a:pPr>
            <a:r>
              <a:rPr lang="en-US" b="1" dirty="0" smtClean="0"/>
              <a:t> </a:t>
            </a:r>
            <a:endParaRPr lang="id-ID" b="1" dirty="0" smtClean="0"/>
          </a:p>
          <a:p>
            <a:pPr>
              <a:buNone/>
            </a:pPr>
            <a:r>
              <a:rPr lang="en-US" b="1" dirty="0" err="1" smtClean="0"/>
              <a:t>U.p</a:t>
            </a:r>
            <a:r>
              <a:rPr lang="en-US" b="1" dirty="0" smtClean="0"/>
              <a:t>.  </a:t>
            </a:r>
            <a:r>
              <a:rPr lang="id-ID" b="1" dirty="0" smtClean="0"/>
              <a:t>	</a:t>
            </a:r>
            <a:r>
              <a:rPr lang="en-US" b="1" dirty="0" smtClean="0"/>
              <a:t> </a:t>
            </a:r>
            <a:r>
              <a:rPr lang="en-US" b="1" dirty="0" err="1" smtClean="0"/>
              <a:t>Pejabat</a:t>
            </a:r>
            <a:r>
              <a:rPr lang="en-US" b="1" dirty="0" smtClean="0"/>
              <a:t> </a:t>
            </a:r>
            <a:r>
              <a:rPr lang="en-US" b="1" dirty="0" err="1" smtClean="0"/>
              <a:t>Pengelola</a:t>
            </a:r>
            <a:r>
              <a:rPr lang="en-US" b="1" dirty="0" smtClean="0"/>
              <a:t> </a:t>
            </a:r>
            <a:r>
              <a:rPr lang="en-US" b="1" dirty="0" err="1" smtClean="0"/>
              <a:t>Anggaran</a:t>
            </a:r>
            <a:r>
              <a:rPr lang="en-US" b="1" dirty="0" smtClean="0"/>
              <a:t> </a:t>
            </a:r>
            <a:r>
              <a:rPr lang="en-US" b="1" dirty="0" err="1" smtClean="0"/>
              <a:t>Belanja</a:t>
            </a:r>
            <a:r>
              <a:rPr lang="en-US" b="1" dirty="0" smtClean="0"/>
              <a:t> </a:t>
            </a:r>
            <a:r>
              <a:rPr lang="en-US" b="1" dirty="0" err="1" smtClean="0"/>
              <a:t>Pegawai</a:t>
            </a:r>
            <a:r>
              <a:rPr lang="en-US" b="1" dirty="0" smtClean="0"/>
              <a:t> (PABP)/</a:t>
            </a:r>
            <a:r>
              <a:rPr lang="en-US" b="1" dirty="0" err="1" smtClean="0"/>
              <a:t>Juyar</a:t>
            </a:r>
            <a:r>
              <a:rPr lang="en-US" b="1" dirty="0" smtClean="0"/>
              <a:t> </a:t>
            </a:r>
            <a:r>
              <a:rPr lang="en-US" b="1" dirty="0" err="1" smtClean="0"/>
              <a:t>Satker</a:t>
            </a:r>
            <a:r>
              <a:rPr lang="en-US" b="1" dirty="0" smtClean="0"/>
              <a:t>..</a:t>
            </a:r>
            <a:endParaRPr lang="id-ID" b="1" dirty="0" smtClean="0"/>
          </a:p>
          <a:p>
            <a:pPr>
              <a:buNone/>
            </a:pPr>
            <a:r>
              <a:rPr lang="en-US" b="1" dirty="0" smtClean="0"/>
              <a:t>1.	</a:t>
            </a:r>
            <a:r>
              <a:rPr lang="en-US" b="1" dirty="0" err="1" smtClean="0"/>
              <a:t>Saya</a:t>
            </a:r>
            <a:r>
              <a:rPr lang="en-US" b="1" dirty="0" smtClean="0"/>
              <a:t> yang </a:t>
            </a:r>
            <a:r>
              <a:rPr lang="en-US" b="1" dirty="0" err="1" smtClean="0"/>
              <a:t>bertanda</a:t>
            </a:r>
            <a:r>
              <a:rPr lang="en-US" b="1" dirty="0" smtClean="0"/>
              <a:t> </a:t>
            </a:r>
            <a:r>
              <a:rPr lang="en-US" b="1" dirty="0" err="1" smtClean="0"/>
              <a:t>tangan</a:t>
            </a:r>
            <a:r>
              <a:rPr lang="en-US" b="1" dirty="0" smtClean="0"/>
              <a:t> </a:t>
            </a:r>
            <a:r>
              <a:rPr lang="en-US" b="1" dirty="0" err="1" smtClean="0"/>
              <a:t>di</a:t>
            </a:r>
            <a:r>
              <a:rPr lang="en-US" b="1" dirty="0" smtClean="0"/>
              <a:t> </a:t>
            </a:r>
            <a:r>
              <a:rPr lang="en-US" b="1" dirty="0" err="1" smtClean="0"/>
              <a:t>bawah</a:t>
            </a:r>
            <a:r>
              <a:rPr lang="en-US" b="1" dirty="0" smtClean="0"/>
              <a:t> </a:t>
            </a:r>
            <a:r>
              <a:rPr lang="en-US" b="1" dirty="0" err="1" smtClean="0"/>
              <a:t>ini</a:t>
            </a:r>
            <a:r>
              <a:rPr lang="en-US" b="1" dirty="0" smtClean="0"/>
              <a:t>:</a:t>
            </a:r>
            <a:endParaRPr lang="id-ID" b="1" dirty="0" smtClean="0"/>
          </a:p>
          <a:p>
            <a:pPr>
              <a:buNone/>
            </a:pPr>
            <a:r>
              <a:rPr lang="id-ID" b="1" dirty="0" smtClean="0"/>
              <a:t>	</a:t>
            </a:r>
            <a:r>
              <a:rPr lang="en-US" b="1" dirty="0" smtClean="0"/>
              <a:t>a.	</a:t>
            </a:r>
            <a:r>
              <a:rPr lang="en-US" b="1" dirty="0" err="1" smtClean="0"/>
              <a:t>Nama</a:t>
            </a:r>
            <a:r>
              <a:rPr lang="en-US" b="1" dirty="0" smtClean="0"/>
              <a:t>	</a:t>
            </a:r>
            <a:r>
              <a:rPr lang="id-ID" b="1" dirty="0" smtClean="0"/>
              <a:t>	</a:t>
            </a:r>
            <a:r>
              <a:rPr lang="en-US" b="1" dirty="0" smtClean="0"/>
              <a:t> : . . . . . . . . . . . . . . . . . . . . . . . . . . . . . . . . . . . . . . . . . </a:t>
            </a:r>
            <a:endParaRPr lang="id-ID" b="1" dirty="0" smtClean="0"/>
          </a:p>
          <a:p>
            <a:pPr>
              <a:buNone/>
            </a:pPr>
            <a:r>
              <a:rPr lang="id-ID" b="1" dirty="0" smtClean="0"/>
              <a:t>	</a:t>
            </a:r>
            <a:r>
              <a:rPr lang="en-US" b="1" dirty="0" smtClean="0"/>
              <a:t>b.	</a:t>
            </a:r>
            <a:r>
              <a:rPr lang="en-US" b="1" dirty="0" err="1" smtClean="0"/>
              <a:t>Pangkat,Gol</a:t>
            </a:r>
            <a:r>
              <a:rPr lang="en-US" b="1" dirty="0" smtClean="0"/>
              <a:t>/NRP/NIP  </a:t>
            </a:r>
            <a:r>
              <a:rPr lang="id-ID" b="1" dirty="0" smtClean="0"/>
              <a:t>	 </a:t>
            </a:r>
            <a:r>
              <a:rPr lang="en-US" b="1" dirty="0" smtClean="0"/>
              <a:t>: . . . . . . . . . . . . . . . . . . . . . . . . . . . . . . . . . . . . . . . . .  </a:t>
            </a:r>
            <a:endParaRPr lang="id-ID" b="1" dirty="0" smtClean="0"/>
          </a:p>
          <a:p>
            <a:pPr>
              <a:buNone/>
            </a:pPr>
            <a:r>
              <a:rPr lang="id-ID" b="1" dirty="0" smtClean="0"/>
              <a:t>	</a:t>
            </a:r>
            <a:r>
              <a:rPr lang="en-US" b="1" dirty="0" smtClean="0"/>
              <a:t>c.	</a:t>
            </a:r>
            <a:r>
              <a:rPr lang="en-US" b="1" dirty="0" err="1" smtClean="0"/>
              <a:t>Jabatan</a:t>
            </a:r>
            <a:r>
              <a:rPr lang="en-US" b="1" dirty="0" smtClean="0"/>
              <a:t>		 : . . . . . . . . . . . . . . . . . . . . . . . . . . . . . . . . . . . . . . . . . </a:t>
            </a:r>
            <a:endParaRPr lang="id-ID" b="1" dirty="0" smtClean="0"/>
          </a:p>
          <a:p>
            <a:pPr>
              <a:buNone/>
            </a:pPr>
            <a:r>
              <a:rPr lang="id-ID" b="1" dirty="0" smtClean="0"/>
              <a:t>	</a:t>
            </a:r>
            <a:r>
              <a:rPr lang="en-US" b="1" dirty="0" smtClean="0"/>
              <a:t>d.	</a:t>
            </a:r>
            <a:r>
              <a:rPr lang="en-US" b="1" dirty="0" err="1" smtClean="0"/>
              <a:t>Satker</a:t>
            </a:r>
            <a:r>
              <a:rPr lang="en-US" b="1" dirty="0" smtClean="0"/>
              <a:t>	</a:t>
            </a:r>
            <a:r>
              <a:rPr lang="id-ID" b="1" dirty="0" smtClean="0"/>
              <a:t>	</a:t>
            </a:r>
            <a:r>
              <a:rPr lang="en-US" b="1" dirty="0" smtClean="0"/>
              <a:t> : . . . . . . . . . . . . . . . . . . . . . . . . . . . . . . . . . . . . . . . . .</a:t>
            </a:r>
            <a:endParaRPr lang="id-ID" b="1" dirty="0" smtClean="0"/>
          </a:p>
          <a:p>
            <a:pPr>
              <a:buNone/>
            </a:pPr>
            <a:r>
              <a:rPr lang="id-ID" b="1" dirty="0" smtClean="0"/>
              <a:t>	</a:t>
            </a:r>
            <a:r>
              <a:rPr lang="en-US" b="1" dirty="0" smtClean="0"/>
              <a:t>e.	</a:t>
            </a:r>
            <a:r>
              <a:rPr lang="en-US" b="1" dirty="0" err="1" smtClean="0"/>
              <a:t>Alamat</a:t>
            </a:r>
            <a:r>
              <a:rPr lang="en-US" b="1" dirty="0" smtClean="0"/>
              <a:t> </a:t>
            </a:r>
            <a:r>
              <a:rPr lang="en-US" b="1" dirty="0" err="1" smtClean="0"/>
              <a:t>Rumah</a:t>
            </a:r>
            <a:r>
              <a:rPr lang="en-US" b="1" dirty="0" smtClean="0"/>
              <a:t>	 : . . . . . . . . . . . . . . . . . . . . . . . . . . . . . . . . . . . . . . . . .</a:t>
            </a:r>
            <a:endParaRPr lang="id-ID" b="1" dirty="0" smtClean="0"/>
          </a:p>
          <a:p>
            <a:pPr>
              <a:buNone/>
            </a:pPr>
            <a:r>
              <a:rPr lang="id-ID" b="1" dirty="0" smtClean="0"/>
              <a:t>	</a:t>
            </a:r>
            <a:r>
              <a:rPr lang="en-US" b="1" dirty="0" smtClean="0"/>
              <a:t>f.	</a:t>
            </a:r>
            <a:r>
              <a:rPr lang="en-US" b="1" dirty="0" err="1" smtClean="0"/>
              <a:t>Alamat</a:t>
            </a:r>
            <a:r>
              <a:rPr lang="en-US" b="1" dirty="0" smtClean="0"/>
              <a:t> Email		 : . . . . . . . . . . . . . . . . . . . . . . . . . . . . . . . . . . . . . . . . .</a:t>
            </a:r>
            <a:endParaRPr lang="id-ID" b="1" dirty="0" smtClean="0"/>
          </a:p>
          <a:p>
            <a:pPr>
              <a:buNone/>
            </a:pPr>
            <a:r>
              <a:rPr lang="id-ID" b="1" dirty="0" smtClean="0"/>
              <a:t>	</a:t>
            </a:r>
            <a:r>
              <a:rPr lang="en-US" b="1" dirty="0" smtClean="0"/>
              <a:t>g.	No. </a:t>
            </a:r>
            <a:r>
              <a:rPr lang="en-US" b="1" dirty="0" err="1" smtClean="0"/>
              <a:t>Telepon</a:t>
            </a:r>
            <a:r>
              <a:rPr lang="en-US" b="1" dirty="0" smtClean="0"/>
              <a:t> / HP	 : . . . . . . . . . . . . . . . . . . . . . . . . . . . . . . . . . . . . . . . . . </a:t>
            </a:r>
            <a:endParaRPr lang="id-ID" b="1" dirty="0" smtClean="0"/>
          </a:p>
          <a:p>
            <a:pPr>
              <a:buNone/>
            </a:pPr>
            <a:endParaRPr lang="id-ID" b="1" dirty="0" smtClean="0"/>
          </a:p>
          <a:p>
            <a:pPr marL="514350" indent="-514350">
              <a:buAutoNum type="arabicPeriod" startAt="2"/>
            </a:pPr>
            <a:r>
              <a:rPr lang="en-US" b="1" dirty="0" err="1" smtClean="0"/>
              <a:t>Dengan</a:t>
            </a:r>
            <a:r>
              <a:rPr lang="en-US" b="1" dirty="0" smtClean="0"/>
              <a:t> </a:t>
            </a:r>
            <a:r>
              <a:rPr lang="en-US" b="1" dirty="0" err="1" smtClean="0"/>
              <a:t>ini</a:t>
            </a:r>
            <a:r>
              <a:rPr lang="en-US" b="1" dirty="0" smtClean="0"/>
              <a:t> </a:t>
            </a:r>
            <a:r>
              <a:rPr lang="en-US" b="1" dirty="0" err="1" smtClean="0"/>
              <a:t>mengajukan</a:t>
            </a:r>
            <a:r>
              <a:rPr lang="en-US" b="1" dirty="0" smtClean="0"/>
              <a:t> </a:t>
            </a:r>
            <a:r>
              <a:rPr lang="en-US" b="1" dirty="0" err="1" smtClean="0"/>
              <a:t>permohonan</a:t>
            </a:r>
            <a:r>
              <a:rPr lang="en-US" b="1" dirty="0" smtClean="0"/>
              <a:t> </a:t>
            </a:r>
            <a:r>
              <a:rPr lang="en-US" b="1" dirty="0" err="1" smtClean="0"/>
              <a:t>pembayaran</a:t>
            </a:r>
            <a:r>
              <a:rPr lang="en-US" b="1" dirty="0" smtClean="0"/>
              <a:t> </a:t>
            </a:r>
            <a:r>
              <a:rPr lang="en-US" b="1" dirty="0" err="1" smtClean="0"/>
              <a:t>zakat</a:t>
            </a:r>
            <a:r>
              <a:rPr lang="en-US" b="1" dirty="0" smtClean="0"/>
              <a:t> </a:t>
            </a:r>
            <a:r>
              <a:rPr lang="en-US" b="1" dirty="0" err="1" smtClean="0"/>
              <a:t>penghasilan</a:t>
            </a:r>
            <a:r>
              <a:rPr lang="en-US" b="1" dirty="0" smtClean="0"/>
              <a:t> </a:t>
            </a:r>
            <a:r>
              <a:rPr lang="en-US" b="1" dirty="0" err="1" smtClean="0"/>
              <a:t>melalui</a:t>
            </a:r>
            <a:r>
              <a:rPr lang="en-US" b="1" dirty="0" smtClean="0"/>
              <a:t> </a:t>
            </a:r>
            <a:r>
              <a:rPr lang="en-US" b="1" dirty="0" err="1" smtClean="0"/>
              <a:t>pemotongan</a:t>
            </a:r>
            <a:r>
              <a:rPr lang="en-US" b="1" dirty="0" smtClean="0"/>
              <a:t> </a:t>
            </a:r>
            <a:r>
              <a:rPr lang="en-US" b="1" dirty="0" err="1" smtClean="0"/>
              <a:t>gaji</a:t>
            </a:r>
            <a:r>
              <a:rPr lang="en-US" b="1" dirty="0" smtClean="0"/>
              <a:t>  </a:t>
            </a:r>
            <a:r>
              <a:rPr lang="en-US" b="1" dirty="0" err="1" smtClean="0"/>
              <a:t>dan</a:t>
            </a:r>
            <a:r>
              <a:rPr lang="en-US" b="1" dirty="0" smtClean="0"/>
              <a:t> </a:t>
            </a:r>
            <a:r>
              <a:rPr lang="en-US" b="1" dirty="0" err="1" smtClean="0"/>
              <a:t>Tunkin</a:t>
            </a:r>
            <a:r>
              <a:rPr lang="en-US" b="1" dirty="0" smtClean="0"/>
              <a:t> </a:t>
            </a:r>
            <a:endParaRPr lang="id-ID" b="1" dirty="0" smtClean="0"/>
          </a:p>
          <a:p>
            <a:pPr marL="514350" indent="-514350">
              <a:buNone/>
            </a:pPr>
            <a:r>
              <a:rPr lang="en-US" b="1" dirty="0" err="1" smtClean="0"/>
              <a:t>bulanan</a:t>
            </a:r>
            <a:r>
              <a:rPr lang="id-ID" b="1" dirty="0" smtClean="0"/>
              <a:t> </a:t>
            </a:r>
            <a:r>
              <a:rPr lang="en-US" b="1" dirty="0" smtClean="0"/>
              <a:t>yang </a:t>
            </a:r>
            <a:r>
              <a:rPr lang="en-US" b="1" dirty="0" err="1" smtClean="0"/>
              <a:t>saya</a:t>
            </a:r>
            <a:r>
              <a:rPr lang="en-US" b="1" dirty="0" smtClean="0"/>
              <a:t> </a:t>
            </a:r>
            <a:r>
              <a:rPr lang="en-US" b="1" dirty="0" err="1" smtClean="0"/>
              <a:t>terima</a:t>
            </a:r>
            <a:r>
              <a:rPr lang="en-US" b="1" dirty="0" smtClean="0"/>
              <a:t> </a:t>
            </a:r>
            <a:r>
              <a:rPr lang="en-US" b="1" dirty="0" err="1" smtClean="0"/>
              <a:t>sebesar</a:t>
            </a:r>
            <a:r>
              <a:rPr lang="en-US" b="1" dirty="0" smtClean="0"/>
              <a:t> 2,5% </a:t>
            </a:r>
            <a:r>
              <a:rPr lang="en-US" b="1" dirty="0" err="1" smtClean="0"/>
              <a:t>atau</a:t>
            </a:r>
            <a:r>
              <a:rPr lang="en-US" b="1" dirty="0" smtClean="0"/>
              <a:t>  </a:t>
            </a:r>
            <a:r>
              <a:rPr lang="en-US" b="1" dirty="0" err="1" smtClean="0"/>
              <a:t>sebesar</a:t>
            </a:r>
            <a:r>
              <a:rPr lang="en-US" b="1" dirty="0" smtClean="0"/>
              <a:t> </a:t>
            </a:r>
            <a:r>
              <a:rPr lang="en-US" b="1" dirty="0" err="1" smtClean="0"/>
              <a:t>Rp</a:t>
            </a:r>
            <a:r>
              <a:rPr lang="en-US" b="1" dirty="0" smtClean="0"/>
              <a:t> . . . . . . . . . . . . . . . . .  </a:t>
            </a:r>
            <a:r>
              <a:rPr lang="en-US" b="1" dirty="0" err="1" smtClean="0"/>
              <a:t>untuk</a:t>
            </a:r>
            <a:r>
              <a:rPr lang="en-US" b="1" dirty="0" smtClean="0"/>
              <a:t> </a:t>
            </a:r>
            <a:r>
              <a:rPr lang="en-US" b="1" dirty="0" err="1" smtClean="0"/>
              <a:t>disetor</a:t>
            </a:r>
            <a:r>
              <a:rPr lang="en-US" b="1" dirty="0" smtClean="0"/>
              <a:t> </a:t>
            </a:r>
            <a:r>
              <a:rPr lang="en-US" b="1" dirty="0" err="1" smtClean="0"/>
              <a:t>ke</a:t>
            </a:r>
            <a:r>
              <a:rPr lang="en-US" b="1" dirty="0" smtClean="0"/>
              <a:t> </a:t>
            </a:r>
            <a:r>
              <a:rPr lang="en-US" b="1" dirty="0" err="1" smtClean="0"/>
              <a:t>Badan</a:t>
            </a:r>
            <a:r>
              <a:rPr lang="en-US" b="1" dirty="0" smtClean="0"/>
              <a:t> </a:t>
            </a:r>
            <a:r>
              <a:rPr lang="en-US" b="1" dirty="0" err="1" smtClean="0"/>
              <a:t>Amil</a:t>
            </a:r>
            <a:endParaRPr lang="id-ID" b="1" dirty="0" smtClean="0"/>
          </a:p>
          <a:p>
            <a:pPr marL="514350" indent="-514350">
              <a:buNone/>
            </a:pPr>
            <a:r>
              <a:rPr lang="en-US" b="1" dirty="0" err="1" smtClean="0"/>
              <a:t>Zakat</a:t>
            </a:r>
            <a:r>
              <a:rPr lang="en-US" b="1" dirty="0" smtClean="0"/>
              <a:t> </a:t>
            </a:r>
            <a:r>
              <a:rPr lang="en-US" b="1" dirty="0" err="1" smtClean="0"/>
              <a:t>Nasional</a:t>
            </a:r>
            <a:r>
              <a:rPr lang="en-US" b="1" dirty="0" smtClean="0"/>
              <a:t> (BAZNAS).</a:t>
            </a:r>
            <a:endParaRPr lang="id-ID" b="1" dirty="0" smtClean="0"/>
          </a:p>
          <a:p>
            <a:pPr marL="514350" indent="-514350">
              <a:buAutoNum type="arabicPeriod" startAt="3"/>
            </a:pPr>
            <a:r>
              <a:rPr lang="en-US" b="1" dirty="0" err="1" smtClean="0"/>
              <a:t>Demikian</a:t>
            </a:r>
            <a:r>
              <a:rPr lang="en-US" b="1" dirty="0" smtClean="0"/>
              <a:t> </a:t>
            </a:r>
            <a:r>
              <a:rPr lang="en-US" b="1" dirty="0" err="1" smtClean="0"/>
              <a:t>surat</a:t>
            </a:r>
            <a:r>
              <a:rPr lang="en-US" b="1" dirty="0" smtClean="0"/>
              <a:t> </a:t>
            </a:r>
            <a:r>
              <a:rPr lang="en-US" b="1" dirty="0" err="1" smtClean="0"/>
              <a:t>permohonan</a:t>
            </a:r>
            <a:r>
              <a:rPr lang="en-US" b="1" dirty="0" smtClean="0"/>
              <a:t> </a:t>
            </a:r>
            <a:r>
              <a:rPr lang="en-US" b="1" dirty="0" err="1" smtClean="0"/>
              <a:t>pembayaran</a:t>
            </a:r>
            <a:r>
              <a:rPr lang="en-US" b="1" dirty="0" smtClean="0"/>
              <a:t> </a:t>
            </a:r>
            <a:r>
              <a:rPr lang="en-US" b="1" dirty="0" err="1" smtClean="0"/>
              <a:t>zakat</a:t>
            </a:r>
            <a:r>
              <a:rPr lang="en-US" b="1" dirty="0" smtClean="0"/>
              <a:t> </a:t>
            </a:r>
            <a:r>
              <a:rPr lang="en-US" b="1" dirty="0" err="1" smtClean="0"/>
              <a:t>penghasilan</a:t>
            </a:r>
            <a:r>
              <a:rPr lang="en-US" b="1" dirty="0" smtClean="0"/>
              <a:t> </a:t>
            </a:r>
            <a:r>
              <a:rPr lang="en-US" b="1" dirty="0" err="1" smtClean="0"/>
              <a:t>ini</a:t>
            </a:r>
            <a:r>
              <a:rPr lang="en-US" b="1" dirty="0" smtClean="0"/>
              <a:t> </a:t>
            </a:r>
            <a:r>
              <a:rPr lang="en-US" b="1" dirty="0" err="1" smtClean="0"/>
              <a:t>saya</a:t>
            </a:r>
            <a:r>
              <a:rPr lang="en-US" b="1" dirty="0" smtClean="0"/>
              <a:t> </a:t>
            </a:r>
            <a:r>
              <a:rPr lang="en-US" b="1" dirty="0" err="1" smtClean="0"/>
              <a:t>buat</a:t>
            </a:r>
            <a:r>
              <a:rPr lang="en-US" b="1" dirty="0" smtClean="0"/>
              <a:t> agar </a:t>
            </a:r>
            <a:r>
              <a:rPr lang="en-US" b="1" dirty="0" err="1" smtClean="0"/>
              <a:t>dapat</a:t>
            </a:r>
            <a:r>
              <a:rPr lang="en-US" b="1" dirty="0" smtClean="0"/>
              <a:t> </a:t>
            </a:r>
            <a:r>
              <a:rPr lang="en-US" b="1" dirty="0" err="1" smtClean="0"/>
              <a:t>diproses</a:t>
            </a:r>
            <a:r>
              <a:rPr lang="en-US" b="1" dirty="0" smtClean="0"/>
              <a:t> </a:t>
            </a:r>
            <a:r>
              <a:rPr lang="en-US" b="1" dirty="0" err="1" smtClean="0"/>
              <a:t>lebih</a:t>
            </a:r>
            <a:r>
              <a:rPr lang="en-US" b="1" dirty="0" smtClean="0"/>
              <a:t> </a:t>
            </a:r>
            <a:r>
              <a:rPr lang="en-US" b="1" dirty="0" err="1" smtClean="0"/>
              <a:t>lanjut</a:t>
            </a:r>
            <a:r>
              <a:rPr lang="en-US" b="1" dirty="0" smtClean="0"/>
              <a:t> </a:t>
            </a:r>
            <a:endParaRPr lang="id-ID" b="1" dirty="0" smtClean="0"/>
          </a:p>
          <a:p>
            <a:pPr marL="514350" indent="-514350">
              <a:buNone/>
            </a:pPr>
            <a:r>
              <a:rPr lang="en-US" b="1" dirty="0" err="1" smtClean="0"/>
              <a:t>guna</a:t>
            </a:r>
            <a:r>
              <a:rPr lang="en-US" b="1" dirty="0" smtClean="0"/>
              <a:t>  </a:t>
            </a:r>
            <a:r>
              <a:rPr lang="en-US" b="1" dirty="0" err="1" smtClean="0"/>
              <a:t>menunaikan</a:t>
            </a:r>
            <a:r>
              <a:rPr lang="en-US" b="1" dirty="0" smtClean="0"/>
              <a:t> </a:t>
            </a:r>
            <a:r>
              <a:rPr lang="en-US" b="1" dirty="0" err="1" smtClean="0"/>
              <a:t>kewajiban</a:t>
            </a:r>
            <a:r>
              <a:rPr lang="en-US" b="1" dirty="0" smtClean="0"/>
              <a:t> </a:t>
            </a:r>
            <a:r>
              <a:rPr lang="en-US" b="1" dirty="0" err="1" smtClean="0"/>
              <a:t>pembayaran</a:t>
            </a:r>
            <a:r>
              <a:rPr lang="en-US" b="1" dirty="0" smtClean="0"/>
              <a:t> </a:t>
            </a:r>
            <a:r>
              <a:rPr lang="en-US" b="1" dirty="0" err="1" smtClean="0"/>
              <a:t>zakat</a:t>
            </a:r>
            <a:r>
              <a:rPr lang="en-US" b="1" dirty="0" smtClean="0"/>
              <a:t> </a:t>
            </a:r>
            <a:r>
              <a:rPr lang="en-US" b="1" dirty="0" err="1" smtClean="0"/>
              <a:t>saya</a:t>
            </a:r>
            <a:r>
              <a:rPr lang="en-US" b="1" dirty="0" smtClean="0"/>
              <a:t>.</a:t>
            </a:r>
            <a:endParaRPr lang="id-ID" b="1" dirty="0" smtClean="0"/>
          </a:p>
          <a:p>
            <a:pPr>
              <a:buNone/>
            </a:pPr>
            <a:r>
              <a:rPr lang="id-ID" b="1" dirty="0" smtClean="0"/>
              <a:t>							     </a:t>
            </a:r>
            <a:r>
              <a:rPr lang="en-US" b="1" dirty="0" smtClean="0"/>
              <a:t>Jakarta, . . . . . . . . . . . . . .2014</a:t>
            </a:r>
            <a:endParaRPr lang="id-ID" b="1" dirty="0" smtClean="0"/>
          </a:p>
          <a:p>
            <a:pPr>
              <a:buNone/>
            </a:pPr>
            <a:r>
              <a:rPr lang="en-US" b="1" dirty="0" smtClean="0"/>
              <a:t>                </a:t>
            </a:r>
            <a:r>
              <a:rPr lang="id-ID" b="1" dirty="0" smtClean="0"/>
              <a:t>							</a:t>
            </a:r>
            <a:r>
              <a:rPr lang="en-US" b="1" dirty="0" err="1" smtClean="0"/>
              <a:t>Pemohon</a:t>
            </a:r>
            <a:endParaRPr lang="id-ID" b="1" dirty="0" smtClean="0"/>
          </a:p>
          <a:p>
            <a:pPr>
              <a:buNone/>
            </a:pPr>
            <a:r>
              <a:rPr lang="en-US" b="1" dirty="0" smtClean="0"/>
              <a:t>                   </a:t>
            </a:r>
            <a:r>
              <a:rPr lang="id-ID" b="1" dirty="0" smtClean="0"/>
              <a:t>						  	   </a:t>
            </a:r>
          </a:p>
          <a:p>
            <a:pPr>
              <a:buNone/>
            </a:pPr>
            <a:r>
              <a:rPr lang="en-US" b="1" dirty="0" smtClean="0"/>
              <a:t>  </a:t>
            </a:r>
            <a:r>
              <a:rPr lang="id-ID" b="1" dirty="0" smtClean="0"/>
              <a:t>								      </a:t>
            </a:r>
            <a:r>
              <a:rPr lang="en-US" b="1" dirty="0" err="1" smtClean="0"/>
              <a:t>ttd</a:t>
            </a:r>
            <a:endParaRPr lang="id-ID" b="1" dirty="0" smtClean="0"/>
          </a:p>
          <a:p>
            <a:pPr>
              <a:buNone/>
            </a:pPr>
            <a:r>
              <a:rPr lang="id-ID" b="1" dirty="0" smtClean="0"/>
              <a:t> 								   Nama</a:t>
            </a:r>
            <a:endParaRPr lang="id-ID"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52"/>
            <a:ext cx="8643998" cy="6715148"/>
          </a:xfrm>
        </p:spPr>
        <p:txBody>
          <a:bodyPr>
            <a:normAutofit/>
          </a:bodyPr>
          <a:lstStyle/>
          <a:p>
            <a:pPr algn="just">
              <a:buNone/>
            </a:pPr>
            <a:r>
              <a:rPr lang="en-US" sz="1300" b="1" u="sng" dirty="0" smtClean="0"/>
              <a:t>KOPS SURAT SATKER</a:t>
            </a:r>
            <a:r>
              <a:rPr lang="en-US" sz="1300" b="1" dirty="0" smtClean="0"/>
              <a:t>	                    </a:t>
            </a:r>
            <a:r>
              <a:rPr lang="en-US" sz="1300" b="1" u="sng" dirty="0" smtClean="0"/>
              <a:t>DAFTAR PEGAWAI CALON MUZAKI (DPCM)</a:t>
            </a:r>
            <a:endParaRPr lang="id-ID" sz="1300" b="1" u="sng" dirty="0" smtClean="0"/>
          </a:p>
          <a:p>
            <a:pPr algn="just">
              <a:buNone/>
            </a:pPr>
            <a:r>
              <a:rPr lang="en-US" sz="1300" b="1" dirty="0" smtClean="0"/>
              <a:t>				UNIT ORGANISASI MABES TNI</a:t>
            </a:r>
          </a:p>
          <a:p>
            <a:pPr algn="just">
              <a:buNone/>
            </a:pPr>
            <a:r>
              <a:rPr lang="en-US" sz="1300" b="1" dirty="0" smtClean="0"/>
              <a:t>				SATKER : ……………………………..</a:t>
            </a:r>
          </a:p>
          <a:p>
            <a:pPr algn="just">
              <a:buNone/>
            </a:pPr>
            <a:r>
              <a:rPr lang="en-US" sz="1300" b="1" dirty="0" smtClean="0"/>
              <a:t>				BULAN  : ……………………………..</a:t>
            </a:r>
            <a:endParaRPr lang="id-ID" sz="1300" b="1" dirty="0" smtClean="0"/>
          </a:p>
          <a:p>
            <a:pPr>
              <a:buNone/>
            </a:pPr>
            <a:r>
              <a:rPr lang="en-US" sz="1300" b="1" dirty="0" smtClean="0"/>
              <a:t> </a:t>
            </a:r>
            <a:endParaRPr lang="id-ID" sz="1300" b="1" dirty="0" smtClean="0"/>
          </a:p>
          <a:p>
            <a:pPr algn="just"/>
            <a:endParaRPr lang="id-ID" sz="1300" b="1" dirty="0" smtClean="0"/>
          </a:p>
          <a:p>
            <a:pPr algn="just">
              <a:buNone/>
            </a:pPr>
            <a:r>
              <a:rPr lang="id-ID" sz="1300" b="1" dirty="0" smtClean="0"/>
              <a:t>                     </a:t>
            </a:r>
          </a:p>
          <a:p>
            <a:pPr algn="just">
              <a:buNone/>
            </a:pPr>
            <a:endParaRPr lang="id-ID" sz="1300" b="1" dirty="0" smtClean="0"/>
          </a:p>
          <a:p>
            <a:pPr algn="just">
              <a:buNone/>
            </a:pPr>
            <a:endParaRPr lang="id-ID" sz="1300" b="1" dirty="0" smtClean="0"/>
          </a:p>
          <a:p>
            <a:pPr algn="just">
              <a:buNone/>
            </a:pPr>
            <a:endParaRPr lang="id-ID" sz="1300" b="1" dirty="0" smtClean="0"/>
          </a:p>
          <a:p>
            <a:pPr algn="just">
              <a:buNone/>
            </a:pPr>
            <a:r>
              <a:rPr lang="id-ID" sz="1300" b="1" dirty="0" smtClean="0"/>
              <a:t>                    </a:t>
            </a:r>
          </a:p>
          <a:p>
            <a:pPr algn="just">
              <a:buNone/>
            </a:pPr>
            <a:endParaRPr lang="id-ID" sz="1300" b="1" dirty="0" smtClean="0"/>
          </a:p>
        </p:txBody>
      </p:sp>
      <p:sp>
        <p:nvSpPr>
          <p:cNvPr id="4" name="Rectangle 3"/>
          <p:cNvSpPr/>
          <p:nvPr/>
        </p:nvSpPr>
        <p:spPr>
          <a:xfrm>
            <a:off x="1142976" y="5072074"/>
            <a:ext cx="1357322" cy="1000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dirty="0">
              <a:solidFill>
                <a:schemeClr val="tx1"/>
              </a:solidFill>
            </a:endParaRPr>
          </a:p>
        </p:txBody>
      </p:sp>
      <p:sp>
        <p:nvSpPr>
          <p:cNvPr id="6" name="Rectangle 5"/>
          <p:cNvSpPr/>
          <p:nvPr/>
        </p:nvSpPr>
        <p:spPr>
          <a:xfrm>
            <a:off x="6143636" y="4857760"/>
            <a:ext cx="1714512" cy="135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smtClean="0">
                <a:solidFill>
                  <a:schemeClr val="tx1"/>
                </a:solidFill>
              </a:rPr>
              <a:t>Jakarta,                 2014</a:t>
            </a:r>
          </a:p>
          <a:p>
            <a:pPr algn="ctr"/>
            <a:r>
              <a:rPr lang="en-US" sz="1100" b="1" dirty="0" err="1" smtClean="0">
                <a:solidFill>
                  <a:schemeClr val="tx1"/>
                </a:solidFill>
              </a:rPr>
              <a:t>Kasatker</a:t>
            </a:r>
            <a:endParaRPr lang="id-ID" sz="1100" b="1" dirty="0" smtClean="0">
              <a:solidFill>
                <a:schemeClr val="tx1"/>
              </a:solidFill>
            </a:endParaRPr>
          </a:p>
          <a:p>
            <a:pPr algn="ctr"/>
            <a:endParaRPr lang="id-ID" sz="1100" b="1" dirty="0" smtClean="0">
              <a:solidFill>
                <a:schemeClr val="tx1"/>
              </a:solidFill>
            </a:endParaRPr>
          </a:p>
          <a:p>
            <a:pPr algn="ctr"/>
            <a:r>
              <a:rPr lang="en-US" sz="1100" b="1" dirty="0" err="1" smtClean="0">
                <a:solidFill>
                  <a:schemeClr val="tx1"/>
                </a:solidFill>
              </a:rPr>
              <a:t>ttd</a:t>
            </a:r>
            <a:endParaRPr lang="id-ID" sz="1100" b="1" dirty="0" smtClean="0">
              <a:solidFill>
                <a:schemeClr val="tx1"/>
              </a:solidFill>
            </a:endParaRPr>
          </a:p>
          <a:p>
            <a:pPr algn="ctr"/>
            <a:r>
              <a:rPr lang="en-US" sz="1100" b="1" dirty="0" err="1" smtClean="0">
                <a:solidFill>
                  <a:schemeClr val="tx1"/>
                </a:solidFill>
              </a:rPr>
              <a:t>Nama</a:t>
            </a:r>
            <a:endParaRPr lang="id-ID" sz="1100" b="1" dirty="0" smtClean="0">
              <a:solidFill>
                <a:schemeClr val="tx1"/>
              </a:solidFill>
            </a:endParaRPr>
          </a:p>
          <a:p>
            <a:pPr algn="ctr"/>
            <a:r>
              <a:rPr lang="en-US" sz="1100" b="1" dirty="0" err="1" smtClean="0">
                <a:solidFill>
                  <a:schemeClr val="tx1"/>
                </a:solidFill>
              </a:rPr>
              <a:t>Pangkat</a:t>
            </a:r>
            <a:r>
              <a:rPr lang="en-US" sz="1100" b="1" dirty="0" smtClean="0">
                <a:solidFill>
                  <a:schemeClr val="tx1"/>
                </a:solidFill>
              </a:rPr>
              <a:t>, NRP/NIP</a:t>
            </a:r>
            <a:r>
              <a:rPr lang="id-ID" sz="1100" b="1" dirty="0" smtClean="0">
                <a:solidFill>
                  <a:schemeClr val="tx1"/>
                </a:solidFill>
              </a:rPr>
              <a:t> </a:t>
            </a:r>
            <a:endParaRPr lang="id-ID" sz="1100" b="1" dirty="0">
              <a:solidFill>
                <a:schemeClr val="tx1"/>
              </a:solidFill>
            </a:endParaRPr>
          </a:p>
        </p:txBody>
      </p:sp>
      <p:graphicFrame>
        <p:nvGraphicFramePr>
          <p:cNvPr id="7" name="Table 6"/>
          <p:cNvGraphicFramePr>
            <a:graphicFrameLocks noGrp="1"/>
          </p:cNvGraphicFramePr>
          <p:nvPr/>
        </p:nvGraphicFramePr>
        <p:xfrm>
          <a:off x="428594" y="1214420"/>
          <a:ext cx="7215239" cy="3786217"/>
        </p:xfrm>
        <a:graphic>
          <a:graphicData uri="http://schemas.openxmlformats.org/drawingml/2006/table">
            <a:tbl>
              <a:tblPr/>
              <a:tblGrid>
                <a:gridCol w="876234"/>
                <a:gridCol w="1957835"/>
                <a:gridCol w="876234"/>
                <a:gridCol w="876234"/>
                <a:gridCol w="876234"/>
                <a:gridCol w="876234"/>
                <a:gridCol w="876234"/>
              </a:tblGrid>
              <a:tr h="511305">
                <a:tc>
                  <a:txBody>
                    <a:bodyPr/>
                    <a:lstStyle/>
                    <a:p>
                      <a:pPr algn="ctr" rtl="0" fontAlgn="ctr"/>
                      <a:r>
                        <a:rPr lang="en-US" sz="1400" b="0" i="0" u="none" strike="noStrike">
                          <a:solidFill>
                            <a:srgbClr val="000000"/>
                          </a:solidFill>
                          <a:latin typeface="Calibri"/>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NAMA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PANGKAT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NRP/NIP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ALAMAT RUMAH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EMAIL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NO. TELP/HP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653">
                <a:tc>
                  <a:txBody>
                    <a:bodyPr/>
                    <a:lstStyle/>
                    <a:p>
                      <a:pPr algn="ctr" rtl="0" fontAlgn="ctr"/>
                      <a:r>
                        <a:rPr lang="en-US" sz="14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1305">
                <a:tc>
                  <a:txBody>
                    <a:bodyPr/>
                    <a:lstStyle/>
                    <a:p>
                      <a:pPr algn="ctr" rtl="0" fontAlgn="ctr"/>
                      <a:r>
                        <a:rPr lang="en-US" sz="1400" b="0" i="0" u="none" strike="noStrike">
                          <a:solidFill>
                            <a:srgbClr val="000000"/>
                          </a:solidFill>
                          <a:latin typeface="Calibri"/>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400" b="0" i="0" u="sng" strike="noStrike">
                          <a:solidFill>
                            <a:srgbClr val="000000"/>
                          </a:solidFill>
                          <a:latin typeface="Calibri"/>
                        </a:rPr>
                        <a:t>Anggota TNI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55653">
                <a:tc>
                  <a:txBody>
                    <a:bodyPr/>
                    <a:lstStyle/>
                    <a:p>
                      <a:pPr algn="ctr" rtl="0" fontAlgn="ctr"/>
                      <a:r>
                        <a:rPr lang="en-US" sz="14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55653">
                <a:tc>
                  <a:txBody>
                    <a:bodyPr/>
                    <a:lstStyle/>
                    <a:p>
                      <a:pPr algn="ctr" rtl="0" fontAlgn="b"/>
                      <a:r>
                        <a:rPr lang="en-US" sz="1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653">
                <a:tc>
                  <a:txBody>
                    <a:bodyPr/>
                    <a:lstStyle/>
                    <a:p>
                      <a:pPr algn="ctr" rtl="0" fontAlgn="b"/>
                      <a:r>
                        <a:rPr lang="en-US" sz="1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653">
                <a:tc>
                  <a:txBody>
                    <a:bodyPr/>
                    <a:lstStyle/>
                    <a:p>
                      <a:pPr algn="ctr" rtl="0" fontAlgn="b"/>
                      <a:r>
                        <a:rPr lang="en-US" sz="1400" b="0" i="0" u="none" strike="noStrike">
                          <a:solidFill>
                            <a:srgbClr val="000000"/>
                          </a:solidFill>
                          <a:latin typeface="Calibri"/>
                        </a:rPr>
                        <a:t>dst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2730">
                <a:tc>
                  <a:txBody>
                    <a:bodyPr/>
                    <a:lstStyle/>
                    <a:p>
                      <a:pPr algn="ctr" rtl="0" fontAlgn="b"/>
                      <a:r>
                        <a:rPr lang="en-US" sz="1400" b="0" i="0" u="none" strike="noStrike">
                          <a:solidFill>
                            <a:srgbClr val="000000"/>
                          </a:solidFill>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400" b="0" i="0" u="sng" strike="noStrike">
                          <a:solidFill>
                            <a:srgbClr val="000000"/>
                          </a:solidFill>
                          <a:latin typeface="Calibri"/>
                        </a:rPr>
                        <a:t>Pegawai Negeri Sipil (PNS)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55653">
                <a:tc>
                  <a:txBody>
                    <a:bodyPr/>
                    <a:lstStyle/>
                    <a:p>
                      <a:pPr algn="ctr" rtl="0" fontAlgn="b"/>
                      <a:r>
                        <a:rPr lang="en-US" sz="1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55653">
                <a:tc>
                  <a:txBody>
                    <a:bodyPr/>
                    <a:lstStyle/>
                    <a:p>
                      <a:pPr algn="ctr" rtl="0" fontAlgn="b"/>
                      <a:r>
                        <a:rPr lang="en-US" sz="1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653">
                <a:tc>
                  <a:txBody>
                    <a:bodyPr/>
                    <a:lstStyle/>
                    <a:p>
                      <a:pPr algn="ctr" rtl="0" fontAlgn="b"/>
                      <a:r>
                        <a:rPr lang="en-US" sz="1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653">
                <a:tc>
                  <a:txBody>
                    <a:bodyPr/>
                    <a:lstStyle/>
                    <a:p>
                      <a:pPr algn="ctr" rtl="0" fontAlgn="b"/>
                      <a:r>
                        <a:rPr lang="en-US" sz="1400" b="0" i="0" u="none" strike="noStrike">
                          <a:solidFill>
                            <a:srgbClr val="000000"/>
                          </a:solidFill>
                          <a:latin typeface="Calibri"/>
                        </a:rPr>
                        <a:t>dst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52"/>
            <a:ext cx="8643998" cy="6715148"/>
          </a:xfrm>
        </p:spPr>
        <p:txBody>
          <a:bodyPr>
            <a:normAutofit/>
          </a:bodyPr>
          <a:lstStyle/>
          <a:p>
            <a:pPr algn="just">
              <a:buNone/>
            </a:pPr>
            <a:r>
              <a:rPr lang="en-US" sz="1300" b="1" u="sng" dirty="0" smtClean="0"/>
              <a:t>KOPS SURAT SATKER</a:t>
            </a:r>
            <a:r>
              <a:rPr lang="en-US" sz="1300" b="1" dirty="0" smtClean="0"/>
              <a:t>	                     </a:t>
            </a:r>
            <a:r>
              <a:rPr lang="en-US" sz="1300" b="1" u="sng" dirty="0" smtClean="0"/>
              <a:t>DAFTAR PEGAWAI MUZAKI (DPM)</a:t>
            </a:r>
            <a:endParaRPr lang="id-ID" sz="1300" b="1" u="sng" dirty="0" smtClean="0"/>
          </a:p>
          <a:p>
            <a:pPr algn="just">
              <a:buNone/>
            </a:pPr>
            <a:r>
              <a:rPr lang="en-US" sz="1300" b="1" dirty="0" smtClean="0"/>
              <a:t>				UNIT ORGANISASI MABES TNI</a:t>
            </a:r>
          </a:p>
          <a:p>
            <a:pPr algn="just">
              <a:buNone/>
            </a:pPr>
            <a:r>
              <a:rPr lang="en-US" sz="1300" b="1" dirty="0" smtClean="0"/>
              <a:t>				SATKER : ……………………………..</a:t>
            </a:r>
          </a:p>
          <a:p>
            <a:pPr algn="just">
              <a:buNone/>
            </a:pPr>
            <a:r>
              <a:rPr lang="en-US" sz="1300" b="1" dirty="0" smtClean="0"/>
              <a:t>				BULAN  : ……………………………..</a:t>
            </a:r>
            <a:endParaRPr lang="id-ID" sz="1300" b="1" dirty="0" smtClean="0"/>
          </a:p>
          <a:p>
            <a:pPr>
              <a:buNone/>
            </a:pPr>
            <a:r>
              <a:rPr lang="en-US" sz="1300" b="1" dirty="0" smtClean="0"/>
              <a:t> </a:t>
            </a:r>
            <a:endParaRPr lang="id-ID" sz="1300" b="1" dirty="0" smtClean="0"/>
          </a:p>
          <a:p>
            <a:pPr algn="just"/>
            <a:endParaRPr lang="id-ID" sz="1300" b="1" dirty="0" smtClean="0"/>
          </a:p>
          <a:p>
            <a:pPr algn="just">
              <a:buNone/>
            </a:pPr>
            <a:r>
              <a:rPr lang="id-ID" sz="1300" b="1" dirty="0" smtClean="0"/>
              <a:t>                     </a:t>
            </a:r>
          </a:p>
          <a:p>
            <a:pPr algn="just">
              <a:buNone/>
            </a:pPr>
            <a:endParaRPr lang="id-ID" sz="1300" b="1" dirty="0" smtClean="0"/>
          </a:p>
          <a:p>
            <a:pPr algn="just">
              <a:buNone/>
            </a:pPr>
            <a:endParaRPr lang="id-ID" sz="1300" b="1" dirty="0" smtClean="0"/>
          </a:p>
          <a:p>
            <a:pPr algn="just">
              <a:buNone/>
            </a:pPr>
            <a:endParaRPr lang="id-ID" sz="1300" b="1" dirty="0" smtClean="0"/>
          </a:p>
          <a:p>
            <a:pPr algn="just">
              <a:buNone/>
            </a:pPr>
            <a:r>
              <a:rPr lang="id-ID" sz="1300" b="1" dirty="0" smtClean="0"/>
              <a:t>                    </a:t>
            </a:r>
          </a:p>
          <a:p>
            <a:pPr algn="just">
              <a:buNone/>
            </a:pPr>
            <a:endParaRPr lang="id-ID" sz="1300" b="1" dirty="0" smtClean="0"/>
          </a:p>
        </p:txBody>
      </p:sp>
      <p:sp>
        <p:nvSpPr>
          <p:cNvPr id="4" name="Rectangle 3"/>
          <p:cNvSpPr/>
          <p:nvPr/>
        </p:nvSpPr>
        <p:spPr>
          <a:xfrm>
            <a:off x="1142976" y="5072074"/>
            <a:ext cx="1357322" cy="1000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dirty="0">
              <a:solidFill>
                <a:schemeClr val="tx1"/>
              </a:solidFill>
            </a:endParaRPr>
          </a:p>
        </p:txBody>
      </p:sp>
      <p:sp>
        <p:nvSpPr>
          <p:cNvPr id="6" name="Rectangle 5"/>
          <p:cNvSpPr/>
          <p:nvPr/>
        </p:nvSpPr>
        <p:spPr>
          <a:xfrm>
            <a:off x="6143636" y="5500678"/>
            <a:ext cx="1714512" cy="135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smtClean="0">
                <a:solidFill>
                  <a:schemeClr val="tx1"/>
                </a:solidFill>
              </a:rPr>
              <a:t>Jakarta,                 2014</a:t>
            </a:r>
          </a:p>
          <a:p>
            <a:pPr algn="ctr"/>
            <a:r>
              <a:rPr lang="en-US" sz="1100" b="1" dirty="0" err="1" smtClean="0">
                <a:solidFill>
                  <a:schemeClr val="tx1"/>
                </a:solidFill>
              </a:rPr>
              <a:t>Kasatker</a:t>
            </a:r>
            <a:endParaRPr lang="id-ID" sz="1100" b="1" dirty="0" smtClean="0">
              <a:solidFill>
                <a:schemeClr val="tx1"/>
              </a:solidFill>
            </a:endParaRPr>
          </a:p>
          <a:p>
            <a:pPr algn="ctr"/>
            <a:endParaRPr lang="id-ID" sz="1100" b="1" dirty="0" smtClean="0">
              <a:solidFill>
                <a:schemeClr val="tx1"/>
              </a:solidFill>
            </a:endParaRPr>
          </a:p>
          <a:p>
            <a:pPr algn="ctr"/>
            <a:endParaRPr lang="id-ID" sz="1100" b="1" dirty="0" smtClean="0">
              <a:solidFill>
                <a:schemeClr val="tx1"/>
              </a:solidFill>
            </a:endParaRPr>
          </a:p>
          <a:p>
            <a:pPr algn="ctr"/>
            <a:r>
              <a:rPr lang="en-US" sz="1100" b="1" dirty="0" err="1" smtClean="0">
                <a:solidFill>
                  <a:schemeClr val="tx1"/>
                </a:solidFill>
              </a:rPr>
              <a:t>Nama</a:t>
            </a:r>
            <a:endParaRPr lang="id-ID" sz="1100" b="1" dirty="0" smtClean="0">
              <a:solidFill>
                <a:schemeClr val="tx1"/>
              </a:solidFill>
            </a:endParaRPr>
          </a:p>
          <a:p>
            <a:pPr algn="ctr"/>
            <a:r>
              <a:rPr lang="en-US" sz="1100" b="1" dirty="0" err="1" smtClean="0">
                <a:solidFill>
                  <a:schemeClr val="tx1"/>
                </a:solidFill>
              </a:rPr>
              <a:t>Pangkat</a:t>
            </a:r>
            <a:r>
              <a:rPr lang="en-US" sz="1100" b="1" dirty="0" smtClean="0">
                <a:solidFill>
                  <a:schemeClr val="tx1"/>
                </a:solidFill>
              </a:rPr>
              <a:t>, NRP/NIP</a:t>
            </a:r>
            <a:r>
              <a:rPr lang="id-ID" sz="1100" b="1" dirty="0" smtClean="0">
                <a:solidFill>
                  <a:schemeClr val="tx1"/>
                </a:solidFill>
              </a:rPr>
              <a:t> </a:t>
            </a:r>
            <a:endParaRPr lang="id-ID" sz="1100" b="1" dirty="0">
              <a:solidFill>
                <a:schemeClr val="tx1"/>
              </a:solidFill>
            </a:endParaRPr>
          </a:p>
        </p:txBody>
      </p:sp>
      <p:graphicFrame>
        <p:nvGraphicFramePr>
          <p:cNvPr id="8" name="Table 7"/>
          <p:cNvGraphicFramePr>
            <a:graphicFrameLocks noGrp="1"/>
          </p:cNvGraphicFramePr>
          <p:nvPr/>
        </p:nvGraphicFramePr>
        <p:xfrm>
          <a:off x="428596" y="1397001"/>
          <a:ext cx="6979136" cy="3844382"/>
        </p:xfrm>
        <a:graphic>
          <a:graphicData uri="http://schemas.openxmlformats.org/drawingml/2006/table">
            <a:tbl>
              <a:tblPr/>
              <a:tblGrid>
                <a:gridCol w="628220"/>
                <a:gridCol w="1125562"/>
                <a:gridCol w="1217177"/>
                <a:gridCol w="929243"/>
                <a:gridCol w="628220"/>
                <a:gridCol w="746012"/>
                <a:gridCol w="850716"/>
                <a:gridCol w="853986"/>
              </a:tblGrid>
              <a:tr h="206085">
                <a:tc rowSpan="2">
                  <a:txBody>
                    <a:bodyPr/>
                    <a:lstStyle/>
                    <a:p>
                      <a:pPr algn="ctr" rtl="0" fontAlgn="ctr"/>
                      <a:r>
                        <a:rPr lang="en-US" sz="1400" b="0" i="0" u="none" strike="noStrike" dirty="0">
                          <a:solidFill>
                            <a:srgbClr val="000000"/>
                          </a:solidFill>
                          <a:latin typeface="Calibri"/>
                        </a:rPr>
                        <a:t>NO</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400" b="0" i="0" u="none" strike="noStrike">
                          <a:solidFill>
                            <a:srgbClr val="000000"/>
                          </a:solidFill>
                          <a:latin typeface="Calibri"/>
                        </a:rPr>
                        <a:t>NAMA MUZAKI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400" b="0" i="0" u="none" strike="noStrike">
                          <a:solidFill>
                            <a:srgbClr val="000000"/>
                          </a:solidFill>
                          <a:latin typeface="Calibri"/>
                        </a:rPr>
                        <a:t>PANGKAT/GOL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400" b="0" i="0" u="none" strike="noStrike">
                          <a:solidFill>
                            <a:srgbClr val="000000"/>
                          </a:solidFill>
                          <a:latin typeface="Calibri"/>
                        </a:rPr>
                        <a:t>NRP/NIP</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400" b="0" i="0" u="none" strike="noStrike">
                          <a:solidFill>
                            <a:srgbClr val="000000"/>
                          </a:solidFill>
                          <a:latin typeface="Calibri"/>
                        </a:rPr>
                        <a:t>NPWZ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rtl="0" fontAlgn="ctr"/>
                      <a:r>
                        <a:rPr lang="en-US" sz="1400" b="0" i="0" u="none" strike="noStrike">
                          <a:solidFill>
                            <a:srgbClr val="000000"/>
                          </a:solidFill>
                          <a:latin typeface="Calibri"/>
                        </a:rPr>
                        <a:t>ZAKAT PENGHASILAN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1217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1400" b="0" i="0" u="none" strike="noStrike">
                          <a:solidFill>
                            <a:srgbClr val="000000"/>
                          </a:solidFill>
                          <a:latin typeface="Calibri"/>
                        </a:rPr>
                        <a:t>GAJI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TUNKIN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JUMLAH (Rp)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85">
                <a:tc>
                  <a:txBody>
                    <a:bodyPr/>
                    <a:lstStyle/>
                    <a:p>
                      <a:pPr algn="ctr" rtl="0" fontAlgn="ctr"/>
                      <a:r>
                        <a:rPr lang="en-US" sz="1400" b="0" i="0" u="none" strike="noStrike">
                          <a:solidFill>
                            <a:srgbClr val="000000"/>
                          </a:solidFill>
                          <a:latin typeface="Calibri"/>
                        </a:rPr>
                        <a:t>1</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2</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3</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4</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5</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6</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7</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Calibri"/>
                        </a:rPr>
                        <a:t>8 (6+7)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2170">
                <a:tc>
                  <a:txBody>
                    <a:bodyPr/>
                    <a:lstStyle/>
                    <a:p>
                      <a:pPr algn="ctr" rtl="0" fontAlgn="ctr"/>
                      <a:r>
                        <a:rPr lang="en-US" sz="1400" b="0" i="0" u="none" strike="noStrike">
                          <a:solidFill>
                            <a:srgbClr val="000000"/>
                          </a:solidFill>
                          <a:latin typeface="Calibri"/>
                        </a:rPr>
                        <a:t>A</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400" b="0" i="0" u="sng" strike="noStrike">
                          <a:solidFill>
                            <a:srgbClr val="000000"/>
                          </a:solidFill>
                          <a:latin typeface="Calibri"/>
                        </a:rPr>
                        <a:t>Anggota TNI</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latin typeface="Calibri"/>
                        </a:rPr>
                        <a:t>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latin typeface="Calibri"/>
                        </a:rPr>
                        <a:t>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latin typeface="Calibri"/>
                        </a:rPr>
                        <a:t>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1400" b="0" i="0" u="none" strike="noStrike">
                          <a:solidFill>
                            <a:srgbClr val="000000"/>
                          </a:solidFill>
                          <a:latin typeface="Calibri"/>
                        </a:rPr>
                        <a:t> </a:t>
                      </a:r>
                      <a:r>
                        <a:rPr lang="en-US" sz="1400" b="0" i="0" u="sng" strike="noStrike">
                          <a:solidFill>
                            <a:srgbClr val="000000"/>
                          </a:solidFill>
                          <a:latin typeface="Calibri"/>
                        </a:rPr>
                        <a:t>XXX</a:t>
                      </a:r>
                      <a:r>
                        <a:rPr lang="en-US" sz="1400" b="0" i="0" u="none" strike="noStrike">
                          <a:solidFill>
                            <a:srgbClr val="000000"/>
                          </a:solidFill>
                          <a:latin typeface="Calibri"/>
                        </a:rPr>
                        <a:t>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1400" b="0" i="0" u="none" strike="noStrike">
                          <a:solidFill>
                            <a:srgbClr val="000000"/>
                          </a:solidFill>
                          <a:latin typeface="Calibri"/>
                        </a:rPr>
                        <a:t> </a:t>
                      </a:r>
                      <a:r>
                        <a:rPr lang="en-US" sz="1400" b="0" i="0" u="sng" strike="noStrike">
                          <a:solidFill>
                            <a:srgbClr val="000000"/>
                          </a:solidFill>
                          <a:latin typeface="Calibri"/>
                        </a:rPr>
                        <a:t>XXX</a:t>
                      </a:r>
                      <a:r>
                        <a:rPr lang="en-US" sz="1400" b="0" i="0" u="none" strike="noStrike">
                          <a:solidFill>
                            <a:srgbClr val="000000"/>
                          </a:solidFill>
                          <a:latin typeface="Calibri"/>
                        </a:rPr>
                        <a:t>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1400" b="0" i="0" u="none" strike="noStrike">
                          <a:solidFill>
                            <a:srgbClr val="000000"/>
                          </a:solidFill>
                          <a:latin typeface="Calibri"/>
                        </a:rPr>
                        <a:t> </a:t>
                      </a:r>
                      <a:r>
                        <a:rPr lang="en-US" sz="1400" b="0" i="0" u="sng" strike="noStrike">
                          <a:solidFill>
                            <a:srgbClr val="000000"/>
                          </a:solidFill>
                          <a:latin typeface="Calibri"/>
                        </a:rPr>
                        <a:t>XXXXX</a:t>
                      </a:r>
                      <a:r>
                        <a:rPr lang="en-US" sz="1400" b="0" i="0" u="none" strike="noStrike">
                          <a:solidFill>
                            <a:srgbClr val="000000"/>
                          </a:solidFill>
                          <a:latin typeface="Calibri"/>
                        </a:rPr>
                        <a:t>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06085">
                <a:tc>
                  <a:txBody>
                    <a:bodyPr/>
                    <a:lstStyle/>
                    <a:p>
                      <a:pPr algn="ctr" rtl="0" fontAlgn="ctr"/>
                      <a:r>
                        <a:rPr lang="en-US" sz="1400" b="0" i="0" u="none" strike="noStrike">
                          <a:solidFill>
                            <a:srgbClr val="000000"/>
                          </a:solidFill>
                          <a:latin typeface="Calibri"/>
                        </a:rPr>
                        <a:t>1</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en-US" sz="1400" b="0" i="0" u="none" strike="noStrike">
                          <a:solidFill>
                            <a:srgbClr val="000000"/>
                          </a:solidFill>
                          <a:latin typeface="Calibri"/>
                        </a:rPr>
                        <a:t>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en-US" sz="1400" b="0" i="0" u="none" strike="noStrike">
                          <a:solidFill>
                            <a:srgbClr val="000000"/>
                          </a:solidFill>
                          <a:latin typeface="Calibri"/>
                        </a:rPr>
                        <a:t>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en-US" sz="1400" b="0" i="0" u="none" strike="noStrike">
                          <a:solidFill>
                            <a:srgbClr val="000000"/>
                          </a:solidFill>
                          <a:latin typeface="Calibri"/>
                        </a:rPr>
                        <a:t>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en-US" sz="1400" b="0" i="0" u="none" strike="noStrike">
                          <a:solidFill>
                            <a:srgbClr val="000000"/>
                          </a:solidFill>
                          <a:latin typeface="Calibri"/>
                        </a:rPr>
                        <a:t>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en-US" sz="1400" b="0" i="0" u="none" strike="noStrike">
                          <a:solidFill>
                            <a:srgbClr val="000000"/>
                          </a:solidFill>
                          <a:latin typeface="Calibri"/>
                        </a:rPr>
                        <a:t>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en-US" sz="1400" b="0" i="0" u="none" strike="noStrike">
                          <a:solidFill>
                            <a:srgbClr val="000000"/>
                          </a:solidFill>
                          <a:latin typeface="Calibri"/>
                        </a:rPr>
                        <a:t>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en-US" sz="1400" b="0" i="0" u="none" strike="noStrike">
                          <a:solidFill>
                            <a:srgbClr val="000000"/>
                          </a:solidFill>
                          <a:latin typeface="Calibri"/>
                        </a:rPr>
                        <a:t> </a:t>
                      </a:r>
                    </a:p>
                  </a:txBody>
                  <a:tcPr marL="8243" marR="8243" marT="82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06085">
                <a:tc>
                  <a:txBody>
                    <a:bodyPr/>
                    <a:lstStyle/>
                    <a:p>
                      <a:pPr algn="ctr" rtl="0" fontAlgn="b"/>
                      <a:r>
                        <a:rPr lang="en-US" sz="1400" b="0" i="0" u="none" strike="noStrike">
                          <a:solidFill>
                            <a:srgbClr val="000000"/>
                          </a:solidFill>
                          <a:latin typeface="Calibri"/>
                        </a:rPr>
                        <a:t>2</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06085">
                <a:tc>
                  <a:txBody>
                    <a:bodyPr/>
                    <a:lstStyle/>
                    <a:p>
                      <a:pPr algn="ctr" rtl="0" fontAlgn="b"/>
                      <a:r>
                        <a:rPr lang="en-US" sz="1400" b="0" i="0" u="none" strike="noStrike">
                          <a:solidFill>
                            <a:srgbClr val="000000"/>
                          </a:solidFill>
                          <a:latin typeface="Calibri"/>
                        </a:rPr>
                        <a:t>dst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648355">
                <a:tc>
                  <a:txBody>
                    <a:bodyPr/>
                    <a:lstStyle/>
                    <a:p>
                      <a:pPr algn="ctr" rtl="0" fontAlgn="b"/>
                      <a:r>
                        <a:rPr lang="en-US" sz="1400" b="0" i="0" u="none" strike="noStrike">
                          <a:solidFill>
                            <a:srgbClr val="000000"/>
                          </a:solidFill>
                          <a:latin typeface="Calibri"/>
                        </a:rPr>
                        <a:t>B</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400" b="0" i="0" u="sng" strike="noStrike">
                          <a:solidFill>
                            <a:srgbClr val="000000"/>
                          </a:solidFill>
                          <a:latin typeface="Calibri"/>
                        </a:rPr>
                        <a:t>Pegawai Negeri Sipil (PNS)</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400" b="0" i="0" u="sng" strike="noStrike" dirty="0">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400" b="0" i="0" u="sng"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400" b="0" i="0" u="none" strike="noStrike">
                          <a:solidFill>
                            <a:srgbClr val="000000"/>
                          </a:solidFill>
                          <a:latin typeface="Calibri"/>
                        </a:rPr>
                        <a:t> </a:t>
                      </a:r>
                      <a:r>
                        <a:rPr lang="en-US" sz="1400" b="0" i="0" u="sng" strike="noStrike">
                          <a:solidFill>
                            <a:srgbClr val="000000"/>
                          </a:solidFill>
                          <a:latin typeface="Calibri"/>
                        </a:rPr>
                        <a:t>XXX</a:t>
                      </a:r>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400" b="0" i="0" u="none" strike="noStrike">
                          <a:solidFill>
                            <a:srgbClr val="000000"/>
                          </a:solidFill>
                          <a:latin typeface="Calibri"/>
                        </a:rPr>
                        <a:t> </a:t>
                      </a:r>
                      <a:r>
                        <a:rPr lang="en-US" sz="1400" b="0" i="0" u="sng" strike="noStrike">
                          <a:solidFill>
                            <a:srgbClr val="000000"/>
                          </a:solidFill>
                          <a:latin typeface="Calibri"/>
                        </a:rPr>
                        <a:t>XXX</a:t>
                      </a:r>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400" b="0" i="0" u="none" strike="noStrike">
                          <a:solidFill>
                            <a:srgbClr val="000000"/>
                          </a:solidFill>
                          <a:latin typeface="Calibri"/>
                        </a:rPr>
                        <a:t> </a:t>
                      </a:r>
                      <a:r>
                        <a:rPr lang="en-US" sz="1400" b="0" i="0" u="sng" strike="noStrike">
                          <a:solidFill>
                            <a:srgbClr val="000000"/>
                          </a:solidFill>
                          <a:latin typeface="Calibri"/>
                        </a:rPr>
                        <a:t>XXXXX</a:t>
                      </a:r>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06085">
                <a:tc>
                  <a:txBody>
                    <a:bodyPr/>
                    <a:lstStyle/>
                    <a:p>
                      <a:pPr algn="ctr" rtl="0" fontAlgn="b"/>
                      <a:r>
                        <a:rPr lang="en-US" sz="1400" b="0" i="0" u="none" strike="noStrike">
                          <a:solidFill>
                            <a:srgbClr val="000000"/>
                          </a:solidFill>
                          <a:latin typeface="Calibri"/>
                        </a:rPr>
                        <a:t>1</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4">
                  <a:txBody>
                    <a:bodyPr/>
                    <a:lstStyle/>
                    <a:p>
                      <a:pPr algn="ctr"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06085">
                <a:tc>
                  <a:txBody>
                    <a:bodyPr/>
                    <a:lstStyle/>
                    <a:p>
                      <a:pPr algn="ctr" rtl="0" fontAlgn="b"/>
                      <a:r>
                        <a:rPr lang="en-US" sz="1400" b="0" i="0" u="none" strike="noStrike">
                          <a:solidFill>
                            <a:srgbClr val="000000"/>
                          </a:solidFill>
                          <a:latin typeface="Calibri"/>
                        </a:rPr>
                        <a:t>2</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06085">
                <a:tc>
                  <a:txBody>
                    <a:bodyPr/>
                    <a:lstStyle/>
                    <a:p>
                      <a:pPr algn="ctr" rtl="0" fontAlgn="b"/>
                      <a:r>
                        <a:rPr lang="en-US" sz="1400" b="0" i="0" u="none" strike="noStrike">
                          <a:solidFill>
                            <a:srgbClr val="000000"/>
                          </a:solidFill>
                          <a:latin typeface="Calibri"/>
                        </a:rPr>
                        <a:t>3</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06085">
                <a:tc>
                  <a:txBody>
                    <a:bodyPr/>
                    <a:lstStyle/>
                    <a:p>
                      <a:pPr algn="ctr" rtl="0" fontAlgn="b"/>
                      <a:r>
                        <a:rPr lang="en-US" sz="1400" b="0" i="0" u="none" strike="noStrike">
                          <a:solidFill>
                            <a:srgbClr val="000000"/>
                          </a:solidFill>
                          <a:latin typeface="Calibri"/>
                        </a:rPr>
                        <a:t>dst</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rtl="0"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354467">
                <a:tc>
                  <a:txBody>
                    <a:bodyPr/>
                    <a:lstStyle/>
                    <a:p>
                      <a:pPr algn="ctr"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050" b="0" i="0" u="none" strike="noStrike" dirty="0">
                          <a:solidFill>
                            <a:srgbClr val="000000"/>
                          </a:solidFill>
                          <a:latin typeface="Calibri"/>
                        </a:rPr>
                        <a:t>   </a:t>
                      </a:r>
                      <a:r>
                        <a:rPr lang="en-US" sz="1200" b="0" i="0" u="none" strike="noStrike" dirty="0" err="1">
                          <a:solidFill>
                            <a:srgbClr val="000000"/>
                          </a:solidFill>
                          <a:latin typeface="Calibri"/>
                        </a:rPr>
                        <a:t>Jml</a:t>
                      </a:r>
                      <a:r>
                        <a:rPr lang="en-US" sz="1200" b="0" i="0" u="none" strike="noStrike" dirty="0">
                          <a:solidFill>
                            <a:srgbClr val="000000"/>
                          </a:solidFill>
                          <a:latin typeface="Calibri"/>
                        </a:rPr>
                        <a:t> </a:t>
                      </a:r>
                      <a:r>
                        <a:rPr lang="en-US" sz="1200" b="0" i="0" u="none" strike="noStrike" dirty="0" err="1">
                          <a:solidFill>
                            <a:srgbClr val="000000"/>
                          </a:solidFill>
                          <a:latin typeface="Calibri"/>
                        </a:rPr>
                        <a:t>zakat</a:t>
                      </a:r>
                      <a:r>
                        <a:rPr lang="en-US" sz="1200" b="0" i="0" u="none" strike="noStrike" dirty="0">
                          <a:solidFill>
                            <a:srgbClr val="000000"/>
                          </a:solidFill>
                          <a:latin typeface="Calibri"/>
                        </a:rPr>
                        <a:t> (A+B) </a:t>
                      </a:r>
                      <a:endParaRPr lang="en-US" sz="1050" b="0" i="0" u="none" strike="noStrike" dirty="0">
                        <a:solidFill>
                          <a:srgbClr val="000000"/>
                        </a:solidFill>
                        <a:latin typeface="Calibri"/>
                      </a:endParaRP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sng" strike="noStrike">
                          <a:solidFill>
                            <a:srgbClr val="000000"/>
                          </a:solidFill>
                          <a:latin typeface="Calibri"/>
                        </a:rPr>
                        <a:t>XXXX</a:t>
                      </a:r>
                      <a:r>
                        <a:rPr lang="en-US" sz="1400" b="0" i="0" u="none" strike="noStrike">
                          <a:solidFill>
                            <a:srgbClr val="000000"/>
                          </a:solidFill>
                          <a:latin typeface="Calibri"/>
                        </a:rPr>
                        <a:t> </a:t>
                      </a:r>
                      <a:endParaRPr lang="en-US" sz="1400" b="0" i="0" u="sng" strike="noStrike">
                        <a:solidFill>
                          <a:srgbClr val="000000"/>
                        </a:solidFill>
                        <a:latin typeface="Calibri"/>
                      </a:endParaRP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a:solidFill>
                            <a:srgbClr val="000000"/>
                          </a:solidFill>
                          <a:latin typeface="Calibri"/>
                        </a:rPr>
                        <a:t>   </a:t>
                      </a:r>
                      <a:r>
                        <a:rPr lang="en-US" sz="1400" b="0" i="0" u="sng" strike="noStrike">
                          <a:solidFill>
                            <a:srgbClr val="000000"/>
                          </a:solidFill>
                          <a:latin typeface="Calibri"/>
                        </a:rPr>
                        <a:t>XXXX</a:t>
                      </a:r>
                      <a:r>
                        <a:rPr lang="en-US" sz="1400" b="0" i="0" u="none" strike="noStrike">
                          <a:solidFill>
                            <a:srgbClr val="000000"/>
                          </a:solidFill>
                          <a:latin typeface="Calibri"/>
                        </a:rPr>
                        <a:t> </a:t>
                      </a: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sng" strike="noStrike" dirty="0">
                          <a:solidFill>
                            <a:srgbClr val="000000"/>
                          </a:solidFill>
                          <a:latin typeface="Calibri"/>
                        </a:rPr>
                        <a:t>XXXXX</a:t>
                      </a:r>
                      <a:r>
                        <a:rPr lang="en-US" sz="1400" b="0" i="0" u="none" strike="noStrike" dirty="0">
                          <a:solidFill>
                            <a:srgbClr val="000000"/>
                          </a:solidFill>
                          <a:latin typeface="Calibri"/>
                        </a:rPr>
                        <a:t> </a:t>
                      </a:r>
                      <a:endParaRPr lang="en-US" sz="1400" b="0" i="0" u="sng" strike="noStrike" dirty="0">
                        <a:solidFill>
                          <a:srgbClr val="000000"/>
                        </a:solidFill>
                        <a:latin typeface="Calibri"/>
                      </a:endParaRPr>
                    </a:p>
                  </a:txBody>
                  <a:tcPr marL="8243" marR="8243" marT="82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52"/>
            <a:ext cx="8643998" cy="6715148"/>
          </a:xfrm>
        </p:spPr>
        <p:txBody>
          <a:bodyPr>
            <a:normAutofit fontScale="32500" lnSpcReduction="20000"/>
          </a:bodyPr>
          <a:lstStyle/>
          <a:p>
            <a:pPr algn="ctr">
              <a:buNone/>
            </a:pPr>
            <a:r>
              <a:rPr lang="en-US" b="1" dirty="0" smtClean="0"/>
              <a:t>SURAT  KUASA PEMOTONGAN GAJI DAN TUNKIN</a:t>
            </a:r>
            <a:endParaRPr lang="id-ID" b="1" dirty="0" smtClean="0"/>
          </a:p>
          <a:p>
            <a:pPr algn="ctr">
              <a:buNone/>
            </a:pPr>
            <a:r>
              <a:rPr lang="en-US" b="1" dirty="0" smtClean="0"/>
              <a:t>UNTUK ZAKAT PENGHASILAN</a:t>
            </a:r>
            <a:endParaRPr lang="id-ID" b="1" dirty="0" smtClean="0"/>
          </a:p>
          <a:p>
            <a:pPr>
              <a:buNone/>
            </a:pPr>
            <a:r>
              <a:rPr lang="en-US" b="1" dirty="0" smtClean="0"/>
              <a:t> </a:t>
            </a:r>
            <a:endParaRPr lang="id-ID" b="1" dirty="0" smtClean="0"/>
          </a:p>
          <a:p>
            <a:pPr>
              <a:buNone/>
            </a:pPr>
            <a:r>
              <a:rPr lang="en-US" b="1" dirty="0" smtClean="0"/>
              <a:t>Yang </a:t>
            </a:r>
            <a:r>
              <a:rPr lang="en-US" b="1" dirty="0" err="1" smtClean="0"/>
              <a:t>bertanda</a:t>
            </a:r>
            <a:r>
              <a:rPr lang="en-US" b="1" dirty="0" smtClean="0"/>
              <a:t> </a:t>
            </a:r>
            <a:r>
              <a:rPr lang="en-US" b="1" dirty="0" err="1" smtClean="0"/>
              <a:t>tangan</a:t>
            </a:r>
            <a:r>
              <a:rPr lang="en-US" b="1" dirty="0" smtClean="0"/>
              <a:t> </a:t>
            </a:r>
            <a:r>
              <a:rPr lang="en-US" b="1" dirty="0" err="1" smtClean="0"/>
              <a:t>di</a:t>
            </a:r>
            <a:r>
              <a:rPr lang="en-US" b="1" dirty="0" smtClean="0"/>
              <a:t> </a:t>
            </a:r>
            <a:r>
              <a:rPr lang="en-US" b="1" dirty="0" err="1" smtClean="0"/>
              <a:t>bawah</a:t>
            </a:r>
            <a:r>
              <a:rPr lang="en-US" b="1" dirty="0" smtClean="0"/>
              <a:t> </a:t>
            </a:r>
            <a:r>
              <a:rPr lang="en-US" b="1" dirty="0" err="1" smtClean="0"/>
              <a:t>ini</a:t>
            </a:r>
            <a:r>
              <a:rPr lang="en-US" b="1" dirty="0" smtClean="0"/>
              <a:t>:</a:t>
            </a:r>
            <a:endParaRPr lang="id-ID" b="1" dirty="0" smtClean="0"/>
          </a:p>
          <a:p>
            <a:pPr>
              <a:buNone/>
            </a:pPr>
            <a:r>
              <a:rPr lang="en-US" b="1" dirty="0" smtClean="0"/>
              <a:t> </a:t>
            </a:r>
            <a:endParaRPr lang="id-ID" b="1" dirty="0" smtClean="0"/>
          </a:p>
          <a:p>
            <a:pPr>
              <a:buNone/>
            </a:pPr>
            <a:r>
              <a:rPr lang="en-US" b="1" dirty="0" smtClean="0"/>
              <a:t>	</a:t>
            </a:r>
            <a:r>
              <a:rPr lang="en-US" b="1" dirty="0" err="1" smtClean="0"/>
              <a:t>Nama</a:t>
            </a:r>
            <a:r>
              <a:rPr lang="en-US" b="1" dirty="0" smtClean="0"/>
              <a:t>	</a:t>
            </a:r>
            <a:r>
              <a:rPr lang="id-ID" b="1" dirty="0" smtClean="0"/>
              <a:t>	</a:t>
            </a:r>
            <a:r>
              <a:rPr lang="en-US" b="1" dirty="0" smtClean="0"/>
              <a:t>:  ………………………………………………………</a:t>
            </a:r>
            <a:endParaRPr lang="id-ID" b="1" dirty="0" smtClean="0"/>
          </a:p>
          <a:p>
            <a:pPr>
              <a:buNone/>
            </a:pPr>
            <a:r>
              <a:rPr lang="en-US" b="1" dirty="0" smtClean="0"/>
              <a:t>	</a:t>
            </a:r>
            <a:r>
              <a:rPr lang="en-US" b="1" dirty="0" err="1" smtClean="0"/>
              <a:t>Pangkat</a:t>
            </a:r>
            <a:r>
              <a:rPr lang="en-US" b="1" dirty="0" smtClean="0"/>
              <a:t>, </a:t>
            </a:r>
            <a:r>
              <a:rPr lang="en-US" b="1" dirty="0" err="1" smtClean="0"/>
              <a:t>Gol</a:t>
            </a:r>
            <a:r>
              <a:rPr lang="en-US" b="1" dirty="0" smtClean="0"/>
              <a:t>, NRP/NIP	:  ………………………………………………………</a:t>
            </a:r>
            <a:endParaRPr lang="id-ID" b="1" dirty="0" smtClean="0"/>
          </a:p>
          <a:p>
            <a:pPr>
              <a:buNone/>
            </a:pPr>
            <a:r>
              <a:rPr lang="en-US" b="1" dirty="0" smtClean="0"/>
              <a:t>	</a:t>
            </a:r>
            <a:r>
              <a:rPr lang="en-US" b="1" dirty="0" err="1" smtClean="0"/>
              <a:t>Jabatan</a:t>
            </a:r>
            <a:r>
              <a:rPr lang="en-US" b="1" dirty="0" smtClean="0"/>
              <a:t>	</a:t>
            </a:r>
            <a:r>
              <a:rPr lang="id-ID" b="1" dirty="0" smtClean="0"/>
              <a:t>	</a:t>
            </a:r>
            <a:r>
              <a:rPr lang="en-US" b="1" dirty="0" smtClean="0"/>
              <a:t>:  ………………………………………………………</a:t>
            </a:r>
            <a:endParaRPr lang="id-ID" b="1" dirty="0" smtClean="0"/>
          </a:p>
          <a:p>
            <a:pPr>
              <a:buNone/>
            </a:pPr>
            <a:r>
              <a:rPr lang="en-US" b="1" dirty="0" smtClean="0"/>
              <a:t>	</a:t>
            </a:r>
            <a:r>
              <a:rPr lang="en-US" b="1" dirty="0" err="1" smtClean="0"/>
              <a:t>Kesatuan</a:t>
            </a:r>
            <a:r>
              <a:rPr lang="en-US" b="1" dirty="0" smtClean="0"/>
              <a:t>	</a:t>
            </a:r>
            <a:r>
              <a:rPr lang="id-ID" b="1" dirty="0" smtClean="0"/>
              <a:t>	</a:t>
            </a:r>
            <a:r>
              <a:rPr lang="en-US" b="1" dirty="0" smtClean="0"/>
              <a:t>:  ………………………………………………………</a:t>
            </a:r>
            <a:endParaRPr lang="id-ID" b="1" dirty="0" smtClean="0"/>
          </a:p>
          <a:p>
            <a:pPr>
              <a:buNone/>
            </a:pPr>
            <a:r>
              <a:rPr lang="en-US" b="1" dirty="0" smtClean="0"/>
              <a:t>	</a:t>
            </a:r>
            <a:r>
              <a:rPr lang="en-US" b="1" dirty="0" err="1" smtClean="0"/>
              <a:t>Alamat</a:t>
            </a:r>
            <a:r>
              <a:rPr lang="en-US" b="1" dirty="0" smtClean="0"/>
              <a:t>  </a:t>
            </a:r>
            <a:r>
              <a:rPr lang="en-US" b="1" dirty="0" err="1" smtClean="0"/>
              <a:t>kesatuan</a:t>
            </a:r>
            <a:r>
              <a:rPr lang="en-US" b="1" dirty="0" smtClean="0"/>
              <a:t>	: ……………………………………………………….</a:t>
            </a:r>
            <a:endParaRPr lang="id-ID" b="1" dirty="0" smtClean="0"/>
          </a:p>
          <a:p>
            <a:pPr>
              <a:buNone/>
            </a:pPr>
            <a:r>
              <a:rPr lang="en-US" b="1" dirty="0" smtClean="0"/>
              <a:t>	NPWZ </a:t>
            </a:r>
            <a:r>
              <a:rPr lang="en-US" b="1" dirty="0" err="1" smtClean="0"/>
              <a:t>dari</a:t>
            </a:r>
            <a:r>
              <a:rPr lang="en-US" b="1" dirty="0" smtClean="0"/>
              <a:t> BAZNAS	: ……………………………………………………….</a:t>
            </a:r>
            <a:endParaRPr lang="id-ID" b="1" dirty="0" smtClean="0"/>
          </a:p>
          <a:p>
            <a:pPr>
              <a:buNone/>
            </a:pPr>
            <a:r>
              <a:rPr lang="en-US" b="1" dirty="0" smtClean="0"/>
              <a:t> </a:t>
            </a:r>
            <a:endParaRPr lang="id-ID" b="1" dirty="0" smtClean="0"/>
          </a:p>
          <a:p>
            <a:pPr>
              <a:buNone/>
            </a:pPr>
            <a:r>
              <a:rPr lang="en-US" b="1" dirty="0" err="1" smtClean="0"/>
              <a:t>Untuk</a:t>
            </a:r>
            <a:r>
              <a:rPr lang="en-US" b="1" dirty="0" smtClean="0"/>
              <a:t> </a:t>
            </a:r>
            <a:r>
              <a:rPr lang="en-US" b="1" dirty="0" err="1" smtClean="0"/>
              <a:t>selanjutnya</a:t>
            </a:r>
            <a:r>
              <a:rPr lang="en-US" b="1" dirty="0" smtClean="0"/>
              <a:t> </a:t>
            </a:r>
            <a:r>
              <a:rPr lang="en-US" b="1" dirty="0" err="1" smtClean="0"/>
              <a:t>disebut</a:t>
            </a:r>
            <a:r>
              <a:rPr lang="en-US" b="1" dirty="0" smtClean="0"/>
              <a:t> </a:t>
            </a:r>
            <a:r>
              <a:rPr lang="en-US" b="1" dirty="0" err="1" smtClean="0"/>
              <a:t>sebagai</a:t>
            </a:r>
            <a:r>
              <a:rPr lang="en-US" b="1" dirty="0" smtClean="0"/>
              <a:t> </a:t>
            </a:r>
            <a:r>
              <a:rPr lang="en-US" b="1" dirty="0" err="1" smtClean="0"/>
              <a:t>Pemberi</a:t>
            </a:r>
            <a:r>
              <a:rPr lang="en-US" b="1" dirty="0" smtClean="0"/>
              <a:t> </a:t>
            </a:r>
            <a:r>
              <a:rPr lang="en-US" b="1" dirty="0" err="1" smtClean="0"/>
              <a:t>Kuasa</a:t>
            </a:r>
            <a:r>
              <a:rPr lang="en-US" b="1" dirty="0" smtClean="0"/>
              <a:t>.</a:t>
            </a:r>
            <a:endParaRPr lang="id-ID" b="1" dirty="0" smtClean="0"/>
          </a:p>
          <a:p>
            <a:pPr>
              <a:buNone/>
            </a:pPr>
            <a:r>
              <a:rPr lang="en-US" b="1" dirty="0" smtClean="0"/>
              <a:t> </a:t>
            </a:r>
            <a:endParaRPr lang="id-ID" b="1" dirty="0" smtClean="0"/>
          </a:p>
          <a:p>
            <a:pPr>
              <a:buNone/>
            </a:pPr>
            <a:r>
              <a:rPr lang="en-US" b="1" dirty="0" err="1" smtClean="0"/>
              <a:t>Memberi</a:t>
            </a:r>
            <a:r>
              <a:rPr lang="en-US" b="1" dirty="0" smtClean="0"/>
              <a:t> </a:t>
            </a:r>
            <a:r>
              <a:rPr lang="en-US" b="1" dirty="0" err="1" smtClean="0"/>
              <a:t>kuasa</a:t>
            </a:r>
            <a:r>
              <a:rPr lang="en-US" b="1" dirty="0" smtClean="0"/>
              <a:t> </a:t>
            </a:r>
            <a:r>
              <a:rPr lang="en-US" b="1" dirty="0" err="1" smtClean="0"/>
              <a:t>kepada</a:t>
            </a:r>
            <a:r>
              <a:rPr lang="en-US" b="1" dirty="0" smtClean="0"/>
              <a:t>:</a:t>
            </a:r>
            <a:endParaRPr lang="id-ID" b="1" dirty="0" smtClean="0"/>
          </a:p>
          <a:p>
            <a:pPr>
              <a:buNone/>
            </a:pPr>
            <a:r>
              <a:rPr lang="en-US" b="1" dirty="0" smtClean="0"/>
              <a:t> </a:t>
            </a:r>
            <a:endParaRPr lang="id-ID" b="1" dirty="0" smtClean="0"/>
          </a:p>
          <a:p>
            <a:pPr>
              <a:buNone/>
            </a:pPr>
            <a:r>
              <a:rPr lang="en-US" b="1" dirty="0" smtClean="0"/>
              <a:t>	</a:t>
            </a:r>
            <a:r>
              <a:rPr lang="en-US" b="1" dirty="0" err="1" smtClean="0"/>
              <a:t>Nama</a:t>
            </a:r>
            <a:r>
              <a:rPr lang="en-US" b="1" dirty="0" smtClean="0"/>
              <a:t>	</a:t>
            </a:r>
            <a:r>
              <a:rPr lang="id-ID" b="1" dirty="0" smtClean="0"/>
              <a:t>	</a:t>
            </a:r>
            <a:r>
              <a:rPr lang="en-US" b="1" dirty="0" smtClean="0"/>
              <a:t>: ……………………………………………………….</a:t>
            </a:r>
            <a:endParaRPr lang="id-ID" b="1" dirty="0" smtClean="0"/>
          </a:p>
          <a:p>
            <a:pPr>
              <a:buNone/>
            </a:pPr>
            <a:r>
              <a:rPr lang="en-US" b="1" dirty="0" smtClean="0"/>
              <a:t>	</a:t>
            </a:r>
            <a:r>
              <a:rPr lang="en-US" b="1" dirty="0" err="1" smtClean="0"/>
              <a:t>Pangkat</a:t>
            </a:r>
            <a:r>
              <a:rPr lang="en-US" b="1" dirty="0" smtClean="0"/>
              <a:t>, </a:t>
            </a:r>
            <a:r>
              <a:rPr lang="en-US" b="1" dirty="0" err="1" smtClean="0"/>
              <a:t>Gol</a:t>
            </a:r>
            <a:r>
              <a:rPr lang="en-US" b="1" dirty="0" smtClean="0"/>
              <a:t>, NRP/NIP	: ……………………………………………………….</a:t>
            </a:r>
            <a:endParaRPr lang="id-ID" b="1" dirty="0" smtClean="0"/>
          </a:p>
          <a:p>
            <a:pPr>
              <a:buNone/>
            </a:pPr>
            <a:r>
              <a:rPr lang="en-US" b="1" dirty="0" smtClean="0"/>
              <a:t>	</a:t>
            </a:r>
            <a:r>
              <a:rPr lang="en-US" b="1" dirty="0" err="1" smtClean="0"/>
              <a:t>Jabatan</a:t>
            </a:r>
            <a:r>
              <a:rPr lang="en-US" b="1" dirty="0" smtClean="0"/>
              <a:t>	</a:t>
            </a:r>
            <a:r>
              <a:rPr lang="id-ID" b="1" dirty="0" smtClean="0"/>
              <a:t>	</a:t>
            </a:r>
            <a:r>
              <a:rPr lang="en-US" b="1" dirty="0" smtClean="0"/>
              <a:t>:</a:t>
            </a:r>
            <a:r>
              <a:rPr lang="en-US" b="1" dirty="0" err="1" smtClean="0"/>
              <a:t>Bendahara</a:t>
            </a:r>
            <a:r>
              <a:rPr lang="en-US" b="1" dirty="0" smtClean="0"/>
              <a:t> </a:t>
            </a:r>
            <a:r>
              <a:rPr lang="en-US" b="1" dirty="0" err="1" smtClean="0"/>
              <a:t>Satuan</a:t>
            </a:r>
            <a:r>
              <a:rPr lang="en-US" b="1" dirty="0" smtClean="0"/>
              <a:t>/PABP/</a:t>
            </a:r>
            <a:r>
              <a:rPr lang="en-US" b="1" dirty="0" err="1" smtClean="0"/>
              <a:t>Juyar</a:t>
            </a:r>
            <a:r>
              <a:rPr lang="en-US" b="1" dirty="0" smtClean="0"/>
              <a:t> </a:t>
            </a:r>
            <a:r>
              <a:rPr lang="en-US" b="1" dirty="0" err="1" smtClean="0"/>
              <a:t>Satker</a:t>
            </a:r>
            <a:endParaRPr lang="id-ID" b="1" dirty="0" smtClean="0"/>
          </a:p>
          <a:p>
            <a:pPr>
              <a:buNone/>
            </a:pPr>
            <a:r>
              <a:rPr lang="en-US" b="1" dirty="0" smtClean="0"/>
              <a:t>	</a:t>
            </a:r>
            <a:r>
              <a:rPr lang="en-US" b="1" dirty="0" err="1" smtClean="0"/>
              <a:t>Kesatuan</a:t>
            </a:r>
            <a:r>
              <a:rPr lang="en-US" b="1" dirty="0" smtClean="0"/>
              <a:t> </a:t>
            </a:r>
            <a:r>
              <a:rPr lang="id-ID" b="1" dirty="0" smtClean="0"/>
              <a:t>	</a:t>
            </a:r>
            <a:r>
              <a:rPr lang="en-US" b="1" dirty="0" smtClean="0"/>
              <a:t>	: ……………………………………………………….</a:t>
            </a:r>
            <a:endParaRPr lang="id-ID" b="1" dirty="0" smtClean="0"/>
          </a:p>
          <a:p>
            <a:pPr>
              <a:buNone/>
            </a:pPr>
            <a:r>
              <a:rPr lang="en-US" b="1" dirty="0" smtClean="0"/>
              <a:t>	</a:t>
            </a:r>
            <a:r>
              <a:rPr lang="en-US" b="1" dirty="0" err="1" smtClean="0"/>
              <a:t>Alamat</a:t>
            </a:r>
            <a:r>
              <a:rPr lang="en-US" b="1" dirty="0" smtClean="0"/>
              <a:t> </a:t>
            </a:r>
            <a:r>
              <a:rPr lang="en-US" b="1" dirty="0" err="1" smtClean="0"/>
              <a:t>kesatuan</a:t>
            </a:r>
            <a:r>
              <a:rPr lang="en-US" b="1" dirty="0" smtClean="0"/>
              <a:t>	: ……………………………………………………….</a:t>
            </a:r>
            <a:endParaRPr lang="id-ID" b="1" dirty="0" smtClean="0"/>
          </a:p>
          <a:p>
            <a:pPr>
              <a:buNone/>
            </a:pPr>
            <a:r>
              <a:rPr lang="en-US" b="1" dirty="0" smtClean="0"/>
              <a:t> </a:t>
            </a:r>
            <a:endParaRPr lang="id-ID" b="1" dirty="0" smtClean="0"/>
          </a:p>
          <a:p>
            <a:pPr>
              <a:buNone/>
            </a:pPr>
            <a:r>
              <a:rPr lang="en-US" b="1" dirty="0" err="1" smtClean="0"/>
              <a:t>Untuk</a:t>
            </a:r>
            <a:r>
              <a:rPr lang="en-US" b="1" dirty="0" smtClean="0"/>
              <a:t> </a:t>
            </a:r>
            <a:r>
              <a:rPr lang="en-US" b="1" dirty="0" err="1" smtClean="0"/>
              <a:t>selanjutnya</a:t>
            </a:r>
            <a:r>
              <a:rPr lang="en-US" b="1" dirty="0" smtClean="0"/>
              <a:t> </a:t>
            </a:r>
            <a:r>
              <a:rPr lang="en-US" b="1" dirty="0" err="1" smtClean="0"/>
              <a:t>disebut</a:t>
            </a:r>
            <a:r>
              <a:rPr lang="en-US" b="1" dirty="0" smtClean="0"/>
              <a:t> </a:t>
            </a:r>
            <a:r>
              <a:rPr lang="en-US" b="1" dirty="0" err="1" smtClean="0"/>
              <a:t>sebagai</a:t>
            </a:r>
            <a:r>
              <a:rPr lang="en-US" b="1" dirty="0" smtClean="0"/>
              <a:t> </a:t>
            </a:r>
            <a:r>
              <a:rPr lang="en-US" b="1" dirty="0" err="1" smtClean="0"/>
              <a:t>Penerima</a:t>
            </a:r>
            <a:r>
              <a:rPr lang="en-US" b="1" dirty="0" smtClean="0"/>
              <a:t> </a:t>
            </a:r>
            <a:r>
              <a:rPr lang="en-US" b="1" dirty="0" err="1" smtClean="0"/>
              <a:t>Kuasa</a:t>
            </a:r>
            <a:r>
              <a:rPr lang="en-US" b="1" dirty="0" smtClean="0"/>
              <a:t>.	</a:t>
            </a:r>
            <a:endParaRPr lang="id-ID" b="1" dirty="0" smtClean="0"/>
          </a:p>
          <a:p>
            <a:pPr>
              <a:buNone/>
            </a:pPr>
            <a:r>
              <a:rPr lang="en-US" b="1" dirty="0" smtClean="0"/>
              <a:t> </a:t>
            </a:r>
            <a:endParaRPr lang="id-ID" b="1" dirty="0" smtClean="0"/>
          </a:p>
          <a:p>
            <a:pPr>
              <a:buNone/>
            </a:pPr>
            <a:r>
              <a:rPr lang="en-US" b="1" dirty="0" smtClean="0"/>
              <a:t>-------------------------------------------------------KHUSUS-------------------------------------------------</a:t>
            </a:r>
            <a:endParaRPr lang="id-ID" b="1" dirty="0" smtClean="0"/>
          </a:p>
          <a:p>
            <a:pPr>
              <a:buNone/>
            </a:pPr>
            <a:r>
              <a:rPr lang="en-US" b="1" dirty="0" err="1" smtClean="0"/>
              <a:t>Mewakili</a:t>
            </a:r>
            <a:r>
              <a:rPr lang="en-US" b="1" dirty="0" smtClean="0"/>
              <a:t> </a:t>
            </a:r>
            <a:r>
              <a:rPr lang="en-US" b="1" dirty="0" err="1" smtClean="0"/>
              <a:t>Pemberi</a:t>
            </a:r>
            <a:r>
              <a:rPr lang="en-US" b="1" dirty="0" smtClean="0"/>
              <a:t> </a:t>
            </a:r>
            <a:r>
              <a:rPr lang="en-US" b="1" dirty="0" err="1" smtClean="0"/>
              <a:t>Kuasa</a:t>
            </a:r>
            <a:r>
              <a:rPr lang="en-US" b="1" dirty="0" smtClean="0"/>
              <a:t> </a:t>
            </a:r>
            <a:r>
              <a:rPr lang="en-US" b="1" dirty="0" err="1" smtClean="0"/>
              <a:t>untuk</a:t>
            </a:r>
            <a:r>
              <a:rPr lang="en-US" b="1" dirty="0" smtClean="0"/>
              <a:t> </a:t>
            </a:r>
            <a:r>
              <a:rPr lang="en-US" b="1" dirty="0" err="1" smtClean="0"/>
              <a:t>melakukan</a:t>
            </a:r>
            <a:r>
              <a:rPr lang="en-US" b="1" dirty="0" smtClean="0"/>
              <a:t> </a:t>
            </a:r>
            <a:r>
              <a:rPr lang="en-US" b="1" dirty="0" err="1" smtClean="0"/>
              <a:t>pemotongan</a:t>
            </a:r>
            <a:r>
              <a:rPr lang="en-US" b="1" dirty="0" smtClean="0"/>
              <a:t> </a:t>
            </a:r>
            <a:r>
              <a:rPr lang="en-US" b="1" dirty="0" err="1" smtClean="0"/>
              <a:t>penerimaan</a:t>
            </a:r>
            <a:r>
              <a:rPr lang="en-US" b="1" dirty="0" smtClean="0"/>
              <a:t> </a:t>
            </a:r>
            <a:r>
              <a:rPr lang="en-US" b="1" dirty="0" err="1" smtClean="0"/>
              <a:t>gaji</a:t>
            </a:r>
            <a:r>
              <a:rPr lang="en-US" b="1" dirty="0" smtClean="0"/>
              <a:t> </a:t>
            </a:r>
            <a:r>
              <a:rPr lang="en-US" b="1" dirty="0" err="1" smtClean="0"/>
              <a:t>bruto</a:t>
            </a:r>
            <a:r>
              <a:rPr lang="en-US" b="1" dirty="0" smtClean="0"/>
              <a:t> </a:t>
            </a:r>
            <a:r>
              <a:rPr lang="en-US" b="1" dirty="0" err="1" smtClean="0"/>
              <a:t>dan</a:t>
            </a:r>
            <a:r>
              <a:rPr lang="en-US" b="1" dirty="0" smtClean="0"/>
              <a:t> </a:t>
            </a:r>
            <a:r>
              <a:rPr lang="en-US" b="1" dirty="0" err="1" smtClean="0"/>
              <a:t>Tunkin</a:t>
            </a:r>
            <a:r>
              <a:rPr lang="en-US" b="1" dirty="0" smtClean="0"/>
              <a:t> </a:t>
            </a:r>
            <a:r>
              <a:rPr lang="en-US" b="1" dirty="0" err="1" smtClean="0"/>
              <a:t>sebesar</a:t>
            </a:r>
            <a:r>
              <a:rPr lang="en-US" b="1" dirty="0" smtClean="0"/>
              <a:t> 2,5 % </a:t>
            </a:r>
            <a:r>
              <a:rPr lang="en-US" b="1" dirty="0" err="1" smtClean="0"/>
              <a:t>dari</a:t>
            </a:r>
            <a:r>
              <a:rPr lang="en-US" b="1" dirty="0" smtClean="0"/>
              <a:t> </a:t>
            </a:r>
            <a:r>
              <a:rPr lang="en-US" b="1" dirty="0" err="1" smtClean="0"/>
              <a:t>penghasilan</a:t>
            </a:r>
            <a:r>
              <a:rPr lang="en-US" b="1" dirty="0" smtClean="0"/>
              <a:t> </a:t>
            </a:r>
            <a:r>
              <a:rPr lang="en-US" b="1" dirty="0" err="1" smtClean="0"/>
              <a:t>Pemberi</a:t>
            </a:r>
            <a:r>
              <a:rPr lang="en-US" b="1" dirty="0" smtClean="0"/>
              <a:t> </a:t>
            </a:r>
            <a:r>
              <a:rPr lang="en-US" b="1" dirty="0" err="1" smtClean="0"/>
              <a:t>Kuasa</a:t>
            </a:r>
            <a:endParaRPr lang="id-ID" b="1" dirty="0" smtClean="0"/>
          </a:p>
          <a:p>
            <a:pPr>
              <a:buNone/>
            </a:pPr>
            <a:r>
              <a:rPr lang="en-US" b="1" dirty="0" err="1" smtClean="0"/>
              <a:t>setiap</a:t>
            </a:r>
            <a:r>
              <a:rPr lang="en-US" b="1" dirty="0" smtClean="0"/>
              <a:t> </a:t>
            </a:r>
            <a:r>
              <a:rPr lang="en-US" b="1" dirty="0" err="1" smtClean="0"/>
              <a:t>bulannya</a:t>
            </a:r>
            <a:r>
              <a:rPr lang="id-ID" b="1" dirty="0" smtClean="0"/>
              <a:t> </a:t>
            </a:r>
            <a:r>
              <a:rPr lang="en-US" b="1" dirty="0" err="1" smtClean="0"/>
              <a:t>untuk</a:t>
            </a:r>
            <a:r>
              <a:rPr lang="en-US" b="1" dirty="0" smtClean="0"/>
              <a:t>  </a:t>
            </a:r>
            <a:r>
              <a:rPr lang="en-US" b="1" dirty="0" err="1" smtClean="0"/>
              <a:t>disetorkan</a:t>
            </a:r>
            <a:r>
              <a:rPr lang="en-US" b="1" dirty="0" smtClean="0"/>
              <a:t> </a:t>
            </a:r>
            <a:r>
              <a:rPr lang="en-US" b="1" dirty="0" err="1" smtClean="0"/>
              <a:t>kepada</a:t>
            </a:r>
            <a:r>
              <a:rPr lang="en-US" b="1" dirty="0" smtClean="0"/>
              <a:t> </a:t>
            </a:r>
            <a:r>
              <a:rPr lang="id-ID" b="1" dirty="0" smtClean="0"/>
              <a:t>Ka UPZ selanjutnya disetorkan ke </a:t>
            </a:r>
            <a:r>
              <a:rPr lang="en-US" b="1" dirty="0" smtClean="0"/>
              <a:t>BAZNAS </a:t>
            </a:r>
            <a:r>
              <a:rPr lang="en-US" b="1" dirty="0" err="1" smtClean="0"/>
              <a:t>sebagai</a:t>
            </a:r>
            <a:r>
              <a:rPr lang="en-US" b="1" dirty="0" smtClean="0"/>
              <a:t> </a:t>
            </a:r>
            <a:r>
              <a:rPr lang="en-US" b="1" dirty="0" err="1" smtClean="0"/>
              <a:t>zakat</a:t>
            </a:r>
            <a:r>
              <a:rPr lang="en-US" b="1" dirty="0" smtClean="0"/>
              <a:t> </a:t>
            </a:r>
            <a:r>
              <a:rPr lang="en-US" b="1" dirty="0" err="1" smtClean="0"/>
              <a:t>penghasilan</a:t>
            </a:r>
            <a:r>
              <a:rPr lang="en-US" b="1" dirty="0" smtClean="0"/>
              <a:t> </a:t>
            </a:r>
            <a:r>
              <a:rPr lang="en-US" b="1" dirty="0" err="1" smtClean="0"/>
              <a:t>Pemberi</a:t>
            </a:r>
            <a:r>
              <a:rPr lang="en-US" b="1" dirty="0" smtClean="0"/>
              <a:t> </a:t>
            </a:r>
            <a:r>
              <a:rPr lang="en-US" b="1" dirty="0" err="1" smtClean="0"/>
              <a:t>Kuasa</a:t>
            </a:r>
            <a:r>
              <a:rPr lang="en-US" b="1" dirty="0" smtClean="0"/>
              <a:t>,  </a:t>
            </a:r>
            <a:r>
              <a:rPr lang="en-US" b="1" dirty="0" err="1" smtClean="0"/>
              <a:t>sampai</a:t>
            </a:r>
            <a:r>
              <a:rPr lang="en-US" b="1" dirty="0" smtClean="0"/>
              <a:t> </a:t>
            </a:r>
            <a:r>
              <a:rPr lang="en-US" b="1" dirty="0" err="1" smtClean="0"/>
              <a:t>dengan</a:t>
            </a:r>
            <a:r>
              <a:rPr lang="en-US" b="1" dirty="0" smtClean="0"/>
              <a:t> </a:t>
            </a:r>
            <a:r>
              <a:rPr lang="en-US" b="1" dirty="0" err="1" smtClean="0"/>
              <a:t>adanya</a:t>
            </a:r>
            <a:r>
              <a:rPr lang="en-US" b="1" dirty="0" smtClean="0"/>
              <a:t> </a:t>
            </a:r>
            <a:r>
              <a:rPr lang="en-US" b="1" dirty="0" err="1" smtClean="0"/>
              <a:t>permintaan</a:t>
            </a:r>
            <a:r>
              <a:rPr lang="en-US" b="1" dirty="0" smtClean="0"/>
              <a:t> </a:t>
            </a:r>
            <a:r>
              <a:rPr lang="en-US" b="1" dirty="0" err="1" smtClean="0"/>
              <a:t>atau</a:t>
            </a:r>
            <a:endParaRPr lang="id-ID" b="1" dirty="0" smtClean="0"/>
          </a:p>
          <a:p>
            <a:pPr>
              <a:buNone/>
            </a:pPr>
            <a:r>
              <a:rPr lang="en-US" b="1" dirty="0" err="1" smtClean="0"/>
              <a:t>surat</a:t>
            </a:r>
            <a:r>
              <a:rPr lang="en-US" b="1" dirty="0" smtClean="0"/>
              <a:t> </a:t>
            </a:r>
            <a:r>
              <a:rPr lang="id-ID" b="1" dirty="0" smtClean="0"/>
              <a:t> </a:t>
            </a:r>
            <a:r>
              <a:rPr lang="en-US" b="1" dirty="0" err="1" smtClean="0"/>
              <a:t>permohonan</a:t>
            </a:r>
            <a:r>
              <a:rPr lang="en-US" b="1" dirty="0" smtClean="0"/>
              <a:t> </a:t>
            </a:r>
            <a:r>
              <a:rPr lang="en-US" b="1" dirty="0" err="1" smtClean="0"/>
              <a:t>pemberhentian</a:t>
            </a:r>
            <a:r>
              <a:rPr lang="en-US" b="1" dirty="0" smtClean="0"/>
              <a:t> </a:t>
            </a:r>
            <a:r>
              <a:rPr lang="en-US" b="1" dirty="0" err="1" smtClean="0"/>
              <a:t>pemotongan</a:t>
            </a:r>
            <a:r>
              <a:rPr lang="en-US" b="1" dirty="0" smtClean="0"/>
              <a:t> </a:t>
            </a:r>
            <a:r>
              <a:rPr lang="en-US" b="1" dirty="0" err="1" smtClean="0"/>
              <a:t>oleh</a:t>
            </a:r>
            <a:r>
              <a:rPr lang="en-US" b="1" dirty="0" smtClean="0"/>
              <a:t> </a:t>
            </a:r>
            <a:r>
              <a:rPr lang="en-US" b="1" dirty="0" err="1" smtClean="0"/>
              <a:t>Pemberi</a:t>
            </a:r>
            <a:r>
              <a:rPr lang="en-US" b="1" dirty="0" smtClean="0"/>
              <a:t> </a:t>
            </a:r>
            <a:r>
              <a:rPr lang="en-US" b="1" dirty="0" err="1" smtClean="0"/>
              <a:t>Kuasa</a:t>
            </a:r>
            <a:r>
              <a:rPr lang="en-US" b="1" dirty="0" smtClean="0"/>
              <a:t>.</a:t>
            </a:r>
            <a:endParaRPr lang="id-ID" b="1" dirty="0" smtClean="0"/>
          </a:p>
          <a:p>
            <a:pPr>
              <a:buNone/>
            </a:pPr>
            <a:endParaRPr lang="id-ID" b="1" dirty="0" smtClean="0"/>
          </a:p>
          <a:p>
            <a:pPr>
              <a:buNone/>
            </a:pPr>
            <a:r>
              <a:rPr lang="en-US" b="1" dirty="0" err="1" smtClean="0"/>
              <a:t>Demikian</a:t>
            </a:r>
            <a:r>
              <a:rPr lang="en-US" b="1" dirty="0" smtClean="0"/>
              <a:t> </a:t>
            </a:r>
            <a:r>
              <a:rPr lang="en-US" b="1" dirty="0" err="1" smtClean="0"/>
              <a:t>kuasa</a:t>
            </a:r>
            <a:r>
              <a:rPr lang="en-US" b="1" dirty="0" smtClean="0"/>
              <a:t> </a:t>
            </a:r>
            <a:r>
              <a:rPr lang="en-US" b="1" dirty="0" err="1" smtClean="0"/>
              <a:t>ini</a:t>
            </a:r>
            <a:r>
              <a:rPr lang="en-US" b="1" dirty="0" smtClean="0"/>
              <a:t> </a:t>
            </a:r>
            <a:r>
              <a:rPr lang="en-US" b="1" dirty="0" err="1" smtClean="0"/>
              <a:t>diberikan</a:t>
            </a:r>
            <a:r>
              <a:rPr lang="en-US" b="1" dirty="0" smtClean="0"/>
              <a:t> </a:t>
            </a:r>
            <a:r>
              <a:rPr lang="en-US" b="1" dirty="0" err="1" smtClean="0"/>
              <a:t>untuk</a:t>
            </a:r>
            <a:r>
              <a:rPr lang="en-US" b="1" dirty="0" smtClean="0"/>
              <a:t> </a:t>
            </a:r>
            <a:r>
              <a:rPr lang="en-US" b="1" dirty="0" err="1" smtClean="0"/>
              <a:t>dipergunakan</a:t>
            </a:r>
            <a:r>
              <a:rPr lang="en-US" b="1" dirty="0" smtClean="0"/>
              <a:t> </a:t>
            </a:r>
            <a:r>
              <a:rPr lang="en-US" b="1" dirty="0" err="1" smtClean="0"/>
              <a:t>sebagaimana</a:t>
            </a:r>
            <a:r>
              <a:rPr lang="en-US" b="1" dirty="0" smtClean="0"/>
              <a:t> </a:t>
            </a:r>
            <a:r>
              <a:rPr lang="en-US" b="1" dirty="0" err="1" smtClean="0"/>
              <a:t>mestinya</a:t>
            </a:r>
            <a:r>
              <a:rPr lang="en-US" b="1" dirty="0" smtClean="0"/>
              <a:t>.</a:t>
            </a:r>
            <a:endParaRPr lang="id-ID" b="1" dirty="0" smtClean="0"/>
          </a:p>
          <a:p>
            <a:pPr algn="just"/>
            <a:endParaRPr lang="id-ID" b="1" dirty="0" smtClean="0"/>
          </a:p>
          <a:p>
            <a:pPr algn="just">
              <a:buNone/>
            </a:pPr>
            <a:r>
              <a:rPr lang="id-ID" b="1" dirty="0" smtClean="0"/>
              <a:t>                      Penerima kuasa</a:t>
            </a:r>
          </a:p>
          <a:p>
            <a:pPr algn="just">
              <a:buNone/>
            </a:pPr>
            <a:endParaRPr lang="id-ID" b="1" dirty="0" smtClean="0"/>
          </a:p>
          <a:p>
            <a:pPr algn="just">
              <a:buNone/>
            </a:pPr>
            <a:endParaRPr lang="id-ID" b="1" dirty="0" smtClean="0"/>
          </a:p>
          <a:p>
            <a:pPr algn="just">
              <a:buNone/>
            </a:pPr>
            <a:endParaRPr lang="id-ID" b="1" dirty="0" smtClean="0"/>
          </a:p>
          <a:p>
            <a:pPr algn="just">
              <a:buNone/>
            </a:pPr>
            <a:r>
              <a:rPr lang="id-ID" b="1" dirty="0" smtClean="0"/>
              <a:t>                    ...............................</a:t>
            </a:r>
          </a:p>
          <a:p>
            <a:pPr algn="just">
              <a:buNone/>
            </a:pPr>
            <a:endParaRPr lang="id-ID" b="1" dirty="0" smtClean="0"/>
          </a:p>
          <a:p>
            <a:pPr algn="just">
              <a:buNone/>
            </a:pPr>
            <a:endParaRPr lang="id-ID" b="1" dirty="0" smtClean="0"/>
          </a:p>
        </p:txBody>
      </p:sp>
      <p:sp>
        <p:nvSpPr>
          <p:cNvPr id="4" name="Rectangle 3"/>
          <p:cNvSpPr/>
          <p:nvPr/>
        </p:nvSpPr>
        <p:spPr>
          <a:xfrm>
            <a:off x="1142976" y="5072074"/>
            <a:ext cx="1357322" cy="1000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dirty="0">
              <a:solidFill>
                <a:schemeClr val="tx1"/>
              </a:solidFill>
            </a:endParaRPr>
          </a:p>
        </p:txBody>
      </p:sp>
      <p:sp>
        <p:nvSpPr>
          <p:cNvPr id="5" name="Rectangle 4"/>
          <p:cNvSpPr/>
          <p:nvPr/>
        </p:nvSpPr>
        <p:spPr>
          <a:xfrm>
            <a:off x="3500430" y="5143512"/>
            <a:ext cx="1714512" cy="135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smtClean="0">
                <a:solidFill>
                  <a:schemeClr val="tx1"/>
                </a:solidFill>
              </a:rPr>
              <a:t>Mengetahui </a:t>
            </a:r>
          </a:p>
          <a:p>
            <a:pPr algn="ctr"/>
            <a:r>
              <a:rPr lang="id-ID" sz="1100" b="1" dirty="0" smtClean="0">
                <a:solidFill>
                  <a:schemeClr val="tx1"/>
                </a:solidFill>
              </a:rPr>
              <a:t>Kasatker</a:t>
            </a:r>
          </a:p>
          <a:p>
            <a:pPr algn="ctr"/>
            <a:endParaRPr lang="id-ID" sz="1100" b="1" dirty="0" smtClean="0">
              <a:solidFill>
                <a:schemeClr val="tx1"/>
              </a:solidFill>
            </a:endParaRPr>
          </a:p>
          <a:p>
            <a:pPr algn="ctr"/>
            <a:endParaRPr lang="id-ID" sz="1100" b="1" dirty="0" smtClean="0">
              <a:solidFill>
                <a:schemeClr val="tx1"/>
              </a:solidFill>
            </a:endParaRPr>
          </a:p>
          <a:p>
            <a:pPr algn="ctr"/>
            <a:r>
              <a:rPr lang="id-ID" sz="1100" b="1" dirty="0" smtClean="0">
                <a:solidFill>
                  <a:schemeClr val="tx1"/>
                </a:solidFill>
              </a:rPr>
              <a:t>................... </a:t>
            </a:r>
            <a:endParaRPr lang="id-ID" sz="1100" b="1" dirty="0">
              <a:solidFill>
                <a:schemeClr val="tx1"/>
              </a:solidFill>
            </a:endParaRPr>
          </a:p>
        </p:txBody>
      </p:sp>
      <p:sp>
        <p:nvSpPr>
          <p:cNvPr id="6" name="Rectangle 5"/>
          <p:cNvSpPr/>
          <p:nvPr/>
        </p:nvSpPr>
        <p:spPr>
          <a:xfrm>
            <a:off x="6143636" y="4857760"/>
            <a:ext cx="1714512" cy="135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smtClean="0">
                <a:solidFill>
                  <a:schemeClr val="tx1"/>
                </a:solidFill>
              </a:rPr>
              <a:t>Jakarta,                 2014</a:t>
            </a:r>
          </a:p>
          <a:p>
            <a:pPr algn="ctr"/>
            <a:r>
              <a:rPr lang="id-ID" sz="1100" b="1" dirty="0" smtClean="0">
                <a:solidFill>
                  <a:schemeClr val="tx1"/>
                </a:solidFill>
              </a:rPr>
              <a:t>Pemberi Kuasa</a:t>
            </a:r>
          </a:p>
          <a:p>
            <a:pPr algn="ctr"/>
            <a:endParaRPr lang="id-ID" sz="1100" b="1" dirty="0" smtClean="0">
              <a:solidFill>
                <a:schemeClr val="tx1"/>
              </a:solidFill>
            </a:endParaRPr>
          </a:p>
          <a:p>
            <a:pPr algn="ctr"/>
            <a:endParaRPr lang="id-ID" sz="1100" b="1" dirty="0" smtClean="0">
              <a:solidFill>
                <a:schemeClr val="tx1"/>
              </a:solidFill>
            </a:endParaRPr>
          </a:p>
          <a:p>
            <a:pPr algn="ctr"/>
            <a:r>
              <a:rPr lang="id-ID" sz="1100" b="1" dirty="0" smtClean="0">
                <a:solidFill>
                  <a:schemeClr val="tx1"/>
                </a:solidFill>
              </a:rPr>
              <a:t>Materai</a:t>
            </a:r>
          </a:p>
          <a:p>
            <a:pPr algn="ctr"/>
            <a:r>
              <a:rPr lang="id-ID" sz="1100" b="1" dirty="0" smtClean="0">
                <a:solidFill>
                  <a:schemeClr val="tx1"/>
                </a:solidFill>
              </a:rPr>
              <a:t>................... </a:t>
            </a:r>
            <a:endParaRPr lang="id-ID" sz="1100" b="1"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52"/>
            <a:ext cx="8643998" cy="6715148"/>
          </a:xfrm>
        </p:spPr>
        <p:txBody>
          <a:bodyPr>
            <a:normAutofit/>
          </a:bodyPr>
          <a:lstStyle/>
          <a:p>
            <a:pPr algn="just">
              <a:buNone/>
            </a:pPr>
            <a:r>
              <a:rPr lang="en-US" sz="1300" b="1" dirty="0" smtClean="0"/>
              <a:t>KOPS PUSBINTAL TNI	                     DAFTAR REKAPITULASI PENERIMAAN DAN PENYETORAN</a:t>
            </a:r>
            <a:endParaRPr lang="id-ID" sz="1300" b="1" dirty="0" smtClean="0"/>
          </a:p>
          <a:p>
            <a:pPr algn="just">
              <a:buNone/>
            </a:pPr>
            <a:r>
              <a:rPr lang="en-US" sz="1300" b="1" dirty="0" smtClean="0"/>
              <a:t>				                 ZAKAT PENGHASILAN UO MABES TNI</a:t>
            </a:r>
          </a:p>
          <a:p>
            <a:pPr algn="just">
              <a:buNone/>
            </a:pPr>
            <a:r>
              <a:rPr lang="en-US" sz="1300" b="1" dirty="0" smtClean="0"/>
              <a:t>				                     BULAN  : ……………………………..</a:t>
            </a:r>
            <a:endParaRPr lang="id-ID" sz="1300" b="1" dirty="0" smtClean="0"/>
          </a:p>
          <a:p>
            <a:pPr>
              <a:buNone/>
            </a:pPr>
            <a:r>
              <a:rPr lang="en-US" sz="1300" b="1" dirty="0" smtClean="0"/>
              <a:t> </a:t>
            </a:r>
            <a:endParaRPr lang="id-ID" sz="1300" b="1" dirty="0" smtClean="0"/>
          </a:p>
          <a:p>
            <a:pPr algn="just"/>
            <a:endParaRPr lang="id-ID" sz="1300" b="1" dirty="0" smtClean="0"/>
          </a:p>
          <a:p>
            <a:pPr algn="just">
              <a:buNone/>
            </a:pPr>
            <a:r>
              <a:rPr lang="id-ID" sz="1300" b="1" dirty="0" smtClean="0"/>
              <a:t>                     </a:t>
            </a:r>
          </a:p>
          <a:p>
            <a:pPr algn="just">
              <a:buNone/>
            </a:pPr>
            <a:endParaRPr lang="id-ID" sz="1300" b="1" dirty="0" smtClean="0"/>
          </a:p>
          <a:p>
            <a:pPr algn="just">
              <a:buNone/>
            </a:pPr>
            <a:endParaRPr lang="id-ID" sz="1300" b="1" dirty="0" smtClean="0"/>
          </a:p>
          <a:p>
            <a:pPr algn="just">
              <a:buNone/>
            </a:pPr>
            <a:endParaRPr lang="id-ID" sz="1300" b="1" dirty="0" smtClean="0"/>
          </a:p>
          <a:p>
            <a:pPr algn="just">
              <a:buNone/>
            </a:pPr>
            <a:r>
              <a:rPr lang="id-ID" sz="1300" b="1" dirty="0" smtClean="0"/>
              <a:t>                    </a:t>
            </a:r>
          </a:p>
          <a:p>
            <a:pPr algn="just">
              <a:buNone/>
            </a:pPr>
            <a:endParaRPr lang="id-ID" sz="1300" b="1" dirty="0" smtClean="0"/>
          </a:p>
        </p:txBody>
      </p:sp>
      <p:sp>
        <p:nvSpPr>
          <p:cNvPr id="4" name="Rectangle 3"/>
          <p:cNvSpPr/>
          <p:nvPr/>
        </p:nvSpPr>
        <p:spPr>
          <a:xfrm>
            <a:off x="1142976" y="5072074"/>
            <a:ext cx="1357322" cy="1000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dirty="0">
              <a:solidFill>
                <a:schemeClr val="tx1"/>
              </a:solidFill>
            </a:endParaRPr>
          </a:p>
        </p:txBody>
      </p:sp>
      <p:sp>
        <p:nvSpPr>
          <p:cNvPr id="6" name="Rectangle 5"/>
          <p:cNvSpPr/>
          <p:nvPr/>
        </p:nvSpPr>
        <p:spPr>
          <a:xfrm>
            <a:off x="6143636" y="4857760"/>
            <a:ext cx="1714512" cy="135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smtClean="0">
                <a:solidFill>
                  <a:schemeClr val="tx1"/>
                </a:solidFill>
              </a:rPr>
              <a:t>Jakarta,                 2014</a:t>
            </a:r>
          </a:p>
          <a:p>
            <a:pPr algn="ctr"/>
            <a:r>
              <a:rPr lang="en-US" sz="1100" b="1" dirty="0" err="1" smtClean="0">
                <a:solidFill>
                  <a:schemeClr val="tx1"/>
                </a:solidFill>
              </a:rPr>
              <a:t>Kapusbintal</a:t>
            </a:r>
            <a:r>
              <a:rPr lang="en-US" sz="1100" b="1" dirty="0" smtClean="0">
                <a:solidFill>
                  <a:schemeClr val="tx1"/>
                </a:solidFill>
              </a:rPr>
              <a:t> TNI</a:t>
            </a:r>
            <a:endParaRPr lang="id-ID" sz="1100" b="1" dirty="0" smtClean="0">
              <a:solidFill>
                <a:schemeClr val="tx1"/>
              </a:solidFill>
            </a:endParaRPr>
          </a:p>
          <a:p>
            <a:pPr algn="ctr"/>
            <a:endParaRPr lang="id-ID" sz="1100" b="1" dirty="0" smtClean="0">
              <a:solidFill>
                <a:schemeClr val="tx1"/>
              </a:solidFill>
            </a:endParaRPr>
          </a:p>
          <a:p>
            <a:pPr algn="ctr"/>
            <a:endParaRPr lang="id-ID" sz="1100" b="1" dirty="0" smtClean="0">
              <a:solidFill>
                <a:schemeClr val="tx1"/>
              </a:solidFill>
            </a:endParaRPr>
          </a:p>
          <a:p>
            <a:pPr algn="ctr"/>
            <a:r>
              <a:rPr lang="en-US" sz="1100" b="1" dirty="0" err="1" smtClean="0">
                <a:solidFill>
                  <a:schemeClr val="tx1"/>
                </a:solidFill>
              </a:rPr>
              <a:t>Nama</a:t>
            </a:r>
            <a:endParaRPr lang="id-ID" sz="1100" b="1" dirty="0" smtClean="0">
              <a:solidFill>
                <a:schemeClr val="tx1"/>
              </a:solidFill>
            </a:endParaRPr>
          </a:p>
          <a:p>
            <a:pPr algn="ctr"/>
            <a:r>
              <a:rPr lang="en-US" sz="1100" b="1" dirty="0" err="1" smtClean="0">
                <a:solidFill>
                  <a:schemeClr val="tx1"/>
                </a:solidFill>
              </a:rPr>
              <a:t>Pangkat</a:t>
            </a:r>
            <a:r>
              <a:rPr lang="en-US" sz="1100" b="1" dirty="0" smtClean="0">
                <a:solidFill>
                  <a:schemeClr val="tx1"/>
                </a:solidFill>
              </a:rPr>
              <a:t>, NRP</a:t>
            </a:r>
            <a:endParaRPr lang="id-ID" sz="1100" b="1" dirty="0">
              <a:solidFill>
                <a:schemeClr val="tx1"/>
              </a:solidFill>
            </a:endParaRPr>
          </a:p>
        </p:txBody>
      </p:sp>
      <p:graphicFrame>
        <p:nvGraphicFramePr>
          <p:cNvPr id="10" name="Table 9"/>
          <p:cNvGraphicFramePr>
            <a:graphicFrameLocks noGrp="1"/>
          </p:cNvGraphicFramePr>
          <p:nvPr/>
        </p:nvGraphicFramePr>
        <p:xfrm>
          <a:off x="285721" y="1214421"/>
          <a:ext cx="7334279" cy="3643339"/>
        </p:xfrm>
        <a:graphic>
          <a:graphicData uri="http://schemas.openxmlformats.org/drawingml/2006/table">
            <a:tbl>
              <a:tblPr/>
              <a:tblGrid>
                <a:gridCol w="271161"/>
                <a:gridCol w="881276"/>
                <a:gridCol w="555236"/>
                <a:gridCol w="910329"/>
                <a:gridCol w="619798"/>
                <a:gridCol w="1084647"/>
                <a:gridCol w="803801"/>
                <a:gridCol w="723098"/>
                <a:gridCol w="852223"/>
                <a:gridCol w="632710"/>
              </a:tblGrid>
              <a:tr h="1093002">
                <a:tc>
                  <a:txBody>
                    <a:bodyPr/>
                    <a:lstStyle/>
                    <a:p>
                      <a:pPr algn="ctr" fontAlgn="ctr"/>
                      <a:r>
                        <a:rPr lang="en-US" sz="1200" b="0" i="0" u="none" strike="noStrike" dirty="0">
                          <a:solidFill>
                            <a:srgbClr val="000000"/>
                          </a:solidFill>
                          <a:latin typeface="Calibri"/>
                        </a:rPr>
                        <a:t>NO</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latin typeface="Calibri"/>
                        </a:rPr>
                        <a:t>NAMA SATKER</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JML MUZAKI</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fi-FI" sz="1200" b="0" i="0" u="none" strike="noStrike">
                          <a:solidFill>
                            <a:srgbClr val="000000"/>
                          </a:solidFill>
                          <a:latin typeface="Calibri"/>
                        </a:rPr>
                        <a:t>JML PENERIMAAN SETORAN ZAKAT SATKER</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a:solidFill>
                            <a:srgbClr val="000000"/>
                          </a:solidFill>
                          <a:latin typeface="Calibri"/>
                        </a:rPr>
                        <a:t>JML PENYETORAN ZAKAT KE BAZNAS</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1200" b="0" i="0" u="none" strike="noStrike">
                          <a:solidFill>
                            <a:srgbClr val="000000"/>
                          </a:solidFill>
                          <a:latin typeface="Calibri"/>
                        </a:rPr>
                        <a:t>JML YG BLM DISETOR</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8667">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BLN INI</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S.D BLN LALU</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S.D BLN INI</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BLN INI</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S.D BLN LALU</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S.D BLN INI</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334">
                <a:tc>
                  <a:txBody>
                    <a:bodyPr/>
                    <a:lstStyle/>
                    <a:p>
                      <a:pPr algn="ctr" fontAlgn="ctr"/>
                      <a:r>
                        <a:rPr lang="en-US" sz="1200" b="0" i="0" u="none" strike="noStrike">
                          <a:solidFill>
                            <a:srgbClr val="000000"/>
                          </a:solidFill>
                          <a:latin typeface="Calibri"/>
                        </a:rPr>
                        <a:t>1</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2</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3</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4</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5</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6 (4+5)</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7</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8</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9 (7+8)</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10 (6-9)</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334">
                <a:tc>
                  <a:txBody>
                    <a:bodyPr/>
                    <a:lstStyle/>
                    <a:p>
                      <a:pPr algn="r" fontAlgn="ctr"/>
                      <a:r>
                        <a:rPr lang="en-US" sz="1200" b="0" i="0" u="none" strike="noStrike">
                          <a:solidFill>
                            <a:srgbClr val="000000"/>
                          </a:solidFill>
                          <a:latin typeface="Calibri"/>
                        </a:rPr>
                        <a:t>1</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latin typeface="Calibri"/>
                        </a:rPr>
                        <a:t>Satker</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64334">
                <a:tc>
                  <a:txBody>
                    <a:bodyPr/>
                    <a:lstStyle/>
                    <a:p>
                      <a:pPr algn="r" fontAlgn="ctr"/>
                      <a:r>
                        <a:rPr lang="en-US" sz="1200" b="0" i="0" u="none" strike="noStrike">
                          <a:solidFill>
                            <a:srgbClr val="000000"/>
                          </a:solidFill>
                          <a:latin typeface="Calibri"/>
                        </a:rPr>
                        <a:t>2</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latin typeface="Calibri"/>
                        </a:rPr>
                        <a:t>Satker….</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64334">
                <a:tc>
                  <a:txBody>
                    <a:bodyPr/>
                    <a:lstStyle/>
                    <a:p>
                      <a:pPr algn="r" fontAlgn="ctr"/>
                      <a:r>
                        <a:rPr lang="en-US" sz="1200" b="0" i="0" u="none" strike="noStrike">
                          <a:solidFill>
                            <a:srgbClr val="000000"/>
                          </a:solidFill>
                          <a:latin typeface="Calibri"/>
                        </a:rPr>
                        <a:t>3</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Dst….</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364334">
                <a:tc>
                  <a:txBody>
                    <a:bodyPr/>
                    <a:lstStyle/>
                    <a:p>
                      <a:pPr algn="l" fontAlgn="b"/>
                      <a:r>
                        <a:rPr lang="en-US" sz="1200" b="0" i="0" u="none" strike="noStrike">
                          <a:solidFill>
                            <a:srgbClr val="000000"/>
                          </a:solidFill>
                          <a:latin typeface="Calibri"/>
                        </a:rPr>
                        <a:t> </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Jumlah</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8001000" y="214313"/>
            <a:ext cx="893763" cy="857250"/>
            <a:chOff x="8001024" y="214290"/>
            <a:chExt cx="892975" cy="857256"/>
          </a:xfrm>
        </p:grpSpPr>
        <p:sp>
          <p:nvSpPr>
            <p:cNvPr id="10" name="Octagon 9"/>
            <p:cNvSpPr/>
            <p:nvPr/>
          </p:nvSpPr>
          <p:spPr>
            <a:xfrm>
              <a:off x="8001024" y="214290"/>
              <a:ext cx="892975" cy="857256"/>
            </a:xfrm>
            <a:prstGeom prst="octagon">
              <a:avLst>
                <a:gd name="adj" fmla="val 3252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sz="3600" dirty="0">
                <a:solidFill>
                  <a:schemeClr val="bg1"/>
                </a:solidFill>
                <a:latin typeface="Arial Rounded MT Bold" pitchFamily="34" charset="0"/>
              </a:endParaRPr>
            </a:p>
          </p:txBody>
        </p:sp>
        <p:sp>
          <p:nvSpPr>
            <p:cNvPr id="3079" name="TextBox 10"/>
            <p:cNvSpPr txBox="1">
              <a:spLocks noChangeArrowheads="1"/>
            </p:cNvSpPr>
            <p:nvPr/>
          </p:nvSpPr>
          <p:spPr bwMode="auto">
            <a:xfrm>
              <a:off x="8248752" y="319753"/>
              <a:ext cx="397519" cy="646331"/>
            </a:xfrm>
            <a:prstGeom prst="rect">
              <a:avLst/>
            </a:prstGeom>
            <a:noFill/>
            <a:ln w="9525">
              <a:noFill/>
              <a:miter lim="800000"/>
              <a:headEnd/>
              <a:tailEnd/>
            </a:ln>
          </p:spPr>
          <p:txBody>
            <a:bodyPr>
              <a:spAutoFit/>
            </a:bodyPr>
            <a:lstStyle/>
            <a:p>
              <a:r>
                <a:rPr lang="id-ID" sz="3600" dirty="0">
                  <a:solidFill>
                    <a:schemeClr val="bg1"/>
                  </a:solidFill>
                  <a:latin typeface="Arial Rounded MT Bold" pitchFamily="34" charset="0"/>
                </a:rPr>
                <a:t>1</a:t>
              </a:r>
            </a:p>
          </p:txBody>
        </p:sp>
      </p:grpSp>
      <p:sp>
        <p:nvSpPr>
          <p:cNvPr id="8" name="Rectangle 7"/>
          <p:cNvSpPr/>
          <p:nvPr/>
        </p:nvSpPr>
        <p:spPr>
          <a:xfrm>
            <a:off x="214282" y="2224999"/>
            <a:ext cx="7000924" cy="3847207"/>
          </a:xfrm>
          <a:prstGeom prst="rect">
            <a:avLst/>
          </a:prstGeom>
        </p:spPr>
        <p:txBody>
          <a:bodyPr wrap="square">
            <a:spAutoFit/>
          </a:bodyPr>
          <a:lstStyle/>
          <a:p>
            <a:r>
              <a:rPr lang="id-ID" sz="2000" b="1" dirty="0" smtClean="0"/>
              <a:t>NAMA</a:t>
            </a:r>
            <a:r>
              <a:rPr lang="id-ID" sz="2800" b="1" dirty="0" smtClean="0"/>
              <a:t>     	</a:t>
            </a:r>
            <a:r>
              <a:rPr lang="id-ID" sz="2000" b="1" dirty="0" smtClean="0"/>
              <a:t>:</a:t>
            </a:r>
            <a:r>
              <a:rPr lang="id-ID" sz="2800" b="1" dirty="0" smtClean="0"/>
              <a:t> </a:t>
            </a:r>
            <a:r>
              <a:rPr lang="id-ID" sz="2000" b="1" dirty="0" smtClean="0"/>
              <a:t>Dr. MARDI SISWOYO</a:t>
            </a:r>
            <a:endParaRPr lang="id-ID" sz="2800" b="1" dirty="0" smtClean="0"/>
          </a:p>
          <a:p>
            <a:r>
              <a:rPr lang="id-ID" sz="2000" b="1" dirty="0" smtClean="0"/>
              <a:t>PANGKAT</a:t>
            </a:r>
            <a:r>
              <a:rPr lang="id-ID" sz="2800" b="1" dirty="0" smtClean="0"/>
              <a:t>	</a:t>
            </a:r>
            <a:r>
              <a:rPr lang="id-ID" sz="2000" b="1" dirty="0" smtClean="0"/>
              <a:t>:</a:t>
            </a:r>
            <a:r>
              <a:rPr lang="id-ID" sz="2800" b="1" dirty="0" smtClean="0"/>
              <a:t> </a:t>
            </a:r>
            <a:r>
              <a:rPr lang="id-ID" sz="2000" b="1" dirty="0" smtClean="0"/>
              <a:t>KOLONEL CAJ</a:t>
            </a:r>
            <a:endParaRPr lang="id-ID" sz="2800" b="1" dirty="0" smtClean="0"/>
          </a:p>
          <a:p>
            <a:r>
              <a:rPr lang="id-ID" sz="2000" b="1" dirty="0" smtClean="0"/>
              <a:t>JABATAN</a:t>
            </a:r>
            <a:r>
              <a:rPr lang="id-ID" sz="2800" b="1" dirty="0" smtClean="0"/>
              <a:t>	</a:t>
            </a:r>
            <a:r>
              <a:rPr lang="id-ID" sz="2000" b="1" dirty="0" smtClean="0"/>
              <a:t>:</a:t>
            </a:r>
            <a:r>
              <a:rPr lang="id-ID" sz="2800" b="1" dirty="0" smtClean="0"/>
              <a:t> </a:t>
            </a:r>
            <a:r>
              <a:rPr lang="id-ID" sz="2000" b="1" dirty="0" smtClean="0"/>
              <a:t>KABAGBINTALROH PUSBINTAL TNI</a:t>
            </a:r>
          </a:p>
          <a:p>
            <a:r>
              <a:rPr lang="id-ID" sz="2000" b="1" dirty="0" smtClean="0"/>
              <a:t>ALAMAT         </a:t>
            </a:r>
          </a:p>
          <a:p>
            <a:r>
              <a:rPr lang="id-ID" sz="2000" b="1" dirty="0" smtClean="0"/>
              <a:t>    - KANTOR  	: GEDUNG B</a:t>
            </a:r>
            <a:r>
              <a:rPr lang="en-US" sz="2000" b="1" dirty="0" smtClean="0"/>
              <a:t>3 </a:t>
            </a:r>
            <a:r>
              <a:rPr lang="id-ID" sz="2000" b="1" dirty="0" smtClean="0"/>
              <a:t>LANTAI 8</a:t>
            </a:r>
          </a:p>
          <a:p>
            <a:r>
              <a:rPr lang="id-ID" sz="2000" b="1" dirty="0"/>
              <a:t>	</a:t>
            </a:r>
            <a:r>
              <a:rPr lang="id-ID" sz="2000" b="1" dirty="0" smtClean="0"/>
              <a:t>	</a:t>
            </a:r>
            <a:r>
              <a:rPr lang="id-ID" sz="2000" b="1" dirty="0"/>
              <a:t> </a:t>
            </a:r>
            <a:r>
              <a:rPr lang="id-ID" sz="2000" b="1" dirty="0" smtClean="0"/>
              <a:t>  MABES TNI CILANGKAP,  JAKARTA TIMUR</a:t>
            </a:r>
          </a:p>
          <a:p>
            <a:r>
              <a:rPr lang="id-ID" sz="2000" b="1" dirty="0" smtClean="0"/>
              <a:t>    - RUMAH  	: JLN. KEBON MANGGIS I/15 </a:t>
            </a:r>
          </a:p>
          <a:p>
            <a:r>
              <a:rPr lang="id-ID" sz="2000" b="1" dirty="0" smtClean="0"/>
              <a:t>		  </a:t>
            </a:r>
            <a:r>
              <a:rPr lang="en-US" sz="2000" b="1" dirty="0" smtClean="0"/>
              <a:t>MATRAMAN  </a:t>
            </a:r>
            <a:r>
              <a:rPr lang="id-ID" sz="2000" b="1" dirty="0" smtClean="0"/>
              <a:t>JAK-TIM</a:t>
            </a:r>
          </a:p>
          <a:p>
            <a:r>
              <a:rPr lang="id-ID" sz="2000" b="1" dirty="0"/>
              <a:t>	</a:t>
            </a:r>
            <a:r>
              <a:rPr lang="id-ID" sz="2000" b="1" dirty="0" smtClean="0"/>
              <a:t>		   </a:t>
            </a:r>
            <a:endParaRPr lang="id-ID" sz="2800" b="1" dirty="0" smtClean="0"/>
          </a:p>
          <a:p>
            <a:endParaRPr lang="id-ID" sz="2000" b="1" dirty="0" smtClean="0"/>
          </a:p>
          <a:p>
            <a:endParaRPr lang="id-ID" sz="2000" b="1" dirty="0"/>
          </a:p>
        </p:txBody>
      </p:sp>
      <p:pic>
        <p:nvPicPr>
          <p:cNvPr id="3080" name="Picture 8" descr="D:\poto anggota binroh\kabag.jpg"/>
          <p:cNvPicPr>
            <a:picLocks noChangeAspect="1" noChangeArrowheads="1"/>
          </p:cNvPicPr>
          <p:nvPr/>
        </p:nvPicPr>
        <p:blipFill>
          <a:blip r:embed="rId3" cstate="print"/>
          <a:srcRect/>
          <a:stretch>
            <a:fillRect/>
          </a:stretch>
        </p:blipFill>
        <p:spPr bwMode="auto">
          <a:xfrm>
            <a:off x="6743753" y="1214470"/>
            <a:ext cx="2114527" cy="2643158"/>
          </a:xfrm>
          <a:prstGeom prst="rect">
            <a:avLst/>
          </a:prstGeom>
          <a:noFill/>
        </p:spPr>
      </p:pic>
      <p:sp>
        <p:nvSpPr>
          <p:cNvPr id="9" name="Rectangle 8"/>
          <p:cNvSpPr/>
          <p:nvPr/>
        </p:nvSpPr>
        <p:spPr>
          <a:xfrm>
            <a:off x="785786" y="526301"/>
            <a:ext cx="7643866" cy="830997"/>
          </a:xfrm>
          <a:prstGeom prst="rect">
            <a:avLst/>
          </a:prstGeom>
          <a:noFill/>
        </p:spPr>
        <p:txBody>
          <a:bodyPr wrap="square">
            <a:spAutoFit/>
          </a:bodyPr>
          <a:lstStyle/>
          <a:p>
            <a:pPr algn="ctr" fontAlgn="auto">
              <a:spcBef>
                <a:spcPts val="0"/>
              </a:spcBef>
              <a:spcAft>
                <a:spcPts val="0"/>
              </a:spcAft>
              <a:defRPr/>
            </a:pPr>
            <a:r>
              <a:rPr lang="id-ID" sz="4800" b="1" dirty="0" smtClean="0">
                <a:ln w="18000">
                  <a:solidFill>
                    <a:sysClr val="windowText" lastClr="000000"/>
                  </a:solidFill>
                  <a:prstDash val="solid"/>
                  <a:miter lim="800000"/>
                </a:ln>
                <a:effectLst>
                  <a:outerShdw blurRad="25500" dist="23000" dir="7020000" algn="tl">
                    <a:srgbClr val="000000">
                      <a:alpha val="50000"/>
                    </a:srgbClr>
                  </a:outerShdw>
                </a:effectLst>
                <a:latin typeface="+mn-lt"/>
                <a:cs typeface="+mn-cs"/>
              </a:rPr>
              <a:t>DATA PRIBADI</a:t>
            </a:r>
            <a:endParaRPr lang="en-US" sz="4800" b="1" dirty="0">
              <a:ln w="18000">
                <a:solidFill>
                  <a:sysClr val="windowText" lastClr="000000"/>
                </a:solidFill>
                <a:prstDash val="solid"/>
                <a:miter lim="800000"/>
              </a:ln>
              <a:effectLst>
                <a:outerShdw blurRad="25500" dist="23000" dir="7020000" algn="tl">
                  <a:srgbClr val="000000">
                    <a:alpha val="50000"/>
                  </a:srgbClr>
                </a:outerShdw>
              </a:effectLst>
              <a:latin typeface="+mn-lt"/>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52"/>
            <a:ext cx="8643998" cy="6715148"/>
          </a:xfrm>
        </p:spPr>
        <p:txBody>
          <a:bodyPr>
            <a:normAutofit/>
          </a:bodyPr>
          <a:lstStyle/>
          <a:p>
            <a:pPr algn="just">
              <a:buNone/>
            </a:pPr>
            <a:r>
              <a:rPr lang="en-US" sz="1300" b="1" dirty="0" smtClean="0"/>
              <a:t>KOPS PUSBINTAL TNI		DAFTAR REKAPITULASI PENERIMAAN DAN PENYALURAN</a:t>
            </a:r>
            <a:endParaRPr lang="id-ID" sz="1300" b="1" dirty="0" smtClean="0"/>
          </a:p>
          <a:p>
            <a:pPr algn="just">
              <a:buNone/>
            </a:pPr>
            <a:r>
              <a:rPr lang="en-US" sz="1300" b="1" dirty="0" smtClean="0"/>
              <a:t>				      ZAKAT DARI BAZNAS UNTUK MUSTAHIK SATKER</a:t>
            </a:r>
          </a:p>
          <a:p>
            <a:pPr algn="just">
              <a:buNone/>
            </a:pPr>
            <a:r>
              <a:rPr lang="en-US" sz="1300" b="1" dirty="0" smtClean="0"/>
              <a:t>				            BULAN  : ……………………………..</a:t>
            </a:r>
            <a:endParaRPr lang="id-ID" sz="1300" b="1" dirty="0" smtClean="0"/>
          </a:p>
          <a:p>
            <a:pPr>
              <a:buNone/>
            </a:pPr>
            <a:r>
              <a:rPr lang="en-US" sz="1300" b="1" dirty="0" smtClean="0"/>
              <a:t> </a:t>
            </a:r>
            <a:endParaRPr lang="id-ID" sz="1300" b="1" dirty="0" smtClean="0"/>
          </a:p>
          <a:p>
            <a:pPr algn="just"/>
            <a:endParaRPr lang="id-ID" sz="1300" b="1" dirty="0" smtClean="0"/>
          </a:p>
          <a:p>
            <a:pPr algn="just">
              <a:buNone/>
            </a:pPr>
            <a:r>
              <a:rPr lang="id-ID" sz="1300" b="1" dirty="0" smtClean="0"/>
              <a:t>                     </a:t>
            </a:r>
          </a:p>
          <a:p>
            <a:pPr algn="just">
              <a:buNone/>
            </a:pPr>
            <a:endParaRPr lang="id-ID" sz="1300" b="1" dirty="0" smtClean="0"/>
          </a:p>
          <a:p>
            <a:pPr algn="just">
              <a:buNone/>
            </a:pPr>
            <a:endParaRPr lang="id-ID" sz="1300" b="1" dirty="0" smtClean="0"/>
          </a:p>
          <a:p>
            <a:pPr algn="just">
              <a:buNone/>
            </a:pPr>
            <a:endParaRPr lang="id-ID" sz="1300" b="1" dirty="0" smtClean="0"/>
          </a:p>
          <a:p>
            <a:pPr algn="just">
              <a:buNone/>
            </a:pPr>
            <a:r>
              <a:rPr lang="id-ID" sz="1300" b="1" dirty="0" smtClean="0"/>
              <a:t>                    </a:t>
            </a:r>
          </a:p>
          <a:p>
            <a:pPr algn="just">
              <a:buNone/>
            </a:pPr>
            <a:endParaRPr lang="id-ID" sz="1300" b="1" dirty="0" smtClean="0"/>
          </a:p>
        </p:txBody>
      </p:sp>
      <p:sp>
        <p:nvSpPr>
          <p:cNvPr id="4" name="Rectangle 3"/>
          <p:cNvSpPr/>
          <p:nvPr/>
        </p:nvSpPr>
        <p:spPr>
          <a:xfrm>
            <a:off x="1142976" y="5072074"/>
            <a:ext cx="1357322" cy="1000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dirty="0">
              <a:solidFill>
                <a:schemeClr val="tx1"/>
              </a:solidFill>
            </a:endParaRPr>
          </a:p>
        </p:txBody>
      </p:sp>
      <p:sp>
        <p:nvSpPr>
          <p:cNvPr id="6" name="Rectangle 5"/>
          <p:cNvSpPr/>
          <p:nvPr/>
        </p:nvSpPr>
        <p:spPr>
          <a:xfrm>
            <a:off x="6143636" y="4857760"/>
            <a:ext cx="1714512" cy="135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smtClean="0">
                <a:solidFill>
                  <a:schemeClr val="tx1"/>
                </a:solidFill>
              </a:rPr>
              <a:t>Jakarta,                 2014</a:t>
            </a:r>
          </a:p>
          <a:p>
            <a:pPr algn="ctr"/>
            <a:r>
              <a:rPr lang="en-US" sz="1100" b="1" dirty="0" err="1" smtClean="0">
                <a:solidFill>
                  <a:schemeClr val="tx1"/>
                </a:solidFill>
              </a:rPr>
              <a:t>Kapusbintal</a:t>
            </a:r>
            <a:r>
              <a:rPr lang="en-US" sz="1100" b="1" dirty="0" smtClean="0">
                <a:solidFill>
                  <a:schemeClr val="tx1"/>
                </a:solidFill>
              </a:rPr>
              <a:t> TNI</a:t>
            </a:r>
            <a:endParaRPr lang="id-ID" sz="1100" b="1" dirty="0" smtClean="0">
              <a:solidFill>
                <a:schemeClr val="tx1"/>
              </a:solidFill>
            </a:endParaRPr>
          </a:p>
          <a:p>
            <a:pPr algn="ctr"/>
            <a:endParaRPr lang="id-ID" sz="1100" b="1" dirty="0" smtClean="0">
              <a:solidFill>
                <a:schemeClr val="tx1"/>
              </a:solidFill>
            </a:endParaRPr>
          </a:p>
          <a:p>
            <a:pPr algn="ctr"/>
            <a:endParaRPr lang="id-ID" sz="1100" b="1" dirty="0" smtClean="0">
              <a:solidFill>
                <a:schemeClr val="tx1"/>
              </a:solidFill>
            </a:endParaRPr>
          </a:p>
          <a:p>
            <a:pPr algn="ctr"/>
            <a:r>
              <a:rPr lang="en-US" sz="1100" b="1" dirty="0" err="1" smtClean="0">
                <a:solidFill>
                  <a:schemeClr val="tx1"/>
                </a:solidFill>
              </a:rPr>
              <a:t>Nama</a:t>
            </a:r>
            <a:endParaRPr lang="id-ID" sz="1100" b="1" dirty="0" smtClean="0">
              <a:solidFill>
                <a:schemeClr val="tx1"/>
              </a:solidFill>
            </a:endParaRPr>
          </a:p>
          <a:p>
            <a:pPr algn="ctr"/>
            <a:r>
              <a:rPr lang="en-US" sz="1100" b="1" dirty="0" err="1" smtClean="0">
                <a:solidFill>
                  <a:schemeClr val="tx1"/>
                </a:solidFill>
              </a:rPr>
              <a:t>Pangkat</a:t>
            </a:r>
            <a:r>
              <a:rPr lang="en-US" sz="1100" b="1" dirty="0" smtClean="0">
                <a:solidFill>
                  <a:schemeClr val="tx1"/>
                </a:solidFill>
              </a:rPr>
              <a:t>, NRP</a:t>
            </a:r>
            <a:endParaRPr lang="id-ID" sz="1100" b="1" dirty="0">
              <a:solidFill>
                <a:schemeClr val="tx1"/>
              </a:solidFill>
            </a:endParaRPr>
          </a:p>
        </p:txBody>
      </p:sp>
      <p:graphicFrame>
        <p:nvGraphicFramePr>
          <p:cNvPr id="10" name="Table 9"/>
          <p:cNvGraphicFramePr>
            <a:graphicFrameLocks noGrp="1"/>
          </p:cNvGraphicFramePr>
          <p:nvPr/>
        </p:nvGraphicFramePr>
        <p:xfrm>
          <a:off x="285721" y="1214421"/>
          <a:ext cx="8072494" cy="3643339"/>
        </p:xfrm>
        <a:graphic>
          <a:graphicData uri="http://schemas.openxmlformats.org/drawingml/2006/table">
            <a:tbl>
              <a:tblPr/>
              <a:tblGrid>
                <a:gridCol w="298454"/>
                <a:gridCol w="987429"/>
                <a:gridCol w="785818"/>
                <a:gridCol w="809810"/>
                <a:gridCol w="833264"/>
                <a:gridCol w="1214446"/>
                <a:gridCol w="712998"/>
                <a:gridCol w="795880"/>
                <a:gridCol w="938001"/>
                <a:gridCol w="696394"/>
              </a:tblGrid>
              <a:tr h="1093002">
                <a:tc>
                  <a:txBody>
                    <a:bodyPr/>
                    <a:lstStyle/>
                    <a:p>
                      <a:pPr algn="ctr" fontAlgn="ctr"/>
                      <a:r>
                        <a:rPr lang="en-US" sz="1200" b="0" i="0" u="none" strike="noStrike" dirty="0">
                          <a:solidFill>
                            <a:srgbClr val="000000"/>
                          </a:solidFill>
                          <a:latin typeface="Calibri"/>
                        </a:rPr>
                        <a:t>NO</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latin typeface="Calibri"/>
                        </a:rPr>
                        <a:t>NAMA SATKER</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latin typeface="Calibri"/>
                        </a:rPr>
                        <a:t>JML </a:t>
                      </a:r>
                      <a:r>
                        <a:rPr lang="en-US" sz="1200" b="0" i="0" u="none" strike="noStrike" dirty="0" smtClean="0">
                          <a:solidFill>
                            <a:srgbClr val="000000"/>
                          </a:solidFill>
                          <a:latin typeface="Calibri"/>
                        </a:rPr>
                        <a:t>MUSTAHIK</a:t>
                      </a:r>
                      <a:endParaRPr lang="en-US" sz="1200" b="0" i="0" u="none" strike="noStrike" dirty="0">
                        <a:solidFill>
                          <a:srgbClr val="000000"/>
                        </a:solidFill>
                        <a:latin typeface="Calibri"/>
                      </a:endParaRP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fi-FI" sz="1200" b="0" i="0" u="none" strike="noStrike" dirty="0">
                          <a:solidFill>
                            <a:srgbClr val="000000"/>
                          </a:solidFill>
                          <a:latin typeface="Calibri"/>
                        </a:rPr>
                        <a:t>JML PENERIMAAN </a:t>
                      </a:r>
                      <a:r>
                        <a:rPr lang="fi-FI" sz="1200" b="0" i="0" u="none" strike="noStrike" dirty="0" smtClean="0">
                          <a:solidFill>
                            <a:srgbClr val="000000"/>
                          </a:solidFill>
                          <a:latin typeface="Calibri"/>
                        </a:rPr>
                        <a:t>ZAKAT DARI</a:t>
                      </a:r>
                      <a:r>
                        <a:rPr lang="fi-FI" sz="1200" b="0" i="0" u="none" strike="noStrike" baseline="0" dirty="0" smtClean="0">
                          <a:solidFill>
                            <a:srgbClr val="000000"/>
                          </a:solidFill>
                          <a:latin typeface="Calibri"/>
                        </a:rPr>
                        <a:t> BAZNAS</a:t>
                      </a:r>
                      <a:endParaRPr lang="fi-FI" sz="1200" b="0" i="0" u="none" strike="noStrike" dirty="0">
                        <a:solidFill>
                          <a:srgbClr val="000000"/>
                        </a:solidFill>
                        <a:latin typeface="Calibri"/>
                      </a:endParaRP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latin typeface="Calibri"/>
                        </a:rPr>
                        <a:t>JML </a:t>
                      </a:r>
                      <a:r>
                        <a:rPr lang="en-US" sz="1200" b="0" i="0" u="none" strike="noStrike" dirty="0" smtClean="0">
                          <a:solidFill>
                            <a:srgbClr val="000000"/>
                          </a:solidFill>
                          <a:latin typeface="Calibri"/>
                        </a:rPr>
                        <a:t>PENYALURAN </a:t>
                      </a:r>
                      <a:r>
                        <a:rPr lang="en-US" sz="1200" b="0" i="0" u="none" strike="noStrike" dirty="0">
                          <a:solidFill>
                            <a:srgbClr val="000000"/>
                          </a:solidFill>
                          <a:latin typeface="Calibri"/>
                        </a:rPr>
                        <a:t>ZAKAT KE </a:t>
                      </a:r>
                      <a:r>
                        <a:rPr lang="en-US" sz="1200" b="0" i="0" u="none" strike="noStrike" dirty="0" smtClean="0">
                          <a:solidFill>
                            <a:srgbClr val="000000"/>
                          </a:solidFill>
                          <a:latin typeface="Calibri"/>
                        </a:rPr>
                        <a:t>SATKER</a:t>
                      </a:r>
                      <a:endParaRPr lang="en-US" sz="1200" b="0" i="0" u="none" strike="noStrike" dirty="0">
                        <a:solidFill>
                          <a:srgbClr val="000000"/>
                        </a:solidFill>
                        <a:latin typeface="Calibri"/>
                      </a:endParaRP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1200" b="0" i="0" u="none" strike="noStrike" dirty="0">
                          <a:solidFill>
                            <a:srgbClr val="000000"/>
                          </a:solidFill>
                          <a:latin typeface="Calibri"/>
                        </a:rPr>
                        <a:t>JML YG BLM </a:t>
                      </a:r>
                      <a:r>
                        <a:rPr lang="en-US" sz="1200" b="0" i="0" u="none" strike="noStrike" dirty="0" smtClean="0">
                          <a:solidFill>
                            <a:srgbClr val="000000"/>
                          </a:solidFill>
                          <a:latin typeface="Calibri"/>
                        </a:rPr>
                        <a:t>DISALUR</a:t>
                      </a:r>
                      <a:endParaRPr lang="en-US" sz="1200" b="0" i="0" u="none" strike="noStrike" dirty="0">
                        <a:solidFill>
                          <a:srgbClr val="000000"/>
                        </a:solidFill>
                        <a:latin typeface="Calibri"/>
                      </a:endParaRP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8667">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BLN INI</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S.D BLN LALU</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S.D BLN INI</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BLN INI</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S.D BLN LALU</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S.D BLN INI</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334">
                <a:tc>
                  <a:txBody>
                    <a:bodyPr/>
                    <a:lstStyle/>
                    <a:p>
                      <a:pPr algn="ctr" fontAlgn="ctr"/>
                      <a:r>
                        <a:rPr lang="en-US" sz="1200" b="0" i="0" u="none" strike="noStrike">
                          <a:solidFill>
                            <a:srgbClr val="000000"/>
                          </a:solidFill>
                          <a:latin typeface="Calibri"/>
                        </a:rPr>
                        <a:t>1</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2</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3</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4</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5</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6 (4+5)</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7</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8</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9 (7+8)</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10 (6-9)</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334">
                <a:tc>
                  <a:txBody>
                    <a:bodyPr/>
                    <a:lstStyle/>
                    <a:p>
                      <a:pPr algn="r" fontAlgn="ctr"/>
                      <a:r>
                        <a:rPr lang="en-US" sz="1200" b="0" i="0" u="none" strike="noStrike">
                          <a:solidFill>
                            <a:srgbClr val="000000"/>
                          </a:solidFill>
                          <a:latin typeface="Calibri"/>
                        </a:rPr>
                        <a:t>1</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latin typeface="Calibri"/>
                        </a:rPr>
                        <a:t>Satker</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64334">
                <a:tc>
                  <a:txBody>
                    <a:bodyPr/>
                    <a:lstStyle/>
                    <a:p>
                      <a:pPr algn="r" fontAlgn="ctr"/>
                      <a:r>
                        <a:rPr lang="en-US" sz="1200" b="0" i="0" u="none" strike="noStrike">
                          <a:solidFill>
                            <a:srgbClr val="000000"/>
                          </a:solidFill>
                          <a:latin typeface="Calibri"/>
                        </a:rPr>
                        <a:t>2</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latin typeface="Calibri"/>
                        </a:rPr>
                        <a:t>Satker….</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64334">
                <a:tc>
                  <a:txBody>
                    <a:bodyPr/>
                    <a:lstStyle/>
                    <a:p>
                      <a:pPr algn="r" fontAlgn="ctr"/>
                      <a:r>
                        <a:rPr lang="en-US" sz="1200" b="0" i="0" u="none" strike="noStrike">
                          <a:solidFill>
                            <a:srgbClr val="000000"/>
                          </a:solidFill>
                          <a:latin typeface="Calibri"/>
                        </a:rPr>
                        <a:t>3</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Dst….</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364334">
                <a:tc>
                  <a:txBody>
                    <a:bodyPr/>
                    <a:lstStyle/>
                    <a:p>
                      <a:pPr algn="l" fontAlgn="b"/>
                      <a:r>
                        <a:rPr lang="en-US" sz="1200" b="0" i="0" u="none" strike="noStrike">
                          <a:solidFill>
                            <a:srgbClr val="000000"/>
                          </a:solidFill>
                          <a:latin typeface="Calibri"/>
                        </a:rPr>
                        <a:t> </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Jumlah</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latin typeface="Calibri"/>
                        </a:rPr>
                        <a:t>x</a:t>
                      </a:r>
                    </a:p>
                  </a:txBody>
                  <a:tcPr marL="8049" marR="8049" marT="80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52"/>
            <a:ext cx="8643998" cy="6715148"/>
          </a:xfrm>
        </p:spPr>
        <p:txBody>
          <a:bodyPr>
            <a:noAutofit/>
          </a:bodyPr>
          <a:lstStyle/>
          <a:p>
            <a:pPr algn="just">
              <a:buNone/>
            </a:pPr>
            <a:r>
              <a:rPr lang="en-US" sz="1500" dirty="0" smtClean="0"/>
              <a:t>				</a:t>
            </a:r>
            <a:r>
              <a:rPr lang="en-US" sz="1500" dirty="0" err="1" smtClean="0"/>
              <a:t>Contoh</a:t>
            </a:r>
            <a:r>
              <a:rPr lang="en-US" sz="1500" dirty="0" smtClean="0"/>
              <a:t> </a:t>
            </a:r>
            <a:r>
              <a:rPr lang="en-US" sz="1500" dirty="0" err="1" smtClean="0"/>
              <a:t>terhitungan</a:t>
            </a:r>
            <a:r>
              <a:rPr lang="en-US" sz="1500" dirty="0" smtClean="0"/>
              <a:t> </a:t>
            </a:r>
            <a:r>
              <a:rPr lang="en-US" sz="1500" dirty="0" err="1" smtClean="0"/>
              <a:t>Zakat</a:t>
            </a:r>
            <a:r>
              <a:rPr lang="en-US" sz="1500" dirty="0" smtClean="0"/>
              <a:t> </a:t>
            </a:r>
            <a:r>
              <a:rPr lang="en-US" sz="1500" dirty="0" err="1" smtClean="0"/>
              <a:t>Penghasilan</a:t>
            </a:r>
            <a:endParaRPr lang="en-US" sz="1500" dirty="0" smtClean="0"/>
          </a:p>
          <a:p>
            <a:pPr algn="just">
              <a:buNone/>
            </a:pPr>
            <a:r>
              <a:rPr lang="en-US" sz="1500" dirty="0" err="1" smtClean="0"/>
              <a:t>Letkol</a:t>
            </a:r>
            <a:r>
              <a:rPr lang="en-US" sz="1500" dirty="0" smtClean="0"/>
              <a:t>  </a:t>
            </a:r>
            <a:r>
              <a:rPr lang="en-US" sz="1500" dirty="0" err="1" smtClean="0"/>
              <a:t>Cku</a:t>
            </a:r>
            <a:r>
              <a:rPr lang="en-US" sz="1500" dirty="0" smtClean="0"/>
              <a:t> </a:t>
            </a:r>
            <a:r>
              <a:rPr lang="en-US" sz="1500" dirty="0" err="1" smtClean="0"/>
              <a:t>Fulan</a:t>
            </a:r>
            <a:r>
              <a:rPr lang="en-US" sz="1500" dirty="0" smtClean="0"/>
              <a:t> </a:t>
            </a:r>
            <a:r>
              <a:rPr lang="en-US" sz="1500" dirty="0" err="1" smtClean="0"/>
              <a:t>mempunyai</a:t>
            </a:r>
            <a:r>
              <a:rPr lang="en-US" sz="1500" dirty="0" smtClean="0"/>
              <a:t> </a:t>
            </a:r>
            <a:r>
              <a:rPr lang="en-US" sz="1500" dirty="0" err="1" smtClean="0"/>
              <a:t>satu</a:t>
            </a:r>
            <a:r>
              <a:rPr lang="en-US" sz="1500" dirty="0" smtClean="0"/>
              <a:t> </a:t>
            </a:r>
            <a:r>
              <a:rPr lang="en-US" sz="1500" dirty="0" err="1" smtClean="0"/>
              <a:t>istri</a:t>
            </a:r>
            <a:r>
              <a:rPr lang="en-US" sz="1500" dirty="0" smtClean="0"/>
              <a:t> </a:t>
            </a:r>
            <a:r>
              <a:rPr lang="en-US" sz="1500" dirty="0" err="1" smtClean="0"/>
              <a:t>dan</a:t>
            </a:r>
            <a:r>
              <a:rPr lang="en-US" sz="1500" dirty="0" smtClean="0"/>
              <a:t> </a:t>
            </a:r>
            <a:r>
              <a:rPr lang="en-US" sz="1500" dirty="0" err="1" smtClean="0"/>
              <a:t>dua</a:t>
            </a:r>
            <a:r>
              <a:rPr lang="en-US" sz="1500" dirty="0" smtClean="0"/>
              <a:t> </a:t>
            </a:r>
            <a:r>
              <a:rPr lang="en-US" sz="1500" dirty="0" err="1" smtClean="0"/>
              <a:t>orang</a:t>
            </a:r>
            <a:r>
              <a:rPr lang="en-US" sz="1500" dirty="0" smtClean="0"/>
              <a:t> </a:t>
            </a:r>
            <a:r>
              <a:rPr lang="en-US" sz="1500" dirty="0" err="1" smtClean="0"/>
              <a:t>anak</a:t>
            </a:r>
            <a:r>
              <a:rPr lang="en-US" sz="1500" dirty="0" smtClean="0"/>
              <a:t> </a:t>
            </a:r>
            <a:r>
              <a:rPr lang="en-US" sz="1500" dirty="0" err="1" smtClean="0"/>
              <a:t>sesuai</a:t>
            </a:r>
            <a:r>
              <a:rPr lang="en-US" sz="1500" dirty="0" smtClean="0"/>
              <a:t> </a:t>
            </a:r>
            <a:r>
              <a:rPr lang="en-US" sz="1500" dirty="0" err="1" smtClean="0"/>
              <a:t>Daftar</a:t>
            </a:r>
            <a:r>
              <a:rPr lang="en-US" sz="1500" dirty="0" smtClean="0"/>
              <a:t> </a:t>
            </a:r>
            <a:r>
              <a:rPr lang="en-US" sz="1500" dirty="0" err="1" smtClean="0"/>
              <a:t>Pembayaran</a:t>
            </a:r>
            <a:r>
              <a:rPr lang="en-US" sz="1500" dirty="0" smtClean="0"/>
              <a:t> </a:t>
            </a:r>
            <a:r>
              <a:rPr lang="en-US" sz="1500" dirty="0" err="1" smtClean="0"/>
              <a:t>Penghasilan</a:t>
            </a:r>
            <a:r>
              <a:rPr lang="en-US" sz="1500" dirty="0" smtClean="0"/>
              <a:t> (DPP) </a:t>
            </a:r>
            <a:r>
              <a:rPr lang="en-US" sz="1500" dirty="0" err="1" smtClean="0"/>
              <a:t>gaji</a:t>
            </a:r>
            <a:endParaRPr lang="en-US" sz="1500" dirty="0" smtClean="0"/>
          </a:p>
          <a:p>
            <a:pPr algn="just">
              <a:buNone/>
            </a:pPr>
            <a:r>
              <a:rPr lang="en-US" sz="1500" dirty="0" err="1" smtClean="0"/>
              <a:t>bulan</a:t>
            </a:r>
            <a:r>
              <a:rPr lang="en-US" sz="1500" dirty="0" smtClean="0"/>
              <a:t> </a:t>
            </a:r>
            <a:r>
              <a:rPr lang="en-US" sz="1500" dirty="0" err="1" smtClean="0"/>
              <a:t>Agustus</a:t>
            </a:r>
            <a:r>
              <a:rPr lang="en-US" sz="1500" dirty="0" smtClean="0"/>
              <a:t> </a:t>
            </a:r>
            <a:r>
              <a:rPr lang="en-US" sz="1500" dirty="0" err="1" smtClean="0"/>
              <a:t>adalah</a:t>
            </a:r>
            <a:r>
              <a:rPr lang="en-US" sz="1500" dirty="0" smtClean="0"/>
              <a:t> </a:t>
            </a:r>
            <a:r>
              <a:rPr lang="en-US" sz="1500" dirty="0" err="1" smtClean="0"/>
              <a:t>sebagai</a:t>
            </a:r>
            <a:r>
              <a:rPr lang="en-US" sz="1500" dirty="0" smtClean="0"/>
              <a:t> </a:t>
            </a:r>
            <a:r>
              <a:rPr lang="en-US" sz="1500" dirty="0" err="1" smtClean="0"/>
              <a:t>berikut</a:t>
            </a:r>
            <a:r>
              <a:rPr lang="en-US" sz="1500" dirty="0" smtClean="0"/>
              <a:t>.</a:t>
            </a:r>
          </a:p>
          <a:p>
            <a:pPr algn="just">
              <a:buNone/>
            </a:pPr>
            <a:endParaRPr lang="en-US" sz="1500" dirty="0" smtClean="0"/>
          </a:p>
          <a:p>
            <a:pPr algn="just">
              <a:buFont typeface="+mj-lt"/>
              <a:buAutoNum type="alphaLcPeriod"/>
            </a:pPr>
            <a:r>
              <a:rPr lang="en-US" sz="1500" dirty="0" err="1" smtClean="0"/>
              <a:t>Gaji</a:t>
            </a:r>
            <a:r>
              <a:rPr lang="en-US" sz="1500" dirty="0" smtClean="0"/>
              <a:t> </a:t>
            </a:r>
            <a:r>
              <a:rPr lang="en-US" sz="1500" dirty="0" err="1" smtClean="0"/>
              <a:t>Pokok</a:t>
            </a:r>
            <a:r>
              <a:rPr lang="en-US" sz="1500" dirty="0" smtClean="0"/>
              <a:t>						</a:t>
            </a:r>
            <a:r>
              <a:rPr lang="en-US" sz="1500" b="1" dirty="0" err="1" smtClean="0"/>
              <a:t>Rp</a:t>
            </a:r>
            <a:r>
              <a:rPr lang="en-US" sz="1500" b="1" dirty="0" smtClean="0"/>
              <a:t> 4.033.300,-</a:t>
            </a:r>
          </a:p>
          <a:p>
            <a:pPr algn="just">
              <a:buFont typeface="+mj-lt"/>
              <a:buAutoNum type="alphaLcPeriod"/>
            </a:pPr>
            <a:r>
              <a:rPr lang="en-US" sz="1500" dirty="0" err="1" smtClean="0"/>
              <a:t>Tunjangan</a:t>
            </a:r>
            <a:endParaRPr lang="en-US" sz="1500" dirty="0" smtClean="0"/>
          </a:p>
          <a:p>
            <a:pPr lvl="1" algn="just">
              <a:buFont typeface="+mj-lt"/>
              <a:buAutoNum type="arabicParenR"/>
            </a:pPr>
            <a:r>
              <a:rPr lang="en-US" sz="1500" dirty="0" err="1" smtClean="0"/>
              <a:t>Tunjangan</a:t>
            </a:r>
            <a:r>
              <a:rPr lang="en-US" sz="1500" dirty="0" smtClean="0"/>
              <a:t> </a:t>
            </a:r>
            <a:r>
              <a:rPr lang="en-US" sz="1500" dirty="0" err="1" smtClean="0"/>
              <a:t>Istri</a:t>
            </a:r>
            <a:r>
              <a:rPr lang="en-US" sz="1500" dirty="0" smtClean="0"/>
              <a:t>	</a:t>
            </a:r>
            <a:r>
              <a:rPr lang="en-US" sz="1500" dirty="0" err="1" smtClean="0"/>
              <a:t>Rp</a:t>
            </a:r>
            <a:r>
              <a:rPr lang="en-US" sz="1500" dirty="0" smtClean="0"/>
              <a:t> 403.330,-</a:t>
            </a:r>
          </a:p>
          <a:p>
            <a:pPr lvl="1" algn="just">
              <a:buFont typeface="+mj-lt"/>
              <a:buAutoNum type="arabicParenR"/>
            </a:pPr>
            <a:r>
              <a:rPr lang="en-US" sz="1500" dirty="0" err="1" smtClean="0"/>
              <a:t>Tunjangan</a:t>
            </a:r>
            <a:r>
              <a:rPr lang="en-US" sz="1500" dirty="0" smtClean="0"/>
              <a:t> </a:t>
            </a:r>
            <a:r>
              <a:rPr lang="en-US" sz="1500" dirty="0" err="1" smtClean="0"/>
              <a:t>Anak</a:t>
            </a:r>
            <a:r>
              <a:rPr lang="en-US" sz="1500" dirty="0" smtClean="0"/>
              <a:t>	</a:t>
            </a:r>
            <a:r>
              <a:rPr lang="en-US" sz="1500" dirty="0" err="1" smtClean="0"/>
              <a:t>Rp</a:t>
            </a:r>
            <a:r>
              <a:rPr lang="en-US" sz="1500" dirty="0" smtClean="0"/>
              <a:t> 161.332,-</a:t>
            </a:r>
          </a:p>
          <a:p>
            <a:pPr lvl="1" algn="just">
              <a:buFont typeface="+mj-lt"/>
              <a:buAutoNum type="arabicParenR"/>
            </a:pPr>
            <a:r>
              <a:rPr lang="en-US" sz="1500" dirty="0" err="1" smtClean="0"/>
              <a:t>Tunjangan</a:t>
            </a:r>
            <a:r>
              <a:rPr lang="en-US" sz="1500" dirty="0" smtClean="0"/>
              <a:t> </a:t>
            </a:r>
            <a:r>
              <a:rPr lang="en-US" sz="1500" dirty="0" err="1" smtClean="0"/>
              <a:t>Beras</a:t>
            </a:r>
            <a:r>
              <a:rPr lang="en-US" sz="1500" dirty="0" smtClean="0"/>
              <a:t>	</a:t>
            </a:r>
            <a:r>
              <a:rPr lang="en-US" sz="1500" dirty="0" err="1" smtClean="0"/>
              <a:t>Rp</a:t>
            </a:r>
            <a:r>
              <a:rPr lang="en-US" sz="1500" dirty="0" smtClean="0"/>
              <a:t> 334.848,-</a:t>
            </a:r>
          </a:p>
          <a:p>
            <a:pPr lvl="1" algn="just">
              <a:buFont typeface="+mj-lt"/>
              <a:buAutoNum type="arabicParenR"/>
            </a:pPr>
            <a:r>
              <a:rPr lang="en-US" sz="1500" dirty="0" err="1" smtClean="0"/>
              <a:t>Tunjangan</a:t>
            </a:r>
            <a:r>
              <a:rPr lang="en-US" sz="1500" dirty="0" smtClean="0"/>
              <a:t> Jab/</a:t>
            </a:r>
            <a:r>
              <a:rPr lang="en-US" sz="1500" dirty="0" err="1" smtClean="0"/>
              <a:t>Mds</a:t>
            </a:r>
            <a:r>
              <a:rPr lang="en-US" sz="1500" dirty="0" smtClean="0"/>
              <a:t>	Rp1.260.000,-</a:t>
            </a:r>
          </a:p>
          <a:p>
            <a:pPr lvl="1" algn="just">
              <a:buFont typeface="+mj-lt"/>
              <a:buAutoNum type="arabicParenR"/>
            </a:pPr>
            <a:r>
              <a:rPr lang="en-US" sz="1500" dirty="0" err="1" smtClean="0"/>
              <a:t>Tunjangan</a:t>
            </a:r>
            <a:r>
              <a:rPr lang="en-US" sz="1500" dirty="0" smtClean="0"/>
              <a:t> Papua	</a:t>
            </a:r>
            <a:r>
              <a:rPr lang="en-US" sz="1500" dirty="0" err="1" smtClean="0"/>
              <a:t>Rp</a:t>
            </a:r>
            <a:r>
              <a:rPr lang="en-US" sz="1500" dirty="0" smtClean="0"/>
              <a:t>               0,-</a:t>
            </a:r>
          </a:p>
          <a:p>
            <a:pPr lvl="1" algn="just">
              <a:buFont typeface="+mj-lt"/>
              <a:buAutoNum type="arabicParenR"/>
            </a:pPr>
            <a:r>
              <a:rPr lang="en-US" sz="1500" dirty="0" err="1" smtClean="0"/>
              <a:t>Tunjangan</a:t>
            </a:r>
            <a:r>
              <a:rPr lang="en-US" sz="1500" dirty="0" smtClean="0"/>
              <a:t> </a:t>
            </a:r>
            <a:r>
              <a:rPr lang="en-US" sz="1500" dirty="0" err="1" smtClean="0"/>
              <a:t>Kow</a:t>
            </a:r>
            <a:r>
              <a:rPr lang="en-US" sz="1500" dirty="0" smtClean="0"/>
              <a:t>-TNI	</a:t>
            </a:r>
            <a:r>
              <a:rPr lang="en-US" sz="1500" dirty="0" err="1" smtClean="0"/>
              <a:t>Rp</a:t>
            </a:r>
            <a:r>
              <a:rPr lang="en-US" sz="1500" dirty="0" smtClean="0"/>
              <a:t>               0,-</a:t>
            </a:r>
          </a:p>
          <a:p>
            <a:pPr lvl="1" algn="just">
              <a:buFont typeface="+mj-lt"/>
              <a:buAutoNum type="arabicParenR"/>
            </a:pPr>
            <a:r>
              <a:rPr lang="en-US" sz="1500" dirty="0" err="1" smtClean="0"/>
              <a:t>Tunjangan</a:t>
            </a:r>
            <a:r>
              <a:rPr lang="en-US" sz="1500" dirty="0" smtClean="0"/>
              <a:t> </a:t>
            </a:r>
            <a:r>
              <a:rPr lang="en-US" sz="1500" dirty="0" err="1" smtClean="0"/>
              <a:t>Umum</a:t>
            </a:r>
            <a:r>
              <a:rPr lang="en-US" sz="1500" dirty="0" smtClean="0"/>
              <a:t>	</a:t>
            </a:r>
            <a:r>
              <a:rPr lang="en-US" sz="1500" dirty="0" err="1" smtClean="0"/>
              <a:t>Rp</a:t>
            </a:r>
            <a:r>
              <a:rPr lang="en-US" sz="1500" dirty="0" smtClean="0"/>
              <a:t>               0,-</a:t>
            </a:r>
          </a:p>
          <a:p>
            <a:pPr lvl="1" algn="just">
              <a:buFont typeface="+mj-lt"/>
              <a:buAutoNum type="arabicParenR"/>
            </a:pPr>
            <a:r>
              <a:rPr lang="en-US" sz="1500" dirty="0" err="1" smtClean="0"/>
              <a:t>Tunjangan</a:t>
            </a:r>
            <a:r>
              <a:rPr lang="en-US" sz="1500" dirty="0" smtClean="0"/>
              <a:t> </a:t>
            </a:r>
            <a:r>
              <a:rPr lang="en-US" sz="1500" dirty="0" err="1" smtClean="0"/>
              <a:t>Lainnya</a:t>
            </a:r>
            <a:r>
              <a:rPr lang="en-US" sz="1500" dirty="0" smtClean="0"/>
              <a:t>	</a:t>
            </a:r>
            <a:r>
              <a:rPr lang="en-US" sz="1500" dirty="0" err="1" smtClean="0"/>
              <a:t>Rp</a:t>
            </a:r>
            <a:r>
              <a:rPr lang="en-US" sz="1500" dirty="0" smtClean="0"/>
              <a:t>               0,-</a:t>
            </a:r>
          </a:p>
          <a:p>
            <a:pPr lvl="1" algn="just">
              <a:buFont typeface="+mj-lt"/>
              <a:buAutoNum type="arabicParenR"/>
            </a:pPr>
            <a:r>
              <a:rPr lang="en-US" sz="1500" dirty="0" smtClean="0"/>
              <a:t>ULP/</a:t>
            </a:r>
            <a:r>
              <a:rPr lang="en-US" sz="1500" dirty="0" err="1" smtClean="0"/>
              <a:t>Uang</a:t>
            </a:r>
            <a:r>
              <a:rPr lang="en-US" sz="1500" dirty="0" smtClean="0"/>
              <a:t> </a:t>
            </a:r>
            <a:r>
              <a:rPr lang="en-US" sz="1500" dirty="0" err="1" smtClean="0"/>
              <a:t>Makan</a:t>
            </a:r>
            <a:r>
              <a:rPr lang="en-US" sz="1500" dirty="0" smtClean="0"/>
              <a:t>	Rp1.395.000,-</a:t>
            </a:r>
          </a:p>
          <a:p>
            <a:pPr lvl="1" algn="just">
              <a:buFont typeface="+mj-lt"/>
              <a:buAutoNum type="arabicParenR"/>
            </a:pPr>
            <a:r>
              <a:rPr lang="en-US" sz="1500" dirty="0" err="1" smtClean="0"/>
              <a:t>Tunjangan</a:t>
            </a:r>
            <a:r>
              <a:rPr lang="en-US" sz="1500" dirty="0" smtClean="0"/>
              <a:t> </a:t>
            </a:r>
            <a:r>
              <a:rPr lang="en-US" sz="1500" dirty="0" err="1" smtClean="0"/>
              <a:t>Kinerja</a:t>
            </a:r>
            <a:r>
              <a:rPr lang="en-US" sz="1500" dirty="0" smtClean="0"/>
              <a:t>	Rp2.693.000,-</a:t>
            </a:r>
          </a:p>
          <a:p>
            <a:pPr lvl="1" algn="just">
              <a:buNone/>
            </a:pPr>
            <a:r>
              <a:rPr lang="en-US" sz="1500" dirty="0" err="1" smtClean="0"/>
              <a:t>Jumlah</a:t>
            </a:r>
            <a:r>
              <a:rPr lang="en-US" sz="1500" dirty="0" smtClean="0"/>
              <a:t> </a:t>
            </a:r>
            <a:r>
              <a:rPr lang="en-US" sz="1500" dirty="0" err="1" smtClean="0"/>
              <a:t>Tunjangan</a:t>
            </a:r>
            <a:r>
              <a:rPr lang="en-US" sz="1500" dirty="0" smtClean="0"/>
              <a:t>					</a:t>
            </a:r>
            <a:r>
              <a:rPr lang="en-US" sz="1500" b="1" u="sng" dirty="0" err="1" smtClean="0"/>
              <a:t>Rp</a:t>
            </a:r>
            <a:r>
              <a:rPr lang="en-US" sz="1500" b="1" u="sng" dirty="0" smtClean="0"/>
              <a:t> 6.247.510,-  </a:t>
            </a:r>
            <a:r>
              <a:rPr lang="en-US" sz="1500" b="1" dirty="0" smtClean="0"/>
              <a:t>+</a:t>
            </a:r>
          </a:p>
          <a:p>
            <a:pPr algn="just">
              <a:buFont typeface="+mj-lt"/>
              <a:buAutoNum type="alphaLcPeriod"/>
            </a:pPr>
            <a:r>
              <a:rPr lang="en-US" sz="1500" dirty="0" err="1" smtClean="0"/>
              <a:t>Penghasilan</a:t>
            </a:r>
            <a:r>
              <a:rPr lang="en-US" sz="1500" dirty="0" smtClean="0"/>
              <a:t> </a:t>
            </a:r>
            <a:r>
              <a:rPr lang="en-US" sz="1500" dirty="0" err="1" smtClean="0"/>
              <a:t>Bruto</a:t>
            </a:r>
            <a:r>
              <a:rPr lang="en-US" sz="1500" dirty="0" smtClean="0"/>
              <a:t>						</a:t>
            </a:r>
            <a:r>
              <a:rPr lang="en-US" sz="1500" b="1" dirty="0" smtClean="0"/>
              <a:t>Rp10.280.810,-</a:t>
            </a:r>
          </a:p>
          <a:p>
            <a:pPr algn="just">
              <a:buFont typeface="+mj-lt"/>
              <a:buAutoNum type="alphaLcPeriod"/>
            </a:pPr>
            <a:r>
              <a:rPr lang="en-US" sz="1500" dirty="0" err="1" smtClean="0"/>
              <a:t>Perhitungan</a:t>
            </a:r>
            <a:r>
              <a:rPr lang="en-US" sz="1500" dirty="0" smtClean="0"/>
              <a:t> </a:t>
            </a:r>
            <a:r>
              <a:rPr lang="en-US" sz="1500" dirty="0" err="1" smtClean="0"/>
              <a:t>zakatnya</a:t>
            </a:r>
            <a:r>
              <a:rPr lang="en-US" sz="1500" dirty="0" smtClean="0"/>
              <a:t> :</a:t>
            </a:r>
          </a:p>
          <a:p>
            <a:pPr lvl="1" algn="just">
              <a:buFont typeface="+mj-lt"/>
              <a:buAutoNum type="arabicParenR"/>
            </a:pPr>
            <a:r>
              <a:rPr lang="en-US" sz="1500" dirty="0" err="1" smtClean="0"/>
              <a:t>Penghasilan</a:t>
            </a:r>
            <a:r>
              <a:rPr lang="en-US" sz="1500" dirty="0" smtClean="0"/>
              <a:t> </a:t>
            </a:r>
            <a:r>
              <a:rPr lang="en-US" sz="1500" dirty="0" err="1" smtClean="0"/>
              <a:t>bruto</a:t>
            </a:r>
            <a:r>
              <a:rPr lang="en-US" sz="1500" dirty="0" smtClean="0"/>
              <a:t> </a:t>
            </a:r>
            <a:r>
              <a:rPr lang="en-US" sz="1500" dirty="0" err="1" smtClean="0"/>
              <a:t>sebesar</a:t>
            </a:r>
            <a:r>
              <a:rPr lang="en-US" sz="1500" dirty="0" smtClean="0"/>
              <a:t> </a:t>
            </a:r>
            <a:r>
              <a:rPr lang="en-US" sz="1500" dirty="0" err="1" smtClean="0"/>
              <a:t>Rp</a:t>
            </a:r>
            <a:r>
              <a:rPr lang="en-US" sz="1500" dirty="0" smtClean="0"/>
              <a:t> 10.280.810,- </a:t>
            </a:r>
            <a:r>
              <a:rPr lang="en-US" sz="1500" dirty="0" err="1" smtClean="0"/>
              <a:t>sudah</a:t>
            </a:r>
            <a:r>
              <a:rPr lang="en-US" sz="1500" dirty="0" smtClean="0"/>
              <a:t> </a:t>
            </a:r>
            <a:r>
              <a:rPr lang="en-US" sz="1500" dirty="0" err="1" smtClean="0"/>
              <a:t>satu</a:t>
            </a:r>
            <a:r>
              <a:rPr lang="en-US" sz="1500" dirty="0" smtClean="0"/>
              <a:t> </a:t>
            </a:r>
            <a:r>
              <a:rPr lang="en-US" sz="1500" dirty="0" err="1" smtClean="0"/>
              <a:t>nisab</a:t>
            </a:r>
            <a:r>
              <a:rPr lang="en-US" sz="1500" dirty="0" smtClean="0"/>
              <a:t> </a:t>
            </a:r>
            <a:r>
              <a:rPr lang="en-US" sz="1500" dirty="0" err="1" smtClean="0"/>
              <a:t>atau</a:t>
            </a:r>
            <a:r>
              <a:rPr lang="en-US" sz="1500" dirty="0" smtClean="0"/>
              <a:t> </a:t>
            </a:r>
            <a:r>
              <a:rPr lang="en-US" sz="1500" dirty="0" err="1" smtClean="0"/>
              <a:t>lebih</a:t>
            </a:r>
            <a:r>
              <a:rPr lang="en-US" sz="1500" dirty="0" smtClean="0"/>
              <a:t> </a:t>
            </a:r>
            <a:r>
              <a:rPr lang="en-US" sz="1500" dirty="0" err="1" smtClean="0"/>
              <a:t>sehingga</a:t>
            </a:r>
            <a:r>
              <a:rPr lang="en-US" sz="1500" dirty="0" smtClean="0"/>
              <a:t> </a:t>
            </a:r>
            <a:r>
              <a:rPr lang="en-US" sz="1500" dirty="0" err="1" smtClean="0"/>
              <a:t>wajib</a:t>
            </a:r>
            <a:r>
              <a:rPr lang="en-US" sz="1500" dirty="0" smtClean="0"/>
              <a:t> </a:t>
            </a:r>
            <a:r>
              <a:rPr lang="en-US" sz="1500" dirty="0" err="1" smtClean="0"/>
              <a:t>membayar</a:t>
            </a:r>
            <a:r>
              <a:rPr lang="en-US" sz="1500" dirty="0" smtClean="0"/>
              <a:t> </a:t>
            </a:r>
            <a:r>
              <a:rPr lang="en-US" sz="1500" dirty="0" err="1" smtClean="0"/>
              <a:t>zakat</a:t>
            </a:r>
            <a:r>
              <a:rPr lang="en-US" sz="1500" dirty="0" smtClean="0"/>
              <a:t> </a:t>
            </a:r>
            <a:r>
              <a:rPr lang="en-US" sz="1500" dirty="0" err="1" smtClean="0"/>
              <a:t>penghasilan</a:t>
            </a:r>
            <a:r>
              <a:rPr lang="en-US" sz="1500" dirty="0" smtClean="0"/>
              <a:t>; </a:t>
            </a:r>
            <a:r>
              <a:rPr lang="en-US" sz="1500" dirty="0" err="1" smtClean="0"/>
              <a:t>dan</a:t>
            </a:r>
            <a:endParaRPr lang="en-US" sz="1500" dirty="0" smtClean="0"/>
          </a:p>
          <a:p>
            <a:pPr lvl="1" algn="just">
              <a:buFont typeface="+mj-lt"/>
              <a:buAutoNum type="arabicParenR"/>
            </a:pPr>
            <a:r>
              <a:rPr lang="en-US" sz="1500" dirty="0" err="1" smtClean="0"/>
              <a:t>zakat</a:t>
            </a:r>
            <a:r>
              <a:rPr lang="en-US" sz="1500" dirty="0" smtClean="0"/>
              <a:t> </a:t>
            </a:r>
            <a:r>
              <a:rPr lang="en-US" sz="1500" dirty="0" err="1" smtClean="0"/>
              <a:t>penghasilan</a:t>
            </a:r>
            <a:r>
              <a:rPr lang="en-US" sz="1500" dirty="0" smtClean="0"/>
              <a:t> </a:t>
            </a:r>
            <a:r>
              <a:rPr lang="en-US" sz="1500" dirty="0" err="1" smtClean="0"/>
              <a:t>bulan</a:t>
            </a:r>
            <a:r>
              <a:rPr lang="en-US" sz="1500" dirty="0" smtClean="0"/>
              <a:t> </a:t>
            </a:r>
            <a:r>
              <a:rPr lang="en-US" sz="1500" dirty="0" err="1" smtClean="0"/>
              <a:t>Agustus</a:t>
            </a:r>
            <a:r>
              <a:rPr lang="en-US" sz="1500" dirty="0" smtClean="0"/>
              <a:t> = 2,5% x </a:t>
            </a:r>
            <a:r>
              <a:rPr lang="en-US" sz="1500" dirty="0" err="1" smtClean="0"/>
              <a:t>Rp</a:t>
            </a:r>
            <a:r>
              <a:rPr lang="en-US" sz="1500" dirty="0" smtClean="0"/>
              <a:t> 10.280.810,-</a:t>
            </a:r>
          </a:p>
          <a:p>
            <a:pPr lvl="1" algn="just">
              <a:buNone/>
            </a:pPr>
            <a:r>
              <a:rPr lang="en-US" sz="1500" dirty="0" smtClean="0"/>
              <a:t>								</a:t>
            </a:r>
            <a:r>
              <a:rPr lang="en-US" sz="1500" b="1" dirty="0" smtClean="0"/>
              <a:t>= </a:t>
            </a:r>
            <a:r>
              <a:rPr lang="en-US" sz="1500" b="1" dirty="0" err="1" smtClean="0"/>
              <a:t>Rp</a:t>
            </a:r>
            <a:r>
              <a:rPr lang="en-US" sz="1500" b="1" dirty="0" smtClean="0"/>
              <a:t> 257.020,-</a:t>
            </a:r>
          </a:p>
          <a:p>
            <a:pPr lvl="1" algn="just">
              <a:buNone/>
            </a:pPr>
            <a:r>
              <a:rPr lang="en-US" sz="1500" dirty="0" smtClean="0"/>
              <a:t>	</a:t>
            </a:r>
            <a:r>
              <a:rPr lang="en-US" sz="1500" dirty="0" err="1" smtClean="0"/>
              <a:t>Dibulatkan</a:t>
            </a:r>
            <a:r>
              <a:rPr lang="en-US" sz="1500" dirty="0" smtClean="0"/>
              <a:t> </a:t>
            </a:r>
            <a:r>
              <a:rPr lang="en-US" sz="1500" dirty="0" err="1" smtClean="0"/>
              <a:t>menjadi</a:t>
            </a:r>
            <a:r>
              <a:rPr lang="en-US" sz="1500" dirty="0" smtClean="0"/>
              <a:t>					</a:t>
            </a:r>
            <a:r>
              <a:rPr lang="en-US" sz="1500" b="1" dirty="0" smtClean="0"/>
              <a:t>= </a:t>
            </a:r>
            <a:r>
              <a:rPr lang="en-US" sz="1500" b="1" dirty="0" err="1" smtClean="0"/>
              <a:t>Rp</a:t>
            </a:r>
            <a:r>
              <a:rPr lang="en-US" sz="1500" b="1" dirty="0" smtClean="0"/>
              <a:t> 257.100,-</a:t>
            </a:r>
          </a:p>
        </p:txBody>
      </p:sp>
      <p:sp>
        <p:nvSpPr>
          <p:cNvPr id="4" name="Rectangle 3"/>
          <p:cNvSpPr/>
          <p:nvPr/>
        </p:nvSpPr>
        <p:spPr>
          <a:xfrm>
            <a:off x="1142976" y="5072074"/>
            <a:ext cx="1357322" cy="1000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52"/>
            <a:ext cx="8643998" cy="6715148"/>
          </a:xfrm>
        </p:spPr>
        <p:txBody>
          <a:bodyPr>
            <a:noAutofit/>
          </a:bodyPr>
          <a:lstStyle/>
          <a:p>
            <a:pPr algn="just">
              <a:buNone/>
            </a:pPr>
            <a:r>
              <a:rPr lang="en-US" sz="1500" dirty="0" smtClean="0"/>
              <a:t>			</a:t>
            </a:r>
            <a:r>
              <a:rPr lang="en-US" b="1" dirty="0" smtClean="0"/>
              <a:t>REKENING  UPZ  UO MABES TNI</a:t>
            </a:r>
          </a:p>
          <a:p>
            <a:pPr algn="just">
              <a:buNone/>
            </a:pPr>
            <a:r>
              <a:rPr lang="en-US" sz="2400" b="1" dirty="0" smtClean="0"/>
              <a:t>                                                ( SE  9/ X/2014 )</a:t>
            </a:r>
          </a:p>
          <a:p>
            <a:pPr algn="just">
              <a:buNone/>
            </a:pPr>
            <a:endParaRPr lang="en-US" sz="2400" b="1" dirty="0" smtClean="0"/>
          </a:p>
          <a:p>
            <a:pPr algn="just">
              <a:buAutoNum type="arabicPeriod"/>
            </a:pPr>
            <a:r>
              <a:rPr lang="en-US" sz="2800" b="1" dirty="0" err="1" smtClean="0"/>
              <a:t>Zakat</a:t>
            </a:r>
            <a:r>
              <a:rPr lang="en-US" sz="2800" b="1" dirty="0" smtClean="0"/>
              <a:t> </a:t>
            </a:r>
            <a:r>
              <a:rPr lang="en-US" sz="2800" b="1" dirty="0" err="1" smtClean="0"/>
              <a:t>Penghasilan</a:t>
            </a:r>
            <a:r>
              <a:rPr lang="en-US" sz="2800" b="1" dirty="0" smtClean="0"/>
              <a:t> </a:t>
            </a:r>
            <a:r>
              <a:rPr lang="en-US" sz="2800" b="1" dirty="0" err="1" smtClean="0"/>
              <a:t>dari</a:t>
            </a:r>
            <a:r>
              <a:rPr lang="en-US" sz="2800" b="1" dirty="0" smtClean="0"/>
              <a:t> </a:t>
            </a:r>
            <a:r>
              <a:rPr lang="en-US" sz="2800" b="1" dirty="0" err="1" smtClean="0"/>
              <a:t>Gaji</a:t>
            </a:r>
            <a:r>
              <a:rPr lang="en-US" sz="2800" b="1" dirty="0" smtClean="0"/>
              <a:t>  Bank </a:t>
            </a:r>
            <a:r>
              <a:rPr lang="en-US" sz="2800" b="1" dirty="0" err="1" smtClean="0"/>
              <a:t>Mandiri</a:t>
            </a:r>
            <a:r>
              <a:rPr lang="en-US" sz="2800" b="1" dirty="0" smtClean="0"/>
              <a:t> </a:t>
            </a:r>
            <a:r>
              <a:rPr lang="en-US" sz="2800" b="1" dirty="0" err="1" smtClean="0"/>
              <a:t>Cabang</a:t>
            </a:r>
            <a:r>
              <a:rPr lang="en-US" sz="2800" b="1" dirty="0" smtClean="0"/>
              <a:t> Jakarta </a:t>
            </a:r>
            <a:r>
              <a:rPr lang="en-US" sz="2800" b="1" dirty="0" err="1" smtClean="0"/>
              <a:t>Cilangkap</a:t>
            </a:r>
            <a:r>
              <a:rPr lang="en-US" sz="2800" b="1" dirty="0" smtClean="0"/>
              <a:t> </a:t>
            </a:r>
            <a:r>
              <a:rPr lang="en-US" sz="2800" b="1" dirty="0" err="1" smtClean="0"/>
              <a:t>Nomor</a:t>
            </a:r>
            <a:r>
              <a:rPr lang="en-US" sz="2800" b="1" dirty="0" smtClean="0"/>
              <a:t> </a:t>
            </a:r>
            <a:r>
              <a:rPr lang="en-US" sz="2800" b="1" dirty="0" err="1" smtClean="0"/>
              <a:t>Rek</a:t>
            </a:r>
            <a:r>
              <a:rPr lang="en-US" sz="2800" b="1" dirty="0" smtClean="0"/>
              <a:t>. 129-00-1045305-4</a:t>
            </a:r>
          </a:p>
          <a:p>
            <a:pPr algn="just">
              <a:buNone/>
            </a:pPr>
            <a:endParaRPr lang="en-US" sz="2800" b="1" dirty="0" smtClean="0"/>
          </a:p>
          <a:p>
            <a:pPr algn="just">
              <a:buAutoNum type="arabicPeriod"/>
            </a:pPr>
            <a:r>
              <a:rPr lang="en-US" sz="2800" b="1" dirty="0" err="1" smtClean="0"/>
              <a:t>Zakat</a:t>
            </a:r>
            <a:r>
              <a:rPr lang="en-US" sz="2800" b="1" dirty="0" smtClean="0"/>
              <a:t> </a:t>
            </a:r>
            <a:r>
              <a:rPr lang="en-US" sz="2800" b="1" dirty="0" err="1" smtClean="0"/>
              <a:t>penghasilan</a:t>
            </a:r>
            <a:r>
              <a:rPr lang="en-US" sz="2800" b="1" dirty="0" smtClean="0"/>
              <a:t> </a:t>
            </a:r>
            <a:r>
              <a:rPr lang="en-US" sz="2800" b="1" dirty="0" err="1" smtClean="0"/>
              <a:t>dari</a:t>
            </a:r>
            <a:r>
              <a:rPr lang="en-US" sz="2800" b="1" dirty="0" smtClean="0"/>
              <a:t> </a:t>
            </a:r>
            <a:r>
              <a:rPr lang="en-US" sz="2800" b="1" dirty="0" err="1" smtClean="0"/>
              <a:t>Tunkin</a:t>
            </a:r>
            <a:r>
              <a:rPr lang="en-US" sz="2800" b="1" dirty="0" smtClean="0"/>
              <a:t>  Bank BRI </a:t>
            </a:r>
            <a:r>
              <a:rPr lang="en-US" sz="2800" b="1" dirty="0" err="1" smtClean="0"/>
              <a:t>Cabang</a:t>
            </a:r>
            <a:r>
              <a:rPr lang="en-US" sz="2800" b="1" dirty="0" smtClean="0"/>
              <a:t> </a:t>
            </a:r>
            <a:r>
              <a:rPr lang="en-US" sz="2800" b="1" dirty="0" err="1" smtClean="0"/>
              <a:t>mabes</a:t>
            </a:r>
            <a:r>
              <a:rPr lang="en-US" sz="2800" b="1" dirty="0" smtClean="0"/>
              <a:t> TNI </a:t>
            </a:r>
            <a:r>
              <a:rPr lang="en-US" sz="2800" b="1" dirty="0" err="1" smtClean="0"/>
              <a:t>Cilangkap</a:t>
            </a:r>
            <a:r>
              <a:rPr lang="en-US" sz="2800" b="1" dirty="0" smtClean="0"/>
              <a:t>  </a:t>
            </a:r>
            <a:r>
              <a:rPr lang="en-US" sz="2800" b="1" dirty="0" err="1" smtClean="0"/>
              <a:t>Nomor</a:t>
            </a:r>
            <a:r>
              <a:rPr lang="en-US" sz="2800" b="1" dirty="0" smtClean="0"/>
              <a:t> . 2101-01-001176-53-9</a:t>
            </a:r>
            <a:endParaRPr lang="en-US" sz="2800" b="1" dirty="0" smtClean="0"/>
          </a:p>
          <a:p>
            <a:pPr algn="just">
              <a:buNone/>
            </a:pPr>
            <a:endParaRPr lang="en-US" sz="2800" b="1" dirty="0" smtClean="0"/>
          </a:p>
          <a:p>
            <a:pPr algn="just">
              <a:buNone/>
            </a:pPr>
            <a:endParaRPr lang="en-US" sz="2800" b="1" dirty="0" smtClean="0"/>
          </a:p>
        </p:txBody>
      </p:sp>
      <p:sp>
        <p:nvSpPr>
          <p:cNvPr id="4" name="Rectangle 3"/>
          <p:cNvSpPr/>
          <p:nvPr/>
        </p:nvSpPr>
        <p:spPr>
          <a:xfrm>
            <a:off x="1142976" y="5072074"/>
            <a:ext cx="1357322" cy="1000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79249"/>
            <a:ext cx="8358188" cy="6370975"/>
          </a:xfrm>
          <a:prstGeom prst="rect">
            <a:avLst/>
          </a:prstGeom>
          <a:noFill/>
        </p:spPr>
        <p:txBody>
          <a:bodyPr>
            <a:spAutoFit/>
          </a:bodyPr>
          <a:lstStyle/>
          <a:p>
            <a:pPr marL="514350" indent="-514350" algn="just" fontAlgn="auto">
              <a:spcBef>
                <a:spcPts val="0"/>
              </a:spcBef>
              <a:spcAft>
                <a:spcPts val="0"/>
              </a:spcAft>
              <a:defRPr/>
            </a:pPr>
            <a:r>
              <a:rPr lang="id-ID" sz="2400" b="1" dirty="0">
                <a:latin typeface="Arial" pitchFamily="34" charset="0"/>
                <a:cs typeface="Arial" pitchFamily="34" charset="0"/>
              </a:rPr>
              <a:t>	</a:t>
            </a:r>
          </a:p>
          <a:p>
            <a:pPr marL="4763" indent="-4763" algn="just" fontAlgn="auto">
              <a:spcBef>
                <a:spcPts val="0"/>
              </a:spcBef>
              <a:spcAft>
                <a:spcPts val="0"/>
              </a:spcAft>
              <a:defRPr/>
            </a:pPr>
            <a:endParaRPr lang="id-ID" sz="2400" dirty="0">
              <a:latin typeface="Arial" pitchFamily="34" charset="0"/>
              <a:cs typeface="Arial" pitchFamily="34" charset="0"/>
            </a:endParaRPr>
          </a:p>
          <a:p>
            <a:pPr marL="484188" indent="-4763" algn="just" fontAlgn="auto">
              <a:spcBef>
                <a:spcPts val="0"/>
              </a:spcBef>
              <a:spcAft>
                <a:spcPts val="0"/>
              </a:spcAft>
              <a:tabLst>
                <a:tab pos="1169988" algn="l"/>
              </a:tabLst>
              <a:defRPr/>
            </a:pPr>
            <a:r>
              <a:rPr lang="id-ID" sz="2000" b="1" dirty="0">
                <a:latin typeface="Arial" pitchFamily="34" charset="0"/>
                <a:cs typeface="Arial" pitchFamily="34" charset="0"/>
              </a:rPr>
              <a:t>A.</a:t>
            </a:r>
            <a:r>
              <a:rPr lang="id-ID" sz="2000" b="1" dirty="0">
                <a:solidFill>
                  <a:sysClr val="windowText" lastClr="000000"/>
                </a:solidFill>
                <a:latin typeface="Arial" pitchFamily="34" charset="0"/>
                <a:cs typeface="Arial" pitchFamily="34" charset="0"/>
              </a:rPr>
              <a:t> 	ZAKAT BERASAL </a:t>
            </a:r>
            <a:r>
              <a:rPr lang="id-ID" sz="2000" b="1" dirty="0" smtClean="0">
                <a:solidFill>
                  <a:sysClr val="windowText" lastClr="000000"/>
                </a:solidFill>
                <a:latin typeface="Arial" pitchFamily="34" charset="0"/>
                <a:cs typeface="Arial" pitchFamily="34" charset="0"/>
              </a:rPr>
              <a:t>DR </a:t>
            </a:r>
            <a:r>
              <a:rPr lang="id-ID" sz="2000" b="1" dirty="0">
                <a:solidFill>
                  <a:sysClr val="windowText" lastClr="000000"/>
                </a:solidFill>
                <a:latin typeface="Arial" pitchFamily="34" charset="0"/>
                <a:cs typeface="Arial" pitchFamily="34" charset="0"/>
              </a:rPr>
              <a:t>KATA </a:t>
            </a:r>
            <a:r>
              <a:rPr lang="id-ID" sz="2000" b="1" dirty="0" smtClean="0">
                <a:solidFill>
                  <a:sysClr val="windowText" lastClr="000000"/>
                </a:solidFill>
                <a:latin typeface="Arial" pitchFamily="34" charset="0"/>
                <a:cs typeface="Arial" pitchFamily="34" charset="0"/>
              </a:rPr>
              <a:t>ZAKA YG </a:t>
            </a:r>
            <a:r>
              <a:rPr lang="id-ID" sz="2000" b="1" dirty="0">
                <a:solidFill>
                  <a:sysClr val="windowText" lastClr="000000"/>
                </a:solidFill>
                <a:latin typeface="Arial" pitchFamily="34" charset="0"/>
                <a:cs typeface="Arial" pitchFamily="34" charset="0"/>
              </a:rPr>
              <a:t>BERARTI BERKAH, TUMBUH, BERSIH, BAIK DAN BERTAMBAH. ZAKAT </a:t>
            </a:r>
            <a:r>
              <a:rPr lang="id-ID" sz="2000" b="1" dirty="0" smtClean="0">
                <a:solidFill>
                  <a:sysClr val="windowText" lastClr="000000"/>
                </a:solidFill>
                <a:latin typeface="Arial" pitchFamily="34" charset="0"/>
                <a:cs typeface="Arial" pitchFamily="34" charset="0"/>
              </a:rPr>
              <a:t>ADL</a:t>
            </a:r>
            <a:r>
              <a:rPr lang="en-US" sz="2000" b="1" dirty="0" smtClean="0">
                <a:solidFill>
                  <a:sysClr val="windowText" lastClr="000000"/>
                </a:solidFill>
                <a:latin typeface="Arial" pitchFamily="34" charset="0"/>
                <a:cs typeface="Arial" pitchFamily="34" charset="0"/>
              </a:rPr>
              <a:t>H</a:t>
            </a:r>
            <a:r>
              <a:rPr lang="id-ID" sz="2000" b="1" dirty="0" smtClean="0">
                <a:solidFill>
                  <a:sysClr val="windowText" lastClr="000000"/>
                </a:solidFill>
                <a:latin typeface="Arial" pitchFamily="34" charset="0"/>
                <a:cs typeface="Arial" pitchFamily="34" charset="0"/>
              </a:rPr>
              <a:t> </a:t>
            </a:r>
            <a:r>
              <a:rPr lang="id-ID" sz="2000" b="1" dirty="0">
                <a:solidFill>
                  <a:sysClr val="windowText" lastClr="000000"/>
                </a:solidFill>
                <a:latin typeface="Arial" pitchFamily="34" charset="0"/>
                <a:cs typeface="Arial" pitchFamily="34" charset="0"/>
              </a:rPr>
              <a:t>SEBUTAN ATAU NAMA BAGI SEJUMLAH HARTA TERTENTU YG DIWAJIBKAN ALLAH SWT SUPAYA DISERAHKAN KPD ORANG2 YG BERHAK (MUSTAHIK).</a:t>
            </a:r>
          </a:p>
          <a:p>
            <a:pPr marL="484188" indent="-4763" algn="just" fontAlgn="auto">
              <a:spcBef>
                <a:spcPts val="0"/>
              </a:spcBef>
              <a:spcAft>
                <a:spcPts val="0"/>
              </a:spcAft>
              <a:tabLst>
                <a:tab pos="1169988" algn="l"/>
              </a:tabLst>
              <a:defRPr/>
            </a:pPr>
            <a:endParaRPr lang="id-ID" sz="2000" b="1" dirty="0">
              <a:latin typeface="Arial" pitchFamily="34" charset="0"/>
              <a:cs typeface="Arial" pitchFamily="34" charset="0"/>
            </a:endParaRPr>
          </a:p>
          <a:p>
            <a:pPr marL="484188" indent="-4763" algn="just" fontAlgn="auto">
              <a:spcBef>
                <a:spcPts val="0"/>
              </a:spcBef>
              <a:spcAft>
                <a:spcPts val="0"/>
              </a:spcAft>
              <a:tabLst>
                <a:tab pos="1169988" algn="l"/>
              </a:tabLst>
              <a:defRPr/>
            </a:pPr>
            <a:r>
              <a:rPr lang="id-ID" sz="2000" b="1" dirty="0">
                <a:latin typeface="Arial" pitchFamily="34" charset="0"/>
                <a:cs typeface="Arial" pitchFamily="34" charset="0"/>
              </a:rPr>
              <a:t>B.	BAGI ORANG YG MENGELUARKAN ZAKAT, HATI DAN JIWANYA </a:t>
            </a:r>
            <a:r>
              <a:rPr lang="id-ID" sz="2000" b="1" dirty="0" smtClean="0">
                <a:latin typeface="Arial" pitchFamily="34" charset="0"/>
                <a:cs typeface="Arial" pitchFamily="34" charset="0"/>
              </a:rPr>
              <a:t>AKN </a:t>
            </a:r>
            <a:r>
              <a:rPr lang="id-ID" sz="2000" b="1" dirty="0">
                <a:latin typeface="Arial" pitchFamily="34" charset="0"/>
                <a:cs typeface="Arial" pitchFamily="34" charset="0"/>
              </a:rPr>
              <a:t>MENJADI BERSIH, SEBAGAIMANA FIRMAN ALLAH SWT DALAM SURAT AT-TAUBAH AYAT 103 YG ARTINYA: “AMBILLAH ZAKAT DARI SEBAGIAN HARTA MEREKA, DG ZAKAT ITU KAMU MEMBERSIHKAN DAN MENYUCIKAN MEREKA,...”</a:t>
            </a:r>
          </a:p>
          <a:p>
            <a:pPr marL="484188" indent="-4763" algn="just" fontAlgn="auto">
              <a:spcBef>
                <a:spcPts val="0"/>
              </a:spcBef>
              <a:spcAft>
                <a:spcPts val="0"/>
              </a:spcAft>
              <a:tabLst>
                <a:tab pos="1169988" algn="l"/>
              </a:tabLst>
              <a:defRPr/>
            </a:pPr>
            <a:endParaRPr lang="id-ID" sz="2000" b="1" dirty="0">
              <a:latin typeface="Arial" pitchFamily="34" charset="0"/>
              <a:cs typeface="Arial" pitchFamily="34" charset="0"/>
            </a:endParaRPr>
          </a:p>
          <a:p>
            <a:pPr marL="484188" indent="-4763" algn="just" fontAlgn="auto">
              <a:spcBef>
                <a:spcPts val="0"/>
              </a:spcBef>
              <a:spcAft>
                <a:spcPts val="0"/>
              </a:spcAft>
              <a:tabLst>
                <a:tab pos="1169988" algn="l"/>
              </a:tabLst>
              <a:defRPr/>
            </a:pPr>
            <a:r>
              <a:rPr lang="id-ID" sz="2000" b="1" dirty="0">
                <a:latin typeface="Arial" pitchFamily="34" charset="0"/>
                <a:cs typeface="Arial" pitchFamily="34" charset="0"/>
              </a:rPr>
              <a:t>C.	</a:t>
            </a:r>
            <a:r>
              <a:rPr lang="id-ID" sz="2000" b="1" dirty="0" smtClean="0">
                <a:latin typeface="Arial" pitchFamily="34" charset="0"/>
                <a:cs typeface="Arial" pitchFamily="34" charset="0"/>
              </a:rPr>
              <a:t>DR </a:t>
            </a:r>
            <a:r>
              <a:rPr lang="id-ID" sz="2000" b="1" dirty="0">
                <a:latin typeface="Arial" pitchFamily="34" charset="0"/>
                <a:cs typeface="Arial" pitchFamily="34" charset="0"/>
              </a:rPr>
              <a:t>AYAT INI TERGAMBAR BAHWA ZAKAT YG DIKELUARKAN </a:t>
            </a:r>
            <a:r>
              <a:rPr lang="id-ID" sz="2000" b="1" dirty="0" smtClean="0">
                <a:latin typeface="Arial" pitchFamily="34" charset="0"/>
                <a:cs typeface="Arial" pitchFamily="34" charset="0"/>
              </a:rPr>
              <a:t>OLH </a:t>
            </a:r>
            <a:r>
              <a:rPr lang="id-ID" sz="2000" b="1" dirty="0">
                <a:latin typeface="Arial" pitchFamily="34" charset="0"/>
                <a:cs typeface="Arial" pitchFamily="34" charset="0"/>
              </a:rPr>
              <a:t>PARA MUZAKI AKAN </a:t>
            </a:r>
            <a:r>
              <a:rPr lang="id-ID" sz="2000" b="1" dirty="0" smtClean="0">
                <a:latin typeface="Arial" pitchFamily="34" charset="0"/>
                <a:cs typeface="Arial" pitchFamily="34" charset="0"/>
              </a:rPr>
              <a:t>DPT </a:t>
            </a:r>
            <a:r>
              <a:rPr lang="id-ID" sz="2000" b="1" dirty="0">
                <a:latin typeface="Arial" pitchFamily="34" charset="0"/>
                <a:cs typeface="Arial" pitchFamily="34" charset="0"/>
              </a:rPr>
              <a:t>MEMBERSIHKAN DAN MENYUCIKAN HATI MANUSIA, </a:t>
            </a:r>
            <a:r>
              <a:rPr lang="id-ID" sz="2000" b="1" dirty="0" smtClean="0">
                <a:latin typeface="Arial" pitchFamily="34" charset="0"/>
                <a:cs typeface="Arial" pitchFamily="34" charset="0"/>
              </a:rPr>
              <a:t>TDK </a:t>
            </a:r>
            <a:r>
              <a:rPr lang="id-ID" sz="2000" b="1" dirty="0">
                <a:latin typeface="Arial" pitchFamily="34" charset="0"/>
                <a:cs typeface="Arial" pitchFamily="34" charset="0"/>
              </a:rPr>
              <a:t>LAGI MEMPUNYAI SIFAT YG TERCELA THD HARTA, </a:t>
            </a:r>
            <a:r>
              <a:rPr lang="id-ID" sz="2000" b="1" dirty="0" smtClean="0">
                <a:latin typeface="Arial" pitchFamily="34" charset="0"/>
                <a:cs typeface="Arial" pitchFamily="34" charset="0"/>
              </a:rPr>
              <a:t>SEPERTI </a:t>
            </a:r>
            <a:r>
              <a:rPr lang="id-ID" sz="2000" b="1" dirty="0">
                <a:latin typeface="Arial" pitchFamily="34" charset="0"/>
                <a:cs typeface="Arial" pitchFamily="34" charset="0"/>
              </a:rPr>
              <a:t>RAKUS DAN KIKIR.</a:t>
            </a:r>
            <a:endParaRPr lang="id-ID" sz="2200" b="1" dirty="0">
              <a:latin typeface="Arial" pitchFamily="34" charset="0"/>
              <a:cs typeface="Arial" pitchFamily="34" charset="0"/>
            </a:endParaRPr>
          </a:p>
        </p:txBody>
      </p:sp>
      <p:grpSp>
        <p:nvGrpSpPr>
          <p:cNvPr id="2" name="Group 10"/>
          <p:cNvGrpSpPr>
            <a:grpSpLocks/>
          </p:cNvGrpSpPr>
          <p:nvPr/>
        </p:nvGrpSpPr>
        <p:grpSpPr bwMode="auto">
          <a:xfrm>
            <a:off x="8107393" y="71414"/>
            <a:ext cx="893763" cy="857250"/>
            <a:chOff x="8001024" y="214290"/>
            <a:chExt cx="892975" cy="857256"/>
          </a:xfrm>
        </p:grpSpPr>
        <p:sp>
          <p:nvSpPr>
            <p:cNvPr id="12" name="Octagon 11"/>
            <p:cNvSpPr/>
            <p:nvPr/>
          </p:nvSpPr>
          <p:spPr>
            <a:xfrm>
              <a:off x="8001024" y="214290"/>
              <a:ext cx="892975" cy="857256"/>
            </a:xfrm>
            <a:prstGeom prst="octagon">
              <a:avLst>
                <a:gd name="adj" fmla="val 3252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sz="3600" dirty="0">
                <a:solidFill>
                  <a:schemeClr val="bg1"/>
                </a:solidFill>
                <a:latin typeface="Arial Rounded MT Bold" pitchFamily="34" charset="0"/>
              </a:endParaRPr>
            </a:p>
          </p:txBody>
        </p:sp>
        <p:sp>
          <p:nvSpPr>
            <p:cNvPr id="4101" name="TextBox 12"/>
            <p:cNvSpPr txBox="1">
              <a:spLocks noChangeArrowheads="1"/>
            </p:cNvSpPr>
            <p:nvPr/>
          </p:nvSpPr>
          <p:spPr bwMode="auto">
            <a:xfrm>
              <a:off x="8248752" y="319753"/>
              <a:ext cx="397519" cy="646331"/>
            </a:xfrm>
            <a:prstGeom prst="rect">
              <a:avLst/>
            </a:prstGeom>
            <a:solidFill>
              <a:schemeClr val="accent2">
                <a:lumMod val="75000"/>
              </a:schemeClr>
            </a:solidFill>
            <a:ln w="9525">
              <a:solidFill>
                <a:schemeClr val="accent2">
                  <a:lumMod val="75000"/>
                </a:schemeClr>
              </a:solidFill>
              <a:miter lim="800000"/>
              <a:headEnd/>
              <a:tailEnd/>
            </a:ln>
          </p:spPr>
          <p:txBody>
            <a:bodyPr>
              <a:spAutoFit/>
            </a:bodyPr>
            <a:lstStyle/>
            <a:p>
              <a:r>
                <a:rPr lang="id-ID" sz="3600" dirty="0" smtClean="0">
                  <a:solidFill>
                    <a:schemeClr val="bg1"/>
                  </a:solidFill>
                  <a:latin typeface="Arial Rounded MT Bold" pitchFamily="34" charset="0"/>
                </a:rPr>
                <a:t>2</a:t>
              </a:r>
              <a:endParaRPr lang="id-ID" sz="3600" dirty="0">
                <a:solidFill>
                  <a:schemeClr val="bg1"/>
                </a:solidFill>
                <a:latin typeface="Arial Rounded MT Bold" pitchFamily="34" charset="0"/>
              </a:endParaRPr>
            </a:p>
          </p:txBody>
        </p:sp>
      </p:grpSp>
      <p:sp>
        <p:nvSpPr>
          <p:cNvPr id="6" name="Rectangle 5"/>
          <p:cNvSpPr/>
          <p:nvPr/>
        </p:nvSpPr>
        <p:spPr>
          <a:xfrm>
            <a:off x="785786" y="142852"/>
            <a:ext cx="7429552" cy="830997"/>
          </a:xfrm>
          <a:prstGeom prst="rect">
            <a:avLst/>
          </a:prstGeom>
          <a:noFill/>
        </p:spPr>
        <p:txBody>
          <a:bodyPr wrap="square">
            <a:spAutoFit/>
          </a:bodyPr>
          <a:lstStyle/>
          <a:p>
            <a:pPr algn="ctr" fontAlgn="auto">
              <a:spcBef>
                <a:spcPts val="0"/>
              </a:spcBef>
              <a:spcAft>
                <a:spcPts val="0"/>
              </a:spcAft>
              <a:defRPr/>
            </a:pPr>
            <a:r>
              <a:rPr lang="id-ID" sz="4800" b="1" dirty="0" smtClean="0">
                <a:ln w="18000">
                  <a:solidFill>
                    <a:sysClr val="windowText" lastClr="000000"/>
                  </a:solidFill>
                  <a:prstDash val="solid"/>
                  <a:miter lim="800000"/>
                </a:ln>
                <a:effectLst>
                  <a:outerShdw blurRad="25500" dist="23000" dir="7020000" algn="tl">
                    <a:srgbClr val="000000">
                      <a:alpha val="50000"/>
                    </a:srgbClr>
                  </a:outerShdw>
                </a:effectLst>
                <a:latin typeface="+mn-lt"/>
                <a:cs typeface="+mn-cs"/>
              </a:rPr>
              <a:t>PENDAHULUAN </a:t>
            </a:r>
            <a:endParaRPr lang="en-US" sz="4800" b="1" dirty="0">
              <a:ln w="18000">
                <a:solidFill>
                  <a:sysClr val="windowText" lastClr="000000"/>
                </a:solidFill>
                <a:prstDash val="solid"/>
                <a:miter lim="800000"/>
              </a:ln>
              <a:effectLst>
                <a:outerShdw blurRad="25500" dist="23000" dir="7020000" algn="tl">
                  <a:srgbClr val="000000">
                    <a:alpha val="50000"/>
                  </a:srgbClr>
                </a:outerShdw>
              </a:effectLst>
              <a:latin typeface="+mn-lt"/>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5" y="571500"/>
            <a:ext cx="8858250" cy="4370427"/>
          </a:xfrm>
          <a:prstGeom prst="rect">
            <a:avLst/>
          </a:prstGeom>
          <a:noFill/>
        </p:spPr>
        <p:txBody>
          <a:bodyPr wrap="square">
            <a:spAutoFit/>
          </a:bodyPr>
          <a:lstStyle/>
          <a:p>
            <a:pPr algn="just" fontAlgn="auto">
              <a:spcBef>
                <a:spcPts val="0"/>
              </a:spcBef>
              <a:spcAft>
                <a:spcPts val="0"/>
              </a:spcAft>
              <a:tabLst>
                <a:tab pos="719138" algn="l"/>
              </a:tabLst>
              <a:defRPr/>
            </a:pPr>
            <a:r>
              <a:rPr lang="id-ID" sz="5400" b="1" dirty="0"/>
              <a:t>	MAKSUD DAN TUJUAN</a:t>
            </a:r>
          </a:p>
          <a:p>
            <a:pPr algn="just" fontAlgn="auto">
              <a:spcBef>
                <a:spcPts val="0"/>
              </a:spcBef>
              <a:spcAft>
                <a:spcPts val="0"/>
              </a:spcAft>
              <a:tabLst>
                <a:tab pos="719138" algn="l"/>
              </a:tabLst>
              <a:defRPr/>
            </a:pPr>
            <a:endParaRPr lang="id-ID" sz="2400" dirty="0" smtClean="0"/>
          </a:p>
          <a:p>
            <a:pPr algn="just" fontAlgn="auto">
              <a:spcBef>
                <a:spcPts val="0"/>
              </a:spcBef>
              <a:spcAft>
                <a:spcPts val="0"/>
              </a:spcAft>
              <a:tabLst>
                <a:tab pos="719138" algn="l"/>
              </a:tabLst>
              <a:defRPr/>
            </a:pPr>
            <a:endParaRPr lang="id-ID" sz="2400" dirty="0"/>
          </a:p>
          <a:p>
            <a:pPr algn="just" fontAlgn="auto">
              <a:spcBef>
                <a:spcPts val="0"/>
              </a:spcBef>
              <a:spcAft>
                <a:spcPts val="0"/>
              </a:spcAft>
              <a:tabLst>
                <a:tab pos="719138" algn="l"/>
              </a:tabLst>
              <a:defRPr/>
            </a:pPr>
            <a:r>
              <a:rPr lang="id-ID" sz="2400" dirty="0"/>
              <a:t>	</a:t>
            </a:r>
            <a:r>
              <a:rPr lang="id-ID" sz="4000" b="1" dirty="0" smtClean="0"/>
              <a:t>MAKSUD.</a:t>
            </a:r>
            <a:r>
              <a:rPr lang="id-ID" sz="3200" b="1" dirty="0"/>
              <a:t> </a:t>
            </a:r>
            <a:r>
              <a:rPr lang="id-ID" sz="3200" b="1" dirty="0" smtClean="0"/>
              <a:t>  MEBERI GAMBARAN TTG PELAKS 				    ZAKAT DI LING TNI</a:t>
            </a:r>
          </a:p>
          <a:p>
            <a:pPr algn="just" fontAlgn="auto">
              <a:spcBef>
                <a:spcPts val="0"/>
              </a:spcBef>
              <a:spcAft>
                <a:spcPts val="0"/>
              </a:spcAft>
              <a:tabLst>
                <a:tab pos="719138" algn="l"/>
              </a:tabLst>
              <a:defRPr/>
            </a:pPr>
            <a:endParaRPr lang="id-ID" sz="3200" b="1" dirty="0" smtClean="0"/>
          </a:p>
          <a:p>
            <a:pPr algn="just" fontAlgn="auto">
              <a:spcBef>
                <a:spcPts val="0"/>
              </a:spcBef>
              <a:spcAft>
                <a:spcPts val="0"/>
              </a:spcAft>
              <a:tabLst>
                <a:tab pos="719138" algn="l"/>
              </a:tabLst>
              <a:defRPr/>
            </a:pPr>
            <a:r>
              <a:rPr lang="id-ID" sz="3200" b="1" dirty="0" smtClean="0"/>
              <a:t>	</a:t>
            </a:r>
            <a:r>
              <a:rPr lang="id-ID" sz="4000" b="1" dirty="0" smtClean="0"/>
              <a:t>TUJUAN.</a:t>
            </a:r>
            <a:r>
              <a:rPr lang="id-ID" sz="3200" b="1" dirty="0" smtClean="0"/>
              <a:t>	SBG BAHAN REF/PEDOMAN 				</a:t>
            </a:r>
            <a:r>
              <a:rPr lang="en-US" sz="3200" b="1" dirty="0" smtClean="0"/>
              <a:t>           </a:t>
            </a:r>
            <a:r>
              <a:rPr lang="id-ID" sz="3200" b="1" dirty="0" smtClean="0"/>
              <a:t>DLM MELAKS  ZAKAT DI LING TNI</a:t>
            </a:r>
            <a:endParaRPr lang="id-ID" sz="3200" b="1" dirty="0"/>
          </a:p>
        </p:txBody>
      </p:sp>
      <p:grpSp>
        <p:nvGrpSpPr>
          <p:cNvPr id="2" name="Group 7"/>
          <p:cNvGrpSpPr>
            <a:grpSpLocks/>
          </p:cNvGrpSpPr>
          <p:nvPr/>
        </p:nvGrpSpPr>
        <p:grpSpPr bwMode="auto">
          <a:xfrm>
            <a:off x="8001000" y="214313"/>
            <a:ext cx="893763" cy="857250"/>
            <a:chOff x="8001024" y="214290"/>
            <a:chExt cx="892975" cy="857256"/>
          </a:xfrm>
        </p:grpSpPr>
        <p:sp>
          <p:nvSpPr>
            <p:cNvPr id="9" name="Octagon 8"/>
            <p:cNvSpPr/>
            <p:nvPr/>
          </p:nvSpPr>
          <p:spPr>
            <a:xfrm>
              <a:off x="8001024" y="214290"/>
              <a:ext cx="892975" cy="857256"/>
            </a:xfrm>
            <a:prstGeom prst="octagon">
              <a:avLst>
                <a:gd name="adj" fmla="val 3252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sz="3600" dirty="0">
                <a:solidFill>
                  <a:schemeClr val="bg1"/>
                </a:solidFill>
                <a:latin typeface="Arial Rounded MT Bold" pitchFamily="34" charset="0"/>
              </a:endParaRPr>
            </a:p>
          </p:txBody>
        </p:sp>
        <p:sp>
          <p:nvSpPr>
            <p:cNvPr id="5125" name="TextBox 9"/>
            <p:cNvSpPr txBox="1">
              <a:spLocks noChangeArrowheads="1"/>
            </p:cNvSpPr>
            <p:nvPr/>
          </p:nvSpPr>
          <p:spPr bwMode="auto">
            <a:xfrm>
              <a:off x="8248752" y="319753"/>
              <a:ext cx="397519" cy="646331"/>
            </a:xfrm>
            <a:prstGeom prst="rect">
              <a:avLst/>
            </a:prstGeom>
            <a:solidFill>
              <a:schemeClr val="accent2">
                <a:lumMod val="75000"/>
              </a:schemeClr>
            </a:solidFill>
            <a:ln w="9525">
              <a:solidFill>
                <a:schemeClr val="accent2">
                  <a:lumMod val="75000"/>
                </a:schemeClr>
              </a:solidFill>
              <a:miter lim="800000"/>
              <a:headEnd/>
              <a:tailEnd/>
            </a:ln>
          </p:spPr>
          <p:txBody>
            <a:bodyPr>
              <a:spAutoFit/>
            </a:bodyPr>
            <a:lstStyle/>
            <a:p>
              <a:r>
                <a:rPr lang="id-ID" sz="3600" dirty="0">
                  <a:solidFill>
                    <a:schemeClr val="bg1"/>
                  </a:solidFill>
                  <a:latin typeface="Arial Rounded MT Bold" pitchFamily="34" charset="0"/>
                </a:rPr>
                <a:t>3</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988" y="849313"/>
            <a:ext cx="8180387" cy="4708981"/>
          </a:xfrm>
          <a:prstGeom prst="rect">
            <a:avLst/>
          </a:prstGeom>
          <a:noFill/>
        </p:spPr>
        <p:txBody>
          <a:bodyPr>
            <a:spAutoFit/>
          </a:bodyPr>
          <a:lstStyle/>
          <a:p>
            <a:pPr marL="514350" indent="-514350" algn="just" fontAlgn="auto">
              <a:spcBef>
                <a:spcPts val="0"/>
              </a:spcBef>
              <a:spcAft>
                <a:spcPts val="0"/>
              </a:spcAft>
              <a:tabLst>
                <a:tab pos="719138" algn="l"/>
              </a:tabLst>
              <a:defRPr/>
            </a:pPr>
            <a:endParaRPr lang="id-ID" sz="2000" dirty="0" smtClean="0">
              <a:latin typeface="Arial" pitchFamily="34" charset="0"/>
              <a:cs typeface="Arial" pitchFamily="34" charset="0"/>
            </a:endParaRPr>
          </a:p>
          <a:p>
            <a:pPr marL="514350" indent="-514350" algn="just" fontAlgn="auto">
              <a:spcBef>
                <a:spcPts val="0"/>
              </a:spcBef>
              <a:spcAft>
                <a:spcPts val="0"/>
              </a:spcAft>
              <a:tabLst>
                <a:tab pos="719138" algn="l"/>
              </a:tabLst>
              <a:defRPr/>
            </a:pPr>
            <a:endParaRPr lang="id-ID" sz="2000" dirty="0">
              <a:latin typeface="Arial" pitchFamily="34" charset="0"/>
              <a:cs typeface="Arial" pitchFamily="34" charset="0"/>
            </a:endParaRPr>
          </a:p>
          <a:p>
            <a:pPr marL="546100" indent="-6350" algn="just" fontAlgn="auto">
              <a:spcBef>
                <a:spcPts val="0"/>
              </a:spcBef>
              <a:spcAft>
                <a:spcPts val="0"/>
              </a:spcAft>
              <a:tabLst>
                <a:tab pos="1169988" algn="l"/>
              </a:tabLst>
              <a:defRPr/>
            </a:pPr>
            <a:r>
              <a:rPr lang="id-ID" sz="2000" b="1" dirty="0">
                <a:solidFill>
                  <a:sysClr val="windowText" lastClr="000000"/>
                </a:solidFill>
                <a:latin typeface="Arial" pitchFamily="34" charset="0"/>
                <a:cs typeface="Arial" pitchFamily="34" charset="0"/>
              </a:rPr>
              <a:t>A.	UU NO. 23 TAHUN 2011 </a:t>
            </a:r>
            <a:r>
              <a:rPr lang="id-ID" sz="2000" b="1" dirty="0" smtClean="0">
                <a:solidFill>
                  <a:sysClr val="windowText" lastClr="000000"/>
                </a:solidFill>
                <a:latin typeface="Arial" pitchFamily="34" charset="0"/>
                <a:cs typeface="Arial" pitchFamily="34" charset="0"/>
              </a:rPr>
              <a:t>TTG </a:t>
            </a:r>
            <a:r>
              <a:rPr lang="id-ID" sz="2000" b="1" dirty="0">
                <a:solidFill>
                  <a:sysClr val="windowText" lastClr="000000"/>
                </a:solidFill>
                <a:latin typeface="Arial" pitchFamily="34" charset="0"/>
                <a:cs typeface="Arial" pitchFamily="34" charset="0"/>
              </a:rPr>
              <a:t>PENGELOLAAN ZAKAT.</a:t>
            </a:r>
          </a:p>
          <a:p>
            <a:pPr marL="546100" indent="-6350" algn="just" fontAlgn="auto">
              <a:spcBef>
                <a:spcPts val="0"/>
              </a:spcBef>
              <a:spcAft>
                <a:spcPts val="0"/>
              </a:spcAft>
              <a:tabLst>
                <a:tab pos="1169988" algn="l"/>
              </a:tabLst>
              <a:defRPr/>
            </a:pPr>
            <a:endParaRPr lang="id-ID" sz="2000" b="1" dirty="0">
              <a:solidFill>
                <a:sysClr val="windowText" lastClr="000000"/>
              </a:solidFill>
              <a:latin typeface="Arial" pitchFamily="34" charset="0"/>
              <a:cs typeface="Arial" pitchFamily="34" charset="0"/>
            </a:endParaRPr>
          </a:p>
          <a:p>
            <a:pPr marL="546100" indent="-6350" algn="just" fontAlgn="auto">
              <a:spcBef>
                <a:spcPts val="0"/>
              </a:spcBef>
              <a:spcAft>
                <a:spcPts val="0"/>
              </a:spcAft>
              <a:tabLst>
                <a:tab pos="1169988" algn="l"/>
              </a:tabLst>
              <a:defRPr/>
            </a:pPr>
            <a:r>
              <a:rPr lang="id-ID" sz="2000" b="1" dirty="0">
                <a:solidFill>
                  <a:sysClr val="windowText" lastClr="000000"/>
                </a:solidFill>
                <a:latin typeface="Arial" pitchFamily="34" charset="0"/>
                <a:cs typeface="Arial" pitchFamily="34" charset="0"/>
              </a:rPr>
              <a:t>B.	PP NO. 14 TAHUN 2014 TENTANG PELAKSANAAN UNDANG-UNDANG NOMOR 23 TAHUN 2011 TENTANG PENGELOLAAN </a:t>
            </a:r>
            <a:r>
              <a:rPr lang="en-US" sz="2000" b="1" dirty="0" smtClean="0">
                <a:solidFill>
                  <a:sysClr val="windowText" lastClr="000000"/>
                </a:solidFill>
                <a:latin typeface="Arial" pitchFamily="34" charset="0"/>
                <a:cs typeface="Arial" pitchFamily="34" charset="0"/>
              </a:rPr>
              <a:t> </a:t>
            </a:r>
            <a:r>
              <a:rPr lang="id-ID" sz="2000" b="1" dirty="0" smtClean="0">
                <a:solidFill>
                  <a:sysClr val="windowText" lastClr="000000"/>
                </a:solidFill>
                <a:latin typeface="Arial" pitchFamily="34" charset="0"/>
                <a:cs typeface="Arial" pitchFamily="34" charset="0"/>
              </a:rPr>
              <a:t>ZAKAT</a:t>
            </a:r>
            <a:r>
              <a:rPr lang="id-ID" sz="2000" b="1" dirty="0">
                <a:solidFill>
                  <a:sysClr val="windowText" lastClr="000000"/>
                </a:solidFill>
                <a:latin typeface="Arial" pitchFamily="34" charset="0"/>
                <a:cs typeface="Arial" pitchFamily="34" charset="0"/>
              </a:rPr>
              <a:t>.</a:t>
            </a:r>
          </a:p>
          <a:p>
            <a:pPr marL="546100" indent="-6350" algn="just" fontAlgn="auto">
              <a:spcBef>
                <a:spcPts val="0"/>
              </a:spcBef>
              <a:spcAft>
                <a:spcPts val="0"/>
              </a:spcAft>
              <a:tabLst>
                <a:tab pos="1169988" algn="l"/>
              </a:tabLst>
              <a:defRPr/>
            </a:pPr>
            <a:endParaRPr lang="id-ID" sz="2000" b="1" dirty="0">
              <a:solidFill>
                <a:sysClr val="windowText" lastClr="000000"/>
              </a:solidFill>
              <a:latin typeface="Arial" pitchFamily="34" charset="0"/>
              <a:cs typeface="Arial" pitchFamily="34" charset="0"/>
            </a:endParaRPr>
          </a:p>
          <a:p>
            <a:pPr marL="546100" indent="-6350" algn="just" fontAlgn="auto">
              <a:spcBef>
                <a:spcPts val="0"/>
              </a:spcBef>
              <a:spcAft>
                <a:spcPts val="0"/>
              </a:spcAft>
              <a:tabLst>
                <a:tab pos="1169988" algn="l"/>
              </a:tabLst>
              <a:defRPr/>
            </a:pPr>
            <a:r>
              <a:rPr lang="id-ID" sz="2000" b="1" dirty="0">
                <a:solidFill>
                  <a:sysClr val="windowText" lastClr="000000"/>
                </a:solidFill>
                <a:latin typeface="Arial" pitchFamily="34" charset="0"/>
                <a:cs typeface="Arial" pitchFamily="34" charset="0"/>
              </a:rPr>
              <a:t>C.	</a:t>
            </a:r>
            <a:r>
              <a:rPr lang="en-US" sz="2000" b="1" dirty="0">
                <a:solidFill>
                  <a:sysClr val="windowText" lastClr="000000"/>
                </a:solidFill>
                <a:latin typeface="Arial" pitchFamily="34" charset="0"/>
                <a:cs typeface="Arial" pitchFamily="34" charset="0"/>
              </a:rPr>
              <a:t>INSTRUKSI PRESIDEN RI NO. 3 TAHUN 2014 TENTANG OPTIMALISASI PENGUMPULAN ZAKAT DI KEMENTERIAN/LEMBAGA, SEKRETARIAT JENDERAL LEMBAGA NEGARA, SEKRETARIAT JENDERAL KOMISI NEGARA, PEMERINTAH DAERAH, BADAN USAHA MILIK NEGARA, DAN  BADAN USAHA MILIK DAERAH MELALUI BADAN AMIL ZAKAT NASIONAL</a:t>
            </a:r>
            <a:r>
              <a:rPr lang="id-ID" sz="2000" b="1" dirty="0">
                <a:solidFill>
                  <a:sysClr val="windowText" lastClr="000000"/>
                </a:solidFill>
                <a:latin typeface="Arial" pitchFamily="34" charset="0"/>
                <a:cs typeface="Arial" pitchFamily="34" charset="0"/>
              </a:rPr>
              <a:t> (BAZNAS).</a:t>
            </a:r>
            <a:endParaRPr lang="id-ID" sz="2000" b="1" dirty="0">
              <a:latin typeface="Arial" pitchFamily="34" charset="0"/>
              <a:cs typeface="Arial" pitchFamily="34" charset="0"/>
            </a:endParaRPr>
          </a:p>
        </p:txBody>
      </p:sp>
      <p:grpSp>
        <p:nvGrpSpPr>
          <p:cNvPr id="2" name="Group 4"/>
          <p:cNvGrpSpPr>
            <a:grpSpLocks/>
          </p:cNvGrpSpPr>
          <p:nvPr/>
        </p:nvGrpSpPr>
        <p:grpSpPr bwMode="auto">
          <a:xfrm>
            <a:off x="8001000" y="214313"/>
            <a:ext cx="893763" cy="857250"/>
            <a:chOff x="8001024" y="214290"/>
            <a:chExt cx="892975" cy="857256"/>
          </a:xfrm>
        </p:grpSpPr>
        <p:sp>
          <p:nvSpPr>
            <p:cNvPr id="6" name="Octagon 5"/>
            <p:cNvSpPr/>
            <p:nvPr/>
          </p:nvSpPr>
          <p:spPr>
            <a:xfrm>
              <a:off x="8001024" y="214290"/>
              <a:ext cx="892975" cy="857256"/>
            </a:xfrm>
            <a:prstGeom prst="octagon">
              <a:avLst>
                <a:gd name="adj" fmla="val 3252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sz="3600" dirty="0">
                <a:solidFill>
                  <a:schemeClr val="bg1"/>
                </a:solidFill>
                <a:latin typeface="Arial Rounded MT Bold" pitchFamily="34" charset="0"/>
              </a:endParaRPr>
            </a:p>
          </p:txBody>
        </p:sp>
        <p:sp>
          <p:nvSpPr>
            <p:cNvPr id="7173" name="TextBox 6"/>
            <p:cNvSpPr txBox="1">
              <a:spLocks noChangeArrowheads="1"/>
            </p:cNvSpPr>
            <p:nvPr/>
          </p:nvSpPr>
          <p:spPr bwMode="auto">
            <a:xfrm>
              <a:off x="8248752" y="319753"/>
              <a:ext cx="397519" cy="646331"/>
            </a:xfrm>
            <a:prstGeom prst="rect">
              <a:avLst/>
            </a:prstGeom>
            <a:noFill/>
            <a:ln w="9525">
              <a:noFill/>
              <a:miter lim="800000"/>
              <a:headEnd/>
              <a:tailEnd/>
            </a:ln>
          </p:spPr>
          <p:txBody>
            <a:bodyPr>
              <a:spAutoFit/>
            </a:bodyPr>
            <a:lstStyle/>
            <a:p>
              <a:r>
                <a:rPr lang="id-ID" sz="3600" dirty="0" smtClean="0">
                  <a:solidFill>
                    <a:schemeClr val="bg1"/>
                  </a:solidFill>
                  <a:latin typeface="Arial Rounded MT Bold" pitchFamily="34" charset="0"/>
                </a:rPr>
                <a:t>4</a:t>
              </a:r>
              <a:endParaRPr lang="id-ID" sz="3600" dirty="0">
                <a:solidFill>
                  <a:schemeClr val="bg1"/>
                </a:solidFill>
                <a:latin typeface="Arial Rounded MT Bold" pitchFamily="34" charset="0"/>
              </a:endParaRPr>
            </a:p>
          </p:txBody>
        </p:sp>
      </p:grpSp>
      <p:sp>
        <p:nvSpPr>
          <p:cNvPr id="7" name="Rectangle 6"/>
          <p:cNvSpPr/>
          <p:nvPr/>
        </p:nvSpPr>
        <p:spPr>
          <a:xfrm>
            <a:off x="1000100" y="357166"/>
            <a:ext cx="7143800" cy="830997"/>
          </a:xfrm>
          <a:prstGeom prst="rect">
            <a:avLst/>
          </a:prstGeom>
          <a:noFill/>
        </p:spPr>
        <p:txBody>
          <a:bodyPr wrap="square">
            <a:spAutoFit/>
          </a:bodyPr>
          <a:lstStyle/>
          <a:p>
            <a:pPr algn="ctr" fontAlgn="auto">
              <a:spcBef>
                <a:spcPts val="0"/>
              </a:spcBef>
              <a:spcAft>
                <a:spcPts val="0"/>
              </a:spcAft>
              <a:defRPr/>
            </a:pPr>
            <a:r>
              <a:rPr lang="id-ID" sz="4800" b="1" dirty="0" smtClean="0">
                <a:ln w="18000">
                  <a:solidFill>
                    <a:sysClr val="windowText" lastClr="000000"/>
                  </a:solidFill>
                  <a:prstDash val="solid"/>
                  <a:miter lim="800000"/>
                </a:ln>
                <a:effectLst>
                  <a:outerShdw blurRad="25500" dist="23000" dir="7020000" algn="tl">
                    <a:srgbClr val="000000">
                      <a:alpha val="50000"/>
                    </a:srgbClr>
                  </a:outerShdw>
                </a:effectLst>
                <a:latin typeface="+mn-lt"/>
                <a:cs typeface="+mn-cs"/>
              </a:rPr>
              <a:t>DASAR</a:t>
            </a:r>
            <a:endParaRPr lang="en-US" sz="4800" b="1" dirty="0">
              <a:ln w="18000">
                <a:solidFill>
                  <a:sysClr val="windowText" lastClr="000000"/>
                </a:solidFill>
                <a:prstDash val="solid"/>
                <a:miter lim="800000"/>
              </a:ln>
              <a:effectLst>
                <a:outerShdw blurRad="25500" dist="23000" dir="7020000" algn="tl">
                  <a:srgbClr val="000000">
                    <a:alpha val="50000"/>
                  </a:srgbClr>
                </a:outerShdw>
              </a:effectLst>
              <a:latin typeface="+mn-lt"/>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5"/>
          <p:cNvSpPr txBox="1">
            <a:spLocks noChangeArrowheads="1"/>
          </p:cNvSpPr>
          <p:nvPr/>
        </p:nvSpPr>
        <p:spPr bwMode="auto">
          <a:xfrm>
            <a:off x="-71438" y="500063"/>
            <a:ext cx="7929563" cy="5355312"/>
          </a:xfrm>
          <a:prstGeom prst="rect">
            <a:avLst/>
          </a:prstGeom>
          <a:noFill/>
          <a:ln w="9525">
            <a:noFill/>
            <a:miter lim="800000"/>
            <a:headEnd/>
            <a:tailEnd/>
          </a:ln>
        </p:spPr>
        <p:txBody>
          <a:bodyPr>
            <a:spAutoFit/>
          </a:bodyPr>
          <a:lstStyle/>
          <a:p>
            <a:pPr marL="1085850" indent="-6350" algn="just">
              <a:tabLst>
                <a:tab pos="1169988" algn="l"/>
              </a:tabLst>
            </a:pPr>
            <a:r>
              <a:rPr lang="id-ID" sz="2000" b="1" dirty="0">
                <a:solidFill>
                  <a:srgbClr val="000000"/>
                </a:solidFill>
              </a:rPr>
              <a:t>D.	SURAT EDARAN PANGLIMA TNI NOMOR SE/6/IX/2014 TANGGAL 1 SEPTEMBER 2014 </a:t>
            </a:r>
            <a:r>
              <a:rPr lang="id-ID" sz="2000" b="1" dirty="0" smtClean="0">
                <a:solidFill>
                  <a:srgbClr val="000000"/>
                </a:solidFill>
              </a:rPr>
              <a:t>TTG </a:t>
            </a:r>
            <a:r>
              <a:rPr lang="id-ID" sz="2000" b="1" dirty="0">
                <a:solidFill>
                  <a:srgbClr val="000000"/>
                </a:solidFill>
              </a:rPr>
              <a:t>PENGUMPULAN ZAKAT PENGHASILAN DILINGK </a:t>
            </a:r>
            <a:r>
              <a:rPr lang="en-US" sz="2000" b="1" dirty="0" smtClean="0">
                <a:solidFill>
                  <a:srgbClr val="000000"/>
                </a:solidFill>
              </a:rPr>
              <a:t>TNI </a:t>
            </a:r>
            <a:r>
              <a:rPr lang="id-ID" sz="2000" b="1" dirty="0" smtClean="0">
                <a:solidFill>
                  <a:srgbClr val="000000"/>
                </a:solidFill>
              </a:rPr>
              <a:t>MELALUI </a:t>
            </a:r>
            <a:r>
              <a:rPr lang="id-ID" sz="2000" b="1" dirty="0">
                <a:solidFill>
                  <a:srgbClr val="000000"/>
                </a:solidFill>
              </a:rPr>
              <a:t>BADAN AMIL ZAKAT NASIONAL (BAZNAS).</a:t>
            </a:r>
          </a:p>
          <a:p>
            <a:pPr marL="1085850" indent="-6350" algn="just">
              <a:tabLst>
                <a:tab pos="1169988" algn="l"/>
              </a:tabLst>
            </a:pPr>
            <a:endParaRPr lang="id-ID" sz="1400" b="1" dirty="0">
              <a:solidFill>
                <a:srgbClr val="000000"/>
              </a:solidFill>
            </a:endParaRPr>
          </a:p>
          <a:p>
            <a:pPr marL="1085850" indent="-6350" algn="just">
              <a:tabLst>
                <a:tab pos="1169988" algn="l"/>
              </a:tabLst>
            </a:pPr>
            <a:r>
              <a:rPr lang="id-ID" sz="2000" b="1" dirty="0">
                <a:solidFill>
                  <a:srgbClr val="000000"/>
                </a:solidFill>
              </a:rPr>
              <a:t>E.	SURAT TELEGRAM PANGLIMA TNI NOMOR ST/1052/2014 TANGGAL 11 SEPTEMBER 2014 </a:t>
            </a:r>
            <a:r>
              <a:rPr lang="id-ID" sz="2000" b="1" dirty="0" smtClean="0">
                <a:solidFill>
                  <a:srgbClr val="000000"/>
                </a:solidFill>
              </a:rPr>
              <a:t>TTG </a:t>
            </a:r>
            <a:r>
              <a:rPr lang="id-ID" sz="2000" b="1" dirty="0">
                <a:solidFill>
                  <a:srgbClr val="000000"/>
                </a:solidFill>
              </a:rPr>
              <a:t>PEMOTONGAN ZAKAT 2,5% </a:t>
            </a:r>
            <a:r>
              <a:rPr lang="id-ID" sz="2000" b="1" dirty="0" smtClean="0">
                <a:solidFill>
                  <a:srgbClr val="000000"/>
                </a:solidFill>
              </a:rPr>
              <a:t>DR </a:t>
            </a:r>
            <a:r>
              <a:rPr lang="id-ID" sz="2000" b="1" dirty="0">
                <a:solidFill>
                  <a:srgbClr val="000000"/>
                </a:solidFill>
              </a:rPr>
              <a:t>PENGHASILAN BRUTO </a:t>
            </a:r>
            <a:r>
              <a:rPr lang="id-ID" sz="2000" b="1" dirty="0" smtClean="0">
                <a:solidFill>
                  <a:srgbClr val="000000"/>
                </a:solidFill>
              </a:rPr>
              <a:t>ANGG </a:t>
            </a:r>
            <a:r>
              <a:rPr lang="id-ID" sz="2000" b="1" dirty="0">
                <a:solidFill>
                  <a:srgbClr val="000000"/>
                </a:solidFill>
              </a:rPr>
              <a:t>TNI DAN PNS DILINGK </a:t>
            </a:r>
            <a:r>
              <a:rPr lang="en-US" sz="2000" b="1" dirty="0" smtClean="0">
                <a:solidFill>
                  <a:srgbClr val="000000"/>
                </a:solidFill>
              </a:rPr>
              <a:t>TNI.</a:t>
            </a:r>
            <a:endParaRPr lang="id-ID" sz="2000" b="1" dirty="0">
              <a:solidFill>
                <a:srgbClr val="000000"/>
              </a:solidFill>
            </a:endParaRPr>
          </a:p>
          <a:p>
            <a:pPr marL="1085850" indent="-6350" algn="just">
              <a:tabLst>
                <a:tab pos="1169988" algn="l"/>
              </a:tabLst>
            </a:pPr>
            <a:endParaRPr lang="id-ID" sz="1400" b="1" dirty="0">
              <a:solidFill>
                <a:srgbClr val="000000"/>
              </a:solidFill>
            </a:endParaRPr>
          </a:p>
          <a:p>
            <a:pPr marL="1085850" indent="-6350" algn="just">
              <a:tabLst>
                <a:tab pos="1169988" algn="l"/>
              </a:tabLst>
            </a:pPr>
            <a:r>
              <a:rPr lang="id-ID" sz="2000" b="1" dirty="0">
                <a:solidFill>
                  <a:srgbClr val="000000"/>
                </a:solidFill>
              </a:rPr>
              <a:t>F.	SURAT EDARAN PANGLIMA TNI NOMOR SE/7/IX/2014 TANGGAL 30 SEPTEMBER 2014 </a:t>
            </a:r>
            <a:r>
              <a:rPr lang="id-ID" sz="2000" b="1" dirty="0" smtClean="0">
                <a:solidFill>
                  <a:srgbClr val="000000"/>
                </a:solidFill>
              </a:rPr>
              <a:t>TTG </a:t>
            </a:r>
            <a:r>
              <a:rPr lang="id-ID" sz="2000" b="1" dirty="0">
                <a:solidFill>
                  <a:srgbClr val="000000"/>
                </a:solidFill>
              </a:rPr>
              <a:t>MEKANISME PENGUMPULAN ZAKAT PENGHASILAN ANGGOTA TNI DAN PNS DILINGK UNIT ORGANISASI MABES TNI.</a:t>
            </a:r>
          </a:p>
          <a:p>
            <a:pPr marL="1085850" indent="-6350" algn="just">
              <a:tabLst>
                <a:tab pos="1169988" algn="l"/>
              </a:tabLst>
            </a:pPr>
            <a:endParaRPr lang="id-ID" sz="1400" b="1" dirty="0"/>
          </a:p>
          <a:p>
            <a:pPr marL="1085850" indent="-6350" algn="just">
              <a:tabLst>
                <a:tab pos="1169988" algn="l"/>
              </a:tabLst>
            </a:pPr>
            <a:r>
              <a:rPr lang="id-ID" sz="2000" b="1" dirty="0"/>
              <a:t>G.	SURAT EDARAN PANGLIMA TNI NOMOR </a:t>
            </a:r>
            <a:r>
              <a:rPr lang="id-ID" sz="2000" b="1" dirty="0" smtClean="0"/>
              <a:t>SE/</a:t>
            </a:r>
            <a:r>
              <a:rPr lang="en-US" sz="2000" b="1" dirty="0" smtClean="0"/>
              <a:t>9</a:t>
            </a:r>
            <a:r>
              <a:rPr lang="id-ID" sz="2000" b="1" dirty="0" smtClean="0"/>
              <a:t> </a:t>
            </a:r>
            <a:r>
              <a:rPr lang="id-ID" sz="2000" b="1" dirty="0"/>
              <a:t>/X/2014 TANGGAL OKTOBER 2014 TENTANG NOMOR </a:t>
            </a:r>
            <a:r>
              <a:rPr lang="id-ID" sz="2000" b="1" dirty="0" smtClean="0"/>
              <a:t>REK. </a:t>
            </a:r>
            <a:r>
              <a:rPr lang="id-ID" sz="2000" b="1" dirty="0"/>
              <a:t>UNIT PELAKSANA </a:t>
            </a:r>
            <a:r>
              <a:rPr lang="en-US" sz="2000" b="1" dirty="0" smtClean="0"/>
              <a:t> </a:t>
            </a:r>
            <a:r>
              <a:rPr lang="id-ID" sz="2000" b="1" dirty="0" smtClean="0"/>
              <a:t>ZAKAT </a:t>
            </a:r>
            <a:r>
              <a:rPr lang="id-ID" sz="2000" b="1" dirty="0"/>
              <a:t>(UPZ) UO MABES TNI</a:t>
            </a:r>
            <a:r>
              <a:rPr lang="id-ID" sz="2000" dirty="0"/>
              <a:t>.</a:t>
            </a:r>
          </a:p>
        </p:txBody>
      </p:sp>
      <p:grpSp>
        <p:nvGrpSpPr>
          <p:cNvPr id="2" name="Group 7"/>
          <p:cNvGrpSpPr>
            <a:grpSpLocks/>
          </p:cNvGrpSpPr>
          <p:nvPr/>
        </p:nvGrpSpPr>
        <p:grpSpPr bwMode="auto">
          <a:xfrm>
            <a:off x="8001000" y="214313"/>
            <a:ext cx="893763" cy="857250"/>
            <a:chOff x="8001024" y="214290"/>
            <a:chExt cx="892975" cy="857256"/>
          </a:xfrm>
        </p:grpSpPr>
        <p:sp>
          <p:nvSpPr>
            <p:cNvPr id="9" name="Octagon 8"/>
            <p:cNvSpPr/>
            <p:nvPr/>
          </p:nvSpPr>
          <p:spPr>
            <a:xfrm>
              <a:off x="8001024" y="214290"/>
              <a:ext cx="892975" cy="857256"/>
            </a:xfrm>
            <a:prstGeom prst="octagon">
              <a:avLst>
                <a:gd name="adj" fmla="val 3252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sz="3600" dirty="0">
                <a:solidFill>
                  <a:schemeClr val="bg1"/>
                </a:solidFill>
                <a:latin typeface="Arial Rounded MT Bold" pitchFamily="34" charset="0"/>
              </a:endParaRPr>
            </a:p>
          </p:txBody>
        </p:sp>
        <p:sp>
          <p:nvSpPr>
            <p:cNvPr id="8197" name="TextBox 9"/>
            <p:cNvSpPr txBox="1">
              <a:spLocks noChangeArrowheads="1"/>
            </p:cNvSpPr>
            <p:nvPr/>
          </p:nvSpPr>
          <p:spPr bwMode="auto">
            <a:xfrm>
              <a:off x="8248752" y="319753"/>
              <a:ext cx="397519" cy="646331"/>
            </a:xfrm>
            <a:prstGeom prst="rect">
              <a:avLst/>
            </a:prstGeom>
            <a:noFill/>
            <a:ln w="9525">
              <a:noFill/>
              <a:miter lim="800000"/>
              <a:headEnd/>
              <a:tailEnd/>
            </a:ln>
          </p:spPr>
          <p:txBody>
            <a:bodyPr>
              <a:spAutoFit/>
            </a:bodyPr>
            <a:lstStyle/>
            <a:p>
              <a:r>
                <a:rPr lang="id-ID" sz="3600" dirty="0" smtClean="0">
                  <a:solidFill>
                    <a:schemeClr val="bg1"/>
                  </a:solidFill>
                  <a:latin typeface="Arial Rounded MT Bold" pitchFamily="34" charset="0"/>
                </a:rPr>
                <a:t>5</a:t>
              </a:r>
              <a:endParaRPr lang="id-ID" sz="3600" dirty="0">
                <a:solidFill>
                  <a:schemeClr val="bg1"/>
                </a:solidFill>
                <a:latin typeface="Arial Rounded MT Bold"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214290"/>
            <a:ext cx="7429552" cy="830997"/>
          </a:xfrm>
          <a:prstGeom prst="rect">
            <a:avLst/>
          </a:prstGeom>
          <a:noFill/>
        </p:spPr>
        <p:txBody>
          <a:bodyPr wrap="square">
            <a:spAutoFit/>
          </a:bodyPr>
          <a:lstStyle/>
          <a:p>
            <a:pPr algn="ctr" fontAlgn="auto">
              <a:spcBef>
                <a:spcPts val="0"/>
              </a:spcBef>
              <a:spcAft>
                <a:spcPts val="0"/>
              </a:spcAft>
              <a:defRPr/>
            </a:pPr>
            <a:r>
              <a:rPr lang="id-ID" sz="4800" b="1" dirty="0" smtClean="0">
                <a:ln w="18000">
                  <a:solidFill>
                    <a:sysClr val="windowText" lastClr="000000"/>
                  </a:solidFill>
                  <a:prstDash val="solid"/>
                  <a:miter lim="800000"/>
                </a:ln>
                <a:effectLst>
                  <a:outerShdw blurRad="25500" dist="23000" dir="7020000" algn="tl">
                    <a:srgbClr val="000000">
                      <a:alpha val="50000"/>
                    </a:srgbClr>
                  </a:outerShdw>
                </a:effectLst>
                <a:latin typeface="+mn-lt"/>
                <a:cs typeface="+mn-cs"/>
              </a:rPr>
              <a:t>KETENTUAN UMUM </a:t>
            </a:r>
            <a:endParaRPr lang="en-US" sz="4800" b="1" dirty="0">
              <a:ln w="18000">
                <a:solidFill>
                  <a:sysClr val="windowText" lastClr="000000"/>
                </a:solidFill>
                <a:prstDash val="solid"/>
                <a:miter lim="800000"/>
              </a:ln>
              <a:effectLst>
                <a:outerShdw blurRad="25500" dist="23000" dir="7020000" algn="tl">
                  <a:srgbClr val="000000">
                    <a:alpha val="50000"/>
                  </a:srgbClr>
                </a:outerShdw>
              </a:effectLst>
              <a:latin typeface="+mn-lt"/>
              <a:cs typeface="+mn-cs"/>
            </a:endParaRPr>
          </a:p>
        </p:txBody>
      </p:sp>
      <p:sp>
        <p:nvSpPr>
          <p:cNvPr id="5" name="TextBox 4"/>
          <p:cNvSpPr txBox="1">
            <a:spLocks noChangeArrowheads="1"/>
          </p:cNvSpPr>
          <p:nvPr/>
        </p:nvSpPr>
        <p:spPr bwMode="auto">
          <a:xfrm>
            <a:off x="357158" y="998127"/>
            <a:ext cx="8358188" cy="5524589"/>
          </a:xfrm>
          <a:prstGeom prst="rect">
            <a:avLst/>
          </a:prstGeom>
          <a:noFill/>
          <a:ln w="9525">
            <a:noFill/>
            <a:miter lim="800000"/>
            <a:headEnd/>
            <a:tailEnd/>
          </a:ln>
        </p:spPr>
        <p:txBody>
          <a:bodyPr wrap="square">
            <a:spAutoFit/>
          </a:bodyPr>
          <a:lstStyle/>
          <a:p>
            <a:pPr marL="4763" indent="-4763" algn="just" defTabSz="539750"/>
            <a:r>
              <a:rPr lang="id-ID" sz="2000" dirty="0"/>
              <a:t>	</a:t>
            </a:r>
            <a:r>
              <a:rPr lang="id-ID" sz="2000" b="1" dirty="0" smtClean="0"/>
              <a:t>1)	ANGG TNI DAN PNS YG JMLH PENGHASILAN </a:t>
            </a:r>
            <a:r>
              <a:rPr lang="en-US" sz="2000" b="1" dirty="0" smtClean="0"/>
              <a:t>GAJI </a:t>
            </a:r>
            <a:r>
              <a:rPr lang="id-ID" sz="2000" b="1" dirty="0" smtClean="0"/>
              <a:t>BRUTO DAN TUNKIN TLH MENCAPAI MINIMAL Rp. 3.458.400,- /BULAN SESUAI PERHITUNGAN BAZNAS TH 2014, DPT MENGAJUKAN SBG PESERTA PEMBAYAR ZAKAT PENGHASILAN MELALUI PEMOTONGAN GAJI DAN TUNKIN TIAP BULAN 2,5% KPD KASATKER YBS.</a:t>
            </a:r>
          </a:p>
          <a:p>
            <a:pPr marL="4763" indent="-4763" algn="just" defTabSz="539750"/>
            <a:endParaRPr lang="id-ID" sz="1100" b="1" dirty="0" smtClean="0"/>
          </a:p>
          <a:p>
            <a:pPr marL="4763" indent="-4763" algn="just">
              <a:tabLst>
                <a:tab pos="539750" algn="l"/>
              </a:tabLst>
            </a:pPr>
            <a:r>
              <a:rPr lang="id-ID" sz="2000" b="1" dirty="0" smtClean="0"/>
              <a:t>	2)	KAPUSBINTAL TNI SBG PENANGGUNG JAWAB PENGELOLAAN ZAKAT DAN TUA UPZ DI LING UO MABES TNI, </a:t>
            </a:r>
            <a:r>
              <a:rPr lang="en-US" sz="2000" b="1" dirty="0" smtClean="0"/>
              <a:t>UNTK</a:t>
            </a:r>
            <a:r>
              <a:rPr lang="id-ID" sz="2000" b="1" dirty="0" smtClean="0"/>
              <a:t> TEKNIS PELAKS DIBANTU OLH UPZ PEMBANTU YG BERKDDKAN DI TIAP2 SATKER DLM HAL INI PEJABAT PENGELOLA ANGGARAN BELANJA PEGAWAI (PABP) / JUYAR SATKER.</a:t>
            </a:r>
          </a:p>
          <a:p>
            <a:pPr marL="4763" indent="-4763" algn="just">
              <a:tabLst>
                <a:tab pos="539750" algn="l"/>
              </a:tabLst>
            </a:pPr>
            <a:endParaRPr lang="id-ID" sz="1100" b="1" dirty="0" smtClean="0"/>
          </a:p>
          <a:p>
            <a:pPr marL="4763" indent="-4763" algn="just">
              <a:tabLst>
                <a:tab pos="539750" algn="l"/>
              </a:tabLst>
            </a:pPr>
            <a:r>
              <a:rPr lang="id-ID" sz="2000" b="1" dirty="0" smtClean="0"/>
              <a:t>	3)	ANGG TNI DAN PNS YG AKN MEMBAYAR ZAKAT TERLEBIH DAHULU HRS TERDAFTAR DI BAZNAS DAN MEMILIKI NPWZ YG DIKELUARKAN DAN DI CATAT OLH BAZNAS.</a:t>
            </a:r>
          </a:p>
          <a:p>
            <a:pPr marL="4763" indent="-4763" algn="just">
              <a:tabLst>
                <a:tab pos="539750" algn="l"/>
              </a:tabLst>
            </a:pPr>
            <a:endParaRPr lang="id-ID" sz="1100" b="1" dirty="0" smtClean="0"/>
          </a:p>
          <a:p>
            <a:pPr marL="4763" indent="-4763" algn="just">
              <a:tabLst>
                <a:tab pos="539750" algn="l"/>
              </a:tabLst>
            </a:pPr>
            <a:r>
              <a:rPr lang="id-ID" sz="2000" b="1" dirty="0" smtClean="0"/>
              <a:t>	4)	PERHITUNGAN POTONGAN ZAKAT PENGHASILAN ANGG TNI DAN PNS DILING UO MABES TNI DI PROSES DLM DAFTAR PENERIMAAN PENGHASILAN (DPP) GAJI DAN TUNKIN OLH PUSINFOLAHTA TNI.</a:t>
            </a:r>
          </a:p>
          <a:p>
            <a:pPr marL="4763" indent="-4763" algn="just">
              <a:tabLst>
                <a:tab pos="539750" algn="l"/>
              </a:tabLst>
            </a:pPr>
            <a:r>
              <a:rPr lang="id-ID" sz="2000" b="1" dirty="0" smtClean="0"/>
              <a:t> 		</a:t>
            </a:r>
            <a:endParaRPr lang="id-ID" sz="2000" b="1" dirty="0"/>
          </a:p>
        </p:txBody>
      </p:sp>
      <p:grpSp>
        <p:nvGrpSpPr>
          <p:cNvPr id="6" name="Group 6"/>
          <p:cNvGrpSpPr>
            <a:grpSpLocks/>
          </p:cNvGrpSpPr>
          <p:nvPr/>
        </p:nvGrpSpPr>
        <p:grpSpPr bwMode="auto">
          <a:xfrm>
            <a:off x="8107393" y="142852"/>
            <a:ext cx="893763" cy="857250"/>
            <a:chOff x="8001024" y="214290"/>
            <a:chExt cx="892975" cy="857256"/>
          </a:xfrm>
        </p:grpSpPr>
        <p:sp>
          <p:nvSpPr>
            <p:cNvPr id="7" name="Octagon 6"/>
            <p:cNvSpPr/>
            <p:nvPr/>
          </p:nvSpPr>
          <p:spPr>
            <a:xfrm>
              <a:off x="8001024" y="214290"/>
              <a:ext cx="892975" cy="857256"/>
            </a:xfrm>
            <a:prstGeom prst="octagon">
              <a:avLst>
                <a:gd name="adj" fmla="val 3252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sz="3600" dirty="0">
                <a:solidFill>
                  <a:schemeClr val="bg1"/>
                </a:solidFill>
                <a:latin typeface="Arial Rounded MT Bold" pitchFamily="34" charset="0"/>
              </a:endParaRPr>
            </a:p>
          </p:txBody>
        </p:sp>
        <p:sp>
          <p:nvSpPr>
            <p:cNvPr id="8" name="TextBox 8"/>
            <p:cNvSpPr txBox="1">
              <a:spLocks noChangeArrowheads="1"/>
            </p:cNvSpPr>
            <p:nvPr/>
          </p:nvSpPr>
          <p:spPr bwMode="auto">
            <a:xfrm>
              <a:off x="8248752" y="319753"/>
              <a:ext cx="397519" cy="646331"/>
            </a:xfrm>
            <a:prstGeom prst="rect">
              <a:avLst/>
            </a:prstGeom>
            <a:noFill/>
            <a:ln w="9525">
              <a:noFill/>
              <a:miter lim="800000"/>
              <a:headEnd/>
              <a:tailEnd/>
            </a:ln>
          </p:spPr>
          <p:txBody>
            <a:bodyPr>
              <a:spAutoFit/>
            </a:bodyPr>
            <a:lstStyle/>
            <a:p>
              <a:r>
                <a:rPr lang="id-ID" sz="3600" dirty="0" smtClean="0">
                  <a:solidFill>
                    <a:schemeClr val="bg1"/>
                  </a:solidFill>
                  <a:latin typeface="Arial Rounded MT Bold" pitchFamily="34" charset="0"/>
                </a:rPr>
                <a:t>6</a:t>
              </a:r>
              <a:endParaRPr lang="id-ID" sz="3600" dirty="0">
                <a:solidFill>
                  <a:schemeClr val="bg1"/>
                </a:solidFill>
                <a:latin typeface="Arial Rounded MT Bold"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83275" y="428604"/>
            <a:ext cx="6815263" cy="1077218"/>
          </a:xfrm>
          <a:prstGeom prst="rect">
            <a:avLst/>
          </a:prstGeom>
          <a:noFill/>
        </p:spPr>
        <p:txBody>
          <a:bodyPr wrap="none">
            <a:spAutoFit/>
          </a:bodyPr>
          <a:lstStyle/>
          <a:p>
            <a:pPr algn="ctr" fontAlgn="auto">
              <a:spcBef>
                <a:spcPts val="0"/>
              </a:spcBef>
              <a:spcAft>
                <a:spcPts val="0"/>
              </a:spcAft>
              <a:defRPr/>
            </a:pPr>
            <a:r>
              <a:rPr lang="id-ID" sz="3200" b="1" dirty="0">
                <a:ln w="18000">
                  <a:solidFill>
                    <a:sysClr val="windowText" lastClr="000000"/>
                  </a:solidFill>
                  <a:prstDash val="solid"/>
                  <a:miter lim="800000"/>
                </a:ln>
                <a:effectLst>
                  <a:outerShdw blurRad="25500" dist="23000" dir="7020000" algn="tl">
                    <a:srgbClr val="000000">
                      <a:alpha val="50000"/>
                    </a:srgbClr>
                  </a:outerShdw>
                </a:effectLst>
                <a:latin typeface="+mn-lt"/>
                <a:cs typeface="+mn-cs"/>
              </a:rPr>
              <a:t>MEKANISME </a:t>
            </a:r>
            <a:r>
              <a:rPr lang="id-ID" sz="3200" b="1" dirty="0" smtClean="0">
                <a:ln w="18000">
                  <a:solidFill>
                    <a:sysClr val="windowText" lastClr="000000"/>
                  </a:solidFill>
                  <a:prstDash val="solid"/>
                  <a:miter lim="800000"/>
                </a:ln>
                <a:effectLst>
                  <a:outerShdw blurRad="25500" dist="23000" dir="7020000" algn="tl">
                    <a:srgbClr val="000000">
                      <a:alpha val="50000"/>
                    </a:srgbClr>
                  </a:outerShdw>
                </a:effectLst>
              </a:rPr>
              <a:t>PERMOHONAN MENJADI </a:t>
            </a:r>
          </a:p>
          <a:p>
            <a:pPr algn="ctr" fontAlgn="auto">
              <a:spcBef>
                <a:spcPts val="0"/>
              </a:spcBef>
              <a:spcAft>
                <a:spcPts val="0"/>
              </a:spcAft>
              <a:defRPr/>
            </a:pPr>
            <a:r>
              <a:rPr lang="id-ID" sz="3200" b="1" dirty="0" smtClean="0">
                <a:ln w="18000">
                  <a:solidFill>
                    <a:sysClr val="windowText" lastClr="000000"/>
                  </a:solidFill>
                  <a:prstDash val="solid"/>
                  <a:miter lim="800000"/>
                </a:ln>
                <a:effectLst>
                  <a:outerShdw blurRad="25500" dist="23000" dir="7020000" algn="tl">
                    <a:srgbClr val="000000">
                      <a:alpha val="50000"/>
                    </a:srgbClr>
                  </a:outerShdw>
                </a:effectLst>
              </a:rPr>
              <a:t> PEMBAYAR ZAKAT (MUZAKI)</a:t>
            </a:r>
            <a:endParaRPr lang="en-US" sz="3200" b="1" dirty="0">
              <a:ln w="18000">
                <a:solidFill>
                  <a:sysClr val="windowText" lastClr="000000"/>
                </a:solidFill>
                <a:prstDash val="solid"/>
                <a:miter lim="800000"/>
              </a:ln>
              <a:effectLst>
                <a:outerShdw blurRad="25500" dist="23000" dir="7020000" algn="tl">
                  <a:srgbClr val="000000">
                    <a:alpha val="50000"/>
                  </a:srgbClr>
                </a:outerShdw>
              </a:effectLst>
              <a:latin typeface="+mn-lt"/>
              <a:cs typeface="+mn-cs"/>
            </a:endParaRPr>
          </a:p>
        </p:txBody>
      </p:sp>
      <p:sp>
        <p:nvSpPr>
          <p:cNvPr id="7" name="TextBox 6"/>
          <p:cNvSpPr txBox="1"/>
          <p:nvPr/>
        </p:nvSpPr>
        <p:spPr>
          <a:xfrm>
            <a:off x="214282" y="1645588"/>
            <a:ext cx="8643937" cy="5355312"/>
          </a:xfrm>
          <a:prstGeom prst="rect">
            <a:avLst/>
          </a:prstGeom>
          <a:noFill/>
        </p:spPr>
        <p:txBody>
          <a:bodyPr>
            <a:spAutoFit/>
          </a:bodyPr>
          <a:lstStyle/>
          <a:p>
            <a:pPr marL="457200" indent="-457200" algn="just" fontAlgn="auto">
              <a:spcBef>
                <a:spcPts val="0"/>
              </a:spcBef>
              <a:spcAft>
                <a:spcPts val="0"/>
              </a:spcAft>
              <a:buAutoNum type="arabicPeriod"/>
              <a:tabLst>
                <a:tab pos="628650" algn="l"/>
              </a:tabLst>
              <a:defRPr/>
            </a:pPr>
            <a:r>
              <a:rPr lang="id-ID" sz="2000" b="1" dirty="0" smtClean="0"/>
              <a:t>ANGG. TNI DAN PNS YG AKAN MEMBAYAR ZAKAT PENGHASILAN MEMBUAT SRT PERMOHONAN PEMBAYARAN ZAKAT PENGHASILAN SESUAI FORMAT TERLAMPIR.</a:t>
            </a:r>
            <a:endParaRPr lang="en-US" sz="2000" b="1" dirty="0" smtClean="0"/>
          </a:p>
          <a:p>
            <a:pPr marL="457200" indent="-457200" algn="just" fontAlgn="auto">
              <a:spcBef>
                <a:spcPts val="0"/>
              </a:spcBef>
              <a:spcAft>
                <a:spcPts val="0"/>
              </a:spcAft>
              <a:buAutoNum type="arabicPeriod"/>
              <a:tabLst>
                <a:tab pos="628650" algn="l"/>
              </a:tabLst>
              <a:defRPr/>
            </a:pPr>
            <a:endParaRPr lang="id-ID" sz="2000" b="1" dirty="0" smtClean="0"/>
          </a:p>
          <a:p>
            <a:pPr marL="457200" indent="-457200" algn="just" fontAlgn="auto">
              <a:spcBef>
                <a:spcPts val="0"/>
              </a:spcBef>
              <a:spcAft>
                <a:spcPts val="0"/>
              </a:spcAft>
              <a:buAutoNum type="arabicPeriod"/>
              <a:tabLst>
                <a:tab pos="628650" algn="l"/>
              </a:tabLst>
              <a:defRPr/>
            </a:pPr>
            <a:r>
              <a:rPr lang="id-ID" sz="2000" b="1" dirty="0" smtClean="0"/>
              <a:t>BERDASARKAN SRT PERMOHONAN TRSBT, KASATKER MEMBUAT DAFTAR PEGAWAI CALON MUZAKI (DPCM) DGN FORMAT SESUAI LAMPIRAN. KHUSUS UTK PARA KASATKER YG AKAN BERZAKAT TDK PERLU MEMBUAT SRT PERMOHONAN PEMBAYARAN ZAKAT PENGHASILAN NAMUN MENCANTUMKAN NAMA PD </a:t>
            </a:r>
            <a:r>
              <a:rPr lang="en-US" sz="2000" b="1" dirty="0" smtClean="0"/>
              <a:t> </a:t>
            </a:r>
            <a:r>
              <a:rPr lang="id-ID" sz="2000" b="1" dirty="0" smtClean="0"/>
              <a:t>DPCM</a:t>
            </a:r>
            <a:endParaRPr lang="en-US" sz="2000" b="1" dirty="0" smtClean="0"/>
          </a:p>
          <a:p>
            <a:pPr marL="457200" indent="-457200" algn="just" fontAlgn="auto">
              <a:spcBef>
                <a:spcPts val="0"/>
              </a:spcBef>
              <a:spcAft>
                <a:spcPts val="0"/>
              </a:spcAft>
              <a:tabLst>
                <a:tab pos="628650" algn="l"/>
              </a:tabLst>
              <a:defRPr/>
            </a:pPr>
            <a:endParaRPr lang="id-ID" sz="2000" b="1" dirty="0" smtClean="0"/>
          </a:p>
          <a:p>
            <a:pPr marL="457200" indent="-457200" algn="just" fontAlgn="auto">
              <a:spcBef>
                <a:spcPts val="0"/>
              </a:spcBef>
              <a:spcAft>
                <a:spcPts val="0"/>
              </a:spcAft>
              <a:tabLst>
                <a:tab pos="628650" algn="l"/>
              </a:tabLst>
              <a:defRPr/>
            </a:pPr>
            <a:r>
              <a:rPr lang="en-US" sz="2000" b="1" dirty="0" smtClean="0"/>
              <a:t>3.   </a:t>
            </a:r>
            <a:r>
              <a:rPr lang="id-ID" sz="2000" b="1" dirty="0" smtClean="0"/>
              <a:t>KASATKER MENYERAHKAN DPCM KPD KAPUSBINTAL TNI UTK DITERUSKAN KPD BAZNAS AGAR MENDAPATKAN NPWZ DAN KARTU NPWZ. DPCM DI AJUKAN TIAP BLN DGN PENJELASAN BILA ADA PENEMBAHAN PESERTA PEMBAYAR ZAKAT.</a:t>
            </a:r>
            <a:endParaRPr lang="en-US" sz="2000" b="1" dirty="0" smtClean="0"/>
          </a:p>
          <a:p>
            <a:pPr marL="457200" indent="-457200" algn="just" fontAlgn="auto">
              <a:spcBef>
                <a:spcPts val="0"/>
              </a:spcBef>
              <a:spcAft>
                <a:spcPts val="0"/>
              </a:spcAft>
              <a:buAutoNum type="arabicPeriod"/>
              <a:tabLst>
                <a:tab pos="628650" algn="l"/>
              </a:tabLst>
              <a:defRPr/>
            </a:pPr>
            <a:endParaRPr lang="en-US" sz="2000" b="1" dirty="0" smtClean="0"/>
          </a:p>
          <a:p>
            <a:pPr algn="just" fontAlgn="auto">
              <a:spcBef>
                <a:spcPts val="0"/>
              </a:spcBef>
              <a:spcAft>
                <a:spcPts val="0"/>
              </a:spcAft>
              <a:tabLst>
                <a:tab pos="628650" algn="l"/>
              </a:tabLst>
              <a:defRPr/>
            </a:pPr>
            <a:endParaRPr lang="id-ID" sz="2100" dirty="0"/>
          </a:p>
          <a:p>
            <a:pPr marL="1085850" indent="-457200" algn="just" fontAlgn="auto">
              <a:spcBef>
                <a:spcPts val="0"/>
              </a:spcBef>
              <a:spcAft>
                <a:spcPts val="0"/>
              </a:spcAft>
              <a:tabLst>
                <a:tab pos="1171575" algn="l"/>
              </a:tabLst>
              <a:defRPr/>
            </a:pPr>
            <a:endParaRPr lang="id-ID" sz="2100" dirty="0"/>
          </a:p>
        </p:txBody>
      </p:sp>
      <p:grpSp>
        <p:nvGrpSpPr>
          <p:cNvPr id="2" name="Group 12"/>
          <p:cNvGrpSpPr>
            <a:grpSpLocks/>
          </p:cNvGrpSpPr>
          <p:nvPr/>
        </p:nvGrpSpPr>
        <p:grpSpPr bwMode="auto">
          <a:xfrm>
            <a:off x="8035955" y="285734"/>
            <a:ext cx="893763" cy="857250"/>
            <a:chOff x="8001024" y="214290"/>
            <a:chExt cx="892975" cy="857256"/>
          </a:xfrm>
        </p:grpSpPr>
        <p:sp>
          <p:nvSpPr>
            <p:cNvPr id="10" name="Octagon 9"/>
            <p:cNvSpPr/>
            <p:nvPr/>
          </p:nvSpPr>
          <p:spPr>
            <a:xfrm>
              <a:off x="8001024" y="214290"/>
              <a:ext cx="892975" cy="857256"/>
            </a:xfrm>
            <a:prstGeom prst="octagon">
              <a:avLst>
                <a:gd name="adj" fmla="val 3252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sz="3600" dirty="0">
                <a:solidFill>
                  <a:schemeClr val="bg1"/>
                </a:solidFill>
                <a:latin typeface="Arial Rounded MT Bold" pitchFamily="34" charset="0"/>
              </a:endParaRPr>
            </a:p>
          </p:txBody>
        </p:sp>
        <p:sp>
          <p:nvSpPr>
            <p:cNvPr id="11270" name="TextBox 10"/>
            <p:cNvSpPr txBox="1">
              <a:spLocks noChangeArrowheads="1"/>
            </p:cNvSpPr>
            <p:nvPr/>
          </p:nvSpPr>
          <p:spPr bwMode="auto">
            <a:xfrm>
              <a:off x="8248752" y="319753"/>
              <a:ext cx="397519" cy="646331"/>
            </a:xfrm>
            <a:prstGeom prst="rect">
              <a:avLst/>
            </a:prstGeom>
            <a:noFill/>
            <a:ln w="9525">
              <a:noFill/>
              <a:miter lim="800000"/>
              <a:headEnd/>
              <a:tailEnd/>
            </a:ln>
          </p:spPr>
          <p:txBody>
            <a:bodyPr>
              <a:spAutoFit/>
            </a:bodyPr>
            <a:lstStyle/>
            <a:p>
              <a:r>
                <a:rPr lang="en-US" sz="3600" dirty="0" smtClean="0">
                  <a:solidFill>
                    <a:schemeClr val="bg1"/>
                  </a:solidFill>
                  <a:latin typeface="Arial Rounded MT Bold" pitchFamily="34" charset="0"/>
                </a:rPr>
                <a:t>7</a:t>
              </a:r>
              <a:endParaRPr lang="id-ID" sz="3600" dirty="0">
                <a:solidFill>
                  <a:schemeClr val="bg1"/>
                </a:solidFill>
                <a:latin typeface="Arial Rounded MT Bold"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1500174"/>
            <a:ext cx="8572499" cy="3693319"/>
          </a:xfrm>
          <a:prstGeom prst="rect">
            <a:avLst/>
          </a:prstGeom>
          <a:noFill/>
        </p:spPr>
        <p:txBody>
          <a:bodyPr wrap="square">
            <a:spAutoFit/>
          </a:bodyPr>
          <a:lstStyle/>
          <a:p>
            <a:pPr marL="457200" indent="-457200" algn="just">
              <a:buFontTx/>
              <a:buAutoNum type="arabicPeriod" startAt="5"/>
              <a:tabLst>
                <a:tab pos="628650" algn="l"/>
              </a:tabLst>
              <a:defRPr/>
            </a:pPr>
            <a:r>
              <a:rPr lang="id-ID" sz="2400" b="1" dirty="0" smtClean="0"/>
              <a:t>KAPUSBINTAL TNI MENYERAHKAN DAFTAR NPWZ DAN KARTU NPWZ PESERTA PEMBAYAR ZAKAT YG DITERBITKAN OLH BAZNAS KPD KASATKER. SELANJUTNYA KASATKER MEMBUAT DAFTAR PEGAWAI MUZAKI (DPM)</a:t>
            </a:r>
            <a:endParaRPr lang="en-US" sz="2400" b="1" dirty="0" smtClean="0"/>
          </a:p>
          <a:p>
            <a:pPr marL="457200" indent="-457200" algn="just">
              <a:buFontTx/>
              <a:buAutoNum type="arabicPeriod" startAt="5"/>
              <a:tabLst>
                <a:tab pos="628650" algn="l"/>
              </a:tabLst>
              <a:defRPr/>
            </a:pPr>
            <a:endParaRPr lang="id-ID" sz="2400" b="1" dirty="0" smtClean="0"/>
          </a:p>
          <a:p>
            <a:pPr marL="457200" indent="-457200" algn="just" fontAlgn="auto">
              <a:spcBef>
                <a:spcPts val="0"/>
              </a:spcBef>
              <a:spcAft>
                <a:spcPts val="0"/>
              </a:spcAft>
              <a:buAutoNum type="arabicPeriod" startAt="5"/>
              <a:tabLst>
                <a:tab pos="628650" algn="l"/>
              </a:tabLst>
              <a:defRPr/>
            </a:pPr>
            <a:r>
              <a:rPr lang="id-ID" sz="2400" b="1" dirty="0" smtClean="0"/>
              <a:t>BERDASARKAN KARTU NPWZ, ANGG. PESERTA PEMBAYAR ZAKAT MEMBUAT SURAT KUASA PEMOTONGAN PENGHASILAN GAJI DAN TUNKIN UTK PEMBAYARAN ZAKAT.</a:t>
            </a:r>
          </a:p>
          <a:p>
            <a:pPr algn="just" fontAlgn="auto">
              <a:spcBef>
                <a:spcPts val="0"/>
              </a:spcBef>
              <a:spcAft>
                <a:spcPts val="0"/>
              </a:spcAft>
              <a:tabLst>
                <a:tab pos="628650" algn="l"/>
              </a:tabLst>
              <a:defRPr/>
            </a:pPr>
            <a:endParaRPr lang="id-ID" sz="2100" dirty="0"/>
          </a:p>
          <a:p>
            <a:pPr marL="1085850" indent="-457200" algn="just" fontAlgn="auto">
              <a:spcBef>
                <a:spcPts val="0"/>
              </a:spcBef>
              <a:spcAft>
                <a:spcPts val="0"/>
              </a:spcAft>
              <a:tabLst>
                <a:tab pos="1171575" algn="l"/>
              </a:tabLst>
              <a:defRPr/>
            </a:pPr>
            <a:endParaRPr lang="id-ID" sz="2100" dirty="0"/>
          </a:p>
        </p:txBody>
      </p:sp>
      <p:grpSp>
        <p:nvGrpSpPr>
          <p:cNvPr id="8" name="Group 12"/>
          <p:cNvGrpSpPr>
            <a:grpSpLocks/>
          </p:cNvGrpSpPr>
          <p:nvPr/>
        </p:nvGrpSpPr>
        <p:grpSpPr bwMode="auto">
          <a:xfrm>
            <a:off x="8107393" y="142852"/>
            <a:ext cx="893763" cy="857250"/>
            <a:chOff x="8001024" y="214290"/>
            <a:chExt cx="892975" cy="857256"/>
          </a:xfrm>
        </p:grpSpPr>
        <p:sp>
          <p:nvSpPr>
            <p:cNvPr id="9" name="Octagon 8"/>
            <p:cNvSpPr/>
            <p:nvPr/>
          </p:nvSpPr>
          <p:spPr>
            <a:xfrm>
              <a:off x="8001024" y="214290"/>
              <a:ext cx="892975" cy="857256"/>
            </a:xfrm>
            <a:prstGeom prst="octagon">
              <a:avLst>
                <a:gd name="adj" fmla="val 3252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sz="3600" dirty="0">
                <a:solidFill>
                  <a:schemeClr val="bg1"/>
                </a:solidFill>
                <a:latin typeface="Arial Rounded MT Bold" pitchFamily="34" charset="0"/>
              </a:endParaRPr>
            </a:p>
          </p:txBody>
        </p:sp>
        <p:sp>
          <p:nvSpPr>
            <p:cNvPr id="10" name="TextBox 10"/>
            <p:cNvSpPr txBox="1">
              <a:spLocks noChangeArrowheads="1"/>
            </p:cNvSpPr>
            <p:nvPr/>
          </p:nvSpPr>
          <p:spPr bwMode="auto">
            <a:xfrm>
              <a:off x="8251624" y="319753"/>
              <a:ext cx="642375" cy="646335"/>
            </a:xfrm>
            <a:prstGeom prst="rect">
              <a:avLst/>
            </a:prstGeom>
            <a:noFill/>
            <a:ln w="9525">
              <a:noFill/>
              <a:miter lim="800000"/>
              <a:headEnd/>
              <a:tailEnd/>
            </a:ln>
          </p:spPr>
          <p:txBody>
            <a:bodyPr wrap="square">
              <a:spAutoFit/>
            </a:bodyPr>
            <a:lstStyle/>
            <a:p>
              <a:r>
                <a:rPr lang="en-US" sz="3600" dirty="0" smtClean="0">
                  <a:solidFill>
                    <a:schemeClr val="bg1"/>
                  </a:solidFill>
                  <a:latin typeface="Arial Rounded MT Bold" pitchFamily="34" charset="0"/>
                </a:rPr>
                <a:t>8</a:t>
              </a:r>
              <a:endParaRPr lang="id-ID" sz="3600" dirty="0">
                <a:solidFill>
                  <a:schemeClr val="bg1"/>
                </a:solidFill>
                <a:latin typeface="Arial Rounded MT Bold" pitchFamily="34"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728</Words>
  <Application>Microsoft Office PowerPoint</Application>
  <PresentationFormat>On-screen Show (4:3)</PresentationFormat>
  <Paragraphs>593</Paragraphs>
  <Slides>22</Slides>
  <Notes>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binroh</dc:creator>
  <cp:lastModifiedBy>user</cp:lastModifiedBy>
  <cp:revision>81</cp:revision>
  <dcterms:created xsi:type="dcterms:W3CDTF">2014-10-14T04:09:27Z</dcterms:created>
  <dcterms:modified xsi:type="dcterms:W3CDTF">2014-10-23T00:53:59Z</dcterms:modified>
</cp:coreProperties>
</file>