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60" r:id="rId3"/>
    <p:sldId id="269" r:id="rId4"/>
    <p:sldId id="270" r:id="rId5"/>
    <p:sldId id="268" r:id="rId6"/>
    <p:sldId id="259" r:id="rId7"/>
    <p:sldId id="280" r:id="rId8"/>
    <p:sldId id="271" r:id="rId9"/>
    <p:sldId id="266" r:id="rId10"/>
    <p:sldId id="265" r:id="rId11"/>
    <p:sldId id="264" r:id="rId12"/>
    <p:sldId id="263" r:id="rId13"/>
    <p:sldId id="262" r:id="rId14"/>
    <p:sldId id="281" r:id="rId15"/>
    <p:sldId id="272" r:id="rId16"/>
    <p:sldId id="261" r:id="rId17"/>
    <p:sldId id="292" r:id="rId18"/>
    <p:sldId id="293" r:id="rId19"/>
    <p:sldId id="285" r:id="rId20"/>
    <p:sldId id="277" r:id="rId21"/>
    <p:sldId id="291" r:id="rId22"/>
    <p:sldId id="294" r:id="rId23"/>
    <p:sldId id="295" r:id="rId24"/>
    <p:sldId id="276" r:id="rId25"/>
    <p:sldId id="296" r:id="rId26"/>
    <p:sldId id="275" r:id="rId27"/>
    <p:sldId id="297" r:id="rId28"/>
    <p:sldId id="274" r:id="rId29"/>
    <p:sldId id="298" r:id="rId30"/>
    <p:sldId id="25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7" r:id="rId39"/>
    <p:sldId id="30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11FC0D-4547-47F7-A589-19D6F798C9F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325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62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45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4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11FC0D-4547-47F7-A589-19D6F798C9F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1147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21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408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05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63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211FC0D-4547-47F7-A589-19D6F798C9F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4277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211FC0D-4547-47F7-A589-19D6F798C9F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6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11FC0D-4547-47F7-A589-19D6F798C9F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154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mysignins.microsoft.com/security-inf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jpe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vpn.cerdagroup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ni72/TF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ni72/TFG/blob/main/Archivos%20para%20trabajdores/Formaci%C3%B3n%20Phishing.pptx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009C84-23A3-83F7-5D9F-3B5DA3730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6251" y="1231506"/>
            <a:ext cx="6338958" cy="4394988"/>
          </a:xfrm>
        </p:spPr>
        <p:txBody>
          <a:bodyPr>
            <a:normAutofit/>
          </a:bodyPr>
          <a:lstStyle/>
          <a:p>
            <a:r>
              <a:rPr lang="es-ES" sz="6600" dirty="0"/>
              <a:t>Sistemas de Seguridad en la empresa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2795A5-55DF-3427-A269-6E875889D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29" y="1565556"/>
            <a:ext cx="3112442" cy="3726888"/>
          </a:xfrm>
        </p:spPr>
        <p:txBody>
          <a:bodyPr anchor="ctr">
            <a:normAutofit/>
          </a:bodyPr>
          <a:lstStyle/>
          <a:p>
            <a:pPr algn="l"/>
            <a:r>
              <a:rPr lang="es-ES" sz="2800" dirty="0"/>
              <a:t>Arnau Vidal Millan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1403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accent1"/>
                </a:solidFill>
              </a:rPr>
              <a:t>BItwarden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43D24A5-6844-BE4B-16C6-BF4CE68E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282688"/>
            <a:ext cx="10130028" cy="632529"/>
          </a:xfrm>
        </p:spPr>
        <p:txBody>
          <a:bodyPr/>
          <a:lstStyle/>
          <a:p>
            <a:pPr algn="ctr"/>
            <a:r>
              <a:rPr lang="es-ES" sz="1800" b="0" dirty="0"/>
              <a:t>Planes de </a:t>
            </a:r>
            <a:r>
              <a:rPr lang="es-ES" sz="1800" b="0" dirty="0" err="1"/>
              <a:t>Bitwarden</a:t>
            </a:r>
            <a:r>
              <a:rPr lang="es-ES" sz="1800" b="0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1987086"/>
            <a:ext cx="4800600" cy="2996398"/>
          </a:xfrm>
        </p:spPr>
        <p:txBody>
          <a:bodyPr/>
          <a:lstStyle/>
          <a:p>
            <a:pPr marL="0" indent="0" algn="ctr">
              <a:buNone/>
            </a:pPr>
            <a:r>
              <a:rPr lang="es-ES" sz="1800" dirty="0"/>
              <a:t>Personal</a:t>
            </a:r>
            <a:endParaRPr lang="es-ES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6F5516C8-BCDB-98B4-80F5-893778A32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7877" y="1987086"/>
            <a:ext cx="4800600" cy="2996398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Empresa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5B74AD-D27E-6F27-5E17-EC211D4CC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6" t="10492" r="70331" b="23073"/>
          <a:stretch/>
        </p:blipFill>
        <p:spPr>
          <a:xfrm>
            <a:off x="979206" y="2776204"/>
            <a:ext cx="1977810" cy="2799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AF788E-FBED-D0C3-05DE-3AAB64760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41" t="10723" r="37060" b="23472"/>
          <a:stretch/>
        </p:blipFill>
        <p:spPr>
          <a:xfrm>
            <a:off x="9550339" y="2722311"/>
            <a:ext cx="1875089" cy="24483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7A83267-D9A7-9F51-97B3-A73BB901B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31" t="11214" r="5950" b="11958"/>
          <a:stretch/>
        </p:blipFill>
        <p:spPr>
          <a:xfrm>
            <a:off x="4960965" y="2784893"/>
            <a:ext cx="1606912" cy="28466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520484-0401-54DF-6F59-D7047DDD2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1" t="10491" r="37716" b="14322"/>
          <a:stretch/>
        </p:blipFill>
        <p:spPr>
          <a:xfrm>
            <a:off x="3093611" y="2776204"/>
            <a:ext cx="1726126" cy="28639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8533F7-98C8-5231-0E38-F7EB423C6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83" t="10988" r="3518" b="47834"/>
          <a:stretch/>
        </p:blipFill>
        <p:spPr>
          <a:xfrm>
            <a:off x="8164720" y="5248556"/>
            <a:ext cx="1606913" cy="13129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FF53F59-6B4E-113B-CA16-3D062242C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2" t="10724" r="69870" b="22131"/>
          <a:stretch/>
        </p:blipFill>
        <p:spPr>
          <a:xfrm>
            <a:off x="6893437" y="2721435"/>
            <a:ext cx="1838308" cy="24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8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87434"/>
            <a:ext cx="4882422" cy="1492132"/>
          </a:xfrm>
        </p:spPr>
        <p:txBody>
          <a:bodyPr>
            <a:normAutofit/>
          </a:bodyPr>
          <a:lstStyle/>
          <a:p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67000"/>
            <a:ext cx="4964065" cy="3212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empezar con el proceso de configuración del servicio seguí la estructura de carpetas que tenía la empresa 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AD0F4C-2F52-BF9B-72D1-1D39B729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070" y="1287194"/>
            <a:ext cx="2503713" cy="38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6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Crear Carpetas en BITWARDEN</a:t>
            </a:r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01EEEA0-0231-3665-6ACF-87412E13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32" y="2048404"/>
            <a:ext cx="1656339" cy="1457080"/>
          </a:xfrm>
          <a:prstGeom prst="rect">
            <a:avLst/>
          </a:prstGeom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5F9BCB4-755A-BE21-E2BD-BA7BC75AEE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42" y="1632204"/>
            <a:ext cx="5283158" cy="4196727"/>
          </a:xfrm>
          <a:prstGeom prst="rect">
            <a:avLst/>
          </a:prstGeom>
        </p:spPr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F11E1CC-FED5-E9B5-843F-5FD158F5A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Menú de la izquierda	Arriba a la derecha</a:t>
            </a:r>
          </a:p>
        </p:txBody>
      </p:sp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70D69A8-9839-6DB6-764B-2D5623F38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76" y="2048404"/>
            <a:ext cx="1956457" cy="27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564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Crear Carpetas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2434322" y="2120118"/>
            <a:ext cx="7813034" cy="3343418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sz="13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   			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 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Bussines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 	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Production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Purchasing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																																																																																																																										</a:t>
            </a:r>
            <a:r>
              <a:rPr lang="es-ES" dirty="0"/>
              <a:t>                         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Supply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Chain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Logistics</a:t>
            </a:r>
            <a:endParaRPr lang="es-ES" dirty="0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C36E2C2-889A-8226-BC03-DE2A00B1D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24" y="2507577"/>
            <a:ext cx="2202283" cy="10952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EAA951-1A69-33CF-32A7-7534CBA81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664538"/>
            <a:ext cx="3348304" cy="4605056"/>
          </a:xfrm>
          <a:prstGeom prst="rect">
            <a:avLst/>
          </a:prstGeom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FC51669-2B41-0444-E8DC-FEB065CDC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12" y="2507577"/>
            <a:ext cx="1659697" cy="1415533"/>
          </a:xfrm>
          <a:prstGeom prst="rect">
            <a:avLst/>
          </a:prstGeom>
        </p:spPr>
      </p:pic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3402679-1974-BB0A-4925-67777C193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24" y="4549077"/>
            <a:ext cx="2059560" cy="1542611"/>
          </a:xfrm>
          <a:prstGeom prst="rect">
            <a:avLst/>
          </a:prstGeom>
        </p:spPr>
      </p:pic>
      <p:pic>
        <p:nvPicPr>
          <p:cNvPr id="10" name="Imagen 9" descr="Texto&#10;&#10;Descripción generada automáticamente con confianza baja">
            <a:extLst>
              <a:ext uri="{FF2B5EF4-FFF2-40B4-BE49-F238E27FC236}">
                <a16:creationId xmlns:a16="http://schemas.microsoft.com/office/drawing/2014/main" id="{44EE4D0A-7E1E-643C-EC18-1207A16708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541" y="4549077"/>
            <a:ext cx="2695438" cy="6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Crear GRUPOS en BITWARDEN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F11E1CC-FED5-E9B5-843F-5FD158F5A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 Menú de la izquierda           Arriba a la derecha</a:t>
            </a: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42C5654-0ABF-19E5-FAC5-5141AD75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71" y="2156976"/>
            <a:ext cx="2248762" cy="313525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218E3B5-6EF2-4F14-64B5-D5056BDFC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38" y="2156976"/>
            <a:ext cx="1898839" cy="618881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4F2348A-57CF-247A-20D5-E3A7D253B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1629"/>
            <a:ext cx="4821555" cy="33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4938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Crear grupos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2433958" y="2536682"/>
            <a:ext cx="7813034" cy="3343418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F930E1-508C-2638-2C7D-AB958B2A8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980824"/>
            <a:ext cx="3962808" cy="28963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9B2926-8143-4C01-F9C5-9633CB35F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971" y="1338944"/>
            <a:ext cx="5538034" cy="46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4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Crear Grupos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En el caso de los grupos </a:t>
            </a:r>
            <a:r>
              <a:rPr lang="es-ES" sz="1800" dirty="0" err="1"/>
              <a:t>Supply</a:t>
            </a:r>
            <a:r>
              <a:rPr lang="es-ES" sz="1800" dirty="0"/>
              <a:t> </a:t>
            </a:r>
            <a:r>
              <a:rPr lang="es-ES" sz="1800" dirty="0" err="1"/>
              <a:t>Chain</a:t>
            </a:r>
            <a:r>
              <a:rPr lang="es-ES" sz="1800" dirty="0"/>
              <a:t>, </a:t>
            </a:r>
            <a:r>
              <a:rPr lang="es-ES" sz="1800" dirty="0" err="1"/>
              <a:t>Production</a:t>
            </a:r>
            <a:r>
              <a:rPr lang="es-ES" sz="1800" dirty="0"/>
              <a:t> &amp; </a:t>
            </a:r>
            <a:r>
              <a:rPr lang="es-ES" sz="1800" dirty="0" err="1"/>
              <a:t>Purchasing</a:t>
            </a:r>
            <a:r>
              <a:rPr lang="es-ES" sz="1800" dirty="0"/>
              <a:t> y </a:t>
            </a:r>
            <a:r>
              <a:rPr lang="es-ES" sz="1800" dirty="0" err="1"/>
              <a:t>Logistics</a:t>
            </a:r>
            <a:r>
              <a:rPr lang="es-ES" sz="1800" dirty="0"/>
              <a:t> tendremos que poner que puedan gestionar las carpetas que están por debajo de la suya ya que los permisos no se heredan</a:t>
            </a:r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BC50E2C-90A8-4AEB-AF9B-E486732D72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98" y="2362200"/>
            <a:ext cx="3963035" cy="2133600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AF2A896-577E-7023-2F86-26EFA529CA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53" y="2341245"/>
            <a:ext cx="4385310" cy="21545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35FCB7-1F46-AE8B-8341-AAC4C95FFE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3"/>
          <a:stretch/>
        </p:blipFill>
        <p:spPr>
          <a:xfrm>
            <a:off x="3938316" y="4719229"/>
            <a:ext cx="4805045" cy="12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0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Políticas de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sz="1800" dirty="0"/>
              <a:t>Menú de la izquierda</a:t>
            </a:r>
          </a:p>
        </p:txBody>
      </p:sp>
      <p:pic>
        <p:nvPicPr>
          <p:cNvPr id="4" name="Marcador de contenido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47FD1AD-24F7-1725-D029-BA2F58BFA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945891"/>
            <a:ext cx="2159227" cy="3521734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06C9E75-1EA2-A47D-963D-69275B5DE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11" y="2037612"/>
            <a:ext cx="8067037" cy="278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9017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Políticas de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DD9848-5770-9F08-76C1-F75ACF4734A3}"/>
              </a:ext>
            </a:extLst>
          </p:cNvPr>
          <p:cNvSpPr txBox="1"/>
          <p:nvPr/>
        </p:nvSpPr>
        <p:spPr>
          <a:xfrm>
            <a:off x="1251678" y="1544156"/>
            <a:ext cx="937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     Política de c</a:t>
            </a:r>
            <a:r>
              <a:rPr lang="es-ES" sz="1800" dirty="0"/>
              <a:t>ontraseñas                                                    Política recuperar cuenta 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1B99B6C-0AE8-9BFC-559F-7637D8263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34DA848-B60C-5C86-3A99-18CF8988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106712"/>
            <a:ext cx="3589111" cy="3773388"/>
          </a:xfrm>
          <a:prstGeom prst="rect">
            <a:avLst/>
          </a:prstGeom>
        </p:spPr>
      </p:pic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6FF261D-48DA-9BEC-DFF9-90E57E27F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42" y="2106712"/>
            <a:ext cx="3589111" cy="3836565"/>
          </a:xfrm>
          <a:prstGeom prst="rect">
            <a:avLst/>
          </a:prstGeo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5F91731-0621-C52A-A590-450E2636E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289" y="2714205"/>
            <a:ext cx="1752400" cy="14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8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Políticas de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dirty="0"/>
              <a:t>Política del generador de contraseñas                                  Política de organización única</a:t>
            </a:r>
          </a:p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9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CB1122C-33B7-499A-0803-F674762EA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/>
          <a:stretch/>
        </p:blipFill>
        <p:spPr>
          <a:xfrm>
            <a:off x="1389802" y="1935445"/>
            <a:ext cx="3338252" cy="4540170"/>
          </a:xfrm>
          <a:prstGeom prst="rect">
            <a:avLst/>
          </a:prstGeom>
        </p:spPr>
      </p:pic>
      <p:pic>
        <p:nvPicPr>
          <p:cNvPr id="10" name="Imagen 9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583F77F-D8C4-EE3D-4588-72E53DA15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7594"/>
            <a:ext cx="4527777" cy="32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88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s-ES" dirty="0"/>
              <a:t>Índice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Introducción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Objetivos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Estudio de mercado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Formación a los trabajadores</a:t>
            </a:r>
          </a:p>
          <a:p>
            <a:pPr>
              <a:lnSpc>
                <a:spcPct val="100000"/>
              </a:lnSpc>
            </a:pPr>
            <a:r>
              <a:rPr lang="es-ES" sz="1500" dirty="0" err="1">
                <a:solidFill>
                  <a:schemeClr val="tx1"/>
                </a:solidFill>
              </a:rPr>
              <a:t>Bitwarden</a:t>
            </a:r>
            <a:endParaRPr lang="es-ES" sz="15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Verificación doble factor</a:t>
            </a:r>
          </a:p>
          <a:p>
            <a:pPr lvl="1"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Para Microsoft</a:t>
            </a:r>
          </a:p>
          <a:p>
            <a:pPr lvl="1"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Para la VPN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Recursos utilizados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Evaluación de resultados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Conclusiones</a:t>
            </a:r>
          </a:p>
          <a:p>
            <a:pPr>
              <a:lnSpc>
                <a:spcPct val="100000"/>
              </a:lnSpc>
            </a:pPr>
            <a:endParaRPr lang="es-ES" sz="1500" dirty="0">
              <a:solidFill>
                <a:schemeClr val="tx1"/>
              </a:solidFill>
            </a:endParaRPr>
          </a:p>
        </p:txBody>
      </p:sp>
      <p:pic>
        <p:nvPicPr>
          <p:cNvPr id="7" name="Graphic 6" descr="Diana">
            <a:extLst>
              <a:ext uri="{FF2B5EF4-FFF2-40B4-BE49-F238E27FC236}">
                <a16:creationId xmlns:a16="http://schemas.microsoft.com/office/drawing/2014/main" id="{F8AC00F2-8394-1F7F-0763-E67055E68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5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Invitar usuarios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792" y="1524001"/>
            <a:ext cx="10178322" cy="435559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  Menú de la izquierda         Arriba a la derecha</a:t>
            </a: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18B8F46-83DC-6317-0FDB-4F62A4D0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40" y="2010228"/>
            <a:ext cx="2640055" cy="36891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E0EDBA-15FB-DA1A-7262-23DA3763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95" y="2010228"/>
            <a:ext cx="2640056" cy="586679"/>
          </a:xfrm>
          <a:prstGeom prst="rect">
            <a:avLst/>
          </a:prstGeom>
        </p:spPr>
      </p:pic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B107C0D-CF43-9A64-9D9B-BA7A39111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41" y="2010228"/>
            <a:ext cx="4681491" cy="40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361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Invitar usuarios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8AF4BB1-04AA-6109-25D1-AE478F850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489872"/>
            <a:ext cx="5101455" cy="2809985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20A0E1D-A244-7A5E-3E43-445ED5233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86" y="3429000"/>
            <a:ext cx="5338205" cy="30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99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Invitar usuarios en </a:t>
            </a:r>
            <a:r>
              <a:rPr lang="es-ES" dirty="0" err="1"/>
              <a:t>Bitwarden</a:t>
            </a:r>
            <a:endParaRPr lang="es-ES" dirty="0"/>
          </a:p>
        </p:txBody>
      </p:sp>
      <p:pic>
        <p:nvPicPr>
          <p:cNvPr id="4" name="Marcador de contenido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0C51011-3DEC-1E33-10FF-9A1BFD63B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458381"/>
            <a:ext cx="2780486" cy="5017234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35BCB2A-5A69-05F3-D988-E8AD9CA9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380" y="2661405"/>
            <a:ext cx="7322073" cy="15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96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INTERFAZ DE BITWARDEN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344EF1F-F548-AB76-BDD8-BB15F90442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92" y="1533416"/>
            <a:ext cx="10634377" cy="328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748BBE-DBE2-218D-DF28-B2A761B1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117" y="3903866"/>
            <a:ext cx="20764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8922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>
            <a:normAutofit fontScale="90000"/>
          </a:bodyPr>
          <a:lstStyle/>
          <a:p>
            <a:r>
              <a:rPr lang="es-ES" dirty="0"/>
              <a:t>Guardar contraseñas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4245608" cy="4355592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Hay tres formas de guardar contraseñas en </a:t>
            </a:r>
            <a:r>
              <a:rPr lang="es-ES" dirty="0" err="1"/>
              <a:t>bitwarden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- Manual</a:t>
            </a:r>
          </a:p>
          <a:p>
            <a:pPr marL="0" indent="0">
              <a:buNone/>
            </a:pPr>
            <a:r>
              <a:rPr lang="es-ES" dirty="0"/>
              <a:t> - Automática</a:t>
            </a:r>
          </a:p>
          <a:p>
            <a:pPr marL="0" indent="0">
              <a:buNone/>
            </a:pPr>
            <a:r>
              <a:rPr lang="es-ES" dirty="0"/>
              <a:t> - Importando un archivo .</a:t>
            </a:r>
            <a:r>
              <a:rPr lang="es-ES" dirty="0" err="1"/>
              <a:t>csv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30" name="Picture 6" descr="Trucos para crear contraseñas seguras">
            <a:extLst>
              <a:ext uri="{FF2B5EF4-FFF2-40B4-BE49-F238E27FC236}">
                <a16:creationId xmlns:a16="http://schemas.microsoft.com/office/drawing/2014/main" id="{B462A1F4-59CB-D34A-D0FA-FE041228A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74" y="2123394"/>
            <a:ext cx="6297626" cy="261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3453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 fontScale="90000"/>
          </a:bodyPr>
          <a:lstStyle/>
          <a:p>
            <a:r>
              <a:rPr lang="es-ES" dirty="0"/>
              <a:t>Guardar contraseñas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sz="2400" dirty="0"/>
              <a:t>- Manual </a:t>
            </a:r>
          </a:p>
        </p:txBody>
      </p:sp>
      <p:pic>
        <p:nvPicPr>
          <p:cNvPr id="4" name="Imagen 3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4F8922EA-479E-C93B-BDFB-E28BDB77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271712"/>
            <a:ext cx="2130879" cy="2314575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1F78233-F280-6B19-D2A8-CF5D5724E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04" y="1270549"/>
            <a:ext cx="4688704" cy="487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>
            <a:normAutofit fontScale="90000"/>
          </a:bodyPr>
          <a:lstStyle/>
          <a:p>
            <a:r>
              <a:rPr lang="es-ES" dirty="0"/>
              <a:t>Guardar contraseñas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sz="2400" dirty="0"/>
              <a:t>Automática</a:t>
            </a:r>
          </a:p>
          <a:p>
            <a:pPr>
              <a:buFontTx/>
              <a:buChar char="-"/>
            </a:pPr>
            <a:endParaRPr lang="es-ES" sz="2400" dirty="0"/>
          </a:p>
          <a:p>
            <a:pPr>
              <a:buFontTx/>
              <a:buChar char="-"/>
            </a:pPr>
            <a:endParaRPr lang="es-ES" sz="2400" dirty="0"/>
          </a:p>
          <a:p>
            <a:pPr>
              <a:buFontTx/>
              <a:buChar char="-"/>
            </a:pPr>
            <a:r>
              <a:rPr lang="es-ES" sz="2400" dirty="0"/>
              <a:t>Importando el archivo .</a:t>
            </a:r>
            <a:r>
              <a:rPr lang="es-ES" sz="2400" dirty="0" err="1"/>
              <a:t>csv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02E5F8-93FC-48A1-6115-DB975DE75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12" y="2098835"/>
            <a:ext cx="10937054" cy="537593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E970DCF-2B28-32B7-FC67-A6E9364E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647" y="3537834"/>
            <a:ext cx="7968706" cy="25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1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 fontScale="90000"/>
          </a:bodyPr>
          <a:lstStyle/>
          <a:p>
            <a:r>
              <a:rPr lang="es-ES" dirty="0"/>
              <a:t>Guardar contraseñas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F5EE52C-86F7-C17A-A666-5959DBD68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15" y="2161452"/>
            <a:ext cx="2086575" cy="3718648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124F9F0-081D-CD59-68B1-CF4DA6781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04" y="1702648"/>
            <a:ext cx="5592618" cy="46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5163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>
            <a:normAutofit/>
          </a:bodyPr>
          <a:lstStyle/>
          <a:p>
            <a:r>
              <a:rPr lang="es-ES" dirty="0"/>
              <a:t>Compartir contraseñas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384FCD-3D88-DFF1-E842-CA3D408E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9" y="1592638"/>
            <a:ext cx="8557340" cy="485544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ED99555-A48D-2601-3EA6-4FAA216E4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28" y="1592638"/>
            <a:ext cx="1618672" cy="1669737"/>
          </a:xfrm>
          <a:prstGeom prst="rect">
            <a:avLst/>
          </a:prstGeom>
        </p:spPr>
      </p:pic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BCFF709-93FC-DEB1-7D37-BCB7791EF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21" y="2366658"/>
            <a:ext cx="4031523" cy="31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41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Funcionamiento de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Grabando-20240524_130234">
            <a:hlinkClick r:id="" action="ppaction://media"/>
            <a:extLst>
              <a:ext uri="{FF2B5EF4-FFF2-40B4-BE49-F238E27FC236}">
                <a16:creationId xmlns:a16="http://schemas.microsoft.com/office/drawing/2014/main" id="{09CAF9BF-43E9-DC71-1775-2F23E3A75D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64361" y="1205175"/>
            <a:ext cx="10065639" cy="50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55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5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>
            <a:normAutofit/>
          </a:bodyPr>
          <a:lstStyle/>
          <a:p>
            <a:r>
              <a:rPr lang="es-ES"/>
              <a:t>Introducción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800" dirty="0">
                <a:solidFill>
                  <a:schemeClr val="tx1"/>
                </a:solidFill>
              </a:rPr>
              <a:t>La decisión de hacer el proyecto sobre los sistemas de seguridad nace gracias a que al empezar las FCT la empresa tenía dos problemas muy graves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00" dirty="0">
                <a:solidFill>
                  <a:schemeClr val="tx1"/>
                </a:solidFill>
              </a:rPr>
              <a:t>Los trabajadores se guardaban las contraseñas en Google o en documentos de Excel</a:t>
            </a:r>
          </a:p>
          <a:p>
            <a:pPr>
              <a:lnSpc>
                <a:spcPct val="100000"/>
              </a:lnSpc>
            </a:pPr>
            <a:endParaRPr lang="es-E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00" dirty="0">
                <a:solidFill>
                  <a:schemeClr val="tx1"/>
                </a:solidFill>
              </a:rPr>
              <a:t>Un hacker consiguió el acceso al correo electrónico de un trabajador</a:t>
            </a: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5" y="2"/>
            <a:ext cx="5149751" cy="3402351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9957D085-5312-722A-A765-0E3BC6639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" r="2" b="7"/>
          <a:stretch/>
        </p:blipFill>
        <p:spPr>
          <a:xfrm>
            <a:off x="8175670" y="304177"/>
            <a:ext cx="2806484" cy="2803089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4" y="3511830"/>
            <a:ext cx="5149751" cy="3346171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n 10" descr="Imagen que contiene computadora, reloj&#10;&#10;Descripción generada automáticamente">
            <a:extLst>
              <a:ext uri="{FF2B5EF4-FFF2-40B4-BE49-F238E27FC236}">
                <a16:creationId xmlns:a16="http://schemas.microsoft.com/office/drawing/2014/main" id="{A2AA1513-6914-54E1-5F3F-49DD0424C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5" r="21177" b="2"/>
          <a:stretch/>
        </p:blipFill>
        <p:spPr>
          <a:xfrm>
            <a:off x="8317157" y="3750734"/>
            <a:ext cx="2523510" cy="2520412"/>
          </a:xfrm>
          <a:prstGeom prst="rect">
            <a:avLst/>
          </a:prstGeom>
        </p:spPr>
      </p:pic>
      <p:sp>
        <p:nvSpPr>
          <p:cNvPr id="6" name="AutoShape 8" descr="Gestor de Contraseñas de Google - Gestionar contraseñas de forma fácil y  segura">
            <a:extLst>
              <a:ext uri="{FF2B5EF4-FFF2-40B4-BE49-F238E27FC236}">
                <a16:creationId xmlns:a16="http://schemas.microsoft.com/office/drawing/2014/main" id="{9E207004-12AC-E949-C74A-E5663ED5ED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1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ble factor de autenticación: ¿Cómo funciona? -FirmaDocumentos">
            <a:extLst>
              <a:ext uri="{FF2B5EF4-FFF2-40B4-BE49-F238E27FC236}">
                <a16:creationId xmlns:a16="http://schemas.microsoft.com/office/drawing/2014/main" id="{68967891-5F90-15F7-C805-478D6C9C1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ES"/>
              <a:t>Verificación de doble factor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una </a:t>
            </a:r>
            <a:r>
              <a:rPr lang="es-ES" dirty="0">
                <a:effectLst/>
                <a:ea typeface="Times New Roman" panose="02020603050405020304" pitchFamily="18" charset="0"/>
              </a:rPr>
              <a:t>medida de seguridad que sirve para verificar la identidad de la persona que quiere ingresar a una cuenta. </a:t>
            </a:r>
          </a:p>
          <a:p>
            <a:pPr marL="0" indent="0">
              <a:buNone/>
            </a:pPr>
            <a:endParaRPr lang="es-ES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dirty="0">
                <a:effectLst/>
                <a:ea typeface="Times New Roman" panose="02020603050405020304" pitchFamily="18" charset="0"/>
              </a:rPr>
              <a:t>Se va a implementar en:</a:t>
            </a:r>
          </a:p>
          <a:p>
            <a:pPr>
              <a:buFontTx/>
              <a:buChar char="-"/>
            </a:pPr>
            <a:r>
              <a:rPr lang="es-ES" dirty="0">
                <a:ea typeface="Times New Roman" panose="02020603050405020304" pitchFamily="18" charset="0"/>
              </a:rPr>
              <a:t>Cuentas de Microsoft</a:t>
            </a:r>
          </a:p>
          <a:p>
            <a:pPr>
              <a:buFontTx/>
              <a:buChar char="-"/>
            </a:pPr>
            <a:r>
              <a:rPr lang="es-ES" dirty="0">
                <a:effectLst/>
                <a:ea typeface="Times New Roman" panose="02020603050405020304" pitchFamily="18" charset="0"/>
              </a:rPr>
              <a:t>VPN para el teletrabajo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886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Verificación de </a:t>
            </a:r>
            <a:r>
              <a:rPr lang="es-ES" dirty="0" err="1"/>
              <a:t>microsoft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2286000"/>
            <a:ext cx="4968545" cy="3594100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dirty="0"/>
              <a:t>Para empezar con la configuración de la verificación de doble factor de Microsoft tendremos que </a:t>
            </a:r>
            <a:r>
              <a:rPr lang="es-ES" sz="1800" dirty="0">
                <a:effectLst/>
                <a:ea typeface="Times New Roman" panose="02020603050405020304" pitchFamily="18" charset="0"/>
              </a:rPr>
              <a:t>descargar la aplicación de Microsoft </a:t>
            </a:r>
            <a:r>
              <a:rPr lang="es-ES" sz="1800" dirty="0" err="1">
                <a:effectLst/>
                <a:ea typeface="Times New Roman" panose="02020603050405020304" pitchFamily="18" charset="0"/>
              </a:rPr>
              <a:t>Authenticator</a:t>
            </a:r>
            <a:r>
              <a:rPr lang="es-ES" sz="1800" dirty="0">
                <a:effectLst/>
                <a:ea typeface="Times New Roman" panose="02020603050405020304" pitchFamily="18" charset="0"/>
              </a:rPr>
              <a:t> en nuestro móvil y</a:t>
            </a:r>
            <a:r>
              <a:rPr lang="es-ES" dirty="0"/>
              <a:t> entraremos en el siguiente link desde el PC: </a:t>
            </a:r>
            <a:r>
              <a:rPr lang="es-ES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https://mysignins.microsoft.com/security-info</a:t>
            </a:r>
            <a:endParaRPr lang="es-ES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4E9468-EF98-5F7E-1856-C1C3B32C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8" y="4068209"/>
            <a:ext cx="4736299" cy="768993"/>
          </a:xfrm>
          <a:prstGeom prst="rect">
            <a:avLst/>
          </a:prstGeom>
        </p:spPr>
      </p:pic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373CD1C-E952-1875-4BBD-BE10D245B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80" y="2649778"/>
            <a:ext cx="5091532" cy="3394355"/>
          </a:xfrm>
          <a:prstGeom prst="rect">
            <a:avLst/>
          </a:prstGeom>
        </p:spPr>
      </p:pic>
      <p:pic>
        <p:nvPicPr>
          <p:cNvPr id="7" name="Imagen 6" descr="Descargar Microsoft Authenticator en PC con MEmu">
            <a:extLst>
              <a:ext uri="{FF2B5EF4-FFF2-40B4-BE49-F238E27FC236}">
                <a16:creationId xmlns:a16="http://schemas.microsoft.com/office/drawing/2014/main" id="{CA26952C-F5F9-FC95-D11F-0103DFA53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47" y="1492316"/>
            <a:ext cx="1198563" cy="1198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4907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VERIFICACIÓN DE MICROSOFT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Pulsamos siguiente hasta que nos aparezca el código QR que tenemos que escanear con la aplicación de Microsoft </a:t>
            </a:r>
            <a:r>
              <a:rPr lang="es-ES" dirty="0" err="1"/>
              <a:t>Authenticator</a:t>
            </a:r>
            <a:endParaRPr lang="es-ES" dirty="0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FF19845-19DC-E74A-937E-5E8642B21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475687"/>
            <a:ext cx="3939158" cy="2452220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9AEEAFC-5B78-5BAA-F756-670CA8C1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81" y="2475687"/>
            <a:ext cx="5615073" cy="2334780"/>
          </a:xfrm>
          <a:prstGeom prst="rect">
            <a:avLst/>
          </a:prstGeom>
        </p:spPr>
      </p:pic>
      <p:pic>
        <p:nvPicPr>
          <p:cNvPr id="6" name="Imagen 5" descr="Imagen de la pantalla de un celular&#10;&#10;Descripción generada automáticamente">
            <a:extLst>
              <a:ext uri="{FF2B5EF4-FFF2-40B4-BE49-F238E27FC236}">
                <a16:creationId xmlns:a16="http://schemas.microsoft.com/office/drawing/2014/main" id="{4E505302-B013-28AC-CEAD-041290925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1" t="16488" r="8572" b="41863"/>
          <a:stretch/>
        </p:blipFill>
        <p:spPr bwMode="auto">
          <a:xfrm>
            <a:off x="3550256" y="3959535"/>
            <a:ext cx="1952625" cy="22466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5299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Verificación de </a:t>
            </a:r>
            <a:r>
              <a:rPr lang="es-ES" dirty="0" err="1"/>
              <a:t>microsoft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sz="1800" dirty="0"/>
              <a:t>Panel </a:t>
            </a:r>
            <a:r>
              <a:rPr lang="es-ES" dirty="0"/>
              <a:t>de administrador de Microsoft</a:t>
            </a:r>
            <a:endParaRPr lang="es-ES" sz="1800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B31FE24-C1DF-63A8-8898-E2D23A37CC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2" b="27976"/>
          <a:stretch/>
        </p:blipFill>
        <p:spPr bwMode="auto">
          <a:xfrm>
            <a:off x="1251677" y="2013238"/>
            <a:ext cx="2791919" cy="2894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41BF2C-72E5-4E16-0A28-C1BA7354B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32" y="2127879"/>
            <a:ext cx="2584380" cy="6037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D544EC-001B-682B-CC7D-ECD1664DE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5463353"/>
            <a:ext cx="10269396" cy="603798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0841B76-412A-B999-D3F0-417D26018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896" y="1988568"/>
            <a:ext cx="2940426" cy="287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4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Verificación de </a:t>
            </a:r>
            <a:r>
              <a:rPr lang="es-ES" dirty="0" err="1"/>
              <a:t>microsoft</a:t>
            </a:r>
            <a:endParaRPr lang="es-ES" dirty="0"/>
          </a:p>
        </p:txBody>
      </p:sp>
      <p:pic>
        <p:nvPicPr>
          <p:cNvPr id="4" name="Marcador de contenido 3" descr="Interfaz de usuario gráfica, Texto, Aplicación">
            <a:extLst>
              <a:ext uri="{FF2B5EF4-FFF2-40B4-BE49-F238E27FC236}">
                <a16:creationId xmlns:a16="http://schemas.microsoft.com/office/drawing/2014/main" id="{95817F83-F0CB-F702-5B28-772EF9F5D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015403"/>
            <a:ext cx="4908007" cy="2827193"/>
          </a:xfrm>
          <a:prstGeom prst="rect">
            <a:avLst/>
          </a:prstGeom>
        </p:spPr>
      </p:pic>
      <p:pic>
        <p:nvPicPr>
          <p:cNvPr id="5" name="Imagen 4" descr="Imagen de la pantalla de un celular&#10;&#10;Descripción generada automáticamente">
            <a:extLst>
              <a:ext uri="{FF2B5EF4-FFF2-40B4-BE49-F238E27FC236}">
                <a16:creationId xmlns:a16="http://schemas.microsoft.com/office/drawing/2014/main" id="{D1EFA032-56E6-7CAE-01AE-1C58632674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1" t="16488" r="8572" b="41863"/>
          <a:stretch/>
        </p:blipFill>
        <p:spPr bwMode="auto">
          <a:xfrm>
            <a:off x="7031614" y="1800224"/>
            <a:ext cx="3534786" cy="40670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677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Verificación de la VPN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7247797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dirty="0"/>
              <a:t>Para empezar a configurar la verificación de doble factor de la VPN necesitamos descargarnos en el móvil la aplicación de Google </a:t>
            </a:r>
            <a:r>
              <a:rPr lang="es-ES" dirty="0" err="1"/>
              <a:t>Authenticator</a:t>
            </a:r>
            <a:endParaRPr lang="es-ES" dirty="0"/>
          </a:p>
          <a:p>
            <a:pPr defTabSz="347472">
              <a:spcAft>
                <a:spcPts val="600"/>
              </a:spcAft>
            </a:pPr>
            <a:endParaRPr lang="es-ES" sz="1800" dirty="0"/>
          </a:p>
          <a:p>
            <a:pPr defTabSz="347472">
              <a:spcAft>
                <a:spcPts val="600"/>
              </a:spcAft>
            </a:pPr>
            <a:r>
              <a:rPr lang="es-ES" dirty="0"/>
              <a:t>Desde el navegador del PC accederemos a la web </a:t>
            </a:r>
            <a:r>
              <a:rPr lang="es-ES" dirty="0">
                <a:hlinkClick r:id="rId2" action="ppaction://hlinkfile"/>
              </a:rPr>
              <a:t>vpn.cerdagroup.com</a:t>
            </a:r>
            <a:endParaRPr lang="es-ES" dirty="0"/>
          </a:p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Imagen 3" descr="Google Authenticator - Aplicaciones en Google Play">
            <a:extLst>
              <a:ext uri="{FF2B5EF4-FFF2-40B4-BE49-F238E27FC236}">
                <a16:creationId xmlns:a16="http://schemas.microsoft.com/office/drawing/2014/main" id="{4112AC6E-8188-1A1F-A70B-42DAFDBA5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493" y="1533416"/>
            <a:ext cx="1632816" cy="163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079157E-B020-3AAF-9CCF-0F7874EE6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881861"/>
            <a:ext cx="3219450" cy="2867660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6ED4EAE-88C8-A978-62C1-75D5200B1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64" y="3378808"/>
            <a:ext cx="29813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2960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Verificación de la VPN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Abrimos la aplicación de </a:t>
            </a:r>
            <a:r>
              <a:rPr lang="es-ES" dirty="0" err="1"/>
              <a:t>NetExtender</a:t>
            </a:r>
            <a:r>
              <a:rPr lang="es-ES" dirty="0"/>
              <a:t> que tenemos instalada en el PC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ECB83D0-4E31-1DF0-9372-F49EF2A07D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974733"/>
            <a:ext cx="4179305" cy="3280308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20D9AEB-1C1D-8D38-D09E-FB1177771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6" y="1991042"/>
            <a:ext cx="3076926" cy="1559735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3EEDE3F-0C6F-0699-E8DF-F385F93FBD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3" t="14506" r="16581" b="21495"/>
          <a:stretch/>
        </p:blipFill>
        <p:spPr bwMode="auto">
          <a:xfrm>
            <a:off x="5974656" y="3870036"/>
            <a:ext cx="3985202" cy="2406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318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600" dirty="0"/>
              <a:t>Recursos</a:t>
            </a:r>
            <a:r>
              <a:rPr lang="en-US" sz="3600" dirty="0"/>
              <a:t> </a:t>
            </a:r>
            <a:r>
              <a:rPr lang="en-US" sz="3600" dirty="0" err="1"/>
              <a:t>Utilizados</a:t>
            </a:r>
            <a:endParaRPr lang="en-US" sz="3600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5167062" y="1078378"/>
            <a:ext cx="6262938" cy="4701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Bitwarden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Authenticator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Authenticator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Portátil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ha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todos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servicios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Teléfono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móvil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autenticadores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091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0A4E0E-502E-444B-B37E-40557A266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68F03-D88C-4F27-AD65-034133F1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B13C2-D61D-4A8D-B973-BE6546C7B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55266"/>
            <a:ext cx="2313214" cy="5947468"/>
          </a:xfrm>
          <a:custGeom>
            <a:avLst/>
            <a:gdLst>
              <a:gd name="connsiteX0" fmla="*/ 162291 w 2313214"/>
              <a:gd name="connsiteY0" fmla="*/ 0 h 5947468"/>
              <a:gd name="connsiteX1" fmla="*/ 224243 w 2313214"/>
              <a:gd name="connsiteY1" fmla="*/ 1936 h 5947468"/>
              <a:gd name="connsiteX2" fmla="*/ 284260 w 2313214"/>
              <a:gd name="connsiteY2" fmla="*/ 9680 h 5947468"/>
              <a:gd name="connsiteX3" fmla="*/ 342341 w 2313214"/>
              <a:gd name="connsiteY3" fmla="*/ 27104 h 5947468"/>
              <a:gd name="connsiteX4" fmla="*/ 390742 w 2313214"/>
              <a:gd name="connsiteY4" fmla="*/ 52273 h 5947468"/>
              <a:gd name="connsiteX5" fmla="*/ 437206 w 2313214"/>
              <a:gd name="connsiteY5" fmla="*/ 85185 h 5947468"/>
              <a:gd name="connsiteX6" fmla="*/ 477863 w 2313214"/>
              <a:gd name="connsiteY6" fmla="*/ 123905 h 5947468"/>
              <a:gd name="connsiteX7" fmla="*/ 518519 w 2313214"/>
              <a:gd name="connsiteY7" fmla="*/ 168434 h 5947468"/>
              <a:gd name="connsiteX8" fmla="*/ 555304 w 2313214"/>
              <a:gd name="connsiteY8" fmla="*/ 214899 h 5947468"/>
              <a:gd name="connsiteX9" fmla="*/ 592088 w 2313214"/>
              <a:gd name="connsiteY9" fmla="*/ 263299 h 5947468"/>
              <a:gd name="connsiteX10" fmla="*/ 628873 w 2313214"/>
              <a:gd name="connsiteY10" fmla="*/ 311700 h 5947468"/>
              <a:gd name="connsiteX11" fmla="*/ 665657 w 2313214"/>
              <a:gd name="connsiteY11" fmla="*/ 358165 h 5947468"/>
              <a:gd name="connsiteX12" fmla="*/ 704378 w 2313214"/>
              <a:gd name="connsiteY12" fmla="*/ 402693 h 5947468"/>
              <a:gd name="connsiteX13" fmla="*/ 748906 w 2313214"/>
              <a:gd name="connsiteY13" fmla="*/ 441414 h 5947468"/>
              <a:gd name="connsiteX14" fmla="*/ 791499 w 2313214"/>
              <a:gd name="connsiteY14" fmla="*/ 476262 h 5947468"/>
              <a:gd name="connsiteX15" fmla="*/ 839899 w 2313214"/>
              <a:gd name="connsiteY15" fmla="*/ 503366 h 5947468"/>
              <a:gd name="connsiteX16" fmla="*/ 892172 w 2313214"/>
              <a:gd name="connsiteY16" fmla="*/ 526599 h 5947468"/>
              <a:gd name="connsiteX17" fmla="*/ 948317 w 2313214"/>
              <a:gd name="connsiteY17" fmla="*/ 545959 h 5947468"/>
              <a:gd name="connsiteX18" fmla="*/ 1006397 w 2313214"/>
              <a:gd name="connsiteY18" fmla="*/ 563383 h 5947468"/>
              <a:gd name="connsiteX19" fmla="*/ 1064478 w 2313214"/>
              <a:gd name="connsiteY19" fmla="*/ 578871 h 5947468"/>
              <a:gd name="connsiteX20" fmla="*/ 1124495 w 2313214"/>
              <a:gd name="connsiteY20" fmla="*/ 594360 h 5947468"/>
              <a:gd name="connsiteX21" fmla="*/ 1180640 w 2313214"/>
              <a:gd name="connsiteY21" fmla="*/ 611784 h 5947468"/>
              <a:gd name="connsiteX22" fmla="*/ 1236784 w 2313214"/>
              <a:gd name="connsiteY22" fmla="*/ 631144 h 5947468"/>
              <a:gd name="connsiteX23" fmla="*/ 1289057 w 2313214"/>
              <a:gd name="connsiteY23" fmla="*/ 654376 h 5947468"/>
              <a:gd name="connsiteX24" fmla="*/ 1335522 w 2313214"/>
              <a:gd name="connsiteY24" fmla="*/ 683417 h 5947468"/>
              <a:gd name="connsiteX25" fmla="*/ 1378114 w 2313214"/>
              <a:gd name="connsiteY25" fmla="*/ 718265 h 5947468"/>
              <a:gd name="connsiteX26" fmla="*/ 1412963 w 2313214"/>
              <a:gd name="connsiteY26" fmla="*/ 760858 h 5947468"/>
              <a:gd name="connsiteX27" fmla="*/ 1442003 w 2313214"/>
              <a:gd name="connsiteY27" fmla="*/ 807322 h 5947468"/>
              <a:gd name="connsiteX28" fmla="*/ 1465235 w 2313214"/>
              <a:gd name="connsiteY28" fmla="*/ 859595 h 5947468"/>
              <a:gd name="connsiteX29" fmla="*/ 1484596 w 2313214"/>
              <a:gd name="connsiteY29" fmla="*/ 915740 h 5947468"/>
              <a:gd name="connsiteX30" fmla="*/ 1502020 w 2313214"/>
              <a:gd name="connsiteY30" fmla="*/ 971884 h 5947468"/>
              <a:gd name="connsiteX31" fmla="*/ 1517508 w 2313214"/>
              <a:gd name="connsiteY31" fmla="*/ 1031901 h 5947468"/>
              <a:gd name="connsiteX32" fmla="*/ 1532996 w 2313214"/>
              <a:gd name="connsiteY32" fmla="*/ 1089982 h 5947468"/>
              <a:gd name="connsiteX33" fmla="*/ 1550420 w 2313214"/>
              <a:gd name="connsiteY33" fmla="*/ 1148063 h 5947468"/>
              <a:gd name="connsiteX34" fmla="*/ 1569781 w 2313214"/>
              <a:gd name="connsiteY34" fmla="*/ 1204207 h 5947468"/>
              <a:gd name="connsiteX35" fmla="*/ 1593013 w 2313214"/>
              <a:gd name="connsiteY35" fmla="*/ 1256480 h 5947468"/>
              <a:gd name="connsiteX36" fmla="*/ 1620117 w 2313214"/>
              <a:gd name="connsiteY36" fmla="*/ 1304881 h 5947468"/>
              <a:gd name="connsiteX37" fmla="*/ 1654966 w 2313214"/>
              <a:gd name="connsiteY37" fmla="*/ 1347473 h 5947468"/>
              <a:gd name="connsiteX38" fmla="*/ 1693686 w 2313214"/>
              <a:gd name="connsiteY38" fmla="*/ 1392002 h 5947468"/>
              <a:gd name="connsiteX39" fmla="*/ 1738215 w 2313214"/>
              <a:gd name="connsiteY39" fmla="*/ 1430722 h 5947468"/>
              <a:gd name="connsiteX40" fmla="*/ 1784679 w 2313214"/>
              <a:gd name="connsiteY40" fmla="*/ 1467507 h 5947468"/>
              <a:gd name="connsiteX41" fmla="*/ 1835016 w 2313214"/>
              <a:gd name="connsiteY41" fmla="*/ 1504291 h 5947468"/>
              <a:gd name="connsiteX42" fmla="*/ 1883417 w 2313214"/>
              <a:gd name="connsiteY42" fmla="*/ 1541076 h 5947468"/>
              <a:gd name="connsiteX43" fmla="*/ 1929881 w 2313214"/>
              <a:gd name="connsiteY43" fmla="*/ 1577860 h 5947468"/>
              <a:gd name="connsiteX44" fmla="*/ 1974410 w 2313214"/>
              <a:gd name="connsiteY44" fmla="*/ 1618517 h 5947468"/>
              <a:gd name="connsiteX45" fmla="*/ 2013130 w 2313214"/>
              <a:gd name="connsiteY45" fmla="*/ 1659173 h 5947468"/>
              <a:gd name="connsiteX46" fmla="*/ 2046043 w 2313214"/>
              <a:gd name="connsiteY46" fmla="*/ 1705638 h 5947468"/>
              <a:gd name="connsiteX47" fmla="*/ 2071211 w 2313214"/>
              <a:gd name="connsiteY47" fmla="*/ 1754039 h 5947468"/>
              <a:gd name="connsiteX48" fmla="*/ 2088635 w 2313214"/>
              <a:gd name="connsiteY48" fmla="*/ 1812119 h 5947468"/>
              <a:gd name="connsiteX49" fmla="*/ 2096379 w 2313214"/>
              <a:gd name="connsiteY49" fmla="*/ 1872136 h 5947468"/>
              <a:gd name="connsiteX50" fmla="*/ 2098315 w 2313214"/>
              <a:gd name="connsiteY50" fmla="*/ 1934089 h 5947468"/>
              <a:gd name="connsiteX51" fmla="*/ 2092507 w 2313214"/>
              <a:gd name="connsiteY51" fmla="*/ 1999914 h 5947468"/>
              <a:gd name="connsiteX52" fmla="*/ 2084763 w 2313214"/>
              <a:gd name="connsiteY52" fmla="*/ 2065738 h 5947468"/>
              <a:gd name="connsiteX53" fmla="*/ 2075083 w 2313214"/>
              <a:gd name="connsiteY53" fmla="*/ 2131563 h 5947468"/>
              <a:gd name="connsiteX54" fmla="*/ 2067339 w 2313214"/>
              <a:gd name="connsiteY54" fmla="*/ 2197388 h 5947468"/>
              <a:gd name="connsiteX55" fmla="*/ 2063467 w 2313214"/>
              <a:gd name="connsiteY55" fmla="*/ 2263213 h 5947468"/>
              <a:gd name="connsiteX56" fmla="*/ 2063467 w 2313214"/>
              <a:gd name="connsiteY56" fmla="*/ 2327102 h 5947468"/>
              <a:gd name="connsiteX57" fmla="*/ 2071211 w 2313214"/>
              <a:gd name="connsiteY57" fmla="*/ 2387119 h 5947468"/>
              <a:gd name="connsiteX58" fmla="*/ 2086699 w 2313214"/>
              <a:gd name="connsiteY58" fmla="*/ 2447135 h 5947468"/>
              <a:gd name="connsiteX59" fmla="*/ 2109932 w 2313214"/>
              <a:gd name="connsiteY59" fmla="*/ 2503280 h 5947468"/>
              <a:gd name="connsiteX60" fmla="*/ 2140908 w 2313214"/>
              <a:gd name="connsiteY60" fmla="*/ 2561361 h 5947468"/>
              <a:gd name="connsiteX61" fmla="*/ 2171884 w 2313214"/>
              <a:gd name="connsiteY61" fmla="*/ 2619442 h 5947468"/>
              <a:gd name="connsiteX62" fmla="*/ 2206733 w 2313214"/>
              <a:gd name="connsiteY62" fmla="*/ 2677522 h 5947468"/>
              <a:gd name="connsiteX63" fmla="*/ 2239645 w 2313214"/>
              <a:gd name="connsiteY63" fmla="*/ 2733667 h 5947468"/>
              <a:gd name="connsiteX64" fmla="*/ 2268686 w 2313214"/>
              <a:gd name="connsiteY64" fmla="*/ 2793684 h 5947468"/>
              <a:gd name="connsiteX65" fmla="*/ 2291918 w 2313214"/>
              <a:gd name="connsiteY65" fmla="*/ 2851765 h 5947468"/>
              <a:gd name="connsiteX66" fmla="*/ 2307406 w 2313214"/>
              <a:gd name="connsiteY66" fmla="*/ 2911781 h 5947468"/>
              <a:gd name="connsiteX67" fmla="*/ 2313214 w 2313214"/>
              <a:gd name="connsiteY67" fmla="*/ 2973734 h 5947468"/>
              <a:gd name="connsiteX68" fmla="*/ 2307406 w 2313214"/>
              <a:gd name="connsiteY68" fmla="*/ 3035687 h 5947468"/>
              <a:gd name="connsiteX69" fmla="*/ 2291918 w 2313214"/>
              <a:gd name="connsiteY69" fmla="*/ 3095704 h 5947468"/>
              <a:gd name="connsiteX70" fmla="*/ 2268686 w 2313214"/>
              <a:gd name="connsiteY70" fmla="*/ 3153784 h 5947468"/>
              <a:gd name="connsiteX71" fmla="*/ 2239645 w 2313214"/>
              <a:gd name="connsiteY71" fmla="*/ 3213801 h 5947468"/>
              <a:gd name="connsiteX72" fmla="*/ 2206733 w 2313214"/>
              <a:gd name="connsiteY72" fmla="*/ 3269946 h 5947468"/>
              <a:gd name="connsiteX73" fmla="*/ 2171884 w 2313214"/>
              <a:gd name="connsiteY73" fmla="*/ 3328027 h 5947468"/>
              <a:gd name="connsiteX74" fmla="*/ 2140908 w 2313214"/>
              <a:gd name="connsiteY74" fmla="*/ 3386107 h 5947468"/>
              <a:gd name="connsiteX75" fmla="*/ 2109932 w 2313214"/>
              <a:gd name="connsiteY75" fmla="*/ 3444188 h 5947468"/>
              <a:gd name="connsiteX76" fmla="*/ 2086699 w 2313214"/>
              <a:gd name="connsiteY76" fmla="*/ 3500333 h 5947468"/>
              <a:gd name="connsiteX77" fmla="*/ 2071211 w 2313214"/>
              <a:gd name="connsiteY77" fmla="*/ 3560350 h 5947468"/>
              <a:gd name="connsiteX78" fmla="*/ 2063467 w 2313214"/>
              <a:gd name="connsiteY78" fmla="*/ 3620366 h 5947468"/>
              <a:gd name="connsiteX79" fmla="*/ 2063467 w 2313214"/>
              <a:gd name="connsiteY79" fmla="*/ 3684255 h 5947468"/>
              <a:gd name="connsiteX80" fmla="*/ 2067339 w 2313214"/>
              <a:gd name="connsiteY80" fmla="*/ 3750080 h 5947468"/>
              <a:gd name="connsiteX81" fmla="*/ 2075083 w 2313214"/>
              <a:gd name="connsiteY81" fmla="*/ 3815905 h 5947468"/>
              <a:gd name="connsiteX82" fmla="*/ 2084763 w 2313214"/>
              <a:gd name="connsiteY82" fmla="*/ 3881730 h 5947468"/>
              <a:gd name="connsiteX83" fmla="*/ 2092507 w 2313214"/>
              <a:gd name="connsiteY83" fmla="*/ 3947555 h 5947468"/>
              <a:gd name="connsiteX84" fmla="*/ 2098315 w 2313214"/>
              <a:gd name="connsiteY84" fmla="*/ 4013380 h 5947468"/>
              <a:gd name="connsiteX85" fmla="*/ 2096379 w 2313214"/>
              <a:gd name="connsiteY85" fmla="*/ 4075332 h 5947468"/>
              <a:gd name="connsiteX86" fmla="*/ 2088635 w 2313214"/>
              <a:gd name="connsiteY86" fmla="*/ 4135349 h 5947468"/>
              <a:gd name="connsiteX87" fmla="*/ 2071211 w 2313214"/>
              <a:gd name="connsiteY87" fmla="*/ 4193430 h 5947468"/>
              <a:gd name="connsiteX88" fmla="*/ 2046043 w 2313214"/>
              <a:gd name="connsiteY88" fmla="*/ 4241831 h 5947468"/>
              <a:gd name="connsiteX89" fmla="*/ 2013130 w 2313214"/>
              <a:gd name="connsiteY89" fmla="*/ 4288295 h 5947468"/>
              <a:gd name="connsiteX90" fmla="*/ 1974410 w 2313214"/>
              <a:gd name="connsiteY90" fmla="*/ 4328952 h 5947468"/>
              <a:gd name="connsiteX91" fmla="*/ 1929881 w 2313214"/>
              <a:gd name="connsiteY91" fmla="*/ 4369608 h 5947468"/>
              <a:gd name="connsiteX92" fmla="*/ 1883417 w 2313214"/>
              <a:gd name="connsiteY92" fmla="*/ 4406393 h 5947468"/>
              <a:gd name="connsiteX93" fmla="*/ 1835016 w 2313214"/>
              <a:gd name="connsiteY93" fmla="*/ 4443177 h 5947468"/>
              <a:gd name="connsiteX94" fmla="*/ 1784679 w 2313214"/>
              <a:gd name="connsiteY94" fmla="*/ 4479962 h 5947468"/>
              <a:gd name="connsiteX95" fmla="*/ 1738215 w 2313214"/>
              <a:gd name="connsiteY95" fmla="*/ 4516746 h 5947468"/>
              <a:gd name="connsiteX96" fmla="*/ 1693686 w 2313214"/>
              <a:gd name="connsiteY96" fmla="*/ 4555467 h 5947468"/>
              <a:gd name="connsiteX97" fmla="*/ 1654966 w 2313214"/>
              <a:gd name="connsiteY97" fmla="*/ 4599995 h 5947468"/>
              <a:gd name="connsiteX98" fmla="*/ 1620117 w 2313214"/>
              <a:gd name="connsiteY98" fmla="*/ 4642588 h 5947468"/>
              <a:gd name="connsiteX99" fmla="*/ 1593013 w 2313214"/>
              <a:gd name="connsiteY99" fmla="*/ 4690988 h 5947468"/>
              <a:gd name="connsiteX100" fmla="*/ 1569781 w 2313214"/>
              <a:gd name="connsiteY100" fmla="*/ 4743261 h 5947468"/>
              <a:gd name="connsiteX101" fmla="*/ 1550420 w 2313214"/>
              <a:gd name="connsiteY101" fmla="*/ 4799406 h 5947468"/>
              <a:gd name="connsiteX102" fmla="*/ 1532996 w 2313214"/>
              <a:gd name="connsiteY102" fmla="*/ 4857486 h 5947468"/>
              <a:gd name="connsiteX103" fmla="*/ 1517508 w 2313214"/>
              <a:gd name="connsiteY103" fmla="*/ 4915567 h 5947468"/>
              <a:gd name="connsiteX104" fmla="*/ 1502020 w 2313214"/>
              <a:gd name="connsiteY104" fmla="*/ 4975584 h 5947468"/>
              <a:gd name="connsiteX105" fmla="*/ 1484596 w 2313214"/>
              <a:gd name="connsiteY105" fmla="*/ 5031729 h 5947468"/>
              <a:gd name="connsiteX106" fmla="*/ 1465235 w 2313214"/>
              <a:gd name="connsiteY106" fmla="*/ 5087873 h 5947468"/>
              <a:gd name="connsiteX107" fmla="*/ 1442003 w 2313214"/>
              <a:gd name="connsiteY107" fmla="*/ 5140146 h 5947468"/>
              <a:gd name="connsiteX108" fmla="*/ 1412963 w 2313214"/>
              <a:gd name="connsiteY108" fmla="*/ 5186611 h 5947468"/>
              <a:gd name="connsiteX109" fmla="*/ 1378114 w 2313214"/>
              <a:gd name="connsiteY109" fmla="*/ 5229203 h 5947468"/>
              <a:gd name="connsiteX110" fmla="*/ 1335522 w 2313214"/>
              <a:gd name="connsiteY110" fmla="*/ 5264052 h 5947468"/>
              <a:gd name="connsiteX111" fmla="*/ 1289057 w 2313214"/>
              <a:gd name="connsiteY111" fmla="*/ 5293092 h 5947468"/>
              <a:gd name="connsiteX112" fmla="*/ 1236784 w 2313214"/>
              <a:gd name="connsiteY112" fmla="*/ 5316324 h 5947468"/>
              <a:gd name="connsiteX113" fmla="*/ 1180640 w 2313214"/>
              <a:gd name="connsiteY113" fmla="*/ 5335685 h 5947468"/>
              <a:gd name="connsiteX114" fmla="*/ 1124495 w 2313214"/>
              <a:gd name="connsiteY114" fmla="*/ 5353109 h 5947468"/>
              <a:gd name="connsiteX115" fmla="*/ 1064478 w 2313214"/>
              <a:gd name="connsiteY115" fmla="*/ 5368597 h 5947468"/>
              <a:gd name="connsiteX116" fmla="*/ 1006397 w 2313214"/>
              <a:gd name="connsiteY116" fmla="*/ 5384085 h 5947468"/>
              <a:gd name="connsiteX117" fmla="*/ 948317 w 2313214"/>
              <a:gd name="connsiteY117" fmla="*/ 5401509 h 5947468"/>
              <a:gd name="connsiteX118" fmla="*/ 892172 w 2313214"/>
              <a:gd name="connsiteY118" fmla="*/ 5420870 h 5947468"/>
              <a:gd name="connsiteX119" fmla="*/ 839899 w 2313214"/>
              <a:gd name="connsiteY119" fmla="*/ 5444102 h 5947468"/>
              <a:gd name="connsiteX120" fmla="*/ 791499 w 2313214"/>
              <a:gd name="connsiteY120" fmla="*/ 5471206 h 5947468"/>
              <a:gd name="connsiteX121" fmla="*/ 748906 w 2313214"/>
              <a:gd name="connsiteY121" fmla="*/ 5506055 h 5947468"/>
              <a:gd name="connsiteX122" fmla="*/ 704378 w 2313214"/>
              <a:gd name="connsiteY122" fmla="*/ 5544775 h 5947468"/>
              <a:gd name="connsiteX123" fmla="*/ 665657 w 2313214"/>
              <a:gd name="connsiteY123" fmla="*/ 5589304 h 5947468"/>
              <a:gd name="connsiteX124" fmla="*/ 628873 w 2313214"/>
              <a:gd name="connsiteY124" fmla="*/ 5635768 h 5947468"/>
              <a:gd name="connsiteX125" fmla="*/ 592088 w 2313214"/>
              <a:gd name="connsiteY125" fmla="*/ 5684169 h 5947468"/>
              <a:gd name="connsiteX126" fmla="*/ 555304 w 2313214"/>
              <a:gd name="connsiteY126" fmla="*/ 5732570 h 5947468"/>
              <a:gd name="connsiteX127" fmla="*/ 518519 w 2313214"/>
              <a:gd name="connsiteY127" fmla="*/ 5779034 h 5947468"/>
              <a:gd name="connsiteX128" fmla="*/ 477863 w 2313214"/>
              <a:gd name="connsiteY128" fmla="*/ 5823563 h 5947468"/>
              <a:gd name="connsiteX129" fmla="*/ 437206 w 2313214"/>
              <a:gd name="connsiteY129" fmla="*/ 5862283 h 5947468"/>
              <a:gd name="connsiteX130" fmla="*/ 390742 w 2313214"/>
              <a:gd name="connsiteY130" fmla="*/ 5895196 h 5947468"/>
              <a:gd name="connsiteX131" fmla="*/ 342341 w 2313214"/>
              <a:gd name="connsiteY131" fmla="*/ 5920364 h 5947468"/>
              <a:gd name="connsiteX132" fmla="*/ 284260 w 2313214"/>
              <a:gd name="connsiteY132" fmla="*/ 5937788 h 5947468"/>
              <a:gd name="connsiteX133" fmla="*/ 224243 w 2313214"/>
              <a:gd name="connsiteY133" fmla="*/ 5945532 h 5947468"/>
              <a:gd name="connsiteX134" fmla="*/ 162291 w 2313214"/>
              <a:gd name="connsiteY134" fmla="*/ 5947468 h 5947468"/>
              <a:gd name="connsiteX135" fmla="*/ 96466 w 2313214"/>
              <a:gd name="connsiteY135" fmla="*/ 5941660 h 5947468"/>
              <a:gd name="connsiteX136" fmla="*/ 30641 w 2313214"/>
              <a:gd name="connsiteY136" fmla="*/ 5933916 h 5947468"/>
              <a:gd name="connsiteX137" fmla="*/ 0 w 2313214"/>
              <a:gd name="connsiteY137" fmla="*/ 5929410 h 5947468"/>
              <a:gd name="connsiteX138" fmla="*/ 0 w 2313214"/>
              <a:gd name="connsiteY138" fmla="*/ 18058 h 5947468"/>
              <a:gd name="connsiteX139" fmla="*/ 30641 w 2313214"/>
              <a:gd name="connsiteY139" fmla="*/ 13552 h 5947468"/>
              <a:gd name="connsiteX140" fmla="*/ 96466 w 2313214"/>
              <a:gd name="connsiteY140" fmla="*/ 5808 h 59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313214" h="5947468">
                <a:moveTo>
                  <a:pt x="162291" y="0"/>
                </a:moveTo>
                <a:lnTo>
                  <a:pt x="224243" y="1936"/>
                </a:lnTo>
                <a:lnTo>
                  <a:pt x="284260" y="9680"/>
                </a:lnTo>
                <a:lnTo>
                  <a:pt x="342341" y="27104"/>
                </a:lnTo>
                <a:lnTo>
                  <a:pt x="390742" y="52273"/>
                </a:lnTo>
                <a:lnTo>
                  <a:pt x="437206" y="85185"/>
                </a:lnTo>
                <a:lnTo>
                  <a:pt x="477863" y="123905"/>
                </a:lnTo>
                <a:lnTo>
                  <a:pt x="518519" y="168434"/>
                </a:lnTo>
                <a:lnTo>
                  <a:pt x="555304" y="214899"/>
                </a:lnTo>
                <a:lnTo>
                  <a:pt x="592088" y="263299"/>
                </a:lnTo>
                <a:lnTo>
                  <a:pt x="628873" y="311700"/>
                </a:lnTo>
                <a:lnTo>
                  <a:pt x="665657" y="358165"/>
                </a:lnTo>
                <a:lnTo>
                  <a:pt x="704378" y="402693"/>
                </a:lnTo>
                <a:lnTo>
                  <a:pt x="748906" y="441414"/>
                </a:lnTo>
                <a:lnTo>
                  <a:pt x="791499" y="476262"/>
                </a:lnTo>
                <a:lnTo>
                  <a:pt x="839899" y="503366"/>
                </a:lnTo>
                <a:lnTo>
                  <a:pt x="892172" y="526599"/>
                </a:lnTo>
                <a:lnTo>
                  <a:pt x="948317" y="545959"/>
                </a:lnTo>
                <a:lnTo>
                  <a:pt x="1006397" y="563383"/>
                </a:lnTo>
                <a:lnTo>
                  <a:pt x="1064478" y="578871"/>
                </a:lnTo>
                <a:lnTo>
                  <a:pt x="1124495" y="594360"/>
                </a:lnTo>
                <a:lnTo>
                  <a:pt x="1180640" y="611784"/>
                </a:lnTo>
                <a:lnTo>
                  <a:pt x="1236784" y="631144"/>
                </a:lnTo>
                <a:lnTo>
                  <a:pt x="1289057" y="654376"/>
                </a:lnTo>
                <a:lnTo>
                  <a:pt x="1335522" y="683417"/>
                </a:lnTo>
                <a:lnTo>
                  <a:pt x="1378114" y="718265"/>
                </a:lnTo>
                <a:lnTo>
                  <a:pt x="1412963" y="760858"/>
                </a:lnTo>
                <a:lnTo>
                  <a:pt x="1442003" y="807322"/>
                </a:lnTo>
                <a:lnTo>
                  <a:pt x="1465235" y="859595"/>
                </a:lnTo>
                <a:lnTo>
                  <a:pt x="1484596" y="915740"/>
                </a:lnTo>
                <a:lnTo>
                  <a:pt x="1502020" y="971884"/>
                </a:lnTo>
                <a:lnTo>
                  <a:pt x="1517508" y="1031901"/>
                </a:lnTo>
                <a:lnTo>
                  <a:pt x="1532996" y="1089982"/>
                </a:lnTo>
                <a:lnTo>
                  <a:pt x="1550420" y="1148063"/>
                </a:lnTo>
                <a:lnTo>
                  <a:pt x="1569781" y="1204207"/>
                </a:lnTo>
                <a:lnTo>
                  <a:pt x="1593013" y="1256480"/>
                </a:lnTo>
                <a:lnTo>
                  <a:pt x="1620117" y="1304881"/>
                </a:lnTo>
                <a:lnTo>
                  <a:pt x="1654966" y="1347473"/>
                </a:lnTo>
                <a:lnTo>
                  <a:pt x="1693686" y="1392002"/>
                </a:lnTo>
                <a:lnTo>
                  <a:pt x="1738215" y="1430722"/>
                </a:lnTo>
                <a:lnTo>
                  <a:pt x="1784679" y="1467507"/>
                </a:lnTo>
                <a:lnTo>
                  <a:pt x="1835016" y="1504291"/>
                </a:lnTo>
                <a:lnTo>
                  <a:pt x="1883417" y="1541076"/>
                </a:lnTo>
                <a:lnTo>
                  <a:pt x="1929881" y="1577860"/>
                </a:lnTo>
                <a:lnTo>
                  <a:pt x="1974410" y="1618517"/>
                </a:lnTo>
                <a:lnTo>
                  <a:pt x="2013130" y="1659173"/>
                </a:lnTo>
                <a:lnTo>
                  <a:pt x="2046043" y="1705638"/>
                </a:lnTo>
                <a:lnTo>
                  <a:pt x="2071211" y="1754039"/>
                </a:lnTo>
                <a:lnTo>
                  <a:pt x="2088635" y="1812119"/>
                </a:lnTo>
                <a:lnTo>
                  <a:pt x="2096379" y="1872136"/>
                </a:lnTo>
                <a:lnTo>
                  <a:pt x="2098315" y="1934089"/>
                </a:lnTo>
                <a:lnTo>
                  <a:pt x="2092507" y="1999914"/>
                </a:lnTo>
                <a:lnTo>
                  <a:pt x="2084763" y="2065738"/>
                </a:lnTo>
                <a:lnTo>
                  <a:pt x="2075083" y="2131563"/>
                </a:lnTo>
                <a:lnTo>
                  <a:pt x="2067339" y="2197388"/>
                </a:lnTo>
                <a:lnTo>
                  <a:pt x="2063467" y="2263213"/>
                </a:lnTo>
                <a:lnTo>
                  <a:pt x="2063467" y="2327102"/>
                </a:lnTo>
                <a:lnTo>
                  <a:pt x="2071211" y="2387119"/>
                </a:lnTo>
                <a:lnTo>
                  <a:pt x="2086699" y="2447135"/>
                </a:lnTo>
                <a:lnTo>
                  <a:pt x="2109932" y="2503280"/>
                </a:lnTo>
                <a:lnTo>
                  <a:pt x="2140908" y="2561361"/>
                </a:lnTo>
                <a:lnTo>
                  <a:pt x="2171884" y="2619442"/>
                </a:lnTo>
                <a:lnTo>
                  <a:pt x="2206733" y="2677522"/>
                </a:lnTo>
                <a:lnTo>
                  <a:pt x="2239645" y="2733667"/>
                </a:lnTo>
                <a:lnTo>
                  <a:pt x="2268686" y="2793684"/>
                </a:lnTo>
                <a:lnTo>
                  <a:pt x="2291918" y="2851765"/>
                </a:lnTo>
                <a:lnTo>
                  <a:pt x="2307406" y="2911781"/>
                </a:lnTo>
                <a:lnTo>
                  <a:pt x="2313214" y="2973734"/>
                </a:lnTo>
                <a:lnTo>
                  <a:pt x="2307406" y="3035687"/>
                </a:lnTo>
                <a:lnTo>
                  <a:pt x="2291918" y="3095704"/>
                </a:lnTo>
                <a:lnTo>
                  <a:pt x="2268686" y="3153784"/>
                </a:lnTo>
                <a:lnTo>
                  <a:pt x="2239645" y="3213801"/>
                </a:lnTo>
                <a:lnTo>
                  <a:pt x="2206733" y="3269946"/>
                </a:lnTo>
                <a:lnTo>
                  <a:pt x="2171884" y="3328027"/>
                </a:lnTo>
                <a:lnTo>
                  <a:pt x="2140908" y="3386107"/>
                </a:lnTo>
                <a:lnTo>
                  <a:pt x="2109932" y="3444188"/>
                </a:lnTo>
                <a:lnTo>
                  <a:pt x="2086699" y="3500333"/>
                </a:lnTo>
                <a:lnTo>
                  <a:pt x="2071211" y="3560350"/>
                </a:lnTo>
                <a:lnTo>
                  <a:pt x="2063467" y="3620366"/>
                </a:lnTo>
                <a:lnTo>
                  <a:pt x="2063467" y="3684255"/>
                </a:lnTo>
                <a:lnTo>
                  <a:pt x="2067339" y="3750080"/>
                </a:lnTo>
                <a:lnTo>
                  <a:pt x="2075083" y="3815905"/>
                </a:lnTo>
                <a:lnTo>
                  <a:pt x="2084763" y="3881730"/>
                </a:lnTo>
                <a:lnTo>
                  <a:pt x="2092507" y="3947555"/>
                </a:lnTo>
                <a:lnTo>
                  <a:pt x="2098315" y="4013380"/>
                </a:lnTo>
                <a:lnTo>
                  <a:pt x="2096379" y="4075332"/>
                </a:lnTo>
                <a:lnTo>
                  <a:pt x="2088635" y="4135349"/>
                </a:lnTo>
                <a:lnTo>
                  <a:pt x="2071211" y="4193430"/>
                </a:lnTo>
                <a:lnTo>
                  <a:pt x="2046043" y="4241831"/>
                </a:lnTo>
                <a:lnTo>
                  <a:pt x="2013130" y="4288295"/>
                </a:lnTo>
                <a:lnTo>
                  <a:pt x="1974410" y="4328952"/>
                </a:lnTo>
                <a:lnTo>
                  <a:pt x="1929881" y="4369608"/>
                </a:lnTo>
                <a:lnTo>
                  <a:pt x="1883417" y="4406393"/>
                </a:lnTo>
                <a:lnTo>
                  <a:pt x="1835016" y="4443177"/>
                </a:lnTo>
                <a:lnTo>
                  <a:pt x="1784679" y="4479962"/>
                </a:lnTo>
                <a:lnTo>
                  <a:pt x="1738215" y="4516746"/>
                </a:lnTo>
                <a:lnTo>
                  <a:pt x="1693686" y="4555467"/>
                </a:lnTo>
                <a:lnTo>
                  <a:pt x="1654966" y="4599995"/>
                </a:lnTo>
                <a:lnTo>
                  <a:pt x="1620117" y="4642588"/>
                </a:lnTo>
                <a:lnTo>
                  <a:pt x="1593013" y="4690988"/>
                </a:lnTo>
                <a:lnTo>
                  <a:pt x="1569781" y="4743261"/>
                </a:lnTo>
                <a:lnTo>
                  <a:pt x="1550420" y="4799406"/>
                </a:lnTo>
                <a:lnTo>
                  <a:pt x="1532996" y="4857486"/>
                </a:lnTo>
                <a:lnTo>
                  <a:pt x="1517508" y="4915567"/>
                </a:lnTo>
                <a:lnTo>
                  <a:pt x="1502020" y="4975584"/>
                </a:lnTo>
                <a:lnTo>
                  <a:pt x="1484596" y="5031729"/>
                </a:lnTo>
                <a:lnTo>
                  <a:pt x="1465235" y="5087873"/>
                </a:lnTo>
                <a:lnTo>
                  <a:pt x="1442003" y="5140146"/>
                </a:lnTo>
                <a:lnTo>
                  <a:pt x="1412963" y="5186611"/>
                </a:lnTo>
                <a:lnTo>
                  <a:pt x="1378114" y="5229203"/>
                </a:lnTo>
                <a:lnTo>
                  <a:pt x="1335522" y="5264052"/>
                </a:lnTo>
                <a:lnTo>
                  <a:pt x="1289057" y="5293092"/>
                </a:lnTo>
                <a:lnTo>
                  <a:pt x="1236784" y="5316324"/>
                </a:lnTo>
                <a:lnTo>
                  <a:pt x="1180640" y="5335685"/>
                </a:lnTo>
                <a:lnTo>
                  <a:pt x="1124495" y="5353109"/>
                </a:lnTo>
                <a:lnTo>
                  <a:pt x="1064478" y="5368597"/>
                </a:lnTo>
                <a:lnTo>
                  <a:pt x="1006397" y="5384085"/>
                </a:lnTo>
                <a:lnTo>
                  <a:pt x="948317" y="5401509"/>
                </a:lnTo>
                <a:lnTo>
                  <a:pt x="892172" y="5420870"/>
                </a:lnTo>
                <a:lnTo>
                  <a:pt x="839899" y="5444102"/>
                </a:lnTo>
                <a:lnTo>
                  <a:pt x="791499" y="5471206"/>
                </a:lnTo>
                <a:lnTo>
                  <a:pt x="748906" y="5506055"/>
                </a:lnTo>
                <a:lnTo>
                  <a:pt x="704378" y="5544775"/>
                </a:lnTo>
                <a:lnTo>
                  <a:pt x="665657" y="5589304"/>
                </a:lnTo>
                <a:lnTo>
                  <a:pt x="628873" y="5635768"/>
                </a:lnTo>
                <a:lnTo>
                  <a:pt x="592088" y="5684169"/>
                </a:lnTo>
                <a:lnTo>
                  <a:pt x="555304" y="5732570"/>
                </a:lnTo>
                <a:lnTo>
                  <a:pt x="518519" y="5779034"/>
                </a:lnTo>
                <a:lnTo>
                  <a:pt x="477863" y="5823563"/>
                </a:lnTo>
                <a:lnTo>
                  <a:pt x="437206" y="5862283"/>
                </a:lnTo>
                <a:lnTo>
                  <a:pt x="390742" y="5895196"/>
                </a:lnTo>
                <a:lnTo>
                  <a:pt x="342341" y="5920364"/>
                </a:lnTo>
                <a:lnTo>
                  <a:pt x="284260" y="5937788"/>
                </a:lnTo>
                <a:lnTo>
                  <a:pt x="224243" y="5945532"/>
                </a:lnTo>
                <a:lnTo>
                  <a:pt x="162291" y="5947468"/>
                </a:lnTo>
                <a:lnTo>
                  <a:pt x="96466" y="5941660"/>
                </a:lnTo>
                <a:lnTo>
                  <a:pt x="30641" y="5933916"/>
                </a:lnTo>
                <a:lnTo>
                  <a:pt x="0" y="5929410"/>
                </a:lnTo>
                <a:lnTo>
                  <a:pt x="0" y="18058"/>
                </a:lnTo>
                <a:lnTo>
                  <a:pt x="30641" y="13552"/>
                </a:lnTo>
                <a:lnTo>
                  <a:pt x="96466" y="580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89" y="776175"/>
            <a:ext cx="3990455" cy="2197934"/>
          </a:xfrm>
        </p:spPr>
        <p:txBody>
          <a:bodyPr anchor="b">
            <a:normAutofit/>
          </a:bodyPr>
          <a:lstStyle/>
          <a:p>
            <a:r>
              <a:rPr lang="es-ES" dirty="0"/>
              <a:t>Evaluación de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914" y="870113"/>
            <a:ext cx="6183086" cy="51177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Una vez finalizado el proceso de implementación de todos estos sistemas de seguridad nos hemos dado cuenta de que la empresa ha mejorado en los siguientes aspectos:</a:t>
            </a:r>
          </a:p>
          <a:p>
            <a:pPr>
              <a:buFontTx/>
              <a:buChar char="-"/>
            </a:pPr>
            <a:r>
              <a:rPr lang="es-ES" dirty="0"/>
              <a:t>Mayor seguridad de las contraseñas</a:t>
            </a:r>
          </a:p>
          <a:p>
            <a:pPr>
              <a:buFontTx/>
              <a:buChar char="-"/>
            </a:pPr>
            <a:r>
              <a:rPr lang="es-ES" dirty="0"/>
              <a:t>Protección adicional con la verificación en dos pasos de Microsoft</a:t>
            </a:r>
          </a:p>
          <a:p>
            <a:pPr>
              <a:buFontTx/>
              <a:buChar char="-"/>
            </a:pPr>
            <a:r>
              <a:rPr lang="es-ES" dirty="0"/>
              <a:t>Mayor protección de la red con la verificación en dos pasos de la VPN</a:t>
            </a:r>
          </a:p>
          <a:p>
            <a:pPr>
              <a:buFontTx/>
              <a:buChar char="-"/>
            </a:pPr>
            <a:r>
              <a:rPr lang="es-ES" dirty="0"/>
              <a:t>Reducción del riesgo de brechas de seguridad</a:t>
            </a:r>
          </a:p>
          <a:p>
            <a:pPr>
              <a:buFontTx/>
              <a:buChar char="-"/>
            </a:pPr>
            <a:r>
              <a:rPr lang="es-ES" dirty="0"/>
              <a:t>Ahora los empleados son más conscientes de todos estos riesgos</a:t>
            </a:r>
          </a:p>
        </p:txBody>
      </p:sp>
    </p:spTree>
    <p:extLst>
      <p:ext uri="{BB962C8B-B14F-4D97-AF65-F5344CB8AC3E}">
        <p14:creationId xmlns:p14="http://schemas.microsoft.com/office/powerpoint/2010/main" val="1101966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noProof="1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761996" y="1785257"/>
            <a:ext cx="10668004" cy="3440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vez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finalizado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proyecto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implementación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s-E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s-ES" sz="17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seguridad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empresa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podemos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resultados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se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cumplido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todos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objetivos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ha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durado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aproximadamente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medio,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 ha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darme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cuenta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lo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importante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tus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estén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bien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protegidos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más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empresa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empezado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utilizar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servicios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personal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después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haberlos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implementado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empresa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Finalmente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me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gustaría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decir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que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técnicamente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puede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que no sea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mejor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proyecto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del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mundo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pero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puedo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decir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que ha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sido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un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proceso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bastante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interesante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hecho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haber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implementado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estos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sistemas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seguridad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toda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una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empresa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y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creo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que es algo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bastante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útil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tanto para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otras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organizaciones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como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para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uso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personal</a:t>
            </a:r>
          </a:p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obtener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más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información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sobre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proyecto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tenéis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enlace al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repositorio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GitHub: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https://github.com/Arni72/TFG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60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DB2D45D-E2D7-48CA-837F-EFF1EDD98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9400" y="0"/>
            <a:ext cx="5562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Introducción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800" dirty="0"/>
              <a:t>Después de estar pensando cómo solucionar estos problemas, llegamos a la conclusión de que se iba a hacer lo siguiente: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>
              <a:lnSpc>
                <a:spcPct val="100000"/>
              </a:lnSpc>
            </a:pPr>
            <a:r>
              <a:rPr lang="es-ES" sz="1800" dirty="0"/>
              <a:t>Utilizar un nuevo gestor de contraseñas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>
              <a:lnSpc>
                <a:spcPct val="100000"/>
              </a:lnSpc>
            </a:pPr>
            <a:r>
              <a:rPr lang="es-ES" sz="1800" dirty="0"/>
              <a:t>Utilizar la verificación de doble factor para Microsoft y para la VPN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6D35D5B-B8D5-ADBF-FF2E-C7010CAA3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84" y="4752839"/>
            <a:ext cx="1764304" cy="17773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88E5AC-49BA-2C1C-802F-5B9CC4959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914" y="2542280"/>
            <a:ext cx="1777374" cy="17773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8F5C19-78B7-FFED-E5B5-109BAA49E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16" y="433186"/>
            <a:ext cx="3217333" cy="1675909"/>
          </a:xfrm>
          <a:prstGeom prst="rect">
            <a:avLst/>
          </a:prstGeom>
        </p:spPr>
      </p:pic>
      <p:sp>
        <p:nvSpPr>
          <p:cNvPr id="6" name="AutoShape 8" descr="Gestor de Contraseñas de Google - Gestionar contraseñas de forma fácil y  segura">
            <a:extLst>
              <a:ext uri="{FF2B5EF4-FFF2-40B4-BE49-F238E27FC236}">
                <a16:creationId xmlns:a16="http://schemas.microsoft.com/office/drawing/2014/main" id="{9E207004-12AC-E949-C74A-E5663ED5ED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027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pPr algn="ctr"/>
            <a:r>
              <a:rPr lang="es-ES" sz="4400" dirty="0">
                <a:solidFill>
                  <a:srgbClr val="2A1A00"/>
                </a:solidFill>
              </a:rPr>
              <a:t>Objetivos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Implementar el gestor de contraseñas a todos los empleados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Implementar la verificación de doble factor de Microsoft a todos los empleados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Implementar la verificación de doble factor en la VPN a todos los empleados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s-ES" sz="1800" b="1" dirty="0"/>
              <a:t>Todos estos objetivos en conjunto hacen el objetivo principal de la empresa: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Mejorar los sistemas de seguridad para proteger a los trabajadores y los datos de la empresa</a:t>
            </a:r>
          </a:p>
        </p:txBody>
      </p:sp>
    </p:spTree>
    <p:extLst>
      <p:ext uri="{BB962C8B-B14F-4D97-AF65-F5344CB8AC3E}">
        <p14:creationId xmlns:p14="http://schemas.microsoft.com/office/powerpoint/2010/main" val="230383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Estudio de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Una vez definidas las soluciones que íbamos a implementar, era necesario encontrar el gestor de contraseñas que mejor se nos adapte y para ello realizamos un estudio de mercado y nos quedamos con los dos gestores más utilizados.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rgbClr val="000000"/>
                </a:solidFill>
              </a:rPr>
              <a:t>		    </a:t>
            </a:r>
            <a:r>
              <a:rPr lang="es-ES" sz="1800" dirty="0" err="1">
                <a:solidFill>
                  <a:srgbClr val="000000"/>
                </a:solidFill>
              </a:rPr>
              <a:t>Bitwarden</a:t>
            </a:r>
            <a:r>
              <a:rPr lang="es-ES" sz="1800" dirty="0">
                <a:solidFill>
                  <a:srgbClr val="000000"/>
                </a:solidFill>
              </a:rPr>
              <a:t>			            </a:t>
            </a:r>
            <a:r>
              <a:rPr lang="es-ES" sz="1800" dirty="0" err="1">
                <a:solidFill>
                  <a:srgbClr val="000000"/>
                </a:solidFill>
              </a:rPr>
              <a:t>NordPass</a:t>
            </a:r>
            <a:endParaRPr lang="es-ES" sz="18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rgbClr val="000000"/>
                </a:solidFill>
              </a:rPr>
              <a:t>                                                                Nos ofrecen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rgbClr val="000000"/>
                </a:solidFill>
              </a:rPr>
              <a:t>                                                                 los mismos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rgbClr val="000000"/>
                </a:solidFill>
              </a:rPr>
              <a:t>                                                                  servicios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</a:rPr>
              <a:t>                    - Mas barato y compatible		- Interfaz gráfica más intuitiva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</a:rPr>
              <a:t>	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 txBox="1">
            <a:spLocks/>
          </p:cNvSpPr>
          <p:nvPr/>
        </p:nvSpPr>
        <p:spPr>
          <a:xfrm>
            <a:off x="1251677" y="1524000"/>
            <a:ext cx="10178322" cy="435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pic>
        <p:nvPicPr>
          <p:cNvPr id="6" name="Picture 2" descr="Instalando Bitwarden | Blog Bujarra.com">
            <a:extLst>
              <a:ext uri="{FF2B5EF4-FFF2-40B4-BE49-F238E27FC236}">
                <a16:creationId xmlns:a16="http://schemas.microsoft.com/office/drawing/2014/main" id="{3A68E8F2-EA78-C9D0-8B42-6CBDA999F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53" y="2978848"/>
            <a:ext cx="2676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uarda, gestiona y autocompleta contraseñas | NordPass">
            <a:extLst>
              <a:ext uri="{FF2B5EF4-FFF2-40B4-BE49-F238E27FC236}">
                <a16:creationId xmlns:a16="http://schemas.microsoft.com/office/drawing/2014/main" id="{73B16821-73AF-40AF-7CA5-E708937C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2" r="11645"/>
          <a:stretch/>
        </p:blipFill>
        <p:spPr bwMode="auto">
          <a:xfrm>
            <a:off x="6732840" y="2981895"/>
            <a:ext cx="2676524" cy="179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00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Formación en ciberseguridad y concienciación cibernética">
            <a:extLst>
              <a:ext uri="{FF2B5EF4-FFF2-40B4-BE49-F238E27FC236}">
                <a16:creationId xmlns:a16="http://schemas.microsoft.com/office/drawing/2014/main" id="{2EA623F7-9AB8-346C-9AD6-3A91A2DCD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" b="7662"/>
          <a:stretch/>
        </p:blipFill>
        <p:spPr bwMode="auto">
          <a:xfrm>
            <a:off x="20" y="-1"/>
            <a:ext cx="12191980" cy="68646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ctangle 2060">
            <a:extLst>
              <a:ext uri="{FF2B5EF4-FFF2-40B4-BE49-F238E27FC236}">
                <a16:creationId xmlns:a16="http://schemas.microsoft.com/office/drawing/2014/main" id="{90EA20CD-7CA4-4B5F-81C5-95EBAEEB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9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Formación a los trabajadores</a:t>
            </a:r>
          </a:p>
        </p:txBody>
      </p:sp>
      <p:sp>
        <p:nvSpPr>
          <p:cNvPr id="2069" name="Freeform 6">
            <a:extLst>
              <a:ext uri="{FF2B5EF4-FFF2-40B4-BE49-F238E27FC236}">
                <a16:creationId xmlns:a16="http://schemas.microsoft.com/office/drawing/2014/main" id="{DAE7A9FC-5A08-4340-A5F4-12BAA390B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573050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Introducción Ciberseguridad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Tipos de ciberataques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Ingeniería social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Phishing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s-ES" dirty="0" err="1">
                <a:solidFill>
                  <a:schemeClr val="tx2"/>
                </a:solidFill>
              </a:rPr>
              <a:t>Spoofing</a:t>
            </a:r>
            <a:endParaRPr lang="es-ES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Malware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Detectar correos maliciosos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Responsabilidad del usuario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dirty="0" err="1">
                <a:solidFill>
                  <a:schemeClr val="tx2"/>
                </a:solidFill>
              </a:rPr>
              <a:t>SonicWall</a:t>
            </a:r>
            <a:r>
              <a:rPr lang="es-ES" dirty="0">
                <a:solidFill>
                  <a:schemeClr val="tx2"/>
                </a:solidFill>
              </a:rPr>
              <a:t> CAS</a:t>
            </a:r>
          </a:p>
        </p:txBody>
      </p:sp>
      <p:sp>
        <p:nvSpPr>
          <p:cNvPr id="2070" name="Rectangle 2064">
            <a:extLst>
              <a:ext uri="{FF2B5EF4-FFF2-40B4-BE49-F238E27FC236}">
                <a16:creationId xmlns:a16="http://schemas.microsoft.com/office/drawing/2014/main" id="{9D739A10-E566-49E7-A1A9-589AADBC2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42352" y="-1"/>
            <a:ext cx="66184" cy="6858001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60976558-2A03-4E85-B915-BE13F4AB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6691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8664824-3348-CA71-5E0D-7FB1FAEDECD3}"/>
              </a:ext>
            </a:extLst>
          </p:cNvPr>
          <p:cNvSpPr txBox="1">
            <a:spLocks/>
          </p:cNvSpPr>
          <p:nvPr/>
        </p:nvSpPr>
        <p:spPr>
          <a:xfrm>
            <a:off x="6595000" y="2286001"/>
            <a:ext cx="4128736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s-ES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ES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chemeClr val="tx2"/>
                </a:solidFill>
              </a:rPr>
              <a:t>La presentación se puede ver entrando en el siguiente enlace: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chemeClr val="tx2"/>
                </a:solidFill>
                <a:hlinkClick r:id="rId3"/>
              </a:rPr>
              <a:t>https://github.com/Arni72/TFG/blob/main/Archivos%20para%20trabajdores/Formaci%C3%B3n%20Phishing.pptx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650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DB2D45D-E2D7-48CA-837F-EFF1EDD98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9400" y="0"/>
            <a:ext cx="5562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925208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Bitwarden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1807029"/>
            <a:ext cx="5527033" cy="40725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800" dirty="0" err="1">
                <a:ea typeface="Times New Roman" panose="02020603050405020304" pitchFamily="18" charset="0"/>
              </a:rPr>
              <a:t>Bitwarden</a:t>
            </a:r>
            <a:r>
              <a:rPr lang="es-ES" sz="1800" dirty="0">
                <a:ea typeface="Times New Roman" panose="02020603050405020304" pitchFamily="18" charset="0"/>
              </a:rPr>
              <a:t> es un gestor de contraseñas libre y de código abierto que ofrece una forma segura y conveniente de almacenar y gestionar tus credenciales en línea. 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1800" dirty="0"/>
              <a:t>Puede almacenar: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Inicios de sesión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Tarjetas de crédito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Identidad del usuario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Notas seguras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</p:txBody>
      </p:sp>
      <p:sp>
        <p:nvSpPr>
          <p:cNvPr id="6" name="AutoShape 8" descr="Gestor de Contraseñas de Google - Gestionar contraseñas de forma fácil y  segura">
            <a:extLst>
              <a:ext uri="{FF2B5EF4-FFF2-40B4-BE49-F238E27FC236}">
                <a16:creationId xmlns:a16="http://schemas.microsoft.com/office/drawing/2014/main" id="{9E207004-12AC-E949-C74A-E5663ED5ED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0204884-447C-614D-5322-E0F874C3F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516" y="2422665"/>
            <a:ext cx="3833656" cy="201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>
            <a:normAutofit/>
          </a:bodyPr>
          <a:lstStyle/>
          <a:p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800" dirty="0">
                <a:solidFill>
                  <a:schemeClr val="tx1"/>
                </a:solidFill>
              </a:rPr>
              <a:t>Unas de las ventajas que nos ofrece </a:t>
            </a:r>
            <a:r>
              <a:rPr lang="es-ES" sz="1800" dirty="0" err="1">
                <a:solidFill>
                  <a:schemeClr val="tx1"/>
                </a:solidFill>
              </a:rPr>
              <a:t>Bitwarden</a:t>
            </a:r>
            <a:r>
              <a:rPr lang="es-ES" sz="1800" dirty="0">
                <a:solidFill>
                  <a:schemeClr val="tx1"/>
                </a:solidFill>
              </a:rPr>
              <a:t> son: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</a:rPr>
              <a:t>Código abierto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Desbloqueo biométrico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Sincronización en la nube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Cifrado de extremo a extremo de los datos de la caja fuerte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Compartición segura de elementos de la caja fuerte con otros usuarios de </a:t>
            </a:r>
            <a:r>
              <a:rPr lang="es-E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Bitwarden</a:t>
            </a:r>
            <a:endParaRPr lang="es-ES" sz="1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5" y="2"/>
            <a:ext cx="5149751" cy="3402351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0E2CAE-5FCE-4764-C1AA-AF4A8B3C9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367" y="304177"/>
            <a:ext cx="2803089" cy="280308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4" y="3511830"/>
            <a:ext cx="5149751" cy="3346171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68D654-765D-54D5-8771-CD7C59B9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27" y="3918098"/>
            <a:ext cx="3938170" cy="218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33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2021</TotalTime>
  <Words>1208</Words>
  <Application>Microsoft Office PowerPoint</Application>
  <PresentationFormat>Panorámica</PresentationFormat>
  <Paragraphs>162</Paragraphs>
  <Slides>39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Gill Sans MT</vt:lpstr>
      <vt:lpstr>Impact</vt:lpstr>
      <vt:lpstr>Times New Roman</vt:lpstr>
      <vt:lpstr>Distintivo</vt:lpstr>
      <vt:lpstr>Sistemas de Seguridad en la empresa</vt:lpstr>
      <vt:lpstr>Índice</vt:lpstr>
      <vt:lpstr>Introducción</vt:lpstr>
      <vt:lpstr>Introducción</vt:lpstr>
      <vt:lpstr>Objetivos</vt:lpstr>
      <vt:lpstr>Estudio de mercado</vt:lpstr>
      <vt:lpstr>Formación a los trabajadores</vt:lpstr>
      <vt:lpstr>Bitwarden</vt:lpstr>
      <vt:lpstr>Bitwarden</vt:lpstr>
      <vt:lpstr>BItwarden</vt:lpstr>
      <vt:lpstr>Bitwarden</vt:lpstr>
      <vt:lpstr>Crear Carpetas en BITWARDEN</vt:lpstr>
      <vt:lpstr>Crear Carpetas en bitwarden</vt:lpstr>
      <vt:lpstr>Crear GRUPOS en BITWARDEN</vt:lpstr>
      <vt:lpstr>Crear grupos en bitwarden</vt:lpstr>
      <vt:lpstr>Crear Grupos en bitwarden</vt:lpstr>
      <vt:lpstr>Políticas de Bitwarden</vt:lpstr>
      <vt:lpstr>Políticas de bitwarden</vt:lpstr>
      <vt:lpstr>Políticas de Bitwarden</vt:lpstr>
      <vt:lpstr>Invitar usuarios en Bitwarden</vt:lpstr>
      <vt:lpstr>Invitar usuarios en Bitwarden</vt:lpstr>
      <vt:lpstr>Invitar usuarios en Bitwarden</vt:lpstr>
      <vt:lpstr>INTERFAZ DE BITWARDEN</vt:lpstr>
      <vt:lpstr>Guardar contraseñas en bitwarden</vt:lpstr>
      <vt:lpstr>Guardar contraseñas en Bitwarden</vt:lpstr>
      <vt:lpstr>Guardar contraseñas en Bitwarden</vt:lpstr>
      <vt:lpstr>Guardar contraseñas en Bitwarden</vt:lpstr>
      <vt:lpstr>Compartir contraseñas</vt:lpstr>
      <vt:lpstr>Funcionamiento de bitwarden</vt:lpstr>
      <vt:lpstr>Verificación de doble factor</vt:lpstr>
      <vt:lpstr>Verificación de microsoft</vt:lpstr>
      <vt:lpstr>VERIFICACIÓN DE MICROSOFT</vt:lpstr>
      <vt:lpstr>Verificación de microsoft</vt:lpstr>
      <vt:lpstr>Verificación de microsoft</vt:lpstr>
      <vt:lpstr>Verificación de la VPN</vt:lpstr>
      <vt:lpstr>Verificación de la VPN</vt:lpstr>
      <vt:lpstr>Recursos Utilizados</vt:lpstr>
      <vt:lpstr>Evaluación de resultados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Seguridad</dc:title>
  <dc:creator>Arnau Vidal Millan</dc:creator>
  <cp:lastModifiedBy>Arnau Vidal Millan</cp:lastModifiedBy>
  <cp:revision>15</cp:revision>
  <dcterms:created xsi:type="dcterms:W3CDTF">2024-05-14T09:28:24Z</dcterms:created>
  <dcterms:modified xsi:type="dcterms:W3CDTF">2024-05-28T06:53:50Z</dcterms:modified>
</cp:coreProperties>
</file>