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5" r:id="rId3"/>
    <p:sldMasterId id="2147483657" r:id="rId4"/>
    <p:sldMasterId id="2147483659" r:id="rId5"/>
  </p:sldMasterIdLst>
  <p:notesMasterIdLst>
    <p:notesMasterId r:id="rId31"/>
  </p:notesMasterIdLst>
  <p:sldIdLst>
    <p:sldId id="403" r:id="rId6"/>
    <p:sldId id="301" r:id="rId7"/>
    <p:sldId id="404" r:id="rId8"/>
    <p:sldId id="405" r:id="rId9"/>
    <p:sldId id="406" r:id="rId10"/>
    <p:sldId id="407" r:id="rId11"/>
    <p:sldId id="411" r:id="rId12"/>
    <p:sldId id="391" r:id="rId13"/>
    <p:sldId id="369" r:id="rId14"/>
    <p:sldId id="370" r:id="rId15"/>
    <p:sldId id="389" r:id="rId16"/>
    <p:sldId id="376" r:id="rId17"/>
    <p:sldId id="386" r:id="rId18"/>
    <p:sldId id="378" r:id="rId19"/>
    <p:sldId id="415" r:id="rId20"/>
    <p:sldId id="388" r:id="rId21"/>
    <p:sldId id="384" r:id="rId22"/>
    <p:sldId id="412" r:id="rId23"/>
    <p:sldId id="408" r:id="rId24"/>
    <p:sldId id="409" r:id="rId25"/>
    <p:sldId id="410" r:id="rId26"/>
    <p:sldId id="414" r:id="rId27"/>
    <p:sldId id="300" r:id="rId28"/>
    <p:sldId id="413" r:id="rId29"/>
    <p:sldId id="417"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9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涓害鏍峰紡 2 - 寮鸿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67458" autoAdjust="0"/>
  </p:normalViewPr>
  <p:slideViewPr>
    <p:cSldViewPr>
      <p:cViewPr varScale="1">
        <p:scale>
          <a:sx n="103" d="100"/>
          <a:sy n="103" d="100"/>
        </p:scale>
        <p:origin x="2864" y="168"/>
      </p:cViewPr>
      <p:guideLst>
        <p:guide orient="horz" pos="1972"/>
        <p:guide pos="2880"/>
      </p:guideLst>
    </p:cSldViewPr>
  </p:slideViewPr>
  <p:outlineViewPr>
    <p:cViewPr>
      <p:scale>
        <a:sx n="33" d="100"/>
        <a:sy n="33" d="100"/>
      </p:scale>
      <p:origin x="0" y="0"/>
    </p:cViewPr>
  </p:outlin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charset="0"/>
              <a:buNone/>
              <a:defRPr sz="1200" noProof="1">
                <a:latin typeface="+mn-lt"/>
                <a:ea typeface="+mn-ea"/>
              </a:defRPr>
            </a:lvl1pPr>
          </a:lstStyle>
          <a:p>
            <a:pPr>
              <a:defRPr/>
            </a:pPr>
            <a:fld id="{1DB33C17-C37E-4535-BA43-9D12458BD531}" type="datetimeFigureOut">
              <a:rPr lang="zh-CN" altLang="en-US"/>
              <a:t>2020/12/12</a:t>
            </a:fld>
            <a:endParaRPr lang="zh-CN" altLang="en-US"/>
          </a:p>
        </p:txBody>
      </p:sp>
      <p:sp>
        <p:nvSpPr>
          <p:cNvPr id="1126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1269"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buFont typeface="Arial"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buFont typeface="Arial" charset="0"/>
              <a:buNone/>
              <a:defRPr sz="1200" noProof="1">
                <a:latin typeface="+mn-lt"/>
                <a:ea typeface="+mn-ea"/>
              </a:defRPr>
            </a:lvl1pPr>
          </a:lstStyle>
          <a:p>
            <a:pPr>
              <a:defRPr/>
            </a:pPr>
            <a:fld id="{EF958076-1AF2-4C90-A43E-9BF6062E2435}" type="slidenum">
              <a:rPr lang="zh-CN" altLang="en-US"/>
              <a:t>‹#›</a:t>
            </a:fld>
            <a:endParaRPr lang="zh-CN" altLang="en-US"/>
          </a:p>
        </p:txBody>
      </p:sp>
    </p:spTree>
    <p:extLst>
      <p:ext uri="{BB962C8B-B14F-4D97-AF65-F5344CB8AC3E}">
        <p14:creationId xmlns:p14="http://schemas.microsoft.com/office/powerpoint/2010/main" val="76978112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F958076-1AF2-4C90-A43E-9BF6062E243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为了避免出现参数过多而出现过拟合，并为了提高拟合速度，我们用随机森林按照从高到低对各个参数进行了重要性排序。</a:t>
            </a:r>
            <a:endParaRPr lang="en-US" altLang="zh-CN" dirty="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pPr marL="0" marR="0" indent="0" algn="l" defTabSz="914400" rtl="0" eaLnBrk="0" fontAlgn="base" latinLnBrk="0" hangingPunct="0">
              <a:lnSpc>
                <a:spcPct val="100000"/>
              </a:lnSpc>
              <a:spcBef>
                <a:spcPct val="0"/>
              </a:spcBef>
              <a:spcAft>
                <a:spcPct val="0"/>
              </a:spcAft>
              <a:buClrTx/>
              <a:buSzTx/>
              <a:buFontTx/>
              <a:buNone/>
              <a:defRPr/>
            </a:pPr>
            <a:r>
              <a:rPr lang="en-US" altLang="zh-CN" dirty="0"/>
              <a:t>23</a:t>
            </a:r>
            <a:r>
              <a:rPr lang="zh-CN" altLang="en-US" dirty="0"/>
              <a:t>个</a:t>
            </a:r>
            <a:r>
              <a:rPr lang="en-US" altLang="zh-CN" dirty="0"/>
              <a:t>feature</a:t>
            </a:r>
            <a:r>
              <a:rPr lang="zh-CN" altLang="en-US" dirty="0"/>
              <a:t>，</a:t>
            </a:r>
            <a:r>
              <a:rPr lang="zh-CN" altLang="en-US" baseline="0" dirty="0"/>
              <a:t> </a:t>
            </a:r>
            <a:r>
              <a:rPr lang="en-US" altLang="zh-CN" baseline="0" dirty="0"/>
              <a:t>1500</a:t>
            </a:r>
            <a:r>
              <a:rPr lang="zh-CN" altLang="en-US" baseline="0" dirty="0"/>
              <a:t>棵树组成的森林</a:t>
            </a:r>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逻辑回归在线性回归的基础上加了一个Sigmoid函数，逻辑回归的思路是，先拟合决策边界(不局限于线性，还可以是多项式)，再建立这个边界与分类的概率联系，从而得到了二分类情况下的概率。</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牛顿法的基本思路是，在现有极小点估计值的附近对 f(x) 做二阶泰勒展开，进而找到极小点的下一个估计值</a:t>
            </a:r>
            <a:endParaRPr lang="en-US" altLang="zh-CN" dirty="0"/>
          </a:p>
          <a:p>
            <a:endParaRPr lang="en-US" altLang="zh-CN" dirty="0"/>
          </a:p>
          <a:p>
            <a:r>
              <a:rPr lang="en-US" altLang="zh-CN" dirty="0"/>
              <a:t>Quintic</a:t>
            </a:r>
            <a:r>
              <a:rPr lang="zh-CN" altLang="en-US" dirty="0"/>
              <a:t> </a:t>
            </a:r>
            <a:r>
              <a:rPr lang="en-US" altLang="zh-CN" dirty="0"/>
              <a:t>polynomial</a:t>
            </a:r>
            <a:r>
              <a:rPr lang="zh-CN" altLang="en-US" dirty="0"/>
              <a:t> </a:t>
            </a:r>
            <a:r>
              <a:rPr lang="en-US" altLang="zh-CN" dirty="0"/>
              <a:t>kernel</a:t>
            </a: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SVM要拟合的不是一个超平面，而是两个超平面，且这两个超平面之间的距离要尽可能大。主要关注距离分类边界近的边缘数据点（支撑向量support vector）,通过凸优化方法使得正例和反例之间的间隔最大,从而使边界超平面附近的数尽可能少,避免边界附近样本点的误判,提高正确率。</a:t>
            </a:r>
            <a:endParaRPr lang="en-US" altLang="zh-CN" dirty="0"/>
          </a:p>
          <a:p>
            <a:r>
              <a:rPr lang="en-US" altLang="zh-CN" dirty="0"/>
              <a:t> </a:t>
            </a:r>
            <a:r>
              <a:rPr lang="zh-CN" altLang="en-US" dirty="0"/>
              <a:t>What SVM wants to fit is not one hyperplane, but two hyperplanes, and the distance between the two hyperplanes should be as large as possible. The main focus is on t</a:t>
            </a:r>
            <a:r>
              <a:rPr lang="en-US" altLang="zh-CN" dirty="0"/>
              <a:t>s</a:t>
            </a:r>
            <a:r>
              <a:rPr lang="zh-CN" altLang="en-US" dirty="0"/>
              <a:t>he edge data points (support vector) that are close to the classification boundary. The convex optimization method is used to maximize the interval between the positive and negative examples, so as to minimize the number near the boundary hyperplane and avoid the sample points near the boundary. False judgments, improve the accuracy rate.</a:t>
            </a:r>
          </a:p>
          <a:p>
            <a:r>
              <a:rPr lang="zh-CN" altLang="en-US" dirty="0"/>
              <a:t>     The objective function is </a:t>
            </a:r>
            <a:endParaRPr lang="en-US" altLang="zh-CN" dirty="0"/>
          </a:p>
          <a:p>
            <a:endParaRPr lang="en-US" altLang="zh-CN" dirty="0"/>
          </a:p>
          <a:p>
            <a:r>
              <a:rPr lang="en-US" altLang="zh-CN" dirty="0"/>
              <a:t>Dichotomy</a:t>
            </a:r>
            <a:r>
              <a:rPr lang="zh-CN" altLang="en-US" dirty="0"/>
              <a:t> </a:t>
            </a:r>
            <a:r>
              <a:rPr lang="en-US" altLang="zh-CN" dirty="0"/>
              <a:t>problem</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EF958076-1AF2-4C90-A43E-9BF6062E2435}" type="slidenum">
              <a:rPr lang="zh-CN" altLang="en-US" smtClean="0"/>
              <a:t>15</a:t>
            </a:fld>
            <a:endParaRPr lang="zh-CN" altLang="en-US"/>
          </a:p>
        </p:txBody>
      </p:sp>
    </p:spTree>
    <p:extLst>
      <p:ext uri="{BB962C8B-B14F-4D97-AF65-F5344CB8AC3E}">
        <p14:creationId xmlns:p14="http://schemas.microsoft.com/office/powerpoint/2010/main" val="141582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sym typeface="+mn-ea"/>
              </a:rPr>
              <a:t>SMO算法由Microsoft Research的John C. Platt在1998年提出，并成为最快的二次规划优化算法，特别针对线性SVM和数据稀疏时性能更优。</a:t>
            </a:r>
            <a:endParaRPr lang="en-US" altLang="zh-CN" dirty="0">
              <a:sym typeface="+mn-ea"/>
            </a:endParaRPr>
          </a:p>
          <a:p>
            <a:endParaRPr lang="en-US" altLang="zh-CN" dirty="0">
              <a:sym typeface="+mn-ea"/>
            </a:endParaRPr>
          </a:p>
          <a:p>
            <a:r>
              <a:rPr lang="zh-CN" altLang="en-US" dirty="0"/>
              <a:t>What SVM wants to fit is not one hyperplane, but two hyperplanes, and the distance between the two hyperplanes should be as large as possible. The main focus is on the edge data points (support vector) that are close to the classification boundary. The convex optimization method is used to maximize the interval between the positive and negative examples, so as to minimize the number near the boundary hyperplane and avoid the sample points near the boundary. False judgments, improve the accuracy rate.</a:t>
            </a:r>
          </a:p>
          <a:p>
            <a:r>
              <a:rPr lang="zh-CN" altLang="en-US" dirty="0"/>
              <a:t>     The objective function is</a:t>
            </a: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SMO算法由Microsoft Research的John C. Platt在1998年提出，并成为最快的二次规划优化算法，特别针对线性SVM和数据稀疏时性能更优。</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SMO算法由Microsoft Research的John C. Platt在1998年提出，并成为最快的二次规划优化算法，特别针对线性SVM和数据稀疏时性能更优。</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dirty="0"/>
              <a:t>1 adapt to change of</a:t>
            </a:r>
            <a:r>
              <a:rPr lang="en-US" altLang="zh-CN" baseline="0" dirty="0"/>
              <a:t> group’s overall characteristics</a:t>
            </a:r>
            <a:endParaRPr lang="en-US" altLang="zh-CN" dirty="0"/>
          </a:p>
          <a:p>
            <a:r>
              <a:rPr lang="en-US" altLang="zh-CN" dirty="0"/>
              <a:t>2 normal threshold</a:t>
            </a:r>
            <a:r>
              <a:rPr lang="en-US" altLang="zh-CN" baseline="0" dirty="0"/>
              <a:t> is only 80%</a:t>
            </a:r>
          </a:p>
          <a:p>
            <a:r>
              <a:rPr lang="en-US" altLang="zh-CN" baseline="0" dirty="0"/>
              <a:t>3 IQ, social relation -&gt; research values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dirty="0"/>
              <a:t>Save</a:t>
            </a:r>
            <a:r>
              <a:rPr lang="zh-CN" altLang="en-US" dirty="0"/>
              <a:t> </a:t>
            </a:r>
            <a:r>
              <a:rPr lang="en-US" altLang="zh-CN" dirty="0"/>
              <a:t>time</a:t>
            </a:r>
            <a:r>
              <a:rPr lang="zh-CN" altLang="en-US" dirty="0"/>
              <a:t> </a:t>
            </a:r>
            <a:r>
              <a:rPr lang="en-US" altLang="zh-CN" dirty="0"/>
              <a:t>&amp;</a:t>
            </a:r>
            <a:r>
              <a:rPr lang="zh-CN" altLang="en-US" dirty="0"/>
              <a:t> </a:t>
            </a:r>
            <a:r>
              <a:rPr lang="en-US" altLang="zh-CN" dirty="0"/>
              <a:t>money.</a:t>
            </a:r>
            <a:r>
              <a:rPr lang="zh-CN" altLang="en-US" dirty="0"/>
              <a:t> </a:t>
            </a:r>
            <a:r>
              <a:rPr lang="en-US" altLang="zh-CN" dirty="0"/>
              <a:t>Reliable</a:t>
            </a:r>
            <a:r>
              <a:rPr lang="zh-CN" altLang="en-US" dirty="0"/>
              <a:t> </a:t>
            </a:r>
            <a:r>
              <a:rPr lang="en-US" altLang="zh-CN" dirty="0"/>
              <a:t>reference</a:t>
            </a:r>
            <a:r>
              <a:rPr lang="zh-CN" altLang="en-US" dirty="0"/>
              <a:t> </a:t>
            </a:r>
            <a:r>
              <a:rPr lang="en-US" altLang="zh-CN" dirty="0"/>
              <a:t>for</a:t>
            </a:r>
            <a:r>
              <a:rPr lang="zh-CN" altLang="en-US" dirty="0"/>
              <a:t> </a:t>
            </a:r>
            <a:r>
              <a:rPr lang="en-US" altLang="zh-CN" dirty="0"/>
              <a:t>doctors</a:t>
            </a:r>
            <a:endParaRPr lang="zh-CN" altLang="en-US" dirty="0"/>
          </a:p>
          <a:p>
            <a:r>
              <a:rPr lang="en-US" altLang="zh-CN" dirty="0"/>
              <a:t>Convenient.</a:t>
            </a:r>
            <a:r>
              <a:rPr lang="zh-CN" altLang="en-US" dirty="0"/>
              <a:t> </a:t>
            </a:r>
            <a:r>
              <a:rPr lang="en-US" altLang="zh-CN" dirty="0"/>
              <a:t>Instrumental</a:t>
            </a:r>
            <a:r>
              <a:rPr lang="zh-CN" altLang="en-US" dirty="0"/>
              <a:t> </a:t>
            </a:r>
            <a:r>
              <a:rPr lang="en-US" altLang="zh-CN" dirty="0"/>
              <a:t>to</a:t>
            </a:r>
            <a:r>
              <a:rPr lang="zh-CN" altLang="en-US" dirty="0"/>
              <a:t> </a:t>
            </a:r>
            <a:r>
              <a:rPr lang="en-US" altLang="zh-CN" dirty="0"/>
              <a:t>the</a:t>
            </a:r>
            <a:r>
              <a:rPr lang="zh-CN" altLang="en-US" dirty="0"/>
              <a:t> </a:t>
            </a:r>
            <a:r>
              <a:rPr lang="en-US" altLang="zh-CN" dirty="0"/>
              <a:t>dissemination</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EF958076-1AF2-4C90-A43E-9BF6062E2435}" type="slidenum">
              <a:rPr lang="zh-CN" altLang="en-US" smtClean="0"/>
              <a:t>25</a:t>
            </a:fld>
            <a:endParaRPr lang="zh-CN" altLang="en-US"/>
          </a:p>
        </p:txBody>
      </p:sp>
    </p:spTree>
    <p:extLst>
      <p:ext uri="{BB962C8B-B14F-4D97-AF65-F5344CB8AC3E}">
        <p14:creationId xmlns:p14="http://schemas.microsoft.com/office/powerpoint/2010/main" val="195300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dirty="0"/>
              <a:t>Inability to use spoken language</a:t>
            </a:r>
          </a:p>
          <a:p>
            <a:r>
              <a:rPr lang="en-US" altLang="zh-CN" dirty="0"/>
              <a:t>Sensitivity</a:t>
            </a:r>
            <a:r>
              <a:rPr lang="en-US" altLang="zh-CN" baseline="0" dirty="0"/>
              <a:t> for crowds</a:t>
            </a:r>
          </a:p>
          <a:p>
            <a:r>
              <a:rPr lang="en-US" altLang="zh-CN" baseline="0" dirty="0"/>
              <a:t>Rocking, door slamming, button pressing</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dirty="0"/>
              <a:t>Observation</a:t>
            </a:r>
            <a:r>
              <a:rPr lang="en-US" altLang="zh-CN" baseline="0" dirty="0"/>
              <a:t> as subjective info</a:t>
            </a:r>
          </a:p>
          <a:p>
            <a:r>
              <a:rPr lang="en-US" altLang="zh-CN" baseline="0" dirty="0"/>
              <a:t>Rating scales as objective and uniform tool</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dirty="0"/>
              <a:t>Inaccuracy</a:t>
            </a:r>
            <a:r>
              <a:rPr lang="zh-CN" altLang="en-US" dirty="0"/>
              <a:t>也因为表过时了</a:t>
            </a:r>
            <a:endParaRPr lang="en-US" altLang="zh-CN" dirty="0"/>
          </a:p>
          <a:p>
            <a:r>
              <a:rPr lang="en-US" altLang="zh-CN" dirty="0"/>
              <a:t>Issues</a:t>
            </a:r>
            <a:r>
              <a:rPr lang="en-US" altLang="zh-CN" baseline="0" dirty="0"/>
              <a:t> lead to need for efficient and accurate prediction. Aid in quick diagnosis &amp; self test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加两张截屏</a:t>
            </a:r>
            <a:endParaRPr lang="en-US" altLang="zh-CN" dirty="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卡方检验的定义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dirty="0"/>
              <a:t>介绍随机森林算法，引出随机森林用于参数筛选</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E9C90AE-D770-474A-95C0-CB640E4E077C}" type="datetimeFigureOut">
              <a:rPr lang="zh-CN" altLang="en-US"/>
              <a:t>2020/12/12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CBCDA3-AB59-4E48-A237-07F93794AF7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spcAft>
                <a:spcPts val="600"/>
              </a:spcAft>
              <a:defRPr/>
            </a:lvl1pPr>
            <a:lvl3pPr>
              <a:defRPr sz="1800">
                <a:latin typeface="楷体_GB2312" pitchFamily="49" charset="-122"/>
                <a:ea typeface="楷体_GB2312"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788531" y="274638"/>
            <a:ext cx="6778625" cy="633412"/>
          </a:xfrm>
        </p:spPr>
        <p:txBody>
          <a:bodyPr/>
          <a:lstStyle>
            <a:lvl1pPr>
              <a:defRPr>
                <a:solidFill>
                  <a:schemeClr val="bg1"/>
                </a:solidFill>
              </a:defRPr>
            </a:lvl1pPr>
          </a:lstStyle>
          <a:p>
            <a:r>
              <a:rPr lang="zh-CN" altLang="en-US" noProof="1"/>
              <a:t>单击此处编辑母版标题样式</a:t>
            </a:r>
          </a:p>
        </p:txBody>
      </p:sp>
      <p:sp>
        <p:nvSpPr>
          <p:cNvPr id="6" name="日期占位符 3"/>
          <p:cNvSpPr>
            <a:spLocks noGrp="1"/>
          </p:cNvSpPr>
          <p:nvPr>
            <p:ph type="dt" sz="half" idx="10"/>
          </p:nvPr>
        </p:nvSpPr>
        <p:spPr/>
        <p:txBody>
          <a:bodyPr/>
          <a:lstStyle>
            <a:lvl1pPr>
              <a:defRPr/>
            </a:lvl1pPr>
          </a:lstStyle>
          <a:p>
            <a:pPr>
              <a:defRPr/>
            </a:pPr>
            <a:fld id="{8F6157C1-6C81-4B64-8400-5E865744C241}" type="datetimeFigureOut">
              <a:rPr lang="zh-CN" altLang="en-US"/>
              <a:t>2020/12/12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6553200" y="6356350"/>
            <a:ext cx="1331030" cy="365125"/>
          </a:xfrm>
        </p:spPr>
        <p:txBody>
          <a:bodyPr/>
          <a:lstStyle>
            <a:lvl1pPr>
              <a:defRPr/>
            </a:lvl1pPr>
          </a:lstStyle>
          <a:p>
            <a:pPr>
              <a:defRPr/>
            </a:pPr>
            <a:fld id="{7F13FD55-CA91-4C6E-81C3-D3DD4E571927}" type="slidenum">
              <a:rPr lang="zh-CN" altLang="en-US"/>
              <a:t>‹#›</a:t>
            </a:fld>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2250" y="5877170"/>
            <a:ext cx="883920" cy="859536"/>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5A9C050-8AF3-4820-A4D7-0D7A2AFDC03A}" type="datetimeFigureOut">
              <a:rPr lang="zh-CN" altLang="en-US"/>
              <a:t>2020/12/12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1B9E5C6-BC1D-4EFF-B046-417DCC404E37}"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340768"/>
            <a:ext cx="8229600" cy="4785395"/>
          </a:xfrm>
        </p:spPr>
        <p:txBody>
          <a:bodyPr/>
          <a:lstStyle>
            <a:lvl1pPr>
              <a:spcAft>
                <a:spcPts val="600"/>
              </a:spcAft>
              <a:defRPr/>
            </a:lvl1pPr>
            <a:lvl3pPr>
              <a:defRPr sz="1800">
                <a:latin typeface="楷体_GB2312" pitchFamily="49" charset="-122"/>
                <a:ea typeface="楷体_GB2312"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9"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itchFamily="2" charset="-122"/>
                <a:ea typeface="黑体" pitchFamily="2" charset="-122"/>
              </a:defRPr>
            </a:lvl1pPr>
          </a:lstStyle>
          <a:p>
            <a:r>
              <a:rPr lang="zh-CN" altLang="en-US" noProof="1"/>
              <a:t>单击此处编辑母版标题样式</a:t>
            </a:r>
          </a:p>
        </p:txBody>
      </p:sp>
      <p:sp>
        <p:nvSpPr>
          <p:cNvPr id="6" name="日期占位符 3"/>
          <p:cNvSpPr>
            <a:spLocks noGrp="1"/>
          </p:cNvSpPr>
          <p:nvPr>
            <p:ph type="dt" sz="half" idx="10"/>
          </p:nvPr>
        </p:nvSpPr>
        <p:spPr/>
        <p:txBody>
          <a:bodyPr/>
          <a:lstStyle>
            <a:lvl1pPr>
              <a:defRPr/>
            </a:lvl1pPr>
          </a:lstStyle>
          <a:p>
            <a:pPr>
              <a:defRPr/>
            </a:pPr>
            <a:fld id="{2CFECE30-1495-4456-A360-EDAA64F5545E}" type="datetimeFigureOut">
              <a:rPr lang="zh-CN" altLang="en-US"/>
              <a:t>2020/12/12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20F989A6-9A8C-4F07-BA6F-3E8D9041E01B}"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3A817A2-2113-426E-8596-A0CE71D29783}" type="datetimeFigureOut">
              <a:rPr lang="zh-CN" altLang="en-US"/>
              <a:t>2020/12/12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2ABB469-715F-4478-BDF1-1C12CB686916}"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itchFamily="2" charset="-122"/>
                <a:ea typeface="黑体" pitchFamily="2" charset="-122"/>
              </a:defRPr>
            </a:lvl1pPr>
            <a:lvl2pPr>
              <a:defRPr sz="2400">
                <a:solidFill>
                  <a:schemeClr val="accent4">
                    <a:lumMod val="75000"/>
                  </a:schemeClr>
                </a:solidFill>
                <a:latin typeface="黑体" pitchFamily="2" charset="-122"/>
                <a:ea typeface="黑体"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10"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itchFamily="2" charset="-122"/>
                <a:ea typeface="黑体" pitchFamily="2" charset="-122"/>
              </a:defRPr>
            </a:lvl1pPr>
          </a:lstStyle>
          <a:p>
            <a:r>
              <a:rPr lang="zh-CN" altLang="en-US" noProof="1"/>
              <a:t>单击此处编辑母版标题样式</a:t>
            </a:r>
          </a:p>
        </p:txBody>
      </p:sp>
      <p:sp>
        <p:nvSpPr>
          <p:cNvPr id="6" name="日期占位符 3"/>
          <p:cNvSpPr>
            <a:spLocks noGrp="1"/>
          </p:cNvSpPr>
          <p:nvPr>
            <p:ph type="dt" sz="half" idx="10"/>
          </p:nvPr>
        </p:nvSpPr>
        <p:spPr/>
        <p:txBody>
          <a:bodyPr/>
          <a:lstStyle>
            <a:lvl1pPr>
              <a:defRPr/>
            </a:lvl1pPr>
          </a:lstStyle>
          <a:p>
            <a:pPr>
              <a:defRPr/>
            </a:pPr>
            <a:fld id="{6B460B67-7703-4B0A-84B4-1A94512539C9}" type="datetimeFigureOut">
              <a:rPr lang="zh-CN" altLang="en-US"/>
              <a:t>2020/12/12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D6DA5B79-3962-4C90-8C67-C75BFBB76BBF}"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itchFamily="2" charset="-122"/>
                <a:ea typeface="黑体" pitchFamily="2" charset="-122"/>
              </a:defRPr>
            </a:lvl1pPr>
            <a:lvl2pPr>
              <a:defRPr sz="2400">
                <a:solidFill>
                  <a:schemeClr val="accent4">
                    <a:lumMod val="75000"/>
                  </a:schemeClr>
                </a:solidFill>
                <a:latin typeface="黑体" pitchFamily="2" charset="-122"/>
                <a:ea typeface="黑体"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10"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itchFamily="2" charset="-122"/>
                <a:ea typeface="黑体" pitchFamily="2" charset="-122"/>
              </a:defRPr>
            </a:lvl1pPr>
          </a:lstStyle>
          <a:p>
            <a:r>
              <a:rPr lang="zh-CN" altLang="en-US" noProof="1"/>
              <a:t>单击此处编辑母版标题样式</a:t>
            </a:r>
          </a:p>
        </p:txBody>
      </p:sp>
      <p:sp>
        <p:nvSpPr>
          <p:cNvPr id="6" name="日期占位符 3"/>
          <p:cNvSpPr>
            <a:spLocks noGrp="1"/>
          </p:cNvSpPr>
          <p:nvPr>
            <p:ph type="dt" sz="half" idx="10"/>
          </p:nvPr>
        </p:nvSpPr>
        <p:spPr/>
        <p:txBody>
          <a:bodyPr/>
          <a:lstStyle>
            <a:lvl1pPr>
              <a:defRPr/>
            </a:lvl1pPr>
          </a:lstStyle>
          <a:p>
            <a:pPr>
              <a:defRPr/>
            </a:pPr>
            <a:fld id="{D592A521-A9DF-4BBE-955A-0838B6AC9444}" type="datetimeFigureOut">
              <a:rPr lang="zh-CN" altLang="en-US"/>
              <a:t>2020/12/12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2BA2625F-E11A-4BD9-9B25-AA37EC13CEE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内容占位符 2"/>
          <p:cNvSpPr>
            <a:spLocks noGrp="1"/>
          </p:cNvSpPr>
          <p:nvPr>
            <p:ph idx="1"/>
          </p:nvPr>
        </p:nvSpPr>
        <p:spPr>
          <a:xfrm>
            <a:off x="457200" y="1340768"/>
            <a:ext cx="8229600" cy="4785395"/>
          </a:xfrm>
        </p:spPr>
        <p:txBody>
          <a:bodyPr/>
          <a:lstStyle>
            <a:lvl1pPr>
              <a:spcAft>
                <a:spcPts val="600"/>
              </a:spcAft>
              <a:defRPr sz="2800">
                <a:solidFill>
                  <a:schemeClr val="accent4">
                    <a:lumMod val="75000"/>
                  </a:schemeClr>
                </a:solidFill>
                <a:latin typeface="黑体" pitchFamily="2" charset="-122"/>
                <a:ea typeface="黑体" pitchFamily="2" charset="-122"/>
              </a:defRPr>
            </a:lvl1pPr>
            <a:lvl2pPr>
              <a:defRPr sz="2400">
                <a:solidFill>
                  <a:schemeClr val="accent4">
                    <a:lumMod val="75000"/>
                  </a:schemeClr>
                </a:solidFill>
                <a:latin typeface="黑体" pitchFamily="2" charset="-122"/>
                <a:ea typeface="黑体" pitchFamily="2" charset="-122"/>
              </a:defRPr>
            </a:lvl2pPr>
            <a:lvl3pPr>
              <a:defRPr sz="1800">
                <a:solidFill>
                  <a:schemeClr val="accent4">
                    <a:lumMod val="75000"/>
                  </a:schemeClr>
                </a:solidFill>
                <a:latin typeface="楷体_GB2312" pitchFamily="49" charset="-122"/>
                <a:ea typeface="楷体_GB2312"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11" name="标题 1"/>
          <p:cNvSpPr>
            <a:spLocks noGrp="1"/>
          </p:cNvSpPr>
          <p:nvPr>
            <p:ph type="title"/>
          </p:nvPr>
        </p:nvSpPr>
        <p:spPr>
          <a:xfrm>
            <a:off x="1907704" y="274638"/>
            <a:ext cx="6779096" cy="634082"/>
          </a:xfrm>
        </p:spPr>
        <p:txBody>
          <a:bodyPr>
            <a:normAutofit/>
          </a:bodyPr>
          <a:lstStyle>
            <a:lvl1pPr algn="l">
              <a:defRPr sz="3200">
                <a:solidFill>
                  <a:schemeClr val="bg1"/>
                </a:solidFill>
                <a:latin typeface="黑体" pitchFamily="2" charset="-122"/>
                <a:ea typeface="黑体" pitchFamily="2" charset="-122"/>
              </a:defRPr>
            </a:lvl1pPr>
          </a:lstStyle>
          <a:p>
            <a:r>
              <a:rPr lang="zh-CN" altLang="en-US" noProof="1"/>
              <a:t>单击此处编辑母版标题样式</a:t>
            </a:r>
          </a:p>
        </p:txBody>
      </p:sp>
      <p:sp>
        <p:nvSpPr>
          <p:cNvPr id="6" name="日期占位符 3"/>
          <p:cNvSpPr>
            <a:spLocks noGrp="1"/>
          </p:cNvSpPr>
          <p:nvPr>
            <p:ph type="dt" sz="half" idx="10"/>
          </p:nvPr>
        </p:nvSpPr>
        <p:spPr/>
        <p:txBody>
          <a:bodyPr/>
          <a:lstStyle>
            <a:lvl1pPr>
              <a:defRPr/>
            </a:lvl1pPr>
          </a:lstStyle>
          <a:p>
            <a:pPr>
              <a:defRPr/>
            </a:pPr>
            <a:fld id="{FC0F9816-C3B0-4146-8545-613DDA25B7C5}" type="datetimeFigureOut">
              <a:rPr lang="zh-CN" altLang="en-US"/>
              <a:t>2020/12/12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F76244C2-50A1-4775-8F93-31DB8B7DB0B3}"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1908175" y="274638"/>
            <a:ext cx="677862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文本占位符 2"/>
          <p:cNvSpPr>
            <a:spLocks noGrp="1" noChangeArrowheads="1"/>
          </p:cNvSpPr>
          <p:nvPr>
            <p:ph type="body" idx="9"/>
          </p:nvPr>
        </p:nvSpPr>
        <p:spPr bwMode="auto">
          <a:xfrm>
            <a:off x="457200" y="1341438"/>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fld id="{E494BF19-0D74-4100-9068-708745E5354E}" type="datetimeFigureOut">
              <a:rPr lang="zh-CN" altLang="en-US"/>
              <a:t>2020/12/12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1475040" cy="365125"/>
          </a:xfrm>
          <a:prstGeom prst="rect">
            <a:avLst/>
          </a:prstGeom>
        </p:spPr>
        <p:txBody>
          <a:bodyPr vert="horz" wrap="square" lIns="91440" tIns="45720" rIns="91440" bIns="45720" numCol="1" anchor="ctr" anchorCtr="0" compatLnSpc="1"/>
          <a:lstStyle>
            <a:lvl1pPr algn="r" eaLnBrk="1" fontAlgn="auto" hangingPunct="1">
              <a:buFont typeface="Arial" charset="0"/>
              <a:buNone/>
              <a:defRPr sz="1200" noProof="1">
                <a:solidFill>
                  <a:srgbClr val="898989"/>
                </a:solidFill>
                <a:latin typeface="+mn-lt"/>
                <a:ea typeface="+mn-ea"/>
              </a:defRPr>
            </a:lvl1pPr>
          </a:lstStyle>
          <a:p>
            <a:pPr>
              <a:defRPr/>
            </a:pPr>
            <a:fld id="{5364BBBE-1330-4DFF-8308-41E6CDC75F33}" type="slidenum">
              <a:rPr lang="zh-CN" altLang="en-US"/>
              <a:t>‹#›</a:t>
            </a:fld>
            <a:endParaRPr lang="zh-CN" altLang="en-US"/>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250" y="5877170"/>
            <a:ext cx="883920" cy="859536"/>
          </a:xfrm>
          <a:prstGeom prst="rect">
            <a:avLst/>
          </a:prstGeom>
        </p:spPr>
      </p:pic>
      <p:grpSp>
        <p:nvGrpSpPr>
          <p:cNvPr id="3" name="组合 2"/>
          <p:cNvGrpSpPr/>
          <p:nvPr/>
        </p:nvGrpSpPr>
        <p:grpSpPr>
          <a:xfrm>
            <a:off x="0" y="-2273"/>
            <a:ext cx="9144000" cy="1046562"/>
            <a:chOff x="0" y="-2273"/>
            <a:chExt cx="9144000" cy="1046562"/>
          </a:xfrm>
        </p:grpSpPr>
        <p:sp>
          <p:nvSpPr>
            <p:cNvPr id="8" name="矩形 7"/>
            <p:cNvSpPr/>
            <p:nvPr userDrawn="1"/>
          </p:nvSpPr>
          <p:spPr>
            <a:xfrm>
              <a:off x="0" y="-2273"/>
              <a:ext cx="9144000" cy="10465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8792" y="44766"/>
              <a:ext cx="936065" cy="92670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rtl="0" eaLnBrk="0" fontAlgn="base" hangingPunct="0">
        <a:spcBef>
          <a:spcPct val="0"/>
        </a:spcBef>
        <a:spcAft>
          <a:spcPct val="0"/>
        </a:spcAft>
        <a:defRPr sz="3200" kern="1200">
          <a:solidFill>
            <a:srgbClr val="403152"/>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800" kern="1200">
          <a:solidFill>
            <a:srgbClr val="604A7B"/>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rgbClr val="604A7B"/>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rgbClr val="604A7B"/>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Wingdings" charset="2"/>
        <a:buChar char="ü"/>
        <a:defRPr sz="2000" kern="1200">
          <a:solidFill>
            <a:srgbClr val="604A7B"/>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2000" kern="1200">
          <a:solidFill>
            <a:srgbClr val="17375E"/>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2051"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charset="0"/>
              <a:buNone/>
              <a:defRPr sz="1200" noProof="1">
                <a:solidFill>
                  <a:schemeClr val="tx1">
                    <a:tint val="75000"/>
                  </a:schemeClr>
                </a:solidFill>
                <a:latin typeface="+mn-lt"/>
                <a:ea typeface="+mn-ea"/>
                <a:cs typeface="+mn-ea"/>
              </a:defRPr>
            </a:lvl1pPr>
          </a:lstStyle>
          <a:p>
            <a:pPr>
              <a:defRPr/>
            </a:pPr>
            <a:fld id="{668D1F45-E249-4554-B361-4B6657D15BD1}" type="datetimeFigureOut">
              <a:rPr lang="zh-CN" altLang="en-US"/>
              <a:t>2020/12/12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fontAlgn="auto" hangingPunct="1">
              <a:buFont typeface="Arial" charset="0"/>
              <a:buNone/>
              <a:defRPr sz="1200" noProof="1">
                <a:solidFill>
                  <a:srgbClr val="898989"/>
                </a:solidFill>
                <a:latin typeface="+mn-lt"/>
                <a:ea typeface="+mn-ea"/>
              </a:defRPr>
            </a:lvl1pPr>
          </a:lstStyle>
          <a:p>
            <a:pPr>
              <a:defRPr/>
            </a:pPr>
            <a:fld id="{6EAED2DC-780A-44EE-8B86-054081F1880D}" type="slidenum">
              <a:rPr lang="zh-CN" altLang="en-US"/>
              <a:t>‹#›</a:t>
            </a:fld>
            <a:endParaRPr lang="zh-CN" altLang="en-US"/>
          </a:p>
        </p:txBody>
      </p:sp>
      <p:grpSp>
        <p:nvGrpSpPr>
          <p:cNvPr id="7" name="组合 6"/>
          <p:cNvGrpSpPr/>
          <p:nvPr/>
        </p:nvGrpSpPr>
        <p:grpSpPr>
          <a:xfrm>
            <a:off x="0" y="-2273"/>
            <a:ext cx="9144000" cy="1046562"/>
            <a:chOff x="0" y="-2273"/>
            <a:chExt cx="9144000" cy="1046562"/>
          </a:xfrm>
        </p:grpSpPr>
        <p:sp>
          <p:nvSpPr>
            <p:cNvPr id="8" name="矩形 7"/>
            <p:cNvSpPr/>
            <p:nvPr userDrawn="1"/>
          </p:nvSpPr>
          <p:spPr>
            <a:xfrm>
              <a:off x="0" y="-2273"/>
              <a:ext cx="9144000" cy="10465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8792" y="44766"/>
              <a:ext cx="936065" cy="926704"/>
            </a:xfrm>
            <a:prstGeom prst="rect">
              <a:avLst/>
            </a:prstGeom>
          </p:spPr>
        </p:pic>
      </p:gr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2800" kern="1200">
          <a:solidFill>
            <a:srgbClr val="604A7B"/>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rgbClr val="604A7B"/>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rgbClr val="604A7B"/>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3075"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charset="0"/>
              <a:buNone/>
              <a:defRPr sz="1200" noProof="1">
                <a:solidFill>
                  <a:schemeClr val="tx1">
                    <a:tint val="75000"/>
                  </a:schemeClr>
                </a:solidFill>
                <a:latin typeface="+mn-lt"/>
                <a:ea typeface="+mn-ea"/>
                <a:cs typeface="+mn-ea"/>
              </a:defRPr>
            </a:lvl1pPr>
          </a:lstStyle>
          <a:p>
            <a:pPr>
              <a:defRPr/>
            </a:pPr>
            <a:fld id="{114525CE-45B2-49F4-A757-3089799DA0A9}" type="datetimeFigureOut">
              <a:rPr lang="zh-CN" altLang="en-US"/>
              <a:t>2020/12/12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fontAlgn="auto" hangingPunct="1">
              <a:buFont typeface="Arial" charset="0"/>
              <a:buNone/>
              <a:defRPr sz="1200" noProof="1">
                <a:solidFill>
                  <a:srgbClr val="898989"/>
                </a:solidFill>
                <a:latin typeface="+mn-lt"/>
                <a:ea typeface="+mn-ea"/>
              </a:defRPr>
            </a:lvl1pPr>
          </a:lstStyle>
          <a:p>
            <a:pPr>
              <a:defRPr/>
            </a:pPr>
            <a:fld id="{67F55D67-97E4-453A-B082-8F6F00E2EFB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4099"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charset="0"/>
              <a:buNone/>
              <a:defRPr sz="1200" noProof="1">
                <a:solidFill>
                  <a:schemeClr val="tx1">
                    <a:tint val="75000"/>
                  </a:schemeClr>
                </a:solidFill>
                <a:latin typeface="+mn-lt"/>
                <a:ea typeface="+mn-ea"/>
                <a:cs typeface="+mn-ea"/>
              </a:defRPr>
            </a:lvl1pPr>
          </a:lstStyle>
          <a:p>
            <a:pPr>
              <a:defRPr/>
            </a:pPr>
            <a:fld id="{2E047A17-EEAC-4D50-AF46-209B5355A1E9}" type="datetimeFigureOut">
              <a:rPr lang="zh-CN" altLang="en-US"/>
              <a:t>2020/12/12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fontAlgn="auto" hangingPunct="1">
              <a:buFont typeface="Arial" charset="0"/>
              <a:buNone/>
              <a:defRPr sz="1200" noProof="1">
                <a:solidFill>
                  <a:srgbClr val="898989"/>
                </a:solidFill>
                <a:latin typeface="+mn-lt"/>
                <a:ea typeface="+mn-ea"/>
              </a:defRPr>
            </a:lvl1pPr>
          </a:lstStyle>
          <a:p>
            <a:pPr>
              <a:defRPr/>
            </a:pPr>
            <a:fld id="{1210B898-D746-494E-8DE5-2308DCD238C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5123"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charset="0"/>
              <a:buNone/>
              <a:defRPr sz="1200" noProof="1">
                <a:solidFill>
                  <a:schemeClr val="tx1">
                    <a:tint val="75000"/>
                  </a:schemeClr>
                </a:solidFill>
                <a:latin typeface="+mn-lt"/>
                <a:ea typeface="+mn-ea"/>
                <a:cs typeface="+mn-ea"/>
              </a:defRPr>
            </a:lvl1pPr>
          </a:lstStyle>
          <a:p>
            <a:pPr>
              <a:defRPr/>
            </a:pPr>
            <a:fld id="{05E43D46-513F-4BDE-A1D7-27AB2DC704F2}" type="datetimeFigureOut">
              <a:rPr lang="zh-CN" altLang="en-US"/>
              <a:t>2020/12/12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charset="0"/>
              <a:buNone/>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fontAlgn="auto" hangingPunct="1">
              <a:buFont typeface="Arial" charset="0"/>
              <a:buNone/>
              <a:defRPr sz="1200" noProof="1">
                <a:solidFill>
                  <a:srgbClr val="898989"/>
                </a:solidFill>
                <a:latin typeface="+mn-lt"/>
                <a:ea typeface="+mn-ea"/>
              </a:defRPr>
            </a:lvl1pPr>
          </a:lstStyle>
          <a:p>
            <a:pPr>
              <a:defRPr/>
            </a:pPr>
            <a:fld id="{0959CB81-6469-4B90-8914-FAB6F8CE54E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1.wmf"/><Relationship Id="rId3" Type="http://schemas.openxmlformats.org/officeDocument/2006/relationships/notesSlide" Target="../notesSlides/notesSlide12.xml"/><Relationship Id="rId7" Type="http://schemas.openxmlformats.org/officeDocument/2006/relationships/image" Target="../media/image28.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30.wmf"/><Relationship Id="rId5" Type="http://schemas.openxmlformats.org/officeDocument/2006/relationships/image" Target="../media/image34.png"/><Relationship Id="rId15" Type="http://schemas.openxmlformats.org/officeDocument/2006/relationships/image" Target="../media/image32.wmf"/><Relationship Id="rId10" Type="http://schemas.openxmlformats.org/officeDocument/2006/relationships/oleObject" Target="../embeddings/oleObject5.bin"/><Relationship Id="rId4" Type="http://schemas.openxmlformats.org/officeDocument/2006/relationships/image" Target="../media/image33.png"/><Relationship Id="rId9" Type="http://schemas.openxmlformats.org/officeDocument/2006/relationships/image" Target="../media/image29.wmf"/><Relationship Id="rId1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41.wmf"/><Relationship Id="rId4" Type="http://schemas.openxmlformats.org/officeDocument/2006/relationships/oleObject" Target="../embeddings/oleObject8.bin"/><Relationship Id="rId9" Type="http://schemas.openxmlformats.org/officeDocument/2006/relationships/image" Target="../media/image43.wmf"/></Relationships>
</file>

<file path=ppt/slides/_rels/slide1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8.jp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tiff"/><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tiff"/><Relationship Id="rId5" Type="http://schemas.openxmlformats.org/officeDocument/2006/relationships/image" Target="../media/image4.png"/><Relationship Id="rId4" Type="http://schemas.microsoft.com/office/2007/relationships/hdphoto" Target="../media/hdphoto1.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2.jpe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emf"/><Relationship Id="rId10" Type="http://schemas.openxmlformats.org/officeDocument/2006/relationships/image" Target="../media/image15.jpeg"/><Relationship Id="rId4" Type="http://schemas.openxmlformats.org/officeDocument/2006/relationships/oleObject" Target="../embeddings/oleObject1.bin"/><Relationship Id="rId9" Type="http://schemas.openxmlformats.org/officeDocument/2006/relationships/image" Target="../media/image14.jpe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2273" y="2062466"/>
            <a:ext cx="7951328" cy="1323439"/>
          </a:xfrm>
          <a:prstGeom prst="rect">
            <a:avLst/>
          </a:prstGeom>
          <a:noFill/>
        </p:spPr>
        <p:txBody>
          <a:bodyPr wrap="square" rtlCol="0">
            <a:spAutoFit/>
          </a:bodyPr>
          <a:lstStyle/>
          <a:p>
            <a:pPr algn="ctr"/>
            <a:r>
              <a:rPr lang="en-US" altLang="zh-CN" sz="4000" b="1" dirty="0">
                <a:solidFill>
                  <a:srgbClr val="7030A0"/>
                </a:solidFill>
                <a:latin typeface="华文楷体" pitchFamily="2" charset="-122"/>
                <a:ea typeface="华文楷体" pitchFamily="2" charset="-122"/>
              </a:rPr>
              <a:t>Prediction Modeling for Autism and Application in Diagnosis</a:t>
            </a:r>
            <a:endParaRPr sz="4000" b="1" dirty="0">
              <a:solidFill>
                <a:srgbClr val="7030A0"/>
              </a:solidFill>
              <a:latin typeface="华文楷体" pitchFamily="2" charset="-122"/>
              <a:ea typeface="华文楷体" pitchFamily="2" charset="-122"/>
            </a:endParaRPr>
          </a:p>
        </p:txBody>
      </p:sp>
      <p:sp>
        <p:nvSpPr>
          <p:cNvPr id="3" name="文本框 2"/>
          <p:cNvSpPr txBox="1"/>
          <p:nvPr/>
        </p:nvSpPr>
        <p:spPr>
          <a:xfrm>
            <a:off x="581660" y="4062496"/>
            <a:ext cx="799255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mn-lt"/>
                <a:ea typeface="+mn-ea"/>
              </a:rPr>
              <a:t>CHEN</a:t>
            </a:r>
            <a:r>
              <a:rPr lang="zh-CN" altLang="en-US" sz="3200" dirty="0">
                <a:latin typeface="+mn-lt"/>
                <a:ea typeface="+mn-ea"/>
              </a:rPr>
              <a:t> </a:t>
            </a:r>
            <a:r>
              <a:rPr lang="en-US" altLang="zh-CN" sz="3200" dirty="0" err="1">
                <a:latin typeface="+mn-lt"/>
                <a:ea typeface="+mn-ea"/>
              </a:rPr>
              <a:t>Tianyi</a:t>
            </a:r>
            <a:r>
              <a:rPr lang="en-US" altLang="zh-CN" sz="3200" dirty="0">
                <a:latin typeface="+mn-lt"/>
                <a:ea typeface="+mn-ea"/>
              </a:rPr>
              <a:t>,</a:t>
            </a:r>
            <a:r>
              <a:rPr lang="zh-CN" altLang="en-US" sz="3200" dirty="0">
                <a:latin typeface="+mn-lt"/>
                <a:ea typeface="+mn-ea"/>
              </a:rPr>
              <a:t>  </a:t>
            </a:r>
            <a:r>
              <a:rPr lang="en-US" altLang="zh-CN" sz="3200" dirty="0">
                <a:latin typeface="+mn-lt"/>
                <a:ea typeface="+mn-ea"/>
              </a:rPr>
              <a:t>HE</a:t>
            </a:r>
            <a:r>
              <a:rPr lang="zh-CN" altLang="en-US" sz="3200" dirty="0">
                <a:latin typeface="+mn-lt"/>
                <a:ea typeface="+mn-ea"/>
              </a:rPr>
              <a:t> </a:t>
            </a:r>
            <a:r>
              <a:rPr lang="en-US" altLang="zh-CN" sz="3200" dirty="0" err="1">
                <a:latin typeface="+mn-lt"/>
                <a:ea typeface="+mn-ea"/>
              </a:rPr>
              <a:t>Naicheng</a:t>
            </a:r>
            <a:endParaRPr sz="3200" dirty="0">
              <a:latin typeface="+mn-lt"/>
              <a:ea typeface="+mn-ea"/>
            </a:endParaRPr>
          </a:p>
        </p:txBody>
      </p:sp>
      <p:sp>
        <p:nvSpPr>
          <p:cNvPr id="4" name="灯片编号占位符 3"/>
          <p:cNvSpPr>
            <a:spLocks noGrp="1"/>
          </p:cNvSpPr>
          <p:nvPr>
            <p:ph type="sldNum" sz="quarter" idx="12"/>
          </p:nvPr>
        </p:nvSpPr>
        <p:spPr/>
        <p:txBody>
          <a:bodyPr/>
          <a:lstStyle/>
          <a:p>
            <a:pPr>
              <a:defRPr/>
            </a:pPr>
            <a:fld id="{7F13FD55-CA91-4C6E-81C3-D3DD4E571927}"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b="1" dirty="0">
                <a:latin typeface="Times New Roman" pitchFamily="18" charset="0"/>
                <a:ea typeface="华文楷体" pitchFamily="2" charset="-122"/>
                <a:cs typeface="Times New Roman" pitchFamily="18" charset="0"/>
                <a:sym typeface="+mn-ea"/>
              </a:rPr>
              <a:t>Feature screening</a:t>
            </a:r>
            <a:r>
              <a:rPr lang="zh-CN" altLang="en-US" b="1" dirty="0">
                <a:latin typeface="Times New Roman" pitchFamily="18" charset="0"/>
                <a:ea typeface="华文楷体" pitchFamily="2" charset="-122"/>
                <a:cs typeface="Times New Roman" pitchFamily="18" charset="0"/>
                <a:sym typeface="+mn-ea"/>
              </a:rPr>
              <a:t> </a:t>
            </a:r>
            <a:r>
              <a:rPr lang="en-US" altLang="zh-CN" b="1" dirty="0">
                <a:latin typeface="Times New Roman" pitchFamily="18" charset="0"/>
                <a:ea typeface="华文楷体" pitchFamily="2" charset="-122"/>
                <a:cs typeface="Times New Roman" pitchFamily="18" charset="0"/>
                <a:sym typeface="+mn-ea"/>
              </a:rPr>
              <a:t>– Random Forest</a:t>
            </a:r>
            <a:endParaRPr lang="zh-CN" altLang="en-US" dirty="0">
              <a:latin typeface="Times New Roman" pitchFamily="18" charset="0"/>
              <a:cs typeface="Times New Roman" pitchFamily="18" charset="0"/>
            </a:endParaRPr>
          </a:p>
        </p:txBody>
      </p:sp>
      <p:sp>
        <p:nvSpPr>
          <p:cNvPr id="2" name="文本框 1"/>
          <p:cNvSpPr txBox="1"/>
          <p:nvPr/>
        </p:nvSpPr>
        <p:spPr>
          <a:xfrm>
            <a:off x="1242520" y="1196845"/>
            <a:ext cx="4193540" cy="461665"/>
          </a:xfrm>
          <a:prstGeom prst="rect">
            <a:avLst/>
          </a:prstGeom>
          <a:noFill/>
        </p:spPr>
        <p:txBody>
          <a:bodyPr wrap="square" rtlCol="0">
            <a:spAutoFit/>
          </a:bodyPr>
          <a:lstStyle/>
          <a:p>
            <a:r>
              <a:rPr lang="en-US" altLang="zh-CN" sz="2400" dirty="0">
                <a:solidFill>
                  <a:schemeClr val="tx1"/>
                </a:solidFill>
                <a:effectLst>
                  <a:outerShdw blurRad="38100" dist="19050" dir="2700000" algn="tl" rotWithShape="0">
                    <a:schemeClr val="dk1">
                      <a:alpha val="40000"/>
                    </a:schemeClr>
                  </a:outerShdw>
                </a:effectLst>
              </a:rPr>
              <a:t>Importance of  features</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3"/>
          <a:stretch>
            <a:fillRect/>
          </a:stretch>
        </p:blipFill>
        <p:spPr>
          <a:xfrm>
            <a:off x="1475786" y="1785754"/>
            <a:ext cx="4398600" cy="4550276"/>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31775" y="188775"/>
            <a:ext cx="7812225" cy="589280"/>
          </a:xfrm>
        </p:spPr>
        <p:txBody>
          <a:bodyPr/>
          <a:lstStyle/>
          <a:p>
            <a:r>
              <a:rPr lang="en-US" altLang="zh-CN" b="1" dirty="0">
                <a:latin typeface="Times New Roman" pitchFamily="18" charset="0"/>
                <a:ea typeface="华文楷体" pitchFamily="2" charset="-122"/>
                <a:cs typeface="Times New Roman" pitchFamily="18" charset="0"/>
                <a:sym typeface="+mn-ea"/>
              </a:rPr>
              <a:t>Analysis and results – Random Forest</a:t>
            </a:r>
            <a:endParaRPr lang="zh-CN" altLang="en-US" dirty="0">
              <a:latin typeface="Times New Roman" pitchFamily="18" charset="0"/>
              <a:cs typeface="Times New Roman" pitchFamily="18" charset="0"/>
            </a:endParaRPr>
          </a:p>
        </p:txBody>
      </p:sp>
      <p:sp>
        <p:nvSpPr>
          <p:cNvPr id="7" name="文本框 6"/>
          <p:cNvSpPr txBox="1"/>
          <p:nvPr/>
        </p:nvSpPr>
        <p:spPr>
          <a:xfrm>
            <a:off x="191985" y="1124839"/>
            <a:ext cx="8556305" cy="830997"/>
          </a:xfrm>
          <a:prstGeom prst="rect">
            <a:avLst/>
          </a:prstGeom>
          <a:noFill/>
        </p:spPr>
        <p:txBody>
          <a:bodyPr wrap="square" rtlCol="0">
            <a:spAutoFit/>
          </a:bodyPr>
          <a:lstStyle/>
          <a:p>
            <a:r>
              <a:rPr lang="en-US" altLang="zh-CN" sz="2400" dirty="0"/>
              <a:t> P</a:t>
            </a:r>
            <a:r>
              <a:rPr lang="zh-CN" altLang="en-US" sz="2400" dirty="0"/>
              <a:t>rediction accuracy</a:t>
            </a:r>
            <a:r>
              <a:rPr lang="en-US" altLang="zh-CN" sz="2400" dirty="0"/>
              <a:t>:</a:t>
            </a:r>
            <a:r>
              <a:rPr lang="zh-CN" altLang="en-US" sz="2400" dirty="0"/>
              <a:t>  8</a:t>
            </a:r>
            <a:r>
              <a:rPr lang="en-US" altLang="zh-CN" sz="2400" dirty="0"/>
              <a:t>1</a:t>
            </a:r>
            <a:r>
              <a:rPr lang="zh-CN" altLang="en-US" sz="2400" dirty="0"/>
              <a:t>.5</a:t>
            </a:r>
            <a:r>
              <a:rPr lang="en-US" altLang="zh-CN" sz="2400" dirty="0"/>
              <a:t>%</a:t>
            </a:r>
          </a:p>
          <a:p>
            <a:r>
              <a:rPr lang="en-US" altLang="zh-CN" sz="2400" dirty="0"/>
              <a:t>(when the</a:t>
            </a:r>
            <a:r>
              <a:rPr lang="zh-CN" altLang="en-US" sz="2400" dirty="0"/>
              <a:t> random seed </a:t>
            </a:r>
            <a:r>
              <a:rPr lang="en-US" altLang="zh-CN" sz="2400" dirty="0"/>
              <a:t>is 4 </a:t>
            </a:r>
            <a:r>
              <a:rPr lang="zh-CN" altLang="en-US" sz="2400" dirty="0"/>
              <a:t>and the number of subtrees is 1500</a:t>
            </a:r>
            <a:r>
              <a:rPr lang="en-US" altLang="zh-CN" sz="2400" dirty="0"/>
              <a:t>)</a:t>
            </a:r>
          </a:p>
        </p:txBody>
      </p:sp>
      <p:pic>
        <p:nvPicPr>
          <p:cNvPr id="10" name="图片 9" descr="Figure_1"/>
          <p:cNvPicPr>
            <a:picLocks noChangeAspect="1"/>
          </p:cNvPicPr>
          <p:nvPr/>
        </p:nvPicPr>
        <p:blipFill>
          <a:blip r:embed="rId3"/>
          <a:stretch>
            <a:fillRect/>
          </a:stretch>
        </p:blipFill>
        <p:spPr>
          <a:xfrm>
            <a:off x="4183191" y="2060904"/>
            <a:ext cx="4814900" cy="3783483"/>
          </a:xfrm>
          <a:prstGeom prst="rect">
            <a:avLst/>
          </a:prstGeom>
        </p:spPr>
      </p:pic>
      <p:pic>
        <p:nvPicPr>
          <p:cNvPr id="2" name="图片 1" descr="Figure_1"/>
          <p:cNvPicPr>
            <a:picLocks noChangeAspect="1"/>
          </p:cNvPicPr>
          <p:nvPr/>
        </p:nvPicPr>
        <p:blipFill>
          <a:blip r:embed="rId4"/>
          <a:stretch>
            <a:fillRect/>
          </a:stretch>
        </p:blipFill>
        <p:spPr>
          <a:xfrm>
            <a:off x="0" y="2245855"/>
            <a:ext cx="4378543" cy="3598533"/>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59770" y="152400"/>
            <a:ext cx="8424585" cy="589280"/>
          </a:xfrm>
        </p:spPr>
        <p:txBody>
          <a:bodyPr/>
          <a:lstStyle/>
          <a:p>
            <a:r>
              <a:rPr lang="en-US" altLang="zh-CN" b="1" dirty="0">
                <a:latin typeface="Times New Roman" pitchFamily="18" charset="0"/>
                <a:ea typeface="华文楷体" pitchFamily="2" charset="-122"/>
                <a:cs typeface="Times New Roman" pitchFamily="18" charset="0"/>
                <a:sym typeface="+mn-ea"/>
              </a:rPr>
              <a:t>Analysis and results– Logistic Regression</a:t>
            </a:r>
            <a:endParaRPr lang="zh-CN" altLang="en-US" dirty="0">
              <a:latin typeface="Times New Roman" pitchFamily="18" charset="0"/>
              <a:cs typeface="Times New Roman" pitchFamily="18" charset="0"/>
            </a:endParaRPr>
          </a:p>
        </p:txBody>
      </p:sp>
      <p:sp>
        <p:nvSpPr>
          <p:cNvPr id="2" name="文本框 1"/>
          <p:cNvSpPr txBox="1"/>
          <p:nvPr/>
        </p:nvSpPr>
        <p:spPr>
          <a:xfrm>
            <a:off x="3894573" y="1384188"/>
            <a:ext cx="4013794" cy="368300"/>
          </a:xfrm>
          <a:prstGeom prst="rect">
            <a:avLst/>
          </a:prstGeom>
          <a:noFill/>
        </p:spPr>
        <p:txBody>
          <a:bodyPr wrap="square" rtlCol="0">
            <a:spAutoFit/>
          </a:bodyPr>
          <a:lstStyle/>
          <a:p>
            <a:pPr algn="ctr"/>
            <a:r>
              <a:rPr lang="en-US" altLang="zh-CN" dirty="0">
                <a:effectLst>
                  <a:outerShdw blurRad="38100" dist="19050" dir="2700000" algn="tl" rotWithShape="0">
                    <a:schemeClr val="dk1">
                      <a:alpha val="40000"/>
                    </a:schemeClr>
                  </a:outerShdw>
                </a:effectLst>
              </a:rPr>
              <a:t>Sigmoid Function</a:t>
            </a:r>
            <a:endParaRPr lang="zh-CN" altLang="en-US" dirty="0">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4"/>
          <a:stretch>
            <a:fillRect/>
          </a:stretch>
        </p:blipFill>
        <p:spPr>
          <a:xfrm>
            <a:off x="395710" y="1968181"/>
            <a:ext cx="3024210" cy="1938745"/>
          </a:xfrm>
          <a:prstGeom prst="rect">
            <a:avLst/>
          </a:prstGeom>
        </p:spPr>
      </p:pic>
      <p:pic>
        <p:nvPicPr>
          <p:cNvPr id="9" name="图片 8"/>
          <p:cNvPicPr>
            <a:picLocks noChangeAspect="1"/>
          </p:cNvPicPr>
          <p:nvPr/>
        </p:nvPicPr>
        <p:blipFill>
          <a:blip r:embed="rId5"/>
          <a:stretch>
            <a:fillRect/>
          </a:stretch>
        </p:blipFill>
        <p:spPr>
          <a:xfrm>
            <a:off x="3894572" y="2051973"/>
            <a:ext cx="4013794" cy="2025071"/>
          </a:xfrm>
          <a:prstGeom prst="rect">
            <a:avLst/>
          </a:prstGeom>
        </p:spPr>
      </p:pic>
      <p:sp>
        <p:nvSpPr>
          <p:cNvPr id="13" name="文本框 12"/>
          <p:cNvSpPr txBox="1"/>
          <p:nvPr/>
        </p:nvSpPr>
        <p:spPr>
          <a:xfrm>
            <a:off x="621264" y="1384188"/>
            <a:ext cx="2798656" cy="368300"/>
          </a:xfrm>
          <a:prstGeom prst="rect">
            <a:avLst/>
          </a:prstGeom>
          <a:noFill/>
        </p:spPr>
        <p:txBody>
          <a:bodyPr wrap="square" rtlCol="0">
            <a:spAutoFit/>
          </a:bodyPr>
          <a:lstStyle/>
          <a:p>
            <a:pPr algn="ctr"/>
            <a:r>
              <a:rPr lang="en-US" altLang="zh-CN" dirty="0">
                <a:effectLst>
                  <a:outerShdw blurRad="38100" dist="19050" dir="2700000" algn="tl" rotWithShape="0">
                    <a:schemeClr val="dk1">
                      <a:alpha val="40000"/>
                    </a:schemeClr>
                  </a:outerShdw>
                </a:effectLst>
              </a:rPr>
              <a:t>Linear</a:t>
            </a:r>
            <a:r>
              <a:rPr lang="zh-CN" altLang="en-US" dirty="0">
                <a:effectLst>
                  <a:outerShdw blurRad="38100" dist="19050" dir="2700000" algn="tl" rotWithShape="0">
                    <a:schemeClr val="dk1">
                      <a:alpha val="40000"/>
                    </a:schemeClr>
                  </a:outerShdw>
                </a:effectLst>
              </a:rPr>
              <a:t> regression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35467" y="4517873"/>
          <a:ext cx="3770250" cy="388994"/>
        </p:xfrm>
        <a:graphic>
          <a:graphicData uri="http://schemas.openxmlformats.org/presentationml/2006/ole">
            <mc:AlternateContent xmlns:mc="http://schemas.openxmlformats.org/markup-compatibility/2006">
              <mc:Choice xmlns:v="urn:schemas-microsoft-com:vml" Requires="v">
                <p:oleObj spid="_x0000_s10515" name="公式" r:id="rId6" imgW="0" imgH="0" progId="Equation.3">
                  <p:embed/>
                </p:oleObj>
              </mc:Choice>
              <mc:Fallback>
                <p:oleObj name="公式" r:id="rId6" imgW="0" imgH="0" progId="Equation.3">
                  <p:embed/>
                  <p:pic>
                    <p:nvPicPr>
                      <p:cNvPr id="0" name="Object 1"/>
                      <p:cNvPicPr>
                        <a:picLocks noChangeAspect="1" noChangeArrowheads="1"/>
                      </p:cNvPicPr>
                      <p:nvPr/>
                    </p:nvPicPr>
                    <p:blipFill>
                      <a:blip r:embed="rId7"/>
                      <a:srcRect/>
                      <a:stretch>
                        <a:fillRect/>
                      </a:stretch>
                    </p:blipFill>
                    <p:spPr bwMode="auto">
                      <a:xfrm>
                        <a:off x="135467" y="4517873"/>
                        <a:ext cx="3770250" cy="388994"/>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65099" y="5084763"/>
          <a:ext cx="2325173" cy="576392"/>
        </p:xfrm>
        <a:graphic>
          <a:graphicData uri="http://schemas.openxmlformats.org/presentationml/2006/ole">
            <mc:AlternateContent xmlns:mc="http://schemas.openxmlformats.org/markup-compatibility/2006">
              <mc:Choice xmlns:v="urn:schemas-microsoft-com:vml" Requires="v">
                <p:oleObj spid="_x0000_s10516" name="公式" r:id="rId8" imgW="0" imgH="0" progId="Equation.3">
                  <p:embed/>
                </p:oleObj>
              </mc:Choice>
              <mc:Fallback>
                <p:oleObj name="公式" r:id="rId8" imgW="0" imgH="0" progId="Equation.3">
                  <p:embed/>
                  <p:pic>
                    <p:nvPicPr>
                      <p:cNvPr id="0" name="Object 4"/>
                      <p:cNvPicPr>
                        <a:picLocks noChangeAspect="1" noChangeArrowheads="1"/>
                      </p:cNvPicPr>
                      <p:nvPr/>
                    </p:nvPicPr>
                    <p:blipFill>
                      <a:blip r:embed="rId9"/>
                      <a:srcRect/>
                      <a:stretch>
                        <a:fillRect/>
                      </a:stretch>
                    </p:blipFill>
                    <p:spPr bwMode="auto">
                      <a:xfrm>
                        <a:off x="165099" y="5084763"/>
                        <a:ext cx="2325173" cy="576392"/>
                      </a:xfrm>
                      <a:prstGeom prst="rect">
                        <a:avLst/>
                      </a:prstGeom>
                      <a:noFill/>
                    </p:spPr>
                  </p:pic>
                </p:oleObj>
              </mc:Fallback>
            </mc:AlternateContent>
          </a:graphicData>
        </a:graphic>
      </p:graphicFrame>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7" name="对象 16"/>
          <p:cNvGraphicFramePr>
            <a:graphicFrameLocks noChangeAspect="1"/>
          </p:cNvGraphicFramePr>
          <p:nvPr/>
        </p:nvGraphicFramePr>
        <p:xfrm>
          <a:off x="4427990" y="4365065"/>
          <a:ext cx="2203979" cy="576040"/>
        </p:xfrm>
        <a:graphic>
          <a:graphicData uri="http://schemas.openxmlformats.org/presentationml/2006/ole">
            <mc:AlternateContent xmlns:mc="http://schemas.openxmlformats.org/markup-compatibility/2006">
              <mc:Choice xmlns:v="urn:schemas-microsoft-com:vml" Requires="v">
                <p:oleObj spid="_x0000_s10517" name="公式" r:id="rId10" imgW="0" imgH="0" progId="Equation.3">
                  <p:embed/>
                </p:oleObj>
              </mc:Choice>
              <mc:Fallback>
                <p:oleObj name="公式" r:id="rId10" imgW="0" imgH="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990" y="4365065"/>
                        <a:ext cx="2203979" cy="576040"/>
                      </a:xfrm>
                      <a:prstGeom prst="rect">
                        <a:avLst/>
                      </a:prstGeom>
                      <a:noFill/>
                    </p:spPr>
                  </p:pic>
                </p:oleObj>
              </mc:Fallback>
            </mc:AlternateContent>
          </a:graphicData>
        </a:graphic>
      </p:graphicFrame>
      <p:sp>
        <p:nvSpPr>
          <p:cNvPr id="1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nvGraphicFramePr>
        <p:xfrm>
          <a:off x="4355985" y="5013110"/>
          <a:ext cx="2262188" cy="544513"/>
        </p:xfrm>
        <a:graphic>
          <a:graphicData uri="http://schemas.openxmlformats.org/presentationml/2006/ole">
            <mc:AlternateContent xmlns:mc="http://schemas.openxmlformats.org/markup-compatibility/2006">
              <mc:Choice xmlns:v="urn:schemas-microsoft-com:vml" Requires="v">
                <p:oleObj spid="_x0000_s10518" name="公式" r:id="rId12" imgW="0" imgH="0" progId="Equation.3">
                  <p:embed/>
                </p:oleObj>
              </mc:Choice>
              <mc:Fallback>
                <p:oleObj name="公式" r:id="rId12" imgW="0" imgH="0" progId="Equation.3">
                  <p:embed/>
                  <p:pic>
                    <p:nvPicPr>
                      <p:cNvPr id="0" name="Object 16"/>
                      <p:cNvPicPr>
                        <a:picLocks noChangeAspect="1" noChangeArrowheads="1"/>
                      </p:cNvPicPr>
                      <p:nvPr/>
                    </p:nvPicPr>
                    <p:blipFill>
                      <a:blip r:embed="rId13"/>
                      <a:srcRect/>
                      <a:stretch>
                        <a:fillRect/>
                      </a:stretch>
                    </p:blipFill>
                    <p:spPr bwMode="auto">
                      <a:xfrm>
                        <a:off x="4355985" y="5013110"/>
                        <a:ext cx="2262188" cy="544513"/>
                      </a:xfrm>
                      <a:prstGeom prst="rect">
                        <a:avLst/>
                      </a:prstGeom>
                      <a:noFill/>
                    </p:spPr>
                  </p:pic>
                </p:oleObj>
              </mc:Fallback>
            </mc:AlternateContent>
          </a:graphicData>
        </a:graphic>
      </p:graphicFrame>
      <p:sp>
        <p:nvSpPr>
          <p:cNvPr id="2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 name="对象 20"/>
          <p:cNvGraphicFramePr>
            <a:graphicFrameLocks noChangeAspect="1"/>
          </p:cNvGraphicFramePr>
          <p:nvPr/>
        </p:nvGraphicFramePr>
        <p:xfrm>
          <a:off x="4726205" y="5661155"/>
          <a:ext cx="3725476" cy="504035"/>
        </p:xfrm>
        <a:graphic>
          <a:graphicData uri="http://schemas.openxmlformats.org/presentationml/2006/ole">
            <mc:AlternateContent xmlns:mc="http://schemas.openxmlformats.org/markup-compatibility/2006">
              <mc:Choice xmlns:v="urn:schemas-microsoft-com:vml" Requires="v">
                <p:oleObj spid="_x0000_s10519" name="公式" r:id="rId14" imgW="0" imgH="0" progId="Equation.3">
                  <p:embed/>
                </p:oleObj>
              </mc:Choice>
              <mc:Fallback>
                <p:oleObj name="公式" r:id="rId14" imgW="0" imgH="0"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6205" y="5661155"/>
                        <a:ext cx="3725476" cy="504035"/>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709984" y="3691566"/>
            <a:ext cx="5598206"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Polynomial kernel</a:t>
            </a:r>
          </a:p>
        </p:txBody>
      </p:sp>
      <p:sp>
        <p:nvSpPr>
          <p:cNvPr id="6" name="矩形 5"/>
          <p:cNvSpPr/>
          <p:nvPr/>
        </p:nvSpPr>
        <p:spPr>
          <a:xfrm>
            <a:off x="1691799" y="1340855"/>
            <a:ext cx="5472380" cy="461665"/>
          </a:xfrm>
          <a:prstGeom prst="rect">
            <a:avLst/>
          </a:prstGeom>
        </p:spPr>
        <p:txBody>
          <a:bodyPr wrap="square">
            <a:spAutoFit/>
          </a:bodyPr>
          <a:lstStyle/>
          <a:p>
            <a:pPr algn="ctr"/>
            <a:r>
              <a:rPr lang="en-US" altLang="zh-CN" sz="2400" dirty="0">
                <a:latin typeface="Times New Roman" pitchFamily="18" charset="0"/>
                <a:cs typeface="Times New Roman" pitchFamily="18" charset="0"/>
              </a:rPr>
              <a:t>Linear kernel</a:t>
            </a:r>
            <a:endParaRPr lang="zh-CN" altLang="en-US" sz="2400" dirty="0">
              <a:latin typeface="Times New Roman" pitchFamily="18" charset="0"/>
              <a:cs typeface="Times New Roman" pitchFamily="18" charset="0"/>
            </a:endParaRPr>
          </a:p>
        </p:txBody>
      </p:sp>
      <p:sp>
        <p:nvSpPr>
          <p:cNvPr id="9" name="标题 2"/>
          <p:cNvSpPr txBox="1"/>
          <p:nvPr/>
        </p:nvSpPr>
        <p:spPr bwMode="auto">
          <a:xfrm>
            <a:off x="1295205" y="188775"/>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b="1" dirty="0">
                <a:latin typeface="Times New Roman" pitchFamily="18" charset="0"/>
                <a:ea typeface="华文楷体" pitchFamily="2" charset="-122"/>
                <a:cs typeface="Times New Roman" pitchFamily="18" charset="0"/>
                <a:sym typeface="+mn-ea"/>
              </a:rPr>
              <a:t>Analysis and results– Logistic Regression</a:t>
            </a:r>
            <a:endParaRPr lang="zh-CN" altLang="en-US" dirty="0">
              <a:latin typeface="Times New Roman" pitchFamily="18" charset="0"/>
              <a:cs typeface="Times New Roman" pitchFamily="18" charset="0"/>
            </a:endParaRPr>
          </a:p>
        </p:txBody>
      </p:sp>
      <p:graphicFrame>
        <p:nvGraphicFramePr>
          <p:cNvPr id="4" name="表格 3"/>
          <p:cNvGraphicFramePr>
            <a:graphicFrameLocks noGrp="1"/>
          </p:cNvGraphicFramePr>
          <p:nvPr/>
        </p:nvGraphicFramePr>
        <p:xfrm>
          <a:off x="2123830" y="1988898"/>
          <a:ext cx="4896340" cy="1368096"/>
        </p:xfrm>
        <a:graphic>
          <a:graphicData uri="http://schemas.openxmlformats.org/drawingml/2006/table">
            <a:tbl>
              <a:tblPr firstRow="1" firstCol="1" bandRow="1">
                <a:tableStyleId>{5C22544A-7EE6-4342-B048-85BDC9FD1C3A}</a:tableStyleId>
              </a:tblPr>
              <a:tblGrid>
                <a:gridCol w="2245304">
                  <a:extLst>
                    <a:ext uri="{9D8B030D-6E8A-4147-A177-3AD203B41FA5}">
                      <a16:colId xmlns:a16="http://schemas.microsoft.com/office/drawing/2014/main" val="20000"/>
                    </a:ext>
                  </a:extLst>
                </a:gridCol>
                <a:gridCol w="2651036">
                  <a:extLst>
                    <a:ext uri="{9D8B030D-6E8A-4147-A177-3AD203B41FA5}">
                      <a16:colId xmlns:a16="http://schemas.microsoft.com/office/drawing/2014/main" val="20001"/>
                    </a:ext>
                  </a:extLst>
                </a:gridCol>
              </a:tblGrid>
              <a:tr h="342024">
                <a:tc>
                  <a:txBody>
                    <a:bodyPr/>
                    <a:lstStyle/>
                    <a:p>
                      <a:pPr algn="just">
                        <a:lnSpc>
                          <a:spcPct val="150000"/>
                        </a:lnSpc>
                        <a:spcAft>
                          <a:spcPts val="0"/>
                        </a:spcAft>
                      </a:pPr>
                      <a:r>
                        <a:rPr lang="en-US" sz="1600" kern="100" dirty="0">
                          <a:effectLst/>
                        </a:rPr>
                        <a:t>Logistic regression</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a:effectLst/>
                        </a:rPr>
                        <a:t>Accuracy</a:t>
                      </a:r>
                      <a:endParaRPr lang="zh-CN" sz="1600" kern="10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0"/>
                  </a:ext>
                </a:extLst>
              </a:tr>
              <a:tr h="342024">
                <a:tc>
                  <a:txBody>
                    <a:bodyPr/>
                    <a:lstStyle/>
                    <a:p>
                      <a:pPr algn="just">
                        <a:lnSpc>
                          <a:spcPct val="150000"/>
                        </a:lnSpc>
                        <a:spcAft>
                          <a:spcPts val="0"/>
                        </a:spcAft>
                      </a:pPr>
                      <a:r>
                        <a:rPr lang="en-US" sz="1600" kern="100" dirty="0">
                          <a:effectLst/>
                        </a:rPr>
                        <a:t>NCG</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rPr>
                        <a:t>0.779</a:t>
                      </a:r>
                      <a:endParaRPr lang="zh-CN" sz="1600" kern="100" dirty="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1"/>
                  </a:ext>
                </a:extLst>
              </a:tr>
              <a:tr h="342024">
                <a:tc>
                  <a:txBody>
                    <a:bodyPr/>
                    <a:lstStyle/>
                    <a:p>
                      <a:pPr algn="just">
                        <a:lnSpc>
                          <a:spcPct val="150000"/>
                        </a:lnSpc>
                        <a:spcAft>
                          <a:spcPts val="0"/>
                        </a:spcAft>
                      </a:pPr>
                      <a:r>
                        <a:rPr lang="zh-CN" sz="1600" kern="100">
                          <a:effectLst/>
                        </a:rPr>
                        <a:t>BFGS</a:t>
                      </a:r>
                      <a:endParaRPr lang="zh-CN" sz="1600" kern="10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rPr>
                        <a:t>0.779</a:t>
                      </a:r>
                      <a:endParaRPr lang="zh-CN" sz="1600" kern="100" dirty="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2"/>
                  </a:ext>
                </a:extLst>
              </a:tr>
              <a:tr h="342024">
                <a:tc>
                  <a:txBody>
                    <a:bodyPr/>
                    <a:lstStyle/>
                    <a:p>
                      <a:pPr algn="just">
                        <a:lnSpc>
                          <a:spcPct val="150000"/>
                        </a:lnSpc>
                        <a:spcAft>
                          <a:spcPts val="0"/>
                        </a:spcAft>
                      </a:pPr>
                      <a:r>
                        <a:rPr lang="zh-CN" sz="1600" kern="100">
                          <a:effectLst/>
                        </a:rPr>
                        <a:t>L-BFGS-B</a:t>
                      </a:r>
                      <a:endParaRPr lang="zh-CN" sz="1600" kern="10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rPr>
                        <a:t>0.779</a:t>
                      </a:r>
                      <a:endParaRPr lang="zh-CN" sz="1600" kern="100" dirty="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nvGraphicFramePr>
        <p:xfrm>
          <a:off x="2024914" y="4365065"/>
          <a:ext cx="4995255" cy="1656116"/>
        </p:xfrm>
        <a:graphic>
          <a:graphicData uri="http://schemas.openxmlformats.org/drawingml/2006/table">
            <a:tbl>
              <a:tblPr firstRow="1" firstCol="1" bandRow="1">
                <a:tableStyleId>{5C22544A-7EE6-4342-B048-85BDC9FD1C3A}</a:tableStyleId>
              </a:tblPr>
              <a:tblGrid>
                <a:gridCol w="2283769">
                  <a:extLst>
                    <a:ext uri="{9D8B030D-6E8A-4147-A177-3AD203B41FA5}">
                      <a16:colId xmlns:a16="http://schemas.microsoft.com/office/drawing/2014/main" val="20000"/>
                    </a:ext>
                  </a:extLst>
                </a:gridCol>
                <a:gridCol w="2711486">
                  <a:extLst>
                    <a:ext uri="{9D8B030D-6E8A-4147-A177-3AD203B41FA5}">
                      <a16:colId xmlns:a16="http://schemas.microsoft.com/office/drawing/2014/main" val="20001"/>
                    </a:ext>
                  </a:extLst>
                </a:gridCol>
              </a:tblGrid>
              <a:tr h="414029">
                <a:tc>
                  <a:txBody>
                    <a:bodyPr/>
                    <a:lstStyle/>
                    <a:p>
                      <a:pPr algn="just">
                        <a:lnSpc>
                          <a:spcPct val="150000"/>
                        </a:lnSpc>
                        <a:spcAft>
                          <a:spcPts val="0"/>
                        </a:spcAft>
                      </a:pPr>
                      <a:r>
                        <a:rPr lang="en-US" sz="1600" kern="100" dirty="0">
                          <a:effectLst/>
                        </a:rPr>
                        <a:t>Logistic regression</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a:effectLst/>
                        </a:rPr>
                        <a:t>Accuracy</a:t>
                      </a:r>
                      <a:endParaRPr lang="zh-CN" sz="1600" kern="10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0"/>
                  </a:ext>
                </a:extLst>
              </a:tr>
              <a:tr h="414029">
                <a:tc>
                  <a:txBody>
                    <a:bodyPr/>
                    <a:lstStyle/>
                    <a:p>
                      <a:pPr algn="just">
                        <a:lnSpc>
                          <a:spcPct val="150000"/>
                        </a:lnSpc>
                        <a:spcAft>
                          <a:spcPts val="0"/>
                        </a:spcAft>
                      </a:pPr>
                      <a:r>
                        <a:rPr lang="zh-CN" sz="1600" kern="100" dirty="0">
                          <a:effectLst/>
                        </a:rPr>
                        <a:t>BFGS</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a:effectLst/>
                        </a:rPr>
                        <a:t>0.806</a:t>
                      </a:r>
                      <a:endParaRPr lang="zh-CN" sz="1600" kern="10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1"/>
                  </a:ext>
                </a:extLst>
              </a:tr>
              <a:tr h="414029">
                <a:tc>
                  <a:txBody>
                    <a:bodyPr/>
                    <a:lstStyle/>
                    <a:p>
                      <a:pPr algn="just">
                        <a:lnSpc>
                          <a:spcPct val="150000"/>
                        </a:lnSpc>
                        <a:spcAft>
                          <a:spcPts val="0"/>
                        </a:spcAft>
                      </a:pPr>
                      <a:r>
                        <a:rPr lang="en-US" sz="1600" kern="100" dirty="0">
                          <a:effectLst/>
                        </a:rPr>
                        <a:t>NCG</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rPr>
                        <a:t>0.801</a:t>
                      </a:r>
                      <a:endParaRPr lang="zh-CN" sz="1600" kern="100" dirty="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2"/>
                  </a:ext>
                </a:extLst>
              </a:tr>
              <a:tr h="414029">
                <a:tc>
                  <a:txBody>
                    <a:bodyPr/>
                    <a:lstStyle/>
                    <a:p>
                      <a:pPr algn="just">
                        <a:lnSpc>
                          <a:spcPct val="150000"/>
                        </a:lnSpc>
                        <a:spcAft>
                          <a:spcPts val="0"/>
                        </a:spcAft>
                      </a:pPr>
                      <a:r>
                        <a:rPr lang="zh-CN" sz="1600" kern="100" dirty="0">
                          <a:effectLst/>
                        </a:rPr>
                        <a:t>L-BFGS-B</a:t>
                      </a:r>
                      <a:endParaRPr lang="zh-CN" sz="1600" kern="100" dirty="0">
                        <a:effectLst/>
                        <a:latin typeface="Calibri" pitchFamily="34" charset="0"/>
                        <a:ea typeface="宋体" charset="-122"/>
                        <a:cs typeface="Times New Roman" pitchFamily="18" charset="0"/>
                      </a:endParaRPr>
                    </a:p>
                  </a:txBody>
                  <a:tcPr marL="68580" marR="68580" marT="0" marB="0"/>
                </a:tc>
                <a:tc>
                  <a:txBody>
                    <a:bodyPr/>
                    <a:lstStyle/>
                    <a:p>
                      <a:pPr algn="just">
                        <a:lnSpc>
                          <a:spcPct val="150000"/>
                        </a:lnSpc>
                        <a:spcAft>
                          <a:spcPts val="0"/>
                        </a:spcAft>
                      </a:pPr>
                      <a:r>
                        <a:rPr lang="en-US" sz="1600" kern="100" dirty="0">
                          <a:effectLst/>
                        </a:rPr>
                        <a:t>0.795</a:t>
                      </a:r>
                      <a:endParaRPr lang="zh-CN" sz="1600" kern="100" dirty="0">
                        <a:effectLst/>
                        <a:latin typeface="Calibri" pitchFamily="34" charset="0"/>
                        <a:ea typeface="宋体" charset="-122"/>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1" name="椭圆 10"/>
          <p:cNvSpPr/>
          <p:nvPr/>
        </p:nvSpPr>
        <p:spPr>
          <a:xfrm>
            <a:off x="4139970" y="4797095"/>
            <a:ext cx="1224086" cy="36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4715" y="2190115"/>
            <a:ext cx="7545070" cy="369332"/>
          </a:xfrm>
          <a:prstGeom prst="rect">
            <a:avLst/>
          </a:prstGeom>
          <a:noFill/>
        </p:spPr>
        <p:txBody>
          <a:bodyPr wrap="square" rtlCol="0">
            <a:spAutoFit/>
          </a:bodyPr>
          <a:lstStyle/>
          <a:p>
            <a:r>
              <a:rPr lang="en-US" altLang="zh-CN" dirty="0"/>
              <a:t>     </a:t>
            </a:r>
            <a:endParaRPr lang="zh-CN" altLang="en-US" dirty="0"/>
          </a:p>
        </p:txBody>
      </p:sp>
      <p:grpSp>
        <p:nvGrpSpPr>
          <p:cNvPr id="21" name="组合 20"/>
          <p:cNvGrpSpPr/>
          <p:nvPr/>
        </p:nvGrpSpPr>
        <p:grpSpPr>
          <a:xfrm>
            <a:off x="411390" y="1379569"/>
            <a:ext cx="2597210" cy="2063093"/>
            <a:chOff x="411390" y="1379569"/>
            <a:chExt cx="2597210" cy="2063093"/>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90" y="1379569"/>
              <a:ext cx="2597210" cy="1819514"/>
            </a:xfrm>
            <a:prstGeom prst="rect">
              <a:avLst/>
            </a:prstGeom>
          </p:spPr>
        </p:pic>
        <p:sp>
          <p:nvSpPr>
            <p:cNvPr id="15" name="文本框 14"/>
            <p:cNvSpPr txBox="1"/>
            <p:nvPr/>
          </p:nvSpPr>
          <p:spPr>
            <a:xfrm>
              <a:off x="1419867" y="3073330"/>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1</a:t>
              </a:r>
              <a:endParaRPr lang="zh-CN" altLang="en-US" dirty="0">
                <a:latin typeface="Times New Roman" pitchFamily="18" charset="0"/>
                <a:cs typeface="Times New Roman" pitchFamily="18" charset="0"/>
              </a:endParaRPr>
            </a:p>
          </p:txBody>
        </p:sp>
      </p:grpSp>
      <p:grpSp>
        <p:nvGrpSpPr>
          <p:cNvPr id="22" name="组合 21"/>
          <p:cNvGrpSpPr/>
          <p:nvPr/>
        </p:nvGrpSpPr>
        <p:grpSpPr>
          <a:xfrm>
            <a:off x="3653880" y="1379569"/>
            <a:ext cx="1917700" cy="2009299"/>
            <a:chOff x="3653880" y="1379569"/>
            <a:chExt cx="1917700" cy="2009299"/>
          </a:xfrm>
        </p:grpSpPr>
        <p:pic>
          <p:nvPicPr>
            <p:cNvPr id="6" name="图片 174" descr="1600088801(1)"/>
            <p:cNvPicPr>
              <a:picLocks noChangeAspect="1"/>
            </p:cNvPicPr>
            <p:nvPr/>
          </p:nvPicPr>
          <p:blipFill>
            <a:blip r:embed="rId4"/>
            <a:stretch>
              <a:fillRect/>
            </a:stretch>
          </p:blipFill>
          <p:spPr>
            <a:xfrm>
              <a:off x="3653880" y="1379569"/>
              <a:ext cx="1917700" cy="1624092"/>
            </a:xfrm>
            <a:prstGeom prst="rect">
              <a:avLst/>
            </a:prstGeom>
            <a:noFill/>
            <a:ln w="9525">
              <a:noFill/>
            </a:ln>
          </p:spPr>
        </p:pic>
        <p:sp>
          <p:nvSpPr>
            <p:cNvPr id="16" name="文本框 15"/>
            <p:cNvSpPr txBox="1"/>
            <p:nvPr/>
          </p:nvSpPr>
          <p:spPr>
            <a:xfrm>
              <a:off x="4327415" y="3019536"/>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2</a:t>
              </a:r>
              <a:endParaRPr lang="zh-CN" altLang="en-US" dirty="0">
                <a:latin typeface="Times New Roman" pitchFamily="18" charset="0"/>
                <a:cs typeface="Times New Roman" pitchFamily="18" charset="0"/>
              </a:endParaRPr>
            </a:p>
          </p:txBody>
        </p:sp>
      </p:grpSp>
      <p:grpSp>
        <p:nvGrpSpPr>
          <p:cNvPr id="23" name="组合 22"/>
          <p:cNvGrpSpPr/>
          <p:nvPr/>
        </p:nvGrpSpPr>
        <p:grpSpPr>
          <a:xfrm>
            <a:off x="5982448" y="1203535"/>
            <a:ext cx="2940662" cy="2180213"/>
            <a:chOff x="5982448" y="1203535"/>
            <a:chExt cx="2940662" cy="2180213"/>
          </a:xfrm>
        </p:grpSpPr>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448" y="1203535"/>
              <a:ext cx="2940662" cy="1995547"/>
            </a:xfrm>
            <a:prstGeom prst="rect">
              <a:avLst/>
            </a:prstGeom>
          </p:spPr>
        </p:pic>
        <p:sp>
          <p:nvSpPr>
            <p:cNvPr id="17" name="文本框 16"/>
            <p:cNvSpPr txBox="1"/>
            <p:nvPr/>
          </p:nvSpPr>
          <p:spPr>
            <a:xfrm>
              <a:off x="7141636" y="3014416"/>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3</a:t>
              </a:r>
              <a:endParaRPr lang="zh-CN" altLang="en-US" dirty="0">
                <a:latin typeface="Times New Roman" pitchFamily="18" charset="0"/>
                <a:cs typeface="Times New Roman" pitchFamily="18" charset="0"/>
              </a:endParaRPr>
            </a:p>
          </p:txBody>
        </p:sp>
      </p:grpSp>
      <p:grpSp>
        <p:nvGrpSpPr>
          <p:cNvPr id="24" name="组合 23"/>
          <p:cNvGrpSpPr/>
          <p:nvPr/>
        </p:nvGrpSpPr>
        <p:grpSpPr>
          <a:xfrm>
            <a:off x="450579" y="3881766"/>
            <a:ext cx="2762711" cy="2379026"/>
            <a:chOff x="450579" y="3881766"/>
            <a:chExt cx="2762711" cy="2379026"/>
          </a:xfrm>
        </p:grpSpPr>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579" y="3881766"/>
              <a:ext cx="2762711" cy="1886537"/>
            </a:xfrm>
            <a:prstGeom prst="rect">
              <a:avLst/>
            </a:prstGeom>
          </p:spPr>
        </p:pic>
        <p:sp>
          <p:nvSpPr>
            <p:cNvPr id="18" name="文本框 17"/>
            <p:cNvSpPr txBox="1"/>
            <p:nvPr/>
          </p:nvSpPr>
          <p:spPr>
            <a:xfrm>
              <a:off x="1419867" y="5891460"/>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4</a:t>
              </a:r>
              <a:endParaRPr lang="zh-CN" altLang="en-US" dirty="0">
                <a:latin typeface="Times New Roman" pitchFamily="18" charset="0"/>
                <a:cs typeface="Times New Roman" pitchFamily="18" charset="0"/>
              </a:endParaRPr>
            </a:p>
          </p:txBody>
        </p:sp>
      </p:grpSp>
      <p:grpSp>
        <p:nvGrpSpPr>
          <p:cNvPr id="25" name="组合 24"/>
          <p:cNvGrpSpPr/>
          <p:nvPr/>
        </p:nvGrpSpPr>
        <p:grpSpPr>
          <a:xfrm>
            <a:off x="3432783" y="3598295"/>
            <a:ext cx="2573438" cy="2608703"/>
            <a:chOff x="3432783" y="3598295"/>
            <a:chExt cx="2573438" cy="2608703"/>
          </a:xfrm>
        </p:grpSpPr>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2783" y="3598295"/>
              <a:ext cx="2573438" cy="2263284"/>
            </a:xfrm>
            <a:prstGeom prst="rect">
              <a:avLst/>
            </a:prstGeom>
          </p:spPr>
        </p:pic>
        <p:sp>
          <p:nvSpPr>
            <p:cNvPr id="19" name="文本框 18"/>
            <p:cNvSpPr txBox="1"/>
            <p:nvPr/>
          </p:nvSpPr>
          <p:spPr>
            <a:xfrm>
              <a:off x="4327415" y="5837666"/>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5</a:t>
              </a:r>
              <a:endParaRPr lang="zh-CN" altLang="en-US" dirty="0">
                <a:latin typeface="Times New Roman" pitchFamily="18" charset="0"/>
                <a:cs typeface="Times New Roman" pitchFamily="18" charset="0"/>
              </a:endParaRPr>
            </a:p>
          </p:txBody>
        </p:sp>
      </p:grpSp>
      <p:grpSp>
        <p:nvGrpSpPr>
          <p:cNvPr id="26" name="组合 25"/>
          <p:cNvGrpSpPr/>
          <p:nvPr/>
        </p:nvGrpSpPr>
        <p:grpSpPr>
          <a:xfrm>
            <a:off x="6202431" y="3624421"/>
            <a:ext cx="2521880" cy="2577457"/>
            <a:chOff x="6202431" y="3624421"/>
            <a:chExt cx="2521880" cy="2577457"/>
          </a:xfrm>
        </p:grpSpPr>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2431" y="3624421"/>
              <a:ext cx="2521880" cy="2108739"/>
            </a:xfrm>
            <a:prstGeom prst="rect">
              <a:avLst/>
            </a:prstGeom>
          </p:spPr>
        </p:pic>
        <p:sp>
          <p:nvSpPr>
            <p:cNvPr id="20" name="文本框 19"/>
            <p:cNvSpPr txBox="1"/>
            <p:nvPr/>
          </p:nvSpPr>
          <p:spPr>
            <a:xfrm>
              <a:off x="7141636" y="5832546"/>
              <a:ext cx="665567" cy="369332"/>
            </a:xfrm>
            <a:prstGeom prst="rect">
              <a:avLst/>
            </a:prstGeom>
            <a:noFill/>
          </p:spPr>
          <p:txBody>
            <a:bodyPr wrap="none" rtlCol="0">
              <a:spAutoFit/>
            </a:bodyPr>
            <a:lstStyle/>
            <a:p>
              <a:r>
                <a:rPr lang="en-US" altLang="zh-CN" dirty="0">
                  <a:latin typeface="Times New Roman" pitchFamily="18" charset="0"/>
                  <a:cs typeface="Times New Roman" pitchFamily="18" charset="0"/>
                </a:rPr>
                <a:t>Fig 6</a:t>
              </a:r>
              <a:endParaRPr lang="zh-CN" altLang="en-US" dirty="0">
                <a:latin typeface="Times New Roman" pitchFamily="18" charset="0"/>
                <a:cs typeface="Times New Roman" pitchFamily="18" charset="0"/>
              </a:endParaRPr>
            </a:p>
          </p:txBody>
        </p:sp>
      </p:grpSp>
      <p:sp>
        <p:nvSpPr>
          <p:cNvPr id="27" name="标题 2"/>
          <p:cNvSpPr txBox="1"/>
          <p:nvPr/>
        </p:nvSpPr>
        <p:spPr bwMode="auto">
          <a:xfrm>
            <a:off x="1187765" y="257400"/>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sz="3000" b="1" dirty="0">
                <a:latin typeface="Times New Roman" pitchFamily="18" charset="0"/>
                <a:ea typeface="华文楷体" pitchFamily="2" charset="-122"/>
                <a:cs typeface="Times New Roman" pitchFamily="18" charset="0"/>
                <a:sym typeface="+mn-ea"/>
              </a:rPr>
              <a:t>Analysis and results–Support Vector Machine</a:t>
            </a:r>
            <a:endParaRPr lang="zh-CN" altLang="en-US" sz="3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827740" y="1484866"/>
          <a:ext cx="5112355" cy="458349"/>
        </p:xfrm>
        <a:graphic>
          <a:graphicData uri="http://schemas.openxmlformats.org/presentationml/2006/ole">
            <mc:AlternateContent xmlns:mc="http://schemas.openxmlformats.org/markup-compatibility/2006">
              <mc:Choice xmlns:v="urn:schemas-microsoft-com:vml" Requires="v">
                <p:oleObj spid="_x0000_s11438" name="公式" r:id="rId4" imgW="0" imgH="0" progId="Equation.3">
                  <p:embed/>
                </p:oleObj>
              </mc:Choice>
              <mc:Fallback>
                <p:oleObj name="公式" r:id="rId4" imgW="0" imgH="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740" y="1484866"/>
                        <a:ext cx="5112355" cy="458349"/>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938873" y="2276920"/>
          <a:ext cx="3963405" cy="864060"/>
        </p:xfrm>
        <a:graphic>
          <a:graphicData uri="http://schemas.openxmlformats.org/presentationml/2006/ole">
            <mc:AlternateContent xmlns:mc="http://schemas.openxmlformats.org/markup-compatibility/2006">
              <mc:Choice xmlns:v="urn:schemas-microsoft-com:vml" Requires="v">
                <p:oleObj spid="_x0000_s11439" name="公式" r:id="rId6" imgW="0" imgH="0" progId="Equation.3">
                  <p:embed/>
                </p:oleObj>
              </mc:Choice>
              <mc:Fallback>
                <p:oleObj name="公式" r:id="rId6" imgW="0" imgH="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873" y="2276920"/>
                        <a:ext cx="3963405" cy="86406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899745" y="3645015"/>
          <a:ext cx="4057545" cy="792055"/>
        </p:xfrm>
        <a:graphic>
          <a:graphicData uri="http://schemas.openxmlformats.org/presentationml/2006/ole">
            <mc:AlternateContent xmlns:mc="http://schemas.openxmlformats.org/markup-compatibility/2006">
              <mc:Choice xmlns:v="urn:schemas-microsoft-com:vml" Requires="v">
                <p:oleObj spid="_x0000_s11440" name="公式" r:id="rId8" imgW="0" imgH="0" progId="Equation.3">
                  <p:embed/>
                </p:oleObj>
              </mc:Choice>
              <mc:Fallback>
                <p:oleObj name="公式" r:id="rId8" imgW="0" imgH="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745" y="3645015"/>
                        <a:ext cx="4057545" cy="792055"/>
                      </a:xfrm>
                      <a:prstGeom prst="rect">
                        <a:avLst/>
                      </a:prstGeom>
                      <a:noFill/>
                    </p:spPr>
                  </p:pic>
                </p:oleObj>
              </mc:Fallback>
            </mc:AlternateContent>
          </a:graphicData>
        </a:graphic>
      </p:graphicFrame>
      <p:sp>
        <p:nvSpPr>
          <p:cNvPr id="10" name="标题 2"/>
          <p:cNvSpPr txBox="1"/>
          <p:nvPr/>
        </p:nvSpPr>
        <p:spPr bwMode="auto">
          <a:xfrm>
            <a:off x="1187765" y="257400"/>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sz="3000" b="1" dirty="0">
                <a:latin typeface="Times New Roman" pitchFamily="18" charset="0"/>
                <a:ea typeface="华文楷体" pitchFamily="2" charset="-122"/>
                <a:cs typeface="Times New Roman" pitchFamily="18" charset="0"/>
                <a:sym typeface="+mn-ea"/>
              </a:rPr>
              <a:t>Analysis and results–Support Vector Machine</a:t>
            </a:r>
            <a:endParaRPr lang="zh-CN" altLang="en-US" sz="3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83358"/>
            <a:ext cx="3590925" cy="4791075"/>
          </a:xfrm>
          <a:prstGeom prst="rect">
            <a:avLst/>
          </a:prstGeom>
        </p:spPr>
      </p:pic>
      <p:sp>
        <p:nvSpPr>
          <p:cNvPr id="4" name="文本框 3"/>
          <p:cNvSpPr txBox="1"/>
          <p:nvPr/>
        </p:nvSpPr>
        <p:spPr>
          <a:xfrm>
            <a:off x="3544" y="1252526"/>
            <a:ext cx="5112355" cy="461665"/>
          </a:xfrm>
          <a:prstGeom prst="rect">
            <a:avLst/>
          </a:prstGeom>
          <a:noFill/>
        </p:spPr>
        <p:txBody>
          <a:bodyPr wrap="square" rtlCol="0">
            <a:spAutoFit/>
          </a:bodyPr>
          <a:lstStyle/>
          <a:p>
            <a:r>
              <a:rPr lang="zh-CN" altLang="en-US" sz="2400" dirty="0">
                <a:latin typeface="Times New Roman" pitchFamily="18" charset="0"/>
                <a:cs typeface="Times New Roman" pitchFamily="18" charset="0"/>
              </a:rPr>
              <a:t>Sequential minimal optimization </a:t>
            </a:r>
            <a:r>
              <a:rPr lang="en-US" altLang="zh-CN" sz="2400" dirty="0">
                <a:latin typeface="Times New Roman" pitchFamily="18" charset="0"/>
                <a:cs typeface="Times New Roman" pitchFamily="18" charset="0"/>
              </a:rPr>
              <a:t>(SMO)</a:t>
            </a:r>
            <a:endParaRPr lang="zh-CN" altLang="en-US" sz="2400" dirty="0">
              <a:latin typeface="Times New Roman" pitchFamily="18" charset="0"/>
              <a:cs typeface="Times New Roman" pitchFamily="18" charset="0"/>
            </a:endParaRPr>
          </a:p>
        </p:txBody>
      </p:sp>
      <p:sp>
        <p:nvSpPr>
          <p:cNvPr id="8" name="标题 2"/>
          <p:cNvSpPr txBox="1"/>
          <p:nvPr/>
        </p:nvSpPr>
        <p:spPr bwMode="auto">
          <a:xfrm>
            <a:off x="1259770" y="257400"/>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sz="3000" b="1" dirty="0">
                <a:latin typeface="Times New Roman" pitchFamily="18" charset="0"/>
                <a:ea typeface="华文楷体" pitchFamily="2" charset="-122"/>
                <a:cs typeface="Times New Roman" pitchFamily="18" charset="0"/>
                <a:sym typeface="+mn-ea"/>
              </a:rPr>
              <a:t>Analysis and results–Support Vector Machine</a:t>
            </a:r>
            <a:endParaRPr lang="zh-CN" altLang="en-US" sz="3000" dirty="0">
              <a:latin typeface="Times New Roman" pitchFamily="18" charset="0"/>
              <a:cs typeface="Times New Roman" pitchFamily="18" charset="0"/>
            </a:endParaRPr>
          </a:p>
        </p:txBody>
      </p:sp>
      <p:sp>
        <p:nvSpPr>
          <p:cNvPr id="9" name="矩形 8"/>
          <p:cNvSpPr/>
          <p:nvPr/>
        </p:nvSpPr>
        <p:spPr>
          <a:xfrm>
            <a:off x="226098" y="2060905"/>
            <a:ext cx="4201892" cy="2554545"/>
          </a:xfrm>
          <a:prstGeom prst="rect">
            <a:avLst/>
          </a:prstGeom>
        </p:spPr>
        <p:txBody>
          <a:bodyPr wrap="square">
            <a:spAutoFit/>
          </a:bodyPr>
          <a:lstStyle/>
          <a:p>
            <a:pPr marL="285750" indent="-285750">
              <a:buFont typeface="Arial" charset="0"/>
              <a:buChar char="•"/>
            </a:pPr>
            <a:r>
              <a:rPr lang="en-US" altLang="zh-CN" sz="2000" dirty="0">
                <a:latin typeface="Times New Roman" pitchFamily="18" charset="0"/>
                <a:cs typeface="Times New Roman" pitchFamily="18" charset="0"/>
              </a:rPr>
              <a:t>SMO is an algorithm for solving the quadratic programming (QP) problem that arises during the training of support-vector machines (SVM).</a:t>
            </a:r>
          </a:p>
          <a:p>
            <a:pPr marL="285750" indent="-285750">
              <a:buFont typeface="Arial" charset="0"/>
              <a:buChar char="•"/>
            </a:pPr>
            <a:endParaRPr lang="en-US" altLang="zh-CN" sz="2000" dirty="0">
              <a:latin typeface="Times New Roman" pitchFamily="18" charset="0"/>
              <a:cs typeface="Times New Roman" pitchFamily="18" charset="0"/>
            </a:endParaRPr>
          </a:p>
          <a:p>
            <a:pPr marL="285750" indent="-285750">
              <a:buFont typeface="Arial" charset="0"/>
              <a:buChar char="•"/>
            </a:pPr>
            <a:r>
              <a:rPr lang="en-US" altLang="zh-CN" sz="2000" dirty="0">
                <a:latin typeface="Times New Roman" pitchFamily="18" charset="0"/>
                <a:cs typeface="Times New Roman" pitchFamily="18" charset="0"/>
              </a:rPr>
              <a:t>Better performance for linear SVM and sparse data.</a:t>
            </a:r>
            <a:endParaRPr lang="zh-CN" alt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715" y="1628875"/>
            <a:ext cx="7498080" cy="461665"/>
          </a:xfrm>
          <a:prstGeom prst="rect">
            <a:avLst/>
          </a:prstGeom>
          <a:noFill/>
        </p:spPr>
        <p:txBody>
          <a:bodyPr wrap="square" rtlCol="0">
            <a:spAutoFit/>
          </a:bodyPr>
          <a:lstStyle/>
          <a:p>
            <a:r>
              <a:rPr lang="zh-CN" altLang="en-US" sz="2400" dirty="0"/>
              <a:t>SVM+SMO model </a:t>
            </a:r>
            <a:r>
              <a:rPr lang="en-US" altLang="zh-CN" sz="2400" dirty="0"/>
              <a:t>: </a:t>
            </a:r>
            <a:r>
              <a:rPr lang="zh-CN" altLang="en-US" sz="2400" dirty="0"/>
              <a:t> 87.8%</a:t>
            </a:r>
          </a:p>
        </p:txBody>
      </p:sp>
      <p:sp>
        <p:nvSpPr>
          <p:cNvPr id="8" name="标题 2"/>
          <p:cNvSpPr txBox="1"/>
          <p:nvPr/>
        </p:nvSpPr>
        <p:spPr bwMode="auto">
          <a:xfrm>
            <a:off x="1187765" y="257400"/>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sz="3000" b="1" dirty="0">
                <a:latin typeface="Times New Roman" pitchFamily="18" charset="0"/>
                <a:ea typeface="华文楷体" pitchFamily="2" charset="-122"/>
                <a:cs typeface="Times New Roman" pitchFamily="18" charset="0"/>
                <a:sym typeface="+mn-ea"/>
              </a:rPr>
              <a:t>Analysis and results–Support Vector Machine</a:t>
            </a:r>
            <a:endParaRPr lang="zh-CN" altLang="en-US" sz="3000" dirty="0">
              <a:latin typeface="Times New Roman" pitchFamily="18" charset="0"/>
              <a:cs typeface="Times New Roman" pitchFamily="18" charset="0"/>
            </a:endParaRPr>
          </a:p>
        </p:txBody>
      </p:sp>
      <p:pic>
        <p:nvPicPr>
          <p:cNvPr id="153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05" y="2492935"/>
            <a:ext cx="8739779" cy="3036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72215" y="1988900"/>
          <a:ext cx="6096000" cy="1828800"/>
        </p:xfrm>
        <a:graphic>
          <a:graphicData uri="http://schemas.openxmlformats.org/drawingml/2006/table">
            <a:tbl>
              <a:tblPr firstRow="1" bandRow="1">
                <a:tableStyleId>{5C22544A-7EE6-4342-B048-85BDC9FD1C3A}</a:tableStyleId>
              </a:tblPr>
              <a:tblGrid>
                <a:gridCol w="3408025">
                  <a:extLst>
                    <a:ext uri="{9D8B030D-6E8A-4147-A177-3AD203B41FA5}">
                      <a16:colId xmlns:a16="http://schemas.microsoft.com/office/drawing/2014/main" val="20000"/>
                    </a:ext>
                  </a:extLst>
                </a:gridCol>
                <a:gridCol w="2687975">
                  <a:extLst>
                    <a:ext uri="{9D8B030D-6E8A-4147-A177-3AD203B41FA5}">
                      <a16:colId xmlns:a16="http://schemas.microsoft.com/office/drawing/2014/main" val="20001"/>
                    </a:ext>
                  </a:extLst>
                </a:gridCol>
              </a:tblGrid>
              <a:tr h="370840">
                <a:tc>
                  <a:txBody>
                    <a:bodyPr/>
                    <a:lstStyle/>
                    <a:p>
                      <a:r>
                        <a:rPr lang="en-US" altLang="zh-CN" sz="2400" dirty="0"/>
                        <a:t>Method</a:t>
                      </a:r>
                      <a:endParaRPr lang="zh-CN" altLang="en-US" sz="2400" dirty="0"/>
                    </a:p>
                  </a:txBody>
                  <a:tcPr/>
                </a:tc>
                <a:tc>
                  <a:txBody>
                    <a:bodyPr/>
                    <a:lstStyle/>
                    <a:p>
                      <a:pPr latinLnBrk="1"/>
                      <a:r>
                        <a:rPr lang="en-US" altLang="zh-CN" sz="2400" b="1" i="0" kern="1200" dirty="0">
                          <a:solidFill>
                            <a:schemeClr val="lt1"/>
                          </a:solidFill>
                          <a:effectLst/>
                          <a:latin typeface="+mn-lt"/>
                          <a:ea typeface="+mn-ea"/>
                          <a:cs typeface="+mn-cs"/>
                        </a:rPr>
                        <a:t>Accuracy</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latin typeface="华文楷体" pitchFamily="2" charset="-122"/>
                          <a:ea typeface="华文楷体" pitchFamily="2" charset="-122"/>
                          <a:sym typeface="+mn-ea"/>
                        </a:rPr>
                        <a:t>Logistic Regression</a:t>
                      </a:r>
                      <a:endParaRPr lang="zh-CN" altLang="en-US" sz="2400" dirty="0"/>
                    </a:p>
                  </a:txBody>
                  <a:tcPr/>
                </a:tc>
                <a:tc>
                  <a:txBody>
                    <a:bodyPr/>
                    <a:lstStyle/>
                    <a:p>
                      <a:r>
                        <a:rPr lang="en-US" altLang="zh-CN" sz="2400" dirty="0"/>
                        <a:t>80.6%</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b="1" dirty="0">
                          <a:latin typeface="华文楷体" pitchFamily="2" charset="-122"/>
                          <a:ea typeface="华文楷体" pitchFamily="2" charset="-122"/>
                          <a:sym typeface="+mn-ea"/>
                        </a:rPr>
                        <a:t>Random Forest</a:t>
                      </a:r>
                      <a:endParaRPr lang="zh-CN" altLang="en-US" sz="2400" dirty="0"/>
                    </a:p>
                  </a:txBody>
                  <a:tcPr/>
                </a:tc>
                <a:tc>
                  <a:txBody>
                    <a:bodyPr/>
                    <a:lstStyle/>
                    <a:p>
                      <a:r>
                        <a:rPr lang="en-US" altLang="zh-CN" sz="2400" dirty="0"/>
                        <a:t>81.5%</a:t>
                      </a:r>
                      <a:endParaRPr lang="zh-CN" altLang="en-US" sz="2400" dirty="0"/>
                    </a:p>
                  </a:txBody>
                  <a:tcPr/>
                </a:tc>
                <a:extLst>
                  <a:ext uri="{0D108BD9-81ED-4DB2-BD59-A6C34878D82A}">
                    <a16:rowId xmlns:a16="http://schemas.microsoft.com/office/drawing/2014/main" val="10002"/>
                  </a:ext>
                </a:extLst>
              </a:tr>
              <a:tr h="370840">
                <a:tc>
                  <a:txBody>
                    <a:bodyPr/>
                    <a:lstStyle/>
                    <a:p>
                      <a:r>
                        <a:rPr lang="en-US" altLang="zh-CN" sz="2400" dirty="0"/>
                        <a:t>SMO+SVM</a:t>
                      </a:r>
                      <a:endParaRPr lang="zh-CN" altLang="en-US" sz="2400" dirty="0"/>
                    </a:p>
                  </a:txBody>
                  <a:tcPr/>
                </a:tc>
                <a:tc>
                  <a:txBody>
                    <a:bodyPr/>
                    <a:lstStyle/>
                    <a:p>
                      <a:r>
                        <a:rPr lang="zh-CN" altLang="en-US" sz="2400" dirty="0">
                          <a:solidFill>
                            <a:srgbClr val="FF0000"/>
                          </a:solidFill>
                        </a:rPr>
                        <a:t>87.8%</a:t>
                      </a:r>
                    </a:p>
                  </a:txBody>
                  <a:tcPr/>
                </a:tc>
                <a:extLst>
                  <a:ext uri="{0D108BD9-81ED-4DB2-BD59-A6C34878D82A}">
                    <a16:rowId xmlns:a16="http://schemas.microsoft.com/office/drawing/2014/main" val="10003"/>
                  </a:ext>
                </a:extLst>
              </a:tr>
            </a:tbl>
          </a:graphicData>
        </a:graphic>
      </p:graphicFrame>
      <p:sp>
        <p:nvSpPr>
          <p:cNvPr id="6" name="标题 2"/>
          <p:cNvSpPr txBox="1"/>
          <p:nvPr/>
        </p:nvSpPr>
        <p:spPr bwMode="auto">
          <a:xfrm>
            <a:off x="1187765" y="257400"/>
            <a:ext cx="842458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3200">
                <a:solidFill>
                  <a:srgbClr val="403152"/>
                </a:solidFill>
                <a:latin typeface="黑体" pitchFamily="2" charset="-122"/>
                <a:ea typeface="黑体" pitchFamily="2" charset="-122"/>
              </a:defRPr>
            </a:lvl2pPr>
            <a:lvl3pPr algn="l" rtl="0" eaLnBrk="0" fontAlgn="base" hangingPunct="0">
              <a:spcBef>
                <a:spcPct val="0"/>
              </a:spcBef>
              <a:spcAft>
                <a:spcPct val="0"/>
              </a:spcAft>
              <a:defRPr sz="3200">
                <a:solidFill>
                  <a:srgbClr val="403152"/>
                </a:solidFill>
                <a:latin typeface="黑体" pitchFamily="2" charset="-122"/>
                <a:ea typeface="黑体" pitchFamily="2" charset="-122"/>
              </a:defRPr>
            </a:lvl3pPr>
            <a:lvl4pPr algn="l" rtl="0" eaLnBrk="0" fontAlgn="base" hangingPunct="0">
              <a:spcBef>
                <a:spcPct val="0"/>
              </a:spcBef>
              <a:spcAft>
                <a:spcPct val="0"/>
              </a:spcAft>
              <a:defRPr sz="3200">
                <a:solidFill>
                  <a:srgbClr val="403152"/>
                </a:solidFill>
                <a:latin typeface="黑体" pitchFamily="2" charset="-122"/>
                <a:ea typeface="黑体" pitchFamily="2" charset="-122"/>
              </a:defRPr>
            </a:lvl4pPr>
            <a:lvl5pPr algn="l" rtl="0" eaLnBrk="0" fontAlgn="base" hangingPunct="0">
              <a:spcBef>
                <a:spcPct val="0"/>
              </a:spcBef>
              <a:spcAft>
                <a:spcPct val="0"/>
              </a:spcAft>
              <a:defRPr sz="3200">
                <a:solidFill>
                  <a:srgbClr val="403152"/>
                </a:solidFill>
                <a:latin typeface="黑体" pitchFamily="2" charset="-122"/>
                <a:ea typeface="黑体" pitchFamily="2" charset="-122"/>
              </a:defRPr>
            </a:lvl5pPr>
            <a:lvl6pPr marL="457200" algn="l" rtl="0" eaLnBrk="1" fontAlgn="base" hangingPunct="1">
              <a:spcBef>
                <a:spcPct val="0"/>
              </a:spcBef>
              <a:spcAft>
                <a:spcPct val="0"/>
              </a:spcAft>
              <a:defRPr sz="3200">
                <a:solidFill>
                  <a:srgbClr val="403152"/>
                </a:solidFill>
                <a:latin typeface="黑体" pitchFamily="2" charset="-122"/>
                <a:ea typeface="黑体" pitchFamily="2" charset="-122"/>
              </a:defRPr>
            </a:lvl6pPr>
            <a:lvl7pPr marL="914400" algn="l" rtl="0" eaLnBrk="1" fontAlgn="base" hangingPunct="1">
              <a:spcBef>
                <a:spcPct val="0"/>
              </a:spcBef>
              <a:spcAft>
                <a:spcPct val="0"/>
              </a:spcAft>
              <a:defRPr sz="3200">
                <a:solidFill>
                  <a:srgbClr val="403152"/>
                </a:solidFill>
                <a:latin typeface="黑体" pitchFamily="2" charset="-122"/>
                <a:ea typeface="黑体" pitchFamily="2" charset="-122"/>
              </a:defRPr>
            </a:lvl7pPr>
            <a:lvl8pPr marL="1371600" algn="l" rtl="0" eaLnBrk="1" fontAlgn="base" hangingPunct="1">
              <a:spcBef>
                <a:spcPct val="0"/>
              </a:spcBef>
              <a:spcAft>
                <a:spcPct val="0"/>
              </a:spcAft>
              <a:defRPr sz="3200">
                <a:solidFill>
                  <a:srgbClr val="403152"/>
                </a:solidFill>
                <a:latin typeface="黑体" pitchFamily="2" charset="-122"/>
                <a:ea typeface="黑体" pitchFamily="2" charset="-122"/>
              </a:defRPr>
            </a:lvl8pPr>
            <a:lvl9pPr marL="1828800" algn="l" rtl="0" eaLnBrk="1" fontAlgn="base" hangingPunct="1">
              <a:spcBef>
                <a:spcPct val="0"/>
              </a:spcBef>
              <a:spcAft>
                <a:spcPct val="0"/>
              </a:spcAft>
              <a:defRPr sz="3200">
                <a:solidFill>
                  <a:srgbClr val="403152"/>
                </a:solidFill>
                <a:latin typeface="黑体" pitchFamily="2" charset="-122"/>
                <a:ea typeface="黑体" pitchFamily="2" charset="-122"/>
              </a:defRPr>
            </a:lvl9pPr>
          </a:lstStyle>
          <a:p>
            <a:r>
              <a:rPr lang="en-US" altLang="zh-CN" sz="3000" b="1" dirty="0">
                <a:latin typeface="Times New Roman" pitchFamily="18" charset="0"/>
                <a:ea typeface="华文楷体" pitchFamily="2" charset="-122"/>
                <a:cs typeface="Times New Roman" pitchFamily="18" charset="0"/>
                <a:sym typeface="+mn-ea"/>
              </a:rPr>
              <a:t>Analysis and results–Support Vector Machine</a:t>
            </a:r>
            <a:endParaRPr lang="zh-CN" altLang="en-US" sz="3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sz="3600" b="1" dirty="0">
                <a:latin typeface="华文楷体" pitchFamily="2" charset="-122"/>
                <a:ea typeface="华文楷体" pitchFamily="2" charset="-122"/>
                <a:sym typeface="+mn-ea"/>
              </a:rPr>
              <a:t>Summary</a:t>
            </a:r>
            <a:endParaRPr lang="zh-CN" altLang="en-US" sz="3600" dirty="0"/>
          </a:p>
        </p:txBody>
      </p:sp>
      <p:sp>
        <p:nvSpPr>
          <p:cNvPr id="4" name="文本框 3"/>
          <p:cNvSpPr txBox="1"/>
          <p:nvPr/>
        </p:nvSpPr>
        <p:spPr>
          <a:xfrm>
            <a:off x="755734" y="1640401"/>
            <a:ext cx="7416516" cy="1188720"/>
          </a:xfrm>
          <a:prstGeom prst="rect">
            <a:avLst/>
          </a:prstGeom>
          <a:noFill/>
        </p:spPr>
        <p:txBody>
          <a:bodyPr wrap="square" rtlCol="0">
            <a:spAutoFit/>
          </a:bodyPr>
          <a:lstStyle/>
          <a:p>
            <a:pPr marL="457200" indent="-457200">
              <a:buAutoNum type="arabicPeriod"/>
            </a:pPr>
            <a:r>
              <a:rPr lang="en-US" altLang="zh-CN" sz="2400" dirty="0"/>
              <a:t>Updatable and efficient prediction models</a:t>
            </a:r>
          </a:p>
          <a:p>
            <a:pPr marL="457200" indent="-457200">
              <a:buAutoNum type="arabicPeriod"/>
            </a:pPr>
            <a:r>
              <a:rPr lang="en-US" altLang="zh-CN" sz="2400" dirty="0"/>
              <a:t>Statistically significant accuracy</a:t>
            </a:r>
          </a:p>
          <a:p>
            <a:pPr marL="457200" indent="-457200">
              <a:buAutoNum type="arabicPeriod"/>
            </a:pPr>
            <a:r>
              <a:rPr lang="en-US" altLang="zh-CN" sz="2400" dirty="0"/>
              <a:t>Consistency with existing neurological research results</a:t>
            </a:r>
          </a:p>
        </p:txBody>
      </p:sp>
      <p:pic>
        <p:nvPicPr>
          <p:cNvPr id="9" name="图片 8"/>
          <p:cNvPicPr>
            <a:picLocks noChangeAspect="1"/>
          </p:cNvPicPr>
          <p:nvPr/>
        </p:nvPicPr>
        <p:blipFill rotWithShape="1">
          <a:blip r:embed="rId3"/>
          <a:srcRect t="1" b="62303"/>
          <a:stretch>
            <a:fillRect/>
          </a:stretch>
        </p:blipFill>
        <p:spPr>
          <a:xfrm>
            <a:off x="1249115" y="3358380"/>
            <a:ext cx="6429753" cy="2507307"/>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42" y="1288900"/>
            <a:ext cx="8229600" cy="4784725"/>
          </a:xfrm>
        </p:spPr>
        <p:txBody>
          <a:bodyPr/>
          <a:lstStyle/>
          <a:p>
            <a:pPr latinLnBrk="0">
              <a:lnSpc>
                <a:spcPts val="4300"/>
              </a:lnSpc>
              <a:spcBef>
                <a:spcPts val="0"/>
              </a:spcBef>
            </a:pPr>
            <a:r>
              <a:rPr lang="zh-CN" altLang="en-US" sz="3200" b="1" dirty="0">
                <a:latin typeface="华文楷体" pitchFamily="2" charset="-122"/>
                <a:ea typeface="华文楷体" pitchFamily="2" charset="-122"/>
              </a:rPr>
              <a:t>Introduction</a:t>
            </a:r>
          </a:p>
          <a:p>
            <a:pPr latinLnBrk="0">
              <a:lnSpc>
                <a:spcPts val="4300"/>
              </a:lnSpc>
              <a:spcBef>
                <a:spcPts val="0"/>
              </a:spcBef>
            </a:pPr>
            <a:r>
              <a:rPr lang="zh-CN" altLang="en-US" sz="3200" b="1" dirty="0">
                <a:latin typeface="华文楷体" pitchFamily="2" charset="-122"/>
                <a:ea typeface="华文楷体" pitchFamily="2" charset="-122"/>
              </a:rPr>
              <a:t>Data preprocessing</a:t>
            </a:r>
          </a:p>
          <a:p>
            <a:pPr latinLnBrk="0">
              <a:lnSpc>
                <a:spcPts val="4300"/>
              </a:lnSpc>
              <a:spcBef>
                <a:spcPts val="0"/>
              </a:spcBef>
            </a:pPr>
            <a:r>
              <a:rPr lang="en-US" altLang="zh-CN" sz="3200" b="1" dirty="0">
                <a:latin typeface="华文楷体" pitchFamily="2" charset="-122"/>
                <a:ea typeface="华文楷体" pitchFamily="2" charset="-122"/>
                <a:sym typeface="+mn-ea"/>
              </a:rPr>
              <a:t>Feature screening</a:t>
            </a:r>
            <a:endParaRPr lang="zh-CN" altLang="en-US" sz="3200" b="1" dirty="0">
              <a:latin typeface="华文楷体" pitchFamily="2" charset="-122"/>
              <a:ea typeface="华文楷体" pitchFamily="2" charset="-122"/>
            </a:endParaRPr>
          </a:p>
          <a:p>
            <a:pPr latinLnBrk="0">
              <a:lnSpc>
                <a:spcPts val="4300"/>
              </a:lnSpc>
              <a:spcBef>
                <a:spcPts val="0"/>
              </a:spcBef>
            </a:pPr>
            <a:r>
              <a:rPr lang="en-US" altLang="zh-CN" sz="3200" b="1" dirty="0">
                <a:latin typeface="华文楷体" pitchFamily="2" charset="-122"/>
                <a:ea typeface="华文楷体" pitchFamily="2" charset="-122"/>
              </a:rPr>
              <a:t>Analysis and results</a:t>
            </a:r>
            <a:endParaRPr lang="zh-CN" altLang="en-US" sz="3200" b="1" dirty="0">
              <a:latin typeface="华文楷体" pitchFamily="2" charset="-122"/>
              <a:ea typeface="华文楷体" pitchFamily="2" charset="-122"/>
            </a:endParaRPr>
          </a:p>
          <a:p>
            <a:pPr latinLnBrk="0">
              <a:lnSpc>
                <a:spcPts val="4300"/>
              </a:lnSpc>
              <a:spcBef>
                <a:spcPts val="0"/>
              </a:spcBef>
            </a:pPr>
            <a:r>
              <a:rPr lang="en-US" altLang="zh-CN" sz="3200" b="1" dirty="0">
                <a:latin typeface="华文楷体" pitchFamily="2" charset="-122"/>
                <a:ea typeface="华文楷体" pitchFamily="2" charset="-122"/>
                <a:sym typeface="+mn-ea"/>
              </a:rPr>
              <a:t>Summary</a:t>
            </a:r>
            <a:endParaRPr lang="en-US" altLang="zh-CN" sz="3200" b="1" dirty="0">
              <a:latin typeface="华文楷体" pitchFamily="2" charset="-122"/>
              <a:ea typeface="华文楷体" pitchFamily="2" charset="-122"/>
            </a:endParaRPr>
          </a:p>
          <a:p>
            <a:pPr latinLnBrk="0">
              <a:lnSpc>
                <a:spcPts val="4300"/>
              </a:lnSpc>
              <a:spcBef>
                <a:spcPts val="0"/>
              </a:spcBef>
            </a:pPr>
            <a:r>
              <a:rPr lang="zh-CN" altLang="en-US" sz="3200" b="1" dirty="0">
                <a:latin typeface="华文楷体" pitchFamily="2" charset="-122"/>
                <a:ea typeface="华文楷体" pitchFamily="2" charset="-122"/>
              </a:rPr>
              <a:t>Future outlook</a:t>
            </a:r>
          </a:p>
          <a:p>
            <a:pPr latinLnBrk="0">
              <a:lnSpc>
                <a:spcPct val="150000"/>
              </a:lnSpc>
              <a:spcBef>
                <a:spcPts val="0"/>
              </a:spcBef>
            </a:pPr>
            <a:endParaRPr lang="zh-CN" altLang="en-US" sz="2400" b="1" dirty="0">
              <a:latin typeface="华文楷体" pitchFamily="2" charset="-122"/>
              <a:ea typeface="华文楷体" pitchFamily="2" charset="-122"/>
            </a:endParaRPr>
          </a:p>
        </p:txBody>
      </p:sp>
      <p:sp>
        <p:nvSpPr>
          <p:cNvPr id="3" name="标题 2"/>
          <p:cNvSpPr>
            <a:spLocks noGrp="1"/>
          </p:cNvSpPr>
          <p:nvPr>
            <p:ph type="title"/>
          </p:nvPr>
        </p:nvSpPr>
        <p:spPr>
          <a:xfrm>
            <a:off x="1766570" y="221298"/>
            <a:ext cx="6778625" cy="633412"/>
          </a:xfrm>
        </p:spPr>
        <p:txBody>
          <a:bodyPr/>
          <a:lstStyle/>
          <a:p>
            <a:r>
              <a:rPr lang="zh-CN" altLang="en-US" sz="3600" dirty="0">
                <a:latin typeface="Times New Roman" pitchFamily="18" charset="0"/>
                <a:cs typeface="Times New Roman" pitchFamily="18" charset="0"/>
              </a:rPr>
              <a:t>Contents</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sz="3600" b="1" dirty="0">
                <a:latin typeface="华文楷体" pitchFamily="2" charset="-122"/>
                <a:ea typeface="华文楷体" pitchFamily="2" charset="-122"/>
                <a:sym typeface="+mn-ea"/>
              </a:rPr>
              <a:t>Future outlook</a:t>
            </a:r>
            <a:endParaRPr lang="zh-CN" altLang="en-US" sz="3600" dirty="0"/>
          </a:p>
        </p:txBody>
      </p:sp>
      <p:pic>
        <p:nvPicPr>
          <p:cNvPr id="6" name="图片 5"/>
          <p:cNvPicPr>
            <a:picLocks noChangeAspect="1"/>
          </p:cNvPicPr>
          <p:nvPr/>
        </p:nvPicPr>
        <p:blipFill>
          <a:blip r:embed="rId3"/>
          <a:stretch>
            <a:fillRect/>
          </a:stretch>
        </p:blipFill>
        <p:spPr>
          <a:xfrm>
            <a:off x="977900" y="1867535"/>
            <a:ext cx="2858502" cy="2144399"/>
          </a:xfrm>
          <a:prstGeom prst="rect">
            <a:avLst/>
          </a:prstGeom>
        </p:spPr>
      </p:pic>
      <p:pic>
        <p:nvPicPr>
          <p:cNvPr id="7" name="图片 6"/>
          <p:cNvPicPr>
            <a:picLocks noChangeAspect="1"/>
          </p:cNvPicPr>
          <p:nvPr/>
        </p:nvPicPr>
        <p:blipFill>
          <a:blip r:embed="rId4"/>
          <a:stretch>
            <a:fillRect/>
          </a:stretch>
        </p:blipFill>
        <p:spPr>
          <a:xfrm>
            <a:off x="4995545" y="1867535"/>
            <a:ext cx="2858502" cy="2142069"/>
          </a:xfrm>
          <a:prstGeom prst="rect">
            <a:avLst/>
          </a:prstGeom>
        </p:spPr>
      </p:pic>
      <p:sp>
        <p:nvSpPr>
          <p:cNvPr id="2" name="文本框 1"/>
          <p:cNvSpPr txBox="1"/>
          <p:nvPr/>
        </p:nvSpPr>
        <p:spPr>
          <a:xfrm>
            <a:off x="717550" y="1236980"/>
            <a:ext cx="1572260" cy="467360"/>
          </a:xfrm>
          <a:prstGeom prst="rect">
            <a:avLst/>
          </a:prstGeom>
          <a:noFill/>
        </p:spPr>
        <p:txBody>
          <a:bodyPr wrap="square" rtlCol="0">
            <a:noAutofit/>
          </a:bodyPr>
          <a:lstStyle/>
          <a:p>
            <a:pPr>
              <a:lnSpc>
                <a:spcPct val="100000"/>
              </a:lnSpc>
            </a:pPr>
            <a:r>
              <a:rPr lang="en-US" altLang="zh-CN" sz="2800" dirty="0"/>
              <a:t>Trial run</a:t>
            </a:r>
          </a:p>
        </p:txBody>
      </p:sp>
      <p:sp>
        <p:nvSpPr>
          <p:cNvPr id="8" name="文本框 7"/>
          <p:cNvSpPr txBox="1"/>
          <p:nvPr/>
        </p:nvSpPr>
        <p:spPr>
          <a:xfrm>
            <a:off x="273050" y="5205026"/>
            <a:ext cx="2915920" cy="408305"/>
          </a:xfrm>
          <a:prstGeom prst="rect">
            <a:avLst/>
          </a:prstGeom>
          <a:noFill/>
        </p:spPr>
        <p:txBody>
          <a:bodyPr wrap="square" rtlCol="0">
            <a:noAutofit/>
          </a:bodyPr>
          <a:lstStyle/>
          <a:p>
            <a:pPr>
              <a:lnSpc>
                <a:spcPct val="100000"/>
              </a:lnSpc>
            </a:pPr>
            <a:r>
              <a:rPr lang="en-US" altLang="zh-CN" sz="2800" dirty="0"/>
              <a:t>AI aided diagnosis</a:t>
            </a:r>
          </a:p>
        </p:txBody>
      </p:sp>
      <p:pic>
        <p:nvPicPr>
          <p:cNvPr id="9" name="Content Placeholder 4">
            <a:extLst>
              <a:ext uri="{FF2B5EF4-FFF2-40B4-BE49-F238E27FC236}">
                <a16:creationId xmlns:a16="http://schemas.microsoft.com/office/drawing/2014/main" id="{0FA5E7A6-7574-DF46-BAC6-E1683209177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138036" y="4437070"/>
            <a:ext cx="6005965" cy="2420930"/>
          </a:xfr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sz="3600" b="1" dirty="0">
                <a:latin typeface="华文楷体" pitchFamily="2" charset="-122"/>
                <a:ea typeface="华文楷体" pitchFamily="2" charset="-122"/>
                <a:sym typeface="+mn-ea"/>
              </a:rPr>
              <a:t>Future outlook</a:t>
            </a:r>
            <a:endParaRPr lang="zh-CN" altLang="en-US" sz="36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842" y="5273111"/>
            <a:ext cx="1281925" cy="1281925"/>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912" y="5273111"/>
            <a:ext cx="1284922" cy="1284922"/>
          </a:xfrm>
          <a:prstGeom prst="rect">
            <a:avLst/>
          </a:prstGeom>
        </p:spPr>
      </p:pic>
      <p:sp>
        <p:nvSpPr>
          <p:cNvPr id="11" name="文本框 10"/>
          <p:cNvSpPr txBox="1"/>
          <p:nvPr/>
        </p:nvSpPr>
        <p:spPr>
          <a:xfrm>
            <a:off x="614171" y="4680458"/>
            <a:ext cx="7496175" cy="518160"/>
          </a:xfrm>
          <a:prstGeom prst="rect">
            <a:avLst/>
          </a:prstGeom>
          <a:noFill/>
        </p:spPr>
        <p:txBody>
          <a:bodyPr wrap="none" rtlCol="0">
            <a:spAutoFit/>
          </a:bodyPr>
          <a:lstStyle/>
          <a:p>
            <a:r>
              <a:rPr kumimoji="1" lang="en-US" altLang="zh-CN" sz="2800" dirty="0"/>
              <a:t>Continuous tracking &amp; personalized healthcare plan</a:t>
            </a:r>
            <a:endParaRPr kumimoji="1" lang="zh-CN" altLang="en-US" sz="2800" dirty="0"/>
          </a:p>
        </p:txBody>
      </p:sp>
      <p:sp>
        <p:nvSpPr>
          <p:cNvPr id="2" name="文本框 1"/>
          <p:cNvSpPr txBox="1"/>
          <p:nvPr/>
        </p:nvSpPr>
        <p:spPr>
          <a:xfrm>
            <a:off x="539720" y="1124840"/>
            <a:ext cx="4563745" cy="518160"/>
          </a:xfrm>
          <a:prstGeom prst="rect">
            <a:avLst/>
          </a:prstGeom>
          <a:noFill/>
        </p:spPr>
        <p:txBody>
          <a:bodyPr wrap="none" rtlCol="0">
            <a:spAutoFit/>
          </a:bodyPr>
          <a:lstStyle/>
          <a:p>
            <a:r>
              <a:rPr kumimoji="1" lang="en-US" altLang="zh-CN" sz="2800" dirty="0"/>
              <a:t>A more efficient screening tool</a:t>
            </a: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815" y="1643000"/>
            <a:ext cx="4347371" cy="303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sz="3600" b="1" dirty="0">
                <a:latin typeface="华文楷体" pitchFamily="2" charset="-122"/>
                <a:ea typeface="华文楷体" pitchFamily="2" charset="-122"/>
                <a:sym typeface="+mn-ea"/>
              </a:rPr>
              <a:t>Acknowledgments</a:t>
            </a:r>
            <a:endParaRPr lang="zh-CN" altLang="en-US" sz="3600" dirty="0"/>
          </a:p>
        </p:txBody>
      </p:sp>
      <p:sp>
        <p:nvSpPr>
          <p:cNvPr id="2" name="矩形 1"/>
          <p:cNvSpPr/>
          <p:nvPr/>
        </p:nvSpPr>
        <p:spPr>
          <a:xfrm>
            <a:off x="539720" y="1951672"/>
            <a:ext cx="8064560" cy="1384995"/>
          </a:xfrm>
          <a:prstGeom prst="rect">
            <a:avLst/>
          </a:prstGeom>
        </p:spPr>
        <p:txBody>
          <a:bodyPr wrap="square">
            <a:spAutoFit/>
          </a:bodyPr>
          <a:lstStyle/>
          <a:p>
            <a:r>
              <a:rPr lang="en-US" altLang="zh-CN" sz="2800" dirty="0"/>
              <a:t>The authors gratefully acknowledge the support of the Nanjing </a:t>
            </a:r>
            <a:r>
              <a:rPr lang="en-US" altLang="zh-CN" sz="2800" dirty="0" err="1"/>
              <a:t>Tianyou</a:t>
            </a:r>
            <a:r>
              <a:rPr lang="en-US" altLang="zh-CN" sz="2800" dirty="0"/>
              <a:t> children hospital and the kindly guidance from Mr. Tao Bai.</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95350" y="2875914"/>
            <a:ext cx="6900545" cy="1106805"/>
          </a:xfrm>
          <a:prstGeom prst="rect">
            <a:avLst/>
          </a:prstGeom>
          <a:noFill/>
        </p:spPr>
        <p:txBody>
          <a:bodyPr wrap="square" rtlCol="0">
            <a:spAutoFit/>
          </a:bodyPr>
          <a:lstStyle/>
          <a:p>
            <a:pPr algn="ctr"/>
            <a:r>
              <a:rPr lang="en-US" altLang="zh-CN" sz="6600" b="1" dirty="0">
                <a:solidFill>
                  <a:srgbClr val="92D050"/>
                </a:solidFill>
                <a:latin typeface="楷体" pitchFamily="49" charset="-122"/>
                <a:ea typeface="楷体" pitchFamily="49" charset="-122"/>
              </a:rPr>
              <a:t>Thank You!</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sz="3600" b="1" dirty="0">
                <a:latin typeface="华文楷体" pitchFamily="2" charset="-122"/>
                <a:ea typeface="华文楷体" pitchFamily="2" charset="-122"/>
                <a:sym typeface="+mn-ea"/>
              </a:rPr>
              <a:t>Supplement 1</a:t>
            </a:r>
            <a:endParaRPr lang="zh-CN" altLang="en-US" sz="36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841" y="1076838"/>
            <a:ext cx="4104284" cy="547237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latin typeface="华文楷体" pitchFamily="2" charset="-122"/>
                <a:ea typeface="华文楷体" pitchFamily="2" charset="-122"/>
                <a:sym typeface="+mn-ea"/>
              </a:rPr>
              <a:t>Supplement 2</a:t>
            </a:r>
            <a:endParaRPr lang="zh-CN" altLang="en-US" dirty="0"/>
          </a:p>
        </p:txBody>
      </p:sp>
      <p:pic>
        <p:nvPicPr>
          <p:cNvPr id="18436" name="Picture 4" descr="C:\Users\CXY\Documents\Tencent Files\1398253645\Image\C2C\8AP46_8O[PIK{EO0MET199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00" y="1124839"/>
            <a:ext cx="8670926" cy="4651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zh-CN" altLang="en-US" sz="3600" b="1" dirty="0">
                <a:latin typeface="Times New Roman" pitchFamily="18" charset="0"/>
                <a:ea typeface="华文楷体" pitchFamily="2" charset="-122"/>
                <a:cs typeface="Times New Roman" pitchFamily="18" charset="0"/>
                <a:sym typeface="+mn-ea"/>
              </a:rPr>
              <a:t>Introduction</a:t>
            </a:r>
            <a:endParaRPr lang="zh-CN" altLang="en-US" sz="3600" dirty="0">
              <a:latin typeface="Times New Roman" pitchFamily="18" charset="0"/>
              <a:cs typeface="Times New Roman" pitchFamily="18" charset="0"/>
            </a:endParaRPr>
          </a:p>
        </p:txBody>
      </p:sp>
      <p:pic>
        <p:nvPicPr>
          <p:cNvPr id="2" name="图片 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8770" b="50552" l="13302" r="32229">
                        <a14:foregroundMark x1="14406" y1="19953" x2="14406" y2="19953"/>
                      </a14:backgroundRemoval>
                    </a14:imgEffect>
                  </a14:imgLayer>
                </a14:imgProps>
              </a:ext>
              <a:ext uri="{28A0092B-C50C-407E-A947-70E740481C1C}">
                <a14:useLocalDpi xmlns:a14="http://schemas.microsoft.com/office/drawing/2010/main" val="0"/>
              </a:ext>
            </a:extLst>
          </a:blip>
          <a:srcRect l="13588" t="15215" r="67236" b="57012"/>
          <a:stretch>
            <a:fillRect/>
          </a:stretch>
        </p:blipFill>
        <p:spPr>
          <a:xfrm>
            <a:off x="25755" y="2780955"/>
            <a:ext cx="2375271" cy="2293365"/>
          </a:xfrm>
          <a:prstGeom prst="rect">
            <a:avLst/>
          </a:prstGeom>
        </p:spPr>
      </p:pic>
      <p:sp>
        <p:nvSpPr>
          <p:cNvPr id="4" name="文本框 3"/>
          <p:cNvSpPr txBox="1"/>
          <p:nvPr/>
        </p:nvSpPr>
        <p:spPr>
          <a:xfrm>
            <a:off x="463380" y="1483535"/>
            <a:ext cx="1879041" cy="584775"/>
          </a:xfrm>
          <a:prstGeom prst="rect">
            <a:avLst/>
          </a:prstGeom>
          <a:noFill/>
        </p:spPr>
        <p:txBody>
          <a:bodyPr wrap="none" rtlCol="0">
            <a:spAutoFit/>
          </a:bodyPr>
          <a:lstStyle/>
          <a:p>
            <a:r>
              <a:rPr kumimoji="1" lang="en-US" altLang="zh-CN" sz="3200" b="1" dirty="0">
                <a:latin typeface="STKaiti" charset="-122"/>
                <a:ea typeface="STKaiti" charset="-122"/>
                <a:cs typeface="STKaiti" charset="-122"/>
              </a:rPr>
              <a:t>Symptoms</a:t>
            </a:r>
            <a:endParaRPr kumimoji="1" lang="zh-CN" altLang="en-US" sz="3200" b="1" dirty="0">
              <a:latin typeface="STKaiti" charset="-122"/>
              <a:ea typeface="STKaiti" charset="-122"/>
              <a:cs typeface="STKaiti" charset="-122"/>
            </a:endParaRPr>
          </a:p>
        </p:txBody>
      </p:sp>
      <p:sp>
        <p:nvSpPr>
          <p:cNvPr id="5" name="灯片编号占位符 4"/>
          <p:cNvSpPr>
            <a:spLocks noGrp="1"/>
          </p:cNvSpPr>
          <p:nvPr>
            <p:ph type="sldNum" sz="quarter" idx="12"/>
          </p:nvPr>
        </p:nvSpPr>
        <p:spPr/>
        <p:txBody>
          <a:bodyPr/>
          <a:lstStyle/>
          <a:p>
            <a:pPr>
              <a:defRPr/>
            </a:pPr>
            <a:fld id="{7F13FD55-CA91-4C6E-81C3-D3DD4E571927}" type="slidenum">
              <a:rPr lang="zh-CN" altLang="en-US" smtClean="0"/>
              <a:t>3</a:t>
            </a:fld>
            <a:endParaRPr lang="zh-CN" altLang="en-US"/>
          </a:p>
        </p:txBody>
      </p:sp>
      <p:pic>
        <p:nvPicPr>
          <p:cNvPr id="6" name="图片 5"/>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6325" b="41404" l="37855" r="67718">
                        <a14:foregroundMark x1="53575" y1="27445" x2="53575" y2="27445"/>
                        <a14:foregroundMark x1="54364" y1="21451" x2="54364" y2="21451"/>
                        <a14:foregroundMark x1="58307" y1="21924" x2="58307" y2="21924"/>
                        <a14:foregroundMark x1="58412" y1="20505" x2="58412" y2="20505"/>
                        <a14:foregroundMark x1="57676" y1="19874" x2="57676" y2="19874"/>
                        <a14:foregroundMark x1="64248" y1="34069" x2="64248" y2="34069"/>
                        <a14:foregroundMark x1="59832" y1="27287" x2="59832" y2="27287"/>
                        <a14:foregroundMark x1="62093" y1="22240" x2="62093" y2="22240"/>
                        <a14:foregroundMark x1="63512" y1="20189" x2="63512" y2="20189"/>
                      </a14:backgroundRemoval>
                    </a14:imgEffect>
                  </a14:imgLayer>
                </a14:imgProps>
              </a:ext>
              <a:ext uri="{28A0092B-C50C-407E-A947-70E740481C1C}">
                <a14:useLocalDpi xmlns:a14="http://schemas.microsoft.com/office/drawing/2010/main" val="0"/>
              </a:ext>
            </a:extLst>
          </a:blip>
          <a:srcRect l="37378" t="13477" r="29802" b="57607"/>
          <a:stretch>
            <a:fillRect/>
          </a:stretch>
        </p:blipFill>
        <p:spPr>
          <a:xfrm>
            <a:off x="2555860" y="2700317"/>
            <a:ext cx="3699939" cy="2173203"/>
          </a:xfrm>
          <a:prstGeom prst="rect">
            <a:avLst/>
          </a:prstGeom>
        </p:spPr>
      </p:pic>
      <p:pic>
        <p:nvPicPr>
          <p:cNvPr id="7" name="图片 6"/>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50868" b="79259" l="20505" r="45689">
                        <a14:foregroundMark x1="27129" y1="60331" x2="27129" y2="60331"/>
                        <a14:foregroundMark x1="25131" y1="61120" x2="25131" y2="61120"/>
                        <a14:foregroundMark x1="41377" y1="67114" x2="41377" y2="67114"/>
                        <a14:foregroundMark x1="43533" y1="66640" x2="43533" y2="66640"/>
                      </a14:backgroundRemoval>
                    </a14:imgEffect>
                  </a14:imgLayer>
                </a14:imgProps>
              </a:ext>
              <a:ext uri="{28A0092B-C50C-407E-A947-70E740481C1C}">
                <a14:useLocalDpi xmlns:a14="http://schemas.microsoft.com/office/drawing/2010/main" val="0"/>
              </a:ext>
            </a:extLst>
          </a:blip>
          <a:srcRect l="21005" t="51864" r="54336" b="20629"/>
          <a:stretch>
            <a:fillRect/>
          </a:stretch>
        </p:blipFill>
        <p:spPr>
          <a:xfrm>
            <a:off x="6410633" y="3014210"/>
            <a:ext cx="2397864" cy="1776195"/>
          </a:xfrm>
          <a:prstGeom prst="rect">
            <a:avLst/>
          </a:prstGeom>
        </p:spPr>
      </p:pic>
      <p:sp>
        <p:nvSpPr>
          <p:cNvPr id="8" name="文本框 7"/>
          <p:cNvSpPr txBox="1"/>
          <p:nvPr/>
        </p:nvSpPr>
        <p:spPr>
          <a:xfrm>
            <a:off x="322155" y="4927456"/>
            <a:ext cx="1832553" cy="400110"/>
          </a:xfrm>
          <a:prstGeom prst="rect">
            <a:avLst/>
          </a:prstGeom>
          <a:noFill/>
        </p:spPr>
        <p:txBody>
          <a:bodyPr wrap="none" rtlCol="0">
            <a:spAutoFit/>
          </a:bodyPr>
          <a:lstStyle/>
          <a:p>
            <a:r>
              <a:rPr kumimoji="1" lang="en-US" altLang="zh-CN" sz="2000" dirty="0"/>
              <a:t>Speech Inability</a:t>
            </a:r>
            <a:endParaRPr kumimoji="1" lang="zh-CN" altLang="en-US" sz="2000" dirty="0"/>
          </a:p>
        </p:txBody>
      </p:sp>
      <p:sp>
        <p:nvSpPr>
          <p:cNvPr id="9" name="文本框 8"/>
          <p:cNvSpPr txBox="1"/>
          <p:nvPr/>
        </p:nvSpPr>
        <p:spPr>
          <a:xfrm>
            <a:off x="2555860" y="4927456"/>
            <a:ext cx="3493585" cy="400110"/>
          </a:xfrm>
          <a:prstGeom prst="rect">
            <a:avLst/>
          </a:prstGeom>
          <a:noFill/>
        </p:spPr>
        <p:txBody>
          <a:bodyPr wrap="none" rtlCol="0">
            <a:spAutoFit/>
          </a:bodyPr>
          <a:lstStyle/>
          <a:p>
            <a:r>
              <a:rPr kumimoji="1" lang="en-US" altLang="zh-CN" sz="2000" dirty="0"/>
              <a:t>Impaired </a:t>
            </a:r>
            <a:r>
              <a:rPr kumimoji="1" lang="en-US" altLang="zh-CN" sz="2000"/>
              <a:t>Social Communication</a:t>
            </a:r>
            <a:endParaRPr kumimoji="1" lang="zh-CN" altLang="en-US" sz="2000" dirty="0"/>
          </a:p>
        </p:txBody>
      </p:sp>
      <p:sp>
        <p:nvSpPr>
          <p:cNvPr id="10" name="文本框 9"/>
          <p:cNvSpPr txBox="1"/>
          <p:nvPr/>
        </p:nvSpPr>
        <p:spPr>
          <a:xfrm>
            <a:off x="6410633" y="4957646"/>
            <a:ext cx="2317879" cy="400110"/>
          </a:xfrm>
          <a:prstGeom prst="rect">
            <a:avLst/>
          </a:prstGeom>
          <a:noFill/>
        </p:spPr>
        <p:txBody>
          <a:bodyPr wrap="none" rtlCol="0">
            <a:spAutoFit/>
          </a:bodyPr>
          <a:lstStyle/>
          <a:p>
            <a:r>
              <a:rPr kumimoji="1" lang="en-US" altLang="zh-CN" sz="2000" dirty="0"/>
              <a:t>Repetitive Behaviors</a:t>
            </a:r>
            <a:endParaRPr kumimoji="1" lang="zh-CN" altLang="en-US" sz="2000" dirty="0"/>
          </a:p>
        </p:txBody>
      </p:sp>
      <p:sp>
        <p:nvSpPr>
          <p:cNvPr id="11" name="文本框 10"/>
          <p:cNvSpPr txBox="1"/>
          <p:nvPr/>
        </p:nvSpPr>
        <p:spPr>
          <a:xfrm>
            <a:off x="463380" y="6382921"/>
            <a:ext cx="2061590" cy="338554"/>
          </a:xfrm>
          <a:prstGeom prst="rect">
            <a:avLst/>
          </a:prstGeom>
          <a:noFill/>
        </p:spPr>
        <p:txBody>
          <a:bodyPr wrap="none" rtlCol="0">
            <a:spAutoFit/>
          </a:bodyPr>
          <a:lstStyle/>
          <a:p>
            <a:r>
              <a:rPr kumimoji="1" lang="en-US" altLang="zh-CN" sz="1600" dirty="0"/>
              <a:t>cr. </a:t>
            </a:r>
            <a:r>
              <a:rPr kumimoji="1" lang="en-US" altLang="zh-CN" sz="1600" dirty="0" err="1"/>
              <a:t>verywellhealth.com</a:t>
            </a:r>
            <a:endParaRPr kumimoji="1" lang="zh-CN" altLang="en-US" sz="16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zh-CN" altLang="en-US" sz="3600" b="1" dirty="0">
                <a:latin typeface="Times New Roman" pitchFamily="18" charset="0"/>
                <a:ea typeface="华文楷体" pitchFamily="2" charset="-122"/>
                <a:cs typeface="Times New Roman" pitchFamily="18" charset="0"/>
                <a:sym typeface="+mn-ea"/>
              </a:rPr>
              <a:t>Introduction</a:t>
            </a:r>
            <a:endParaRPr lang="zh-CN" altLang="en-US" sz="36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pPr>
              <a:defRPr/>
            </a:pPr>
            <a:fld id="{7F13FD55-CA91-4C6E-81C3-D3DD4E571927}" type="slidenum">
              <a:rPr lang="zh-CN" altLang="en-US" smtClean="0"/>
              <a:t>4</a:t>
            </a:fld>
            <a:endParaRPr lang="zh-CN" altLang="en-US"/>
          </a:p>
        </p:txBody>
      </p:sp>
      <p:sp>
        <p:nvSpPr>
          <p:cNvPr id="8" name="文本框 7"/>
          <p:cNvSpPr txBox="1"/>
          <p:nvPr/>
        </p:nvSpPr>
        <p:spPr>
          <a:xfrm>
            <a:off x="463380" y="1483535"/>
            <a:ext cx="4076757" cy="584775"/>
          </a:xfrm>
          <a:prstGeom prst="rect">
            <a:avLst/>
          </a:prstGeom>
          <a:noFill/>
        </p:spPr>
        <p:txBody>
          <a:bodyPr wrap="none" rtlCol="0">
            <a:spAutoFit/>
          </a:bodyPr>
          <a:lstStyle/>
          <a:p>
            <a:r>
              <a:rPr kumimoji="1" lang="en-US" altLang="zh-CN" sz="3200" b="1" dirty="0">
                <a:latin typeface="STKaiti" charset="-122"/>
                <a:ea typeface="STKaiti" charset="-122"/>
                <a:cs typeface="STKaiti" charset="-122"/>
              </a:rPr>
              <a:t>Environmental Factors</a:t>
            </a:r>
            <a:endParaRPr kumimoji="1" lang="zh-CN" altLang="en-US" sz="3200" b="1" dirty="0">
              <a:latin typeface="STKaiti" charset="-122"/>
              <a:ea typeface="STKaiti" charset="-122"/>
              <a:cs typeface="STKaiti"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80" y="2112278"/>
            <a:ext cx="2037057" cy="2037057"/>
          </a:xfrm>
          <a:prstGeom prst="rect">
            <a:avLst/>
          </a:prstGeom>
        </p:spPr>
      </p:pic>
      <p:sp>
        <p:nvSpPr>
          <p:cNvPr id="10" name="文本框 9"/>
          <p:cNvSpPr txBox="1"/>
          <p:nvPr/>
        </p:nvSpPr>
        <p:spPr>
          <a:xfrm>
            <a:off x="2127970" y="2928844"/>
            <a:ext cx="4824334" cy="523220"/>
          </a:xfrm>
          <a:prstGeom prst="rect">
            <a:avLst/>
          </a:prstGeom>
          <a:noFill/>
        </p:spPr>
        <p:txBody>
          <a:bodyPr wrap="square" rtlCol="0">
            <a:spAutoFit/>
          </a:bodyPr>
          <a:lstStyle/>
          <a:p>
            <a:pPr algn="l">
              <a:buClrTx/>
              <a:buSzTx/>
              <a:buFontTx/>
            </a:pPr>
            <a:r>
              <a:rPr lang="en-US" altLang="zh-CN" sz="2800" dirty="0"/>
              <a:t>Parturition in elder age</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780" y="3283162"/>
            <a:ext cx="2037057" cy="2037057"/>
          </a:xfrm>
          <a:prstGeom prst="rect">
            <a:avLst/>
          </a:prstGeom>
        </p:spPr>
      </p:pic>
      <p:sp>
        <p:nvSpPr>
          <p:cNvPr id="12" name="文本框 11"/>
          <p:cNvSpPr txBox="1"/>
          <p:nvPr/>
        </p:nvSpPr>
        <p:spPr>
          <a:xfrm>
            <a:off x="3068369" y="4099728"/>
            <a:ext cx="5341797" cy="523220"/>
          </a:xfrm>
          <a:prstGeom prst="rect">
            <a:avLst/>
          </a:prstGeom>
          <a:noFill/>
        </p:spPr>
        <p:txBody>
          <a:bodyPr wrap="square" rtlCol="0">
            <a:spAutoFit/>
          </a:bodyPr>
          <a:lstStyle/>
          <a:p>
            <a:r>
              <a:rPr lang="en-US" altLang="zh-CN" sz="2800" dirty="0"/>
              <a:t>Fever &amp; infection during pregnancy</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549" y="4503653"/>
            <a:ext cx="2037057" cy="2037057"/>
          </a:xfrm>
          <a:prstGeom prst="rect">
            <a:avLst/>
          </a:prstGeom>
        </p:spPr>
      </p:pic>
      <p:sp>
        <p:nvSpPr>
          <p:cNvPr id="14" name="文本框 13"/>
          <p:cNvSpPr txBox="1"/>
          <p:nvPr/>
        </p:nvSpPr>
        <p:spPr>
          <a:xfrm>
            <a:off x="4142139" y="5320219"/>
            <a:ext cx="2810166" cy="523220"/>
          </a:xfrm>
          <a:prstGeom prst="rect">
            <a:avLst/>
          </a:prstGeom>
          <a:noFill/>
        </p:spPr>
        <p:txBody>
          <a:bodyPr wrap="square" rtlCol="0">
            <a:spAutoFit/>
          </a:bodyPr>
          <a:lstStyle/>
          <a:p>
            <a:r>
              <a:rPr lang="en-US" altLang="zh-CN" sz="2800" dirty="0"/>
              <a:t>Premature birth</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zh-CN" altLang="en-US" sz="3600" b="1" dirty="0">
                <a:latin typeface="Times New Roman" pitchFamily="18" charset="0"/>
                <a:ea typeface="华文楷体" pitchFamily="2" charset="-122"/>
                <a:cs typeface="Times New Roman" pitchFamily="18" charset="0"/>
                <a:sym typeface="+mn-ea"/>
              </a:rPr>
              <a:t>Introduction</a:t>
            </a:r>
            <a:endParaRPr lang="zh-CN" altLang="en-US" sz="36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pPr>
              <a:defRPr/>
            </a:pPr>
            <a:fld id="{7F13FD55-CA91-4C6E-81C3-D3DD4E571927}" type="slidenum">
              <a:rPr lang="zh-CN" altLang="en-US" smtClean="0"/>
              <a:t>5</a:t>
            </a:fld>
            <a:endParaRPr lang="zh-CN" altLang="en-US"/>
          </a:p>
        </p:txBody>
      </p:sp>
      <p:sp>
        <p:nvSpPr>
          <p:cNvPr id="8" name="文本框 7"/>
          <p:cNvSpPr txBox="1"/>
          <p:nvPr/>
        </p:nvSpPr>
        <p:spPr>
          <a:xfrm>
            <a:off x="251460" y="1313046"/>
            <a:ext cx="1846980" cy="584775"/>
          </a:xfrm>
          <a:prstGeom prst="rect">
            <a:avLst/>
          </a:prstGeom>
          <a:noFill/>
        </p:spPr>
        <p:txBody>
          <a:bodyPr wrap="none" rtlCol="0">
            <a:spAutoFit/>
          </a:bodyPr>
          <a:lstStyle/>
          <a:p>
            <a:r>
              <a:rPr kumimoji="1" lang="en-US" altLang="zh-CN" sz="3200" b="1" dirty="0">
                <a:latin typeface="STKaiti" charset="-122"/>
                <a:ea typeface="STKaiti" charset="-122"/>
                <a:cs typeface="STKaiti" charset="-122"/>
              </a:rPr>
              <a:t>Diagnosis</a:t>
            </a:r>
            <a:endParaRPr kumimoji="1" lang="zh-CN" altLang="en-US" sz="3200" b="1" dirty="0">
              <a:latin typeface="STKaiti" charset="-122"/>
              <a:ea typeface="STKaiti" charset="-122"/>
              <a:cs typeface="STKaiti"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32" y="2132908"/>
            <a:ext cx="2612005" cy="261200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085" y="2420930"/>
            <a:ext cx="2232155" cy="2232155"/>
          </a:xfrm>
          <a:prstGeom prst="rect">
            <a:avLst/>
          </a:prstGeom>
        </p:spPr>
      </p:pic>
      <p:sp>
        <p:nvSpPr>
          <p:cNvPr id="11" name="文本框 10"/>
          <p:cNvSpPr txBox="1"/>
          <p:nvPr/>
        </p:nvSpPr>
        <p:spPr>
          <a:xfrm>
            <a:off x="1029633" y="4974135"/>
            <a:ext cx="2512291" cy="523220"/>
          </a:xfrm>
          <a:prstGeom prst="rect">
            <a:avLst/>
          </a:prstGeom>
          <a:noFill/>
        </p:spPr>
        <p:txBody>
          <a:bodyPr wrap="none" rtlCol="0">
            <a:spAutoFit/>
          </a:bodyPr>
          <a:lstStyle/>
          <a:p>
            <a:r>
              <a:rPr kumimoji="1" lang="en-US" altLang="zh-CN" sz="2800" dirty="0"/>
              <a:t>Doctor’s Inquiry</a:t>
            </a:r>
            <a:endParaRPr kumimoji="1" lang="zh-CN" altLang="en-US" sz="2800" dirty="0"/>
          </a:p>
        </p:txBody>
      </p:sp>
      <p:sp>
        <p:nvSpPr>
          <p:cNvPr id="12" name="文本框 11"/>
          <p:cNvSpPr txBox="1"/>
          <p:nvPr/>
        </p:nvSpPr>
        <p:spPr>
          <a:xfrm>
            <a:off x="4283980" y="2777192"/>
            <a:ext cx="696024" cy="1323439"/>
          </a:xfrm>
          <a:prstGeom prst="rect">
            <a:avLst/>
          </a:prstGeom>
          <a:noFill/>
        </p:spPr>
        <p:txBody>
          <a:bodyPr wrap="none" rtlCol="0">
            <a:spAutoFit/>
          </a:bodyPr>
          <a:lstStyle/>
          <a:p>
            <a:r>
              <a:rPr kumimoji="1" lang="en-US" altLang="zh-CN" sz="8000" b="1" dirty="0"/>
              <a:t>+</a:t>
            </a:r>
            <a:endParaRPr kumimoji="1" lang="zh-CN" altLang="en-US" sz="8000" b="1" dirty="0"/>
          </a:p>
        </p:txBody>
      </p:sp>
      <p:sp>
        <p:nvSpPr>
          <p:cNvPr id="13" name="文本框 12"/>
          <p:cNvSpPr txBox="1"/>
          <p:nvPr/>
        </p:nvSpPr>
        <p:spPr>
          <a:xfrm>
            <a:off x="5807699" y="4974135"/>
            <a:ext cx="2076531" cy="523220"/>
          </a:xfrm>
          <a:prstGeom prst="rect">
            <a:avLst/>
          </a:prstGeom>
          <a:noFill/>
        </p:spPr>
        <p:txBody>
          <a:bodyPr wrap="none" rtlCol="0">
            <a:spAutoFit/>
          </a:bodyPr>
          <a:lstStyle/>
          <a:p>
            <a:r>
              <a:rPr kumimoji="1" lang="en-US" altLang="zh-CN" sz="2800" dirty="0"/>
              <a:t>Rating Scales</a:t>
            </a:r>
            <a:endParaRPr kumimoji="1" lang="zh-CN" altLang="en-US" sz="2800"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zh-CN" altLang="en-US" sz="3600" b="1" dirty="0">
                <a:latin typeface="Times New Roman" pitchFamily="18" charset="0"/>
                <a:ea typeface="华文楷体" pitchFamily="2" charset="-122"/>
                <a:cs typeface="Times New Roman" pitchFamily="18" charset="0"/>
                <a:sym typeface="+mn-ea"/>
              </a:rPr>
              <a:t>Introduction</a:t>
            </a:r>
            <a:endParaRPr lang="zh-CN" altLang="en-US" sz="36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pPr>
              <a:defRPr/>
            </a:pPr>
            <a:fld id="{7F13FD55-CA91-4C6E-81C3-D3DD4E571927}" type="slidenum">
              <a:rPr lang="zh-CN" altLang="en-US" smtClean="0"/>
              <a:t>6</a:t>
            </a:fld>
            <a:endParaRPr lang="zh-CN" altLang="en-US"/>
          </a:p>
        </p:txBody>
      </p:sp>
      <p:sp>
        <p:nvSpPr>
          <p:cNvPr id="8" name="文本框 7"/>
          <p:cNvSpPr txBox="1"/>
          <p:nvPr/>
        </p:nvSpPr>
        <p:spPr>
          <a:xfrm>
            <a:off x="251460" y="1313046"/>
            <a:ext cx="2593980" cy="584775"/>
          </a:xfrm>
          <a:prstGeom prst="rect">
            <a:avLst/>
          </a:prstGeom>
          <a:noFill/>
        </p:spPr>
        <p:txBody>
          <a:bodyPr wrap="none" rtlCol="0">
            <a:spAutoFit/>
          </a:bodyPr>
          <a:lstStyle/>
          <a:p>
            <a:r>
              <a:rPr kumimoji="1" lang="en-US" altLang="zh-CN" sz="3200" b="1" dirty="0">
                <a:latin typeface="STKaiti" charset="-122"/>
                <a:ea typeface="STKaiti" charset="-122"/>
                <a:cs typeface="STKaiti" charset="-122"/>
              </a:rPr>
              <a:t>Current Issues</a:t>
            </a:r>
            <a:endParaRPr kumimoji="1" lang="zh-CN" altLang="en-US" sz="3200" b="1" dirty="0">
              <a:latin typeface="STKaiti" charset="-122"/>
              <a:ea typeface="STKaiti" charset="-122"/>
              <a:cs typeface="STKaiti" charset="-122"/>
            </a:endParaRPr>
          </a:p>
        </p:txBody>
      </p:sp>
      <p:sp>
        <p:nvSpPr>
          <p:cNvPr id="4" name="文本框 3"/>
          <p:cNvSpPr txBox="1"/>
          <p:nvPr/>
        </p:nvSpPr>
        <p:spPr>
          <a:xfrm>
            <a:off x="1259770" y="2049562"/>
            <a:ext cx="6868483" cy="461665"/>
          </a:xfrm>
          <a:prstGeom prst="rect">
            <a:avLst/>
          </a:prstGeom>
          <a:noFill/>
        </p:spPr>
        <p:txBody>
          <a:bodyPr wrap="none" rtlCol="0">
            <a:spAutoFit/>
          </a:bodyPr>
          <a:lstStyle/>
          <a:p>
            <a:r>
              <a:rPr kumimoji="1" lang="en-US" altLang="zh-CN" sz="2400" dirty="0"/>
              <a:t>Complexity | Consumption of Resources | Inaccuracy </a:t>
            </a:r>
            <a:endParaRPr kumimoji="1" lang="zh-CN" altLang="en-US" sz="2400" dirty="0"/>
          </a:p>
        </p:txBody>
      </p:sp>
      <p:pic>
        <p:nvPicPr>
          <p:cNvPr id="14" name="图片 13"/>
          <p:cNvPicPr>
            <a:picLocks noChangeAspect="1"/>
          </p:cNvPicPr>
          <p:nvPr/>
        </p:nvPicPr>
        <p:blipFill>
          <a:blip r:embed="rId3"/>
          <a:stretch>
            <a:fillRect/>
          </a:stretch>
        </p:blipFill>
        <p:spPr>
          <a:xfrm>
            <a:off x="1064642" y="2662969"/>
            <a:ext cx="6819588" cy="4039806"/>
          </a:xfrm>
          <a:prstGeom prst="rect">
            <a:avLst/>
          </a:prstGeom>
        </p:spPr>
      </p:pic>
      <p:sp>
        <p:nvSpPr>
          <p:cNvPr id="15" name="文本框 14"/>
          <p:cNvSpPr txBox="1"/>
          <p:nvPr/>
        </p:nvSpPr>
        <p:spPr>
          <a:xfrm>
            <a:off x="251460" y="3954780"/>
            <a:ext cx="8655050" cy="579120"/>
          </a:xfrm>
          <a:prstGeom prst="rect">
            <a:avLst/>
          </a:prstGeom>
          <a:noFill/>
        </p:spPr>
        <p:txBody>
          <a:bodyPr wrap="square" rtlCol="0">
            <a:spAutoFit/>
            <a:scene3d>
              <a:camera prst="orthographicFront"/>
              <a:lightRig rig="threePt" dir="t"/>
            </a:scene3d>
          </a:bodyPr>
          <a:lstStyle/>
          <a:p>
            <a:pPr algn="ctr"/>
            <a:r>
              <a:rPr lang="en-US" altLang="zh-CN" sz="3200" dirty="0">
                <a:ln w="12700">
                  <a:noFill/>
                </a:ln>
                <a:solidFill>
                  <a:schemeClr val="tx1"/>
                </a:solidFill>
                <a:effectLst>
                  <a:outerShdw blurRad="60007" dist="310007" dir="7680000" sy="30000" kx="1300200" algn="ctr" rotWithShape="0">
                    <a:prstClr val="black">
                      <a:alpha val="32000"/>
                    </a:prstClr>
                  </a:outerShdw>
                </a:effectLst>
                <a:sym typeface="+mn-ea"/>
              </a:rPr>
              <a:t>Confusion</a:t>
            </a:r>
            <a:r>
              <a:rPr lang="zh-CN" altLang="en-US" sz="3200" dirty="0">
                <a:ln w="12700">
                  <a:noFill/>
                </a:ln>
                <a:solidFill>
                  <a:schemeClr val="tx1"/>
                </a:solidFill>
                <a:effectLst>
                  <a:outerShdw blurRad="60007" dist="310007" dir="7680000" sy="30000" kx="1300200" algn="ctr" rotWithShape="0">
                    <a:prstClr val="black">
                      <a:alpha val="32000"/>
                    </a:prstClr>
                  </a:outerShdw>
                </a:effectLst>
                <a:sym typeface="+mn-ea"/>
              </a:rPr>
              <a:t> </a:t>
            </a:r>
            <a:r>
              <a:rPr lang="en-US" altLang="zh-CN" sz="3200" dirty="0">
                <a:ln w="12700">
                  <a:noFill/>
                </a:ln>
                <a:solidFill>
                  <a:schemeClr val="tx1"/>
                </a:solidFill>
                <a:effectLst>
                  <a:outerShdw blurRad="60007" dist="310007" dir="7680000" sy="30000" kx="1300200" algn="ctr" rotWithShape="0">
                    <a:prstClr val="black">
                      <a:alpha val="32000"/>
                    </a:prstClr>
                  </a:outerShdw>
                </a:effectLst>
                <a:sym typeface="+mn-ea"/>
              </a:rPr>
              <a:t>about intellectual disability and autism</a:t>
            </a:r>
            <a:endParaRPr lang="en-US" altLang="zh-CN" sz="3200" b="1" dirty="0">
              <a:ln w="12700">
                <a:noFill/>
              </a:ln>
              <a:solidFill>
                <a:schemeClr val="tx1"/>
              </a:solidFill>
              <a:effectLst>
                <a:outerShdw blurRad="60007" dist="310007" dir="7680000" sy="30000" kx="1300200" algn="ctr" rotWithShape="0">
                  <a:prstClr val="black">
                    <a:alpha val="32000"/>
                  </a:prstClr>
                </a:outerShdw>
              </a:effectLst>
              <a:latin typeface="宋体" charset="-122"/>
              <a:sym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4"/>
                                        </p:tgtEl>
                                        <p:attrNameLst>
                                          <p:attrName>style.opacity</p:attrName>
                                        </p:attrNameLst>
                                      </p:cBhvr>
                                      <p:to>
                                        <p:strVal val="0.5"/>
                                      </p:to>
                                    </p:set>
                                    <p:animEffect filter="image" prLst="opacity: 0.5">
                                      <p:cBhvr rctx="IE">
                                        <p:cTn id="7" dur="indefinite"/>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nvGraphicFramePr>
        <p:xfrm>
          <a:off x="-15788" y="764815"/>
          <a:ext cx="3939743" cy="7315200"/>
        </p:xfrm>
        <a:graphic>
          <a:graphicData uri="http://schemas.openxmlformats.org/presentationml/2006/ole">
            <mc:AlternateContent xmlns:mc="http://schemas.openxmlformats.org/markup-compatibility/2006">
              <mc:Choice xmlns:v="urn:schemas-microsoft-com:vml" Requires="v">
                <p:oleObj spid="_x0000_s9331" name="Visio" r:id="rId4" imgW="0" imgH="0" progId="Visio.Drawing.15">
                  <p:embed/>
                </p:oleObj>
              </mc:Choice>
              <mc:Fallback>
                <p:oleObj name="Visio" r:id="rId4" imgW="0" imgH="0" progId="Visio.Drawing.15">
                  <p:embed/>
                  <p:pic>
                    <p:nvPicPr>
                      <p:cNvPr id="0" name="图片 9317"/>
                      <p:cNvPicPr/>
                      <p:nvPr/>
                    </p:nvPicPr>
                    <p:blipFill>
                      <a:blip r:embed="rId5"/>
                      <a:stretch>
                        <a:fillRect/>
                      </a:stretch>
                    </p:blipFill>
                    <p:spPr>
                      <a:xfrm>
                        <a:off x="-15788" y="764815"/>
                        <a:ext cx="3939743" cy="7315200"/>
                      </a:xfrm>
                      <a:prstGeom prst="rect">
                        <a:avLst/>
                      </a:prstGeom>
                    </p:spPr>
                  </p:pic>
                </p:oleObj>
              </mc:Fallback>
            </mc:AlternateContent>
          </a:graphicData>
        </a:graphic>
      </p:graphicFrame>
      <p:sp>
        <p:nvSpPr>
          <p:cNvPr id="3" name="标题 2"/>
          <p:cNvSpPr>
            <a:spLocks noGrp="1"/>
          </p:cNvSpPr>
          <p:nvPr>
            <p:ph type="title"/>
          </p:nvPr>
        </p:nvSpPr>
        <p:spPr>
          <a:xfrm>
            <a:off x="1603376" y="40005"/>
            <a:ext cx="6009210" cy="943230"/>
          </a:xfrm>
        </p:spPr>
        <p:txBody>
          <a:bodyPr/>
          <a:lstStyle/>
          <a:p>
            <a:r>
              <a:rPr lang="en-US" altLang="zh-CN" sz="3600" b="1" dirty="0">
                <a:latin typeface="Times New Roman" pitchFamily="18" charset="0"/>
                <a:ea typeface="华文楷体" pitchFamily="2" charset="-122"/>
                <a:cs typeface="Times New Roman" pitchFamily="18" charset="0"/>
                <a:sym typeface="+mn-ea"/>
              </a:rPr>
              <a:t>Data p</a:t>
            </a:r>
            <a:r>
              <a:rPr lang="en-US" altLang="zh-CN" sz="3600" b="1" dirty="0" err="1">
                <a:latin typeface="Times New Roman" pitchFamily="18" charset="0"/>
                <a:ea typeface="华文楷体" pitchFamily="2" charset="-122"/>
                <a:cs typeface="Times New Roman" pitchFamily="18" charset="0"/>
                <a:sym typeface="+mn-ea"/>
              </a:rPr>
              <a:t>repr</a:t>
            </a:r>
            <a:r>
              <a:rPr lang="zh-CN" altLang="en-US" sz="3600" b="1" dirty="0">
                <a:latin typeface="Times New Roman" pitchFamily="18" charset="0"/>
                <a:ea typeface="华文楷体" pitchFamily="2" charset="-122"/>
                <a:cs typeface="Times New Roman" pitchFamily="18" charset="0"/>
                <a:sym typeface="+mn-ea"/>
              </a:rPr>
              <a:t>ocessing</a:t>
            </a:r>
          </a:p>
        </p:txBody>
      </p:sp>
      <p:pic>
        <p:nvPicPr>
          <p:cNvPr id="2" name="图片 1" descr="ICD-10孤独症"/>
          <p:cNvPicPr>
            <a:picLocks noChangeAspect="1"/>
          </p:cNvPicPr>
          <p:nvPr/>
        </p:nvPicPr>
        <p:blipFill>
          <a:blip r:embed="rId6"/>
          <a:stretch>
            <a:fillRect/>
          </a:stretch>
        </p:blipFill>
        <p:spPr>
          <a:xfrm>
            <a:off x="29365" y="1131938"/>
            <a:ext cx="4038600" cy="504825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882" y="1155814"/>
            <a:ext cx="3989441" cy="5048250"/>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6036" y="1146670"/>
            <a:ext cx="3365500" cy="5048250"/>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8594" y="1140657"/>
            <a:ext cx="3620671" cy="5048250"/>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0050" y="1177777"/>
            <a:ext cx="3393860" cy="5048250"/>
          </a:xfrm>
          <a:prstGeom prst="rect">
            <a:avLst/>
          </a:prstGeom>
        </p:spPr>
      </p:pic>
      <p:pic>
        <p:nvPicPr>
          <p:cNvPr id="15" name="图片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349" y="2275940"/>
            <a:ext cx="3393860" cy="4097948"/>
          </a:xfrm>
          <a:prstGeom prst="rect">
            <a:avLst/>
          </a:prstGeom>
        </p:spPr>
      </p:pic>
      <p:pic>
        <p:nvPicPr>
          <p:cNvPr id="16" name="图片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3705" y="2504312"/>
            <a:ext cx="8567348" cy="3188562"/>
          </a:xfrm>
          <a:prstGeom prst="rect">
            <a:avLst/>
          </a:prstGeom>
        </p:spPr>
      </p:pic>
      <p:pic>
        <p:nvPicPr>
          <p:cNvPr id="21" name="图片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705" y="2504311"/>
            <a:ext cx="8567348" cy="3188563"/>
          </a:xfrm>
          <a:prstGeom prst="rect">
            <a:avLst/>
          </a:prstGeom>
        </p:spPr>
      </p:pic>
      <p:pic>
        <p:nvPicPr>
          <p:cNvPr id="22" name="图片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3705" y="2504313"/>
            <a:ext cx="8567348" cy="3188561"/>
          </a:xfrm>
          <a:prstGeom prst="rect">
            <a:avLst/>
          </a:prstGeom>
        </p:spPr>
      </p:pic>
      <p:sp>
        <p:nvSpPr>
          <p:cNvPr id="4" name="灯片编号占位符 3"/>
          <p:cNvSpPr>
            <a:spLocks noGrp="1"/>
          </p:cNvSpPr>
          <p:nvPr>
            <p:ph type="sldNum" sz="quarter" idx="12"/>
          </p:nvPr>
        </p:nvSpPr>
        <p:spPr/>
        <p:txBody>
          <a:bodyPr/>
          <a:lstStyle/>
          <a:p>
            <a:pPr>
              <a:defRPr/>
            </a:pPr>
            <a:fld id="{7F13FD55-CA91-4C6E-81C3-D3DD4E571927}"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1000" fill="hold"/>
                                        <p:tgtEl>
                                          <p:spTgt spid="2"/>
                                        </p:tgtEl>
                                      </p:cBhvr>
                                      <p:by x="25000" y="25000"/>
                                    </p:animScale>
                                  </p:childTnLst>
                                </p:cTn>
                              </p:par>
                            </p:childTnLst>
                          </p:cTn>
                        </p:par>
                        <p:par>
                          <p:cTn id="13" fill="hold">
                            <p:stCondLst>
                              <p:cond delay="1000"/>
                            </p:stCondLst>
                            <p:childTnLst>
                              <p:par>
                                <p:cTn id="14" presetID="43" presetClass="path" presetSubtype="0" accel="50000" decel="50000" fill="hold" nodeType="afterEffect">
                                  <p:stCondLst>
                                    <p:cond delay="0"/>
                                  </p:stCondLst>
                                  <p:childTnLst>
                                    <p:animMotion origin="layout" path="M -3.05556E-6 -1.48148E-6 L 0.10035 -1.48148E-6 C 0.14532 -1.48148E-6 0.2007 -0.06921 0.2007 -0.125 L 0.2007 -0.25 " pathEditMode="relative" rAng="0" ptsTypes="AAAA">
                                      <p:cBhvr>
                                        <p:cTn id="15" dur="500" fill="hold"/>
                                        <p:tgtEl>
                                          <p:spTgt spid="2"/>
                                        </p:tgtEl>
                                        <p:attrNameLst>
                                          <p:attrName>ppt_x</p:attrName>
                                          <p:attrName>ppt_y</p:attrName>
                                        </p:attrNameLst>
                                      </p:cBhvr>
                                      <p:rCtr x="10035" y="-12500"/>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500" fill="hold"/>
                                        <p:tgtEl>
                                          <p:spTgt spid="7"/>
                                        </p:tgtEl>
                                      </p:cBhvr>
                                      <p:by x="25000" y="25000"/>
                                    </p:animScale>
                                  </p:childTnLst>
                                </p:cTn>
                              </p:par>
                            </p:childTnLst>
                          </p:cTn>
                        </p:par>
                        <p:par>
                          <p:cTn id="26" fill="hold">
                            <p:stCondLst>
                              <p:cond delay="500"/>
                            </p:stCondLst>
                            <p:childTnLst>
                              <p:par>
                                <p:cTn id="27" presetID="43" presetClass="path" presetSubtype="0" accel="50000" decel="50000" fill="hold" nodeType="afterEffect">
                                  <p:stCondLst>
                                    <p:cond delay="0"/>
                                  </p:stCondLst>
                                  <p:childTnLst>
                                    <p:animMotion origin="layout" path="M 1.38889E-6 -4.07407E-6 L 0.1368 -4.07407E-6 C 0.19809 -4.07407E-6 0.27361 -0.07106 0.27361 -0.1287 L 0.27361 -0.25717 " pathEditMode="relative" rAng="0" ptsTypes="AAAA">
                                      <p:cBhvr>
                                        <p:cTn id="28" dur="500" fill="hold"/>
                                        <p:tgtEl>
                                          <p:spTgt spid="7"/>
                                        </p:tgtEl>
                                        <p:attrNameLst>
                                          <p:attrName>ppt_x</p:attrName>
                                          <p:attrName>ppt_y</p:attrName>
                                        </p:attrNameLst>
                                      </p:cBhvr>
                                      <p:rCtr x="13681" y="-12870"/>
                                    </p:animMotion>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nodeType="clickEffect">
                                  <p:stCondLst>
                                    <p:cond delay="0"/>
                                  </p:stCondLst>
                                  <p:childTnLst>
                                    <p:animScale>
                                      <p:cBhvr>
                                        <p:cTn id="38" dur="500" fill="hold"/>
                                        <p:tgtEl>
                                          <p:spTgt spid="9"/>
                                        </p:tgtEl>
                                      </p:cBhvr>
                                      <p:by x="25000" y="25000"/>
                                    </p:animScale>
                                  </p:childTnLst>
                                </p:cTn>
                              </p:par>
                            </p:childTnLst>
                          </p:cTn>
                        </p:par>
                        <p:par>
                          <p:cTn id="39" fill="hold">
                            <p:stCondLst>
                              <p:cond delay="500"/>
                            </p:stCondLst>
                            <p:childTnLst>
                              <p:par>
                                <p:cTn id="40" presetID="43" presetClass="path" presetSubtype="0" accel="50000" decel="50000" fill="hold" nodeType="afterEffect">
                                  <p:stCondLst>
                                    <p:cond delay="0"/>
                                  </p:stCondLst>
                                  <p:childTnLst>
                                    <p:animMotion origin="layout" path="M 4.72222E-6 4.81481E-6 L 0.12847 4.81481E-6 C 0.18628 4.81481E-6 0.25763 -0.07061 0.25763 -0.12801 L 0.25763 -0.25579 " pathEditMode="relative" rAng="0" ptsTypes="AAAA">
                                      <p:cBhvr>
                                        <p:cTn id="41" dur="500" fill="hold"/>
                                        <p:tgtEl>
                                          <p:spTgt spid="9"/>
                                        </p:tgtEl>
                                        <p:attrNameLst>
                                          <p:attrName>ppt_x</p:attrName>
                                          <p:attrName>ppt_y</p:attrName>
                                        </p:attrNameLst>
                                      </p:cBhvr>
                                      <p:rCtr x="12882" y="-12801"/>
                                    </p:animMotion>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nodeType="clickEffect">
                                  <p:stCondLst>
                                    <p:cond delay="0"/>
                                  </p:stCondLst>
                                  <p:childTnLst>
                                    <p:animScale>
                                      <p:cBhvr>
                                        <p:cTn id="51" dur="500" fill="hold"/>
                                        <p:tgtEl>
                                          <p:spTgt spid="10"/>
                                        </p:tgtEl>
                                      </p:cBhvr>
                                      <p:by x="25000" y="25000"/>
                                    </p:animScale>
                                  </p:childTnLst>
                                </p:cTn>
                              </p:par>
                            </p:childTnLst>
                          </p:cTn>
                        </p:par>
                        <p:par>
                          <p:cTn id="52" fill="hold">
                            <p:stCondLst>
                              <p:cond delay="500"/>
                            </p:stCondLst>
                            <p:childTnLst>
                              <p:par>
                                <p:cTn id="53" presetID="43" presetClass="path" presetSubtype="0" accel="50000" decel="50000" fill="hold" nodeType="afterEffect">
                                  <p:stCondLst>
                                    <p:cond delay="0"/>
                                  </p:stCondLst>
                                  <p:childTnLst>
                                    <p:animMotion origin="layout" path="M 1.38889E-6 -7.40741E-7 L 0.1217 -7.40741E-7 C 0.17639 -7.40741E-7 0.24375 -0.0706 0.24375 -0.12755 L 0.24375 -0.25509 " pathEditMode="relative" rAng="0" ptsTypes="AAAA">
                                      <p:cBhvr>
                                        <p:cTn id="54" dur="500" fill="hold"/>
                                        <p:tgtEl>
                                          <p:spTgt spid="10"/>
                                        </p:tgtEl>
                                        <p:attrNameLst>
                                          <p:attrName>ppt_x</p:attrName>
                                          <p:attrName>ppt_y</p:attrName>
                                        </p:attrNameLst>
                                      </p:cBhvr>
                                      <p:rCtr x="12188" y="-12755"/>
                                    </p:animMotion>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6" presetClass="emph" presetSubtype="0" fill="hold" nodeType="clickEffect">
                                  <p:stCondLst>
                                    <p:cond delay="0"/>
                                  </p:stCondLst>
                                  <p:childTnLst>
                                    <p:animScale>
                                      <p:cBhvr>
                                        <p:cTn id="64" dur="500" fill="hold"/>
                                        <p:tgtEl>
                                          <p:spTgt spid="11"/>
                                        </p:tgtEl>
                                      </p:cBhvr>
                                      <p:by x="25000" y="25000"/>
                                    </p:animScale>
                                  </p:childTnLst>
                                </p:cTn>
                              </p:par>
                            </p:childTnLst>
                          </p:cTn>
                        </p:par>
                        <p:par>
                          <p:cTn id="65" fill="hold">
                            <p:stCondLst>
                              <p:cond delay="500"/>
                            </p:stCondLst>
                            <p:childTnLst>
                              <p:par>
                                <p:cTn id="66" presetID="43" presetClass="path" presetSubtype="0" accel="50000" decel="50000" fill="hold" nodeType="afterEffect">
                                  <p:stCondLst>
                                    <p:cond delay="0"/>
                                  </p:stCondLst>
                                  <p:childTnLst>
                                    <p:animMotion origin="layout" path="M 8.33333E-7 -4.81481E-6 L 0.11337 -4.81481E-6 C 0.16441 -4.81481E-6 0.22708 -0.07222 0.22708 -0.13032 L 0.22708 -0.26041 " pathEditMode="relative" rAng="0" ptsTypes="AAAA">
                                      <p:cBhvr>
                                        <p:cTn id="67" dur="500" fill="hold"/>
                                        <p:tgtEl>
                                          <p:spTgt spid="11"/>
                                        </p:tgtEl>
                                        <p:attrNameLst>
                                          <p:attrName>ppt_x</p:attrName>
                                          <p:attrName>ppt_y</p:attrName>
                                        </p:attrNameLst>
                                      </p:cBhvr>
                                      <p:rCtr x="11354" y="-13032"/>
                                    </p:animMotion>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mph" presetSubtype="0" fill="hold" nodeType="clickEffect">
                                  <p:stCondLst>
                                    <p:cond delay="0"/>
                                  </p:stCondLst>
                                  <p:childTnLst>
                                    <p:animScale>
                                      <p:cBhvr>
                                        <p:cTn id="77" dur="500" fill="hold"/>
                                        <p:tgtEl>
                                          <p:spTgt spid="15"/>
                                        </p:tgtEl>
                                      </p:cBhvr>
                                      <p:by x="30000" y="30000"/>
                                    </p:animScale>
                                  </p:childTnLst>
                                </p:cTn>
                              </p:par>
                            </p:childTnLst>
                          </p:cTn>
                        </p:par>
                        <p:par>
                          <p:cTn id="78" fill="hold">
                            <p:stCondLst>
                              <p:cond delay="500"/>
                            </p:stCondLst>
                            <p:childTnLst>
                              <p:par>
                                <p:cTn id="79" presetID="43" presetClass="path" presetSubtype="0" accel="50000" decel="50000" fill="hold" nodeType="afterEffect">
                                  <p:stCondLst>
                                    <p:cond delay="0"/>
                                  </p:stCondLst>
                                  <p:childTnLst>
                                    <p:animMotion origin="layout" path="M -0.02413 0.06689 L 0.21997 0.06689 C 0.32952 0.06689 0.46424 0.01226 0.46424 -0.03195 L 0.46424 -0.13056 " pathEditMode="relative" rAng="0" ptsTypes="AAAA">
                                      <p:cBhvr>
                                        <p:cTn id="80" dur="500" fill="hold"/>
                                        <p:tgtEl>
                                          <p:spTgt spid="15"/>
                                        </p:tgtEl>
                                        <p:attrNameLst>
                                          <p:attrName>ppt_x</p:attrName>
                                          <p:attrName>ppt_y</p:attrName>
                                        </p:attrNameLst>
                                      </p:cBhvr>
                                      <p:rCtr x="24410" y="-9884"/>
                                    </p:animMotion>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6" presetClass="emph" presetSubtype="0" fill="hold" nodeType="clickEffect">
                                  <p:stCondLst>
                                    <p:cond delay="0"/>
                                  </p:stCondLst>
                                  <p:childTnLst>
                                    <p:animScale>
                                      <p:cBhvr>
                                        <p:cTn id="90" dur="500" fill="hold"/>
                                        <p:tgtEl>
                                          <p:spTgt spid="16"/>
                                        </p:tgtEl>
                                      </p:cBhvr>
                                      <p:by x="20000" y="20000"/>
                                    </p:animScale>
                                  </p:childTnLst>
                                </p:cTn>
                              </p:par>
                            </p:childTnLst>
                          </p:cTn>
                        </p:par>
                        <p:par>
                          <p:cTn id="91" fill="hold">
                            <p:stCondLst>
                              <p:cond delay="500"/>
                            </p:stCondLst>
                            <p:childTnLst>
                              <p:par>
                                <p:cTn id="92" presetID="43" presetClass="path" presetSubtype="0" accel="50000" decel="50000" fill="hold" nodeType="afterEffect">
                                  <p:stCondLst>
                                    <p:cond delay="0"/>
                                  </p:stCondLst>
                                  <p:childTnLst>
                                    <p:animMotion origin="layout" path="M 5.55556E-7 4.81481E-6 L -0.02135 4.81481E-6 C -0.03056 4.81481E-6 -0.04323 0.03078 -0.04323 0.05578 L -0.04323 0.11226 " pathEditMode="relative" rAng="0" ptsTypes="AAAA">
                                      <p:cBhvr>
                                        <p:cTn id="93" dur="500" fill="hold"/>
                                        <p:tgtEl>
                                          <p:spTgt spid="16"/>
                                        </p:tgtEl>
                                        <p:attrNameLst>
                                          <p:attrName>ppt_x</p:attrName>
                                          <p:attrName>ppt_y</p:attrName>
                                        </p:attrNameLst>
                                      </p:cBhvr>
                                      <p:rCtr x="-2170" y="5602"/>
                                    </p:animMotion>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fill="hold"/>
                                        <p:tgtEl>
                                          <p:spTgt spid="21"/>
                                        </p:tgtEl>
                                        <p:attrNameLst>
                                          <p:attrName>ppt_x</p:attrName>
                                        </p:attrNameLst>
                                      </p:cBhvr>
                                      <p:tavLst>
                                        <p:tav tm="0">
                                          <p:val>
                                            <p:strVal val="#ppt_x"/>
                                          </p:val>
                                        </p:tav>
                                        <p:tav tm="100000">
                                          <p:val>
                                            <p:strVal val="#ppt_x"/>
                                          </p:val>
                                        </p:tav>
                                      </p:tavLst>
                                    </p:anim>
                                    <p:anim calcmode="lin" valueType="num">
                                      <p:cBhvr additive="base">
                                        <p:cTn id="9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nodeType="clickEffect">
                                  <p:stCondLst>
                                    <p:cond delay="0"/>
                                  </p:stCondLst>
                                  <p:childTnLst>
                                    <p:animScale>
                                      <p:cBhvr>
                                        <p:cTn id="103" dur="500" fill="hold"/>
                                        <p:tgtEl>
                                          <p:spTgt spid="21"/>
                                        </p:tgtEl>
                                      </p:cBhvr>
                                      <p:by x="20000" y="20000"/>
                                    </p:animScale>
                                  </p:childTnLst>
                                </p:cTn>
                              </p:par>
                            </p:childTnLst>
                          </p:cTn>
                        </p:par>
                        <p:par>
                          <p:cTn id="104" fill="hold">
                            <p:stCondLst>
                              <p:cond delay="500"/>
                            </p:stCondLst>
                            <p:childTnLst>
                              <p:par>
                                <p:cTn id="105" presetID="43" presetClass="path" presetSubtype="0" accel="50000" decel="50000" fill="hold" nodeType="afterEffect">
                                  <p:stCondLst>
                                    <p:cond delay="0"/>
                                  </p:stCondLst>
                                  <p:childTnLst>
                                    <p:animMotion origin="layout" path="M 0.00399 -0.00325 L 0.07604 -0.00325 C 0.10885 -0.00325 0.14983 0.02754 0.14983 0.05277 L 0.14983 0.10902 " pathEditMode="relative" rAng="0" ptsTypes="AAAA">
                                      <p:cBhvr>
                                        <p:cTn id="106" dur="500" fill="hold"/>
                                        <p:tgtEl>
                                          <p:spTgt spid="21"/>
                                        </p:tgtEl>
                                        <p:attrNameLst>
                                          <p:attrName>ppt_x</p:attrName>
                                          <p:attrName>ppt_y</p:attrName>
                                        </p:attrNameLst>
                                      </p:cBhvr>
                                      <p:rCtr x="7292" y="5602"/>
                                    </p:animMotion>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ppt_x"/>
                                          </p:val>
                                        </p:tav>
                                        <p:tav tm="100000">
                                          <p:val>
                                            <p:strVal val="#ppt_x"/>
                                          </p:val>
                                        </p:tav>
                                      </p:tavLst>
                                    </p:anim>
                                    <p:anim calcmode="lin" valueType="num">
                                      <p:cBhvr additive="base">
                                        <p:cTn id="1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nodeType="clickEffect">
                                  <p:stCondLst>
                                    <p:cond delay="0"/>
                                  </p:stCondLst>
                                  <p:childTnLst>
                                    <p:animScale>
                                      <p:cBhvr>
                                        <p:cTn id="116" dur="500" fill="hold"/>
                                        <p:tgtEl>
                                          <p:spTgt spid="22"/>
                                        </p:tgtEl>
                                      </p:cBhvr>
                                      <p:by x="20000" y="20000"/>
                                    </p:animScale>
                                  </p:childTnLst>
                                </p:cTn>
                              </p:par>
                            </p:childTnLst>
                          </p:cTn>
                        </p:par>
                        <p:par>
                          <p:cTn id="117" fill="hold">
                            <p:stCondLst>
                              <p:cond delay="500"/>
                            </p:stCondLst>
                            <p:childTnLst>
                              <p:par>
                                <p:cTn id="118" presetID="43" presetClass="path" presetSubtype="0" accel="50000" decel="50000" fill="hold" nodeType="afterEffect">
                                  <p:stCondLst>
                                    <p:cond delay="0"/>
                                  </p:stCondLst>
                                  <p:childTnLst>
                                    <p:animMotion origin="layout" path="M 5.55556E-7 -0.00325 L 0.16962 -0.00325 C 0.2467 -0.00325 0.34271 0.02754 0.34271 0.05254 L 0.34271 0.10902 " pathEditMode="relative" rAng="0" ptsTypes="AAAA">
                                      <p:cBhvr>
                                        <p:cTn id="119" dur="500" fill="hold"/>
                                        <p:tgtEl>
                                          <p:spTgt spid="22"/>
                                        </p:tgtEl>
                                        <p:attrNameLst>
                                          <p:attrName>ppt_x</p:attrName>
                                          <p:attrName>ppt_y</p:attrName>
                                        </p:attrNameLst>
                                      </p:cBhvr>
                                      <p:rCtr x="17135"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19795" y="188775"/>
            <a:ext cx="6778625" cy="589280"/>
          </a:xfrm>
        </p:spPr>
        <p:txBody>
          <a:bodyPr/>
          <a:lstStyle/>
          <a:p>
            <a:r>
              <a:rPr lang="en-US" altLang="zh-CN" b="1" dirty="0">
                <a:latin typeface="Times New Roman" pitchFamily="18" charset="0"/>
                <a:ea typeface="华文楷体" pitchFamily="2" charset="-122"/>
                <a:cs typeface="Times New Roman" pitchFamily="18" charset="0"/>
                <a:sym typeface="+mn-ea"/>
              </a:rPr>
              <a:t>Feature screening – Chi-square test</a:t>
            </a:r>
            <a:endParaRPr lang="zh-CN" altLang="en-US" dirty="0">
              <a:latin typeface="Times New Roman" pitchFamily="18" charset="0"/>
              <a:cs typeface="Times New Roman" pitchFamily="18" charset="0"/>
            </a:endParaRPr>
          </a:p>
        </p:txBody>
      </p:sp>
      <p:sp>
        <p:nvSpPr>
          <p:cNvPr id="5" name="文本框 1"/>
          <p:cNvSpPr txBox="1"/>
          <p:nvPr/>
        </p:nvSpPr>
        <p:spPr>
          <a:xfrm>
            <a:off x="1043755" y="1732800"/>
            <a:ext cx="2354150" cy="400110"/>
          </a:xfrm>
          <a:prstGeom prst="rect">
            <a:avLst/>
          </a:prstGeom>
          <a:noFill/>
        </p:spPr>
        <p:txBody>
          <a:bodyPr wrap="square" rtlCol="0">
            <a:spAutoFit/>
          </a:bodyPr>
          <a:lstStyle/>
          <a:p>
            <a:r>
              <a:rPr lang="en-US" altLang="zh-CN" sz="2000" dirty="0">
                <a:effectLst>
                  <a:outerShdw blurRad="38100" dist="19050" dir="2700000" algn="tl" rotWithShape="0">
                    <a:schemeClr val="dk1">
                      <a:alpha val="40000"/>
                    </a:schemeClr>
                  </a:outerShdw>
                </a:effectLst>
              </a:rPr>
              <a:t>Data n</a:t>
            </a:r>
            <a:r>
              <a:rPr lang="zh-CN" altLang="en-US" sz="2000" dirty="0">
                <a:effectLst>
                  <a:outerShdw blurRad="38100" dist="19050" dir="2700000" algn="tl" rotWithShape="0">
                    <a:schemeClr val="dk1">
                      <a:alpha val="40000"/>
                    </a:schemeClr>
                  </a:outerShdw>
                </a:effectLst>
              </a:rPr>
              <a:t>ormaliz</a:t>
            </a:r>
            <a:r>
              <a:rPr lang="en-US" altLang="zh-CN" sz="2000" dirty="0" err="1">
                <a:effectLst>
                  <a:outerShdw blurRad="38100" dist="19050" dir="2700000" algn="tl" rotWithShape="0">
                    <a:schemeClr val="dk1">
                      <a:alpha val="40000"/>
                    </a:schemeClr>
                  </a:outerShdw>
                </a:effectLst>
              </a:rPr>
              <a:t>ation</a:t>
            </a:r>
            <a:endParaRPr lang="en-US" altLang="zh-CN" sz="2000" dirty="0">
              <a:effectLst>
                <a:outerShdw blurRad="38100" dist="19050" dir="2700000" algn="tl" rotWithShape="0">
                  <a:schemeClr val="dk1">
                    <a:alpha val="40000"/>
                  </a:schemeClr>
                </a:outerShdw>
              </a:effectLst>
            </a:endParaRPr>
          </a:p>
        </p:txBody>
      </p:sp>
      <p:graphicFrame>
        <p:nvGraphicFramePr>
          <p:cNvPr id="6" name="对象 5"/>
          <p:cNvGraphicFramePr>
            <a:graphicFrameLocks noChangeAspect="1"/>
          </p:cNvGraphicFramePr>
          <p:nvPr/>
        </p:nvGraphicFramePr>
        <p:xfrm>
          <a:off x="1331775" y="2636945"/>
          <a:ext cx="1600200" cy="715962"/>
        </p:xfrm>
        <a:graphic>
          <a:graphicData uri="http://schemas.openxmlformats.org/presentationml/2006/ole">
            <mc:AlternateContent xmlns:mc="http://schemas.openxmlformats.org/markup-compatibility/2006">
              <mc:Choice xmlns:v="urn:schemas-microsoft-com:vml" Requires="v">
                <p:oleObj spid="_x0000_s8319" r:id="rId4" imgW="0" imgH="0" progId="Equation.KSEE3">
                  <p:embed/>
                </p:oleObj>
              </mc:Choice>
              <mc:Fallback>
                <p:oleObj r:id="rId4" imgW="0" imgH="0" progId="Equation.KSEE3">
                  <p:embed/>
                  <p:pic>
                    <p:nvPicPr>
                      <p:cNvPr id="0" name="对象 -21474825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775" y="2636945"/>
                        <a:ext cx="1600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文本框 6"/>
          <p:cNvSpPr txBox="1"/>
          <p:nvPr/>
        </p:nvSpPr>
        <p:spPr>
          <a:xfrm>
            <a:off x="91710" y="3861030"/>
            <a:ext cx="4336280" cy="923330"/>
          </a:xfrm>
          <a:prstGeom prst="rect">
            <a:avLst/>
          </a:prstGeom>
          <a:noFill/>
        </p:spPr>
        <p:txBody>
          <a:bodyPr wrap="square" rtlCol="0">
            <a:spAutoFit/>
          </a:bodyPr>
          <a:lstStyle/>
          <a:p>
            <a:r>
              <a:rPr lang="en-US" altLang="zh-CN" dirty="0"/>
              <a:t>    Data is normalized to </a:t>
            </a:r>
            <a:r>
              <a:rPr lang="zh-CN" altLang="en-US" dirty="0"/>
              <a:t>ensure that each x is in the range of (0,1), so as to achieve feature scaling</a:t>
            </a:r>
            <a:r>
              <a:rPr lang="en-US" altLang="zh-CN" dirty="0"/>
              <a:t>.</a:t>
            </a:r>
            <a:endParaRPr lang="zh-CN" altLang="en-US" dirty="0"/>
          </a:p>
        </p:txBody>
      </p:sp>
      <p:pic>
        <p:nvPicPr>
          <p:cNvPr id="8227"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00" y="1461689"/>
            <a:ext cx="42005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椭圆 7"/>
          <p:cNvSpPr/>
          <p:nvPr/>
        </p:nvSpPr>
        <p:spPr>
          <a:xfrm>
            <a:off x="2929873" y="5541766"/>
            <a:ext cx="936065" cy="36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01"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35" y="2047476"/>
            <a:ext cx="2620715" cy="2173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27"/>
                                        </p:tgtEl>
                                        <p:attrNameLst>
                                          <p:attrName>style.visibility</p:attrName>
                                        </p:attrNameLst>
                                      </p:cBhvr>
                                      <p:to>
                                        <p:strVal val="visible"/>
                                      </p:to>
                                    </p:set>
                                    <p:anim calcmode="lin" valueType="num">
                                      <p:cBhvr additive="base">
                                        <p:cTn id="7" dur="500" fill="hold"/>
                                        <p:tgtEl>
                                          <p:spTgt spid="8227"/>
                                        </p:tgtEl>
                                        <p:attrNameLst>
                                          <p:attrName>ppt_x</p:attrName>
                                        </p:attrNameLst>
                                      </p:cBhvr>
                                      <p:tavLst>
                                        <p:tav tm="0">
                                          <p:val>
                                            <p:strVal val="#ppt_x"/>
                                          </p:val>
                                        </p:tav>
                                        <p:tav tm="100000">
                                          <p:val>
                                            <p:strVal val="#ppt_x"/>
                                          </p:val>
                                        </p:tav>
                                      </p:tavLst>
                                    </p:anim>
                                    <p:anim calcmode="lin" valueType="num">
                                      <p:cBhvr additive="base">
                                        <p:cTn id="8" dur="500" fill="hold"/>
                                        <p:tgtEl>
                                          <p:spTgt spid="82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31010" y="181610"/>
            <a:ext cx="6778625" cy="589280"/>
          </a:xfrm>
        </p:spPr>
        <p:txBody>
          <a:bodyPr/>
          <a:lstStyle/>
          <a:p>
            <a:r>
              <a:rPr lang="en-US" altLang="zh-CN" b="1" dirty="0">
                <a:latin typeface="Times New Roman" pitchFamily="18" charset="0"/>
                <a:ea typeface="华文楷体" pitchFamily="2" charset="-122"/>
                <a:cs typeface="Times New Roman" pitchFamily="18" charset="0"/>
                <a:sym typeface="+mn-ea"/>
              </a:rPr>
              <a:t>Feature screening</a:t>
            </a:r>
            <a:r>
              <a:rPr lang="zh-CN" altLang="en-US" b="1" dirty="0">
                <a:latin typeface="Times New Roman" pitchFamily="18" charset="0"/>
                <a:ea typeface="华文楷体" pitchFamily="2" charset="-122"/>
                <a:cs typeface="Times New Roman" pitchFamily="18" charset="0"/>
                <a:sym typeface="+mn-ea"/>
              </a:rPr>
              <a:t> </a:t>
            </a:r>
            <a:r>
              <a:rPr lang="en-US" altLang="zh-CN" b="1" dirty="0">
                <a:latin typeface="Times New Roman" pitchFamily="18" charset="0"/>
                <a:ea typeface="华文楷体" pitchFamily="2" charset="-122"/>
                <a:cs typeface="Times New Roman" pitchFamily="18" charset="0"/>
                <a:sym typeface="+mn-ea"/>
              </a:rPr>
              <a:t>– Random Forest</a:t>
            </a:r>
            <a:endParaRPr lang="zh-CN" altLang="en-US" dirty="0">
              <a:latin typeface="Times New Roman" pitchFamily="18" charset="0"/>
              <a:cs typeface="Times New Roman" pitchFamily="18" charset="0"/>
            </a:endParaRPr>
          </a:p>
        </p:txBody>
      </p:sp>
      <p:pic>
        <p:nvPicPr>
          <p:cNvPr id="6" name="图片 5"/>
          <p:cNvPicPr>
            <a:picLocks noChangeAspect="1"/>
          </p:cNvPicPr>
          <p:nvPr/>
        </p:nvPicPr>
        <p:blipFill rotWithShape="1">
          <a:blip r:embed="rId3"/>
          <a:srcRect l="9566" r="7130"/>
          <a:stretch>
            <a:fillRect/>
          </a:stretch>
        </p:blipFill>
        <p:spPr>
          <a:xfrm>
            <a:off x="251700" y="1513040"/>
            <a:ext cx="3708054" cy="3500070"/>
          </a:xfrm>
          <a:prstGeom prst="rect">
            <a:avLst/>
          </a:prstGeom>
        </p:spPr>
      </p:pic>
      <p:pic>
        <p:nvPicPr>
          <p:cNvPr id="4" name="图片 17"/>
          <p:cNvPicPr>
            <a:picLocks noChangeAspect="1"/>
          </p:cNvPicPr>
          <p:nvPr/>
        </p:nvPicPr>
        <p:blipFill>
          <a:blip r:embed="rId4"/>
          <a:stretch>
            <a:fillRect/>
          </a:stretch>
        </p:blipFill>
        <p:spPr>
          <a:xfrm>
            <a:off x="3942333" y="1988900"/>
            <a:ext cx="4960273" cy="2876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周旭琛-3.13-周总结</Template>
  <TotalTime>6153</TotalTime>
  <Words>1032</Words>
  <Application>Microsoft Macintosh PowerPoint</Application>
  <PresentationFormat>On-screen Show (4:3)</PresentationFormat>
  <Paragraphs>142</Paragraphs>
  <Slides>25</Slides>
  <Notes>24</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3</vt:i4>
      </vt:variant>
      <vt:variant>
        <vt:lpstr>Slide Titles</vt:lpstr>
      </vt:variant>
      <vt:variant>
        <vt:i4>25</vt:i4>
      </vt:variant>
    </vt:vector>
  </HeadingPairs>
  <TitlesOfParts>
    <vt:vector size="43" baseType="lpstr">
      <vt:lpstr>楷体_GB2312</vt:lpstr>
      <vt:lpstr>黑体</vt:lpstr>
      <vt:lpstr>宋体</vt:lpstr>
      <vt:lpstr>华文楷体</vt:lpstr>
      <vt:lpstr>华文楷体</vt:lpstr>
      <vt:lpstr>楷体</vt:lpstr>
      <vt:lpstr>Arial</vt:lpstr>
      <vt:lpstr>Calibri</vt:lpstr>
      <vt:lpstr>Times New Roman</vt:lpstr>
      <vt:lpstr>Wingdings</vt:lpstr>
      <vt:lpstr>Office 主题</vt:lpstr>
      <vt:lpstr>自定义设计方案</vt:lpstr>
      <vt:lpstr>1_自定义设计方案</vt:lpstr>
      <vt:lpstr>2_自定义设计方案</vt:lpstr>
      <vt:lpstr>3_自定义设计方案</vt:lpstr>
      <vt:lpstr>Visio</vt:lpstr>
      <vt:lpstr>Equation.KSEE3</vt:lpstr>
      <vt:lpstr>公式</vt:lpstr>
      <vt:lpstr>PowerPoint Presentation</vt:lpstr>
      <vt:lpstr>Contents</vt:lpstr>
      <vt:lpstr>Introduction</vt:lpstr>
      <vt:lpstr>Introduction</vt:lpstr>
      <vt:lpstr>Introduction</vt:lpstr>
      <vt:lpstr>Introduction</vt:lpstr>
      <vt:lpstr>Data preprocessing</vt:lpstr>
      <vt:lpstr>Feature screening – Chi-square test</vt:lpstr>
      <vt:lpstr>Feature screening – Random Forest</vt:lpstr>
      <vt:lpstr>Feature screening – Random Forest</vt:lpstr>
      <vt:lpstr>Analysis and results – Random Forest</vt:lpstr>
      <vt:lpstr>Analysis and results– Logistic Regression</vt:lpstr>
      <vt:lpstr>PowerPoint Presentation</vt:lpstr>
      <vt:lpstr>PowerPoint Presentation</vt:lpstr>
      <vt:lpstr>PowerPoint Presentation</vt:lpstr>
      <vt:lpstr>PowerPoint Presentation</vt:lpstr>
      <vt:lpstr>PowerPoint Presentation</vt:lpstr>
      <vt:lpstr>PowerPoint Presentation</vt:lpstr>
      <vt:lpstr>Summary</vt:lpstr>
      <vt:lpstr>Future outlook</vt:lpstr>
      <vt:lpstr>Future outlook</vt:lpstr>
      <vt:lpstr>Acknowledgments</vt:lpstr>
      <vt:lpstr>PowerPoint Presentation</vt:lpstr>
      <vt:lpstr>Supplement 1</vt:lpstr>
      <vt:lpstr>Supplement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周总结</dc:title>
  <dc:creator>Zhouxuchen</dc:creator>
  <cp:lastModifiedBy>Microsoft Office User</cp:lastModifiedBy>
  <cp:revision>1352</cp:revision>
  <dcterms:created xsi:type="dcterms:W3CDTF">1900-01-01T00:00:00Z</dcterms:created>
  <dcterms:modified xsi:type="dcterms:W3CDTF">2020-12-14T00:56:45Z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vt:lpwstr>
  </property>
</Properties>
</file>