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c851bde4d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bc851bde4d_4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c851bde4d_4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bc851bde4d_4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c851bde4d_4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bc851bde4d_4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3b19869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c3b19869a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c851bde4d_4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bc851bde4d_4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c851bde4d_4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bc851bde4d_4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bc851bde4d_4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bc851bde4d_4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3b19869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c3b19869a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3a21b790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c3a21b790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3a21b79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Health Insurance Portability and Accountability Act</a:t>
            </a:r>
            <a:endParaRPr/>
          </a:p>
        </p:txBody>
      </p:sp>
      <p:sp>
        <p:nvSpPr>
          <p:cNvPr id="299" name="Google Shape;299;g2c3a21b790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2"/>
          <p:cNvPicPr preferRelativeResize="0"/>
          <p:nvPr/>
        </p:nvPicPr>
        <p:blipFill>
          <a:blip r:embed="rId2">
            <a:alphaModFix/>
          </a:blip>
          <a:stretch>
            <a:fillRect/>
          </a:stretch>
        </p:blipFill>
        <p:spPr>
          <a:xfrm>
            <a:off x="4399738" y="862588"/>
            <a:ext cx="4295775" cy="2581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0" name="Shape 110"/>
        <p:cNvGrpSpPr/>
        <p:nvPr/>
      </p:nvGrpSpPr>
      <p:grpSpPr>
        <a:xfrm>
          <a:off x="0" y="0"/>
          <a:ext cx="0" cy="0"/>
          <a:chOff x="0" y="0"/>
          <a:chExt cx="0" cy="0"/>
        </a:xfrm>
      </p:grpSpPr>
      <p:sp>
        <p:nvSpPr>
          <p:cNvPr id="111" name="Google Shape;111;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1"/>
          <p:cNvGrpSpPr/>
          <p:nvPr/>
        </p:nvGrpSpPr>
        <p:grpSpPr>
          <a:xfrm>
            <a:off x="5959222" y="4119576"/>
            <a:ext cx="2520952" cy="1024165"/>
            <a:chOff x="6917201" y="0"/>
            <a:chExt cx="2227777" cy="863400"/>
          </a:xfrm>
        </p:grpSpPr>
        <p:sp>
          <p:nvSpPr>
            <p:cNvPr id="113" name="Google Shape;113;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a:off x="199149" y="2"/>
            <a:ext cx="2795414" cy="1083308"/>
            <a:chOff x="6917201" y="0"/>
            <a:chExt cx="2227777" cy="863400"/>
          </a:xfrm>
        </p:grpSpPr>
        <p:sp>
          <p:nvSpPr>
            <p:cNvPr id="117" name="Google Shape;117;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1" name="Google Shape;121;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2" name="Google Shape;122;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3" name="Google Shape;133;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4" name="Google Shape;134;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 name="Shape 135"/>
        <p:cNvGrpSpPr/>
        <p:nvPr/>
      </p:nvGrpSpPr>
      <p:grpSpPr>
        <a:xfrm>
          <a:off x="0" y="0"/>
          <a:ext cx="0" cy="0"/>
          <a:chOff x="0" y="0"/>
          <a:chExt cx="0" cy="0"/>
        </a:xfrm>
      </p:grpSpPr>
      <p:sp>
        <p:nvSpPr>
          <p:cNvPr id="136" name="Google Shape;136;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37" name="Google Shape;137;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rtl="0" algn="ctr">
              <a:spcBef>
                <a:spcPts val="300"/>
              </a:spcBef>
              <a:spcAft>
                <a:spcPts val="0"/>
              </a:spcAft>
              <a:buClr>
                <a:srgbClr val="888888"/>
              </a:buClr>
              <a:buSzPts val="1600"/>
              <a:buNone/>
              <a:defRPr>
                <a:solidFill>
                  <a:srgbClr val="888888"/>
                </a:solidFill>
              </a:defRPr>
            </a:lvl1pPr>
            <a:lvl2pPr lvl="1" rtl="0" algn="ctr">
              <a:spcBef>
                <a:spcPts val="300"/>
              </a:spcBef>
              <a:spcAft>
                <a:spcPts val="0"/>
              </a:spcAft>
              <a:buClr>
                <a:srgbClr val="888888"/>
              </a:buClr>
              <a:buSzPts val="1400"/>
              <a:buNone/>
              <a:defRPr>
                <a:solidFill>
                  <a:srgbClr val="888888"/>
                </a:solidFill>
              </a:defRPr>
            </a:lvl2pPr>
            <a:lvl3pPr lvl="2" rtl="0" algn="ctr">
              <a:spcBef>
                <a:spcPts val="200"/>
              </a:spcBef>
              <a:spcAft>
                <a:spcPts val="0"/>
              </a:spcAft>
              <a:buClr>
                <a:srgbClr val="888888"/>
              </a:buClr>
              <a:buSzPts val="1200"/>
              <a:buNone/>
              <a:defRPr>
                <a:solidFill>
                  <a:srgbClr val="888888"/>
                </a:solidFill>
              </a:defRPr>
            </a:lvl3pPr>
            <a:lvl4pPr lvl="3" rtl="0" algn="ctr">
              <a:spcBef>
                <a:spcPts val="200"/>
              </a:spcBef>
              <a:spcAft>
                <a:spcPts val="0"/>
              </a:spcAft>
              <a:buClr>
                <a:srgbClr val="888888"/>
              </a:buClr>
              <a:buSzPts val="1000"/>
              <a:buNone/>
              <a:defRPr>
                <a:solidFill>
                  <a:srgbClr val="888888"/>
                </a:solidFill>
              </a:defRPr>
            </a:lvl4pPr>
            <a:lvl5pPr lvl="4" rtl="0" algn="ctr">
              <a:spcBef>
                <a:spcPts val="200"/>
              </a:spcBef>
              <a:spcAft>
                <a:spcPts val="0"/>
              </a:spcAft>
              <a:buClr>
                <a:srgbClr val="888888"/>
              </a:buClr>
              <a:buSzPts val="1000"/>
              <a:buNone/>
              <a:defRPr>
                <a:solidFill>
                  <a:srgbClr val="888888"/>
                </a:solidFill>
              </a:defRPr>
            </a:lvl5pPr>
            <a:lvl6pPr lvl="5" rtl="0" algn="ctr">
              <a:spcBef>
                <a:spcPts val="200"/>
              </a:spcBef>
              <a:spcAft>
                <a:spcPts val="0"/>
              </a:spcAft>
              <a:buClr>
                <a:srgbClr val="888888"/>
              </a:buClr>
              <a:buSzPts val="1000"/>
              <a:buNone/>
              <a:defRPr>
                <a:solidFill>
                  <a:srgbClr val="888888"/>
                </a:solidFill>
              </a:defRPr>
            </a:lvl6pPr>
            <a:lvl7pPr lvl="6" rtl="0" algn="ctr">
              <a:spcBef>
                <a:spcPts val="200"/>
              </a:spcBef>
              <a:spcAft>
                <a:spcPts val="0"/>
              </a:spcAft>
              <a:buClr>
                <a:srgbClr val="888888"/>
              </a:buClr>
              <a:buSzPts val="1000"/>
              <a:buNone/>
              <a:defRPr>
                <a:solidFill>
                  <a:srgbClr val="888888"/>
                </a:solidFill>
              </a:defRPr>
            </a:lvl7pPr>
            <a:lvl8pPr lvl="7" rtl="0" algn="ctr">
              <a:spcBef>
                <a:spcPts val="200"/>
              </a:spcBef>
              <a:spcAft>
                <a:spcPts val="0"/>
              </a:spcAft>
              <a:buClr>
                <a:srgbClr val="888888"/>
              </a:buClr>
              <a:buSzPts val="1000"/>
              <a:buNone/>
              <a:defRPr>
                <a:solidFill>
                  <a:srgbClr val="888888"/>
                </a:solidFill>
              </a:defRPr>
            </a:lvl8pPr>
            <a:lvl9pPr lvl="8" rtl="0" algn="ctr">
              <a:spcBef>
                <a:spcPts val="200"/>
              </a:spcBef>
              <a:spcAft>
                <a:spcPts val="0"/>
              </a:spcAft>
              <a:buClr>
                <a:srgbClr val="888888"/>
              </a:buClr>
              <a:buSzPts val="1000"/>
              <a:buNone/>
              <a:defRPr>
                <a:solidFill>
                  <a:srgbClr val="888888"/>
                </a:solidFill>
              </a:defRPr>
            </a:lvl9pPr>
          </a:lstStyle>
          <a:p/>
        </p:txBody>
      </p:sp>
      <p:sp>
        <p:nvSpPr>
          <p:cNvPr id="138" name="Google Shape;138;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9" name="Google Shape;139;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0" name="Google Shape;140;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1" name="Shape 141"/>
        <p:cNvGrpSpPr/>
        <p:nvPr/>
      </p:nvGrpSpPr>
      <p:grpSpPr>
        <a:xfrm>
          <a:off x="0" y="0"/>
          <a:ext cx="0" cy="0"/>
          <a:chOff x="0" y="0"/>
          <a:chExt cx="0" cy="0"/>
        </a:xfrm>
      </p:grpSpPr>
      <p:sp>
        <p:nvSpPr>
          <p:cNvPr id="142" name="Google Shape;142;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43" name="Google Shape;143;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44" name="Google Shape;144;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5" name="Google Shape;145;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6" name="Google Shape;146;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Calibri"/>
              <a:buNone/>
              <a:defRPr b="1" sz="2000" cap="none"/>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49" name="Google Shape;149;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200"/>
              </a:spcBef>
              <a:spcAft>
                <a:spcPts val="0"/>
              </a:spcAft>
              <a:buClr>
                <a:srgbClr val="888888"/>
              </a:buClr>
              <a:buSzPts val="900"/>
              <a:buNone/>
              <a:defRPr sz="900">
                <a:solidFill>
                  <a:srgbClr val="888888"/>
                </a:solidFill>
              </a:defRPr>
            </a:lvl2pPr>
            <a:lvl3pPr indent="-228600" lvl="2" marL="1371600" rtl="0" algn="l">
              <a:spcBef>
                <a:spcPts val="200"/>
              </a:spcBef>
              <a:spcAft>
                <a:spcPts val="0"/>
              </a:spcAft>
              <a:buClr>
                <a:srgbClr val="888888"/>
              </a:buClr>
              <a:buSzPts val="800"/>
              <a:buNone/>
              <a:defRPr sz="800">
                <a:solidFill>
                  <a:srgbClr val="888888"/>
                </a:solidFill>
              </a:defRPr>
            </a:lvl3pPr>
            <a:lvl4pPr indent="-228600" lvl="3" marL="1828800" rtl="0" algn="l">
              <a:spcBef>
                <a:spcPts val="100"/>
              </a:spcBef>
              <a:spcAft>
                <a:spcPts val="0"/>
              </a:spcAft>
              <a:buClr>
                <a:srgbClr val="888888"/>
              </a:buClr>
              <a:buSzPts val="700"/>
              <a:buNone/>
              <a:defRPr sz="700">
                <a:solidFill>
                  <a:srgbClr val="888888"/>
                </a:solidFill>
              </a:defRPr>
            </a:lvl4pPr>
            <a:lvl5pPr indent="-228600" lvl="4" marL="2286000" rtl="0" algn="l">
              <a:spcBef>
                <a:spcPts val="100"/>
              </a:spcBef>
              <a:spcAft>
                <a:spcPts val="0"/>
              </a:spcAft>
              <a:buClr>
                <a:srgbClr val="888888"/>
              </a:buClr>
              <a:buSzPts val="700"/>
              <a:buNone/>
              <a:defRPr sz="700">
                <a:solidFill>
                  <a:srgbClr val="888888"/>
                </a:solidFill>
              </a:defRPr>
            </a:lvl5pPr>
            <a:lvl6pPr indent="-228600" lvl="5" marL="2743200" rtl="0" algn="l">
              <a:spcBef>
                <a:spcPts val="100"/>
              </a:spcBef>
              <a:spcAft>
                <a:spcPts val="0"/>
              </a:spcAft>
              <a:buClr>
                <a:srgbClr val="888888"/>
              </a:buClr>
              <a:buSzPts val="700"/>
              <a:buNone/>
              <a:defRPr sz="700">
                <a:solidFill>
                  <a:srgbClr val="888888"/>
                </a:solidFill>
              </a:defRPr>
            </a:lvl6pPr>
            <a:lvl7pPr indent="-228600" lvl="6" marL="3200400" rtl="0" algn="l">
              <a:spcBef>
                <a:spcPts val="100"/>
              </a:spcBef>
              <a:spcAft>
                <a:spcPts val="0"/>
              </a:spcAft>
              <a:buClr>
                <a:srgbClr val="888888"/>
              </a:buClr>
              <a:buSzPts val="700"/>
              <a:buNone/>
              <a:defRPr sz="700">
                <a:solidFill>
                  <a:srgbClr val="888888"/>
                </a:solidFill>
              </a:defRPr>
            </a:lvl7pPr>
            <a:lvl8pPr indent="-228600" lvl="7" marL="3657600" rtl="0" algn="l">
              <a:spcBef>
                <a:spcPts val="100"/>
              </a:spcBef>
              <a:spcAft>
                <a:spcPts val="0"/>
              </a:spcAft>
              <a:buClr>
                <a:srgbClr val="888888"/>
              </a:buClr>
              <a:buSzPts val="700"/>
              <a:buNone/>
              <a:defRPr sz="700">
                <a:solidFill>
                  <a:srgbClr val="888888"/>
                </a:solidFill>
              </a:defRPr>
            </a:lvl8pPr>
            <a:lvl9pPr indent="-228600" lvl="8" marL="4114800" rtl="0" algn="l">
              <a:spcBef>
                <a:spcPts val="100"/>
              </a:spcBef>
              <a:spcAft>
                <a:spcPts val="0"/>
              </a:spcAft>
              <a:buClr>
                <a:srgbClr val="888888"/>
              </a:buClr>
              <a:buSzPts val="700"/>
              <a:buNone/>
              <a:defRPr sz="700">
                <a:solidFill>
                  <a:srgbClr val="888888"/>
                </a:solidFill>
              </a:defRPr>
            </a:lvl9pPr>
          </a:lstStyle>
          <a:p/>
        </p:txBody>
      </p:sp>
      <p:sp>
        <p:nvSpPr>
          <p:cNvPr id="150" name="Google Shape;150;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1" name="Google Shape;151;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2" name="Google Shape;152;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sp>
        <p:nvSpPr>
          <p:cNvPr id="154" name="Google Shape;154;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55" name="Google Shape;155;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156" name="Google Shape;156;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157" name="Google Shape;157;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8" name="Google Shape;158;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9" name="Google Shape;159;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0" name="Shape 160"/>
        <p:cNvGrpSpPr/>
        <p:nvPr/>
      </p:nvGrpSpPr>
      <p:grpSpPr>
        <a:xfrm>
          <a:off x="0" y="0"/>
          <a:ext cx="0" cy="0"/>
          <a:chOff x="0" y="0"/>
          <a:chExt cx="0" cy="0"/>
        </a:xfrm>
      </p:grpSpPr>
      <p:sp>
        <p:nvSpPr>
          <p:cNvPr id="161" name="Google Shape;161;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2200"/>
              <a:buFont typeface="Calibri"/>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62" name="Google Shape;162;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163" name="Google Shape;163;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164" name="Google Shape;164;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165" name="Google Shape;165;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166" name="Google Shape;166;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67" name="Google Shape;167;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68" name="Google Shape;168;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71" name="Google Shape;171;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2" name="Google Shape;172;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3" name="Google Shape;173;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76" name="Google Shape;176;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rtl="0" algn="l">
              <a:spcBef>
                <a:spcPts val="300"/>
              </a:spcBef>
              <a:spcAft>
                <a:spcPts val="0"/>
              </a:spcAft>
              <a:buClr>
                <a:schemeClr val="dk1"/>
              </a:buClr>
              <a:buSzPts val="1600"/>
              <a:buChar char="•"/>
              <a:defRPr sz="1600"/>
            </a:lvl1pPr>
            <a:lvl2pPr indent="-317500" lvl="1" marL="914400" rtl="0" algn="l">
              <a:spcBef>
                <a:spcPts val="300"/>
              </a:spcBef>
              <a:spcAft>
                <a:spcPts val="0"/>
              </a:spcAft>
              <a:buClr>
                <a:schemeClr val="dk1"/>
              </a:buClr>
              <a:buSzPts val="1400"/>
              <a:buChar char="–"/>
              <a:defRPr sz="1400"/>
            </a:lvl2pPr>
            <a:lvl3pPr indent="-304800" lvl="2" marL="1371600" rtl="0" algn="l">
              <a:spcBef>
                <a:spcPts val="200"/>
              </a:spcBef>
              <a:spcAft>
                <a:spcPts val="0"/>
              </a:spcAft>
              <a:buClr>
                <a:schemeClr val="dk1"/>
              </a:buClr>
              <a:buSzPts val="1200"/>
              <a:buChar char="•"/>
              <a:defRPr sz="1200"/>
            </a:lvl3pPr>
            <a:lvl4pPr indent="-292100" lvl="3" marL="1828800" rtl="0" algn="l">
              <a:spcBef>
                <a:spcPts val="200"/>
              </a:spcBef>
              <a:spcAft>
                <a:spcPts val="0"/>
              </a:spcAft>
              <a:buClr>
                <a:schemeClr val="dk1"/>
              </a:buClr>
              <a:buSzPts val="1000"/>
              <a:buChar char="–"/>
              <a:defRPr sz="1000"/>
            </a:lvl4pPr>
            <a:lvl5pPr indent="-292100" lvl="4" marL="2286000" rtl="0" algn="l">
              <a:spcBef>
                <a:spcPts val="200"/>
              </a:spcBef>
              <a:spcAft>
                <a:spcPts val="0"/>
              </a:spcAft>
              <a:buClr>
                <a:schemeClr val="dk1"/>
              </a:buClr>
              <a:buSzPts val="1000"/>
              <a:buChar char="»"/>
              <a:defRPr sz="1000"/>
            </a:lvl5pPr>
            <a:lvl6pPr indent="-292100" lvl="5" marL="2743200" rtl="0" algn="l">
              <a:spcBef>
                <a:spcPts val="200"/>
              </a:spcBef>
              <a:spcAft>
                <a:spcPts val="0"/>
              </a:spcAft>
              <a:buClr>
                <a:schemeClr val="dk1"/>
              </a:buClr>
              <a:buSzPts val="1000"/>
              <a:buChar char="•"/>
              <a:defRPr sz="1000"/>
            </a:lvl6pPr>
            <a:lvl7pPr indent="-292100" lvl="6" marL="3200400" rtl="0" algn="l">
              <a:spcBef>
                <a:spcPts val="200"/>
              </a:spcBef>
              <a:spcAft>
                <a:spcPts val="0"/>
              </a:spcAft>
              <a:buClr>
                <a:schemeClr val="dk1"/>
              </a:buClr>
              <a:buSzPts val="1000"/>
              <a:buChar char="•"/>
              <a:defRPr sz="1000"/>
            </a:lvl7pPr>
            <a:lvl8pPr indent="-292100" lvl="7" marL="3657600" rtl="0" algn="l">
              <a:spcBef>
                <a:spcPts val="200"/>
              </a:spcBef>
              <a:spcAft>
                <a:spcPts val="0"/>
              </a:spcAft>
              <a:buClr>
                <a:schemeClr val="dk1"/>
              </a:buClr>
              <a:buSzPts val="1000"/>
              <a:buChar char="•"/>
              <a:defRPr sz="1000"/>
            </a:lvl8pPr>
            <a:lvl9pPr indent="-292100" lvl="8" marL="4114800" rtl="0" algn="l">
              <a:spcBef>
                <a:spcPts val="200"/>
              </a:spcBef>
              <a:spcAft>
                <a:spcPts val="0"/>
              </a:spcAft>
              <a:buClr>
                <a:schemeClr val="dk1"/>
              </a:buClr>
              <a:buSzPts val="1000"/>
              <a:buChar char="•"/>
              <a:defRPr sz="1000"/>
            </a:lvl9pPr>
          </a:lstStyle>
          <a:p/>
        </p:txBody>
      </p:sp>
      <p:sp>
        <p:nvSpPr>
          <p:cNvPr id="177" name="Google Shape;177;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78" name="Google Shape;178;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9" name="Google Shape;179;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0" name="Google Shape;180;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8" name="Shape 38"/>
        <p:cNvGrpSpPr/>
        <p:nvPr/>
      </p:nvGrpSpPr>
      <p:grpSpPr>
        <a:xfrm>
          <a:off x="0" y="0"/>
          <a:ext cx="0" cy="0"/>
          <a:chOff x="0" y="0"/>
          <a:chExt cx="0" cy="0"/>
        </a:xfrm>
      </p:grpSpPr>
      <p:sp>
        <p:nvSpPr>
          <p:cNvPr id="39" name="Google Shape;39;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5594191" y="3961115"/>
            <a:ext cx="2910145" cy="1182340"/>
            <a:chOff x="6917201" y="0"/>
            <a:chExt cx="2227777" cy="863400"/>
          </a:xfrm>
        </p:grpSpPr>
        <p:sp>
          <p:nvSpPr>
            <p:cNvPr id="41" name="Google Shape;41;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199149" y="2"/>
            <a:ext cx="2795414" cy="1083308"/>
            <a:chOff x="6917201" y="0"/>
            <a:chExt cx="2227777" cy="863400"/>
          </a:xfrm>
        </p:grpSpPr>
        <p:sp>
          <p:nvSpPr>
            <p:cNvPr id="45" name="Google Shape;4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9" name="Google Shape;49;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83" name="Google Shape;183;p22"/>
          <p:cNvSpPr/>
          <p:nvPr>
            <p:ph idx="2" type="pic"/>
          </p:nvPr>
        </p:nvSpPr>
        <p:spPr>
          <a:xfrm>
            <a:off x="896144" y="306388"/>
            <a:ext cx="2743200" cy="2057400"/>
          </a:xfrm>
          <a:prstGeom prst="rect">
            <a:avLst/>
          </a:prstGeom>
          <a:noFill/>
          <a:ln>
            <a:noFill/>
          </a:ln>
        </p:spPr>
      </p:sp>
      <p:sp>
        <p:nvSpPr>
          <p:cNvPr id="184" name="Google Shape;184;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85" name="Google Shape;185;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6" name="Google Shape;186;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7" name="Google Shape;187;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90" name="Google Shape;190;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1" name="Google Shape;191;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2" name="Google Shape;192;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3" name="Google Shape;193;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96" name="Google Shape;196;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7" name="Google Shape;197;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8" name="Google Shape;198;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9" name="Google Shape;199;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0" name="Shape 50"/>
        <p:cNvGrpSpPr/>
        <p:nvPr/>
      </p:nvGrpSpPr>
      <p:grpSpPr>
        <a:xfrm>
          <a:off x="0" y="0"/>
          <a:ext cx="0" cy="0"/>
          <a:chOff x="0" y="0"/>
          <a:chExt cx="0" cy="0"/>
        </a:xfrm>
      </p:grpSpPr>
      <p:sp>
        <p:nvSpPr>
          <p:cNvPr id="51" name="Google Shape;51;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 name="Google Shape;55;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2" name="Google Shape;62;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 name="Google Shape;64;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5" name="Shape 65"/>
        <p:cNvGrpSpPr/>
        <p:nvPr/>
      </p:nvGrpSpPr>
      <p:grpSpPr>
        <a:xfrm>
          <a:off x="0" y="0"/>
          <a:ext cx="0" cy="0"/>
          <a:chOff x="0" y="0"/>
          <a:chExt cx="0" cy="0"/>
        </a:xfrm>
      </p:grpSpPr>
      <p:sp>
        <p:nvSpPr>
          <p:cNvPr id="66" name="Google Shape;66;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1" name="Shape 71"/>
        <p:cNvGrpSpPr/>
        <p:nvPr/>
      </p:nvGrpSpPr>
      <p:grpSpPr>
        <a:xfrm>
          <a:off x="0" y="0"/>
          <a:ext cx="0" cy="0"/>
          <a:chOff x="0" y="0"/>
          <a:chExt cx="0" cy="0"/>
        </a:xfrm>
      </p:grpSpPr>
      <p:sp>
        <p:nvSpPr>
          <p:cNvPr id="72" name="Google Shape;72;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6" name="Google Shape;76;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7" name="Google Shape;77;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8" name="Shape 78"/>
        <p:cNvGrpSpPr/>
        <p:nvPr/>
      </p:nvGrpSpPr>
      <p:grpSpPr>
        <a:xfrm>
          <a:off x="0" y="0"/>
          <a:ext cx="0" cy="0"/>
          <a:chOff x="0" y="0"/>
          <a:chExt cx="0" cy="0"/>
        </a:xfrm>
      </p:grpSpPr>
      <p:sp>
        <p:nvSpPr>
          <p:cNvPr id="79" name="Google Shape;79;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8"/>
          <p:cNvGrpSpPr/>
          <p:nvPr/>
        </p:nvGrpSpPr>
        <p:grpSpPr>
          <a:xfrm>
            <a:off x="255991" y="-118"/>
            <a:ext cx="2251347" cy="1043408"/>
            <a:chOff x="3961956" y="4383950"/>
            <a:chExt cx="1160548" cy="548700"/>
          </a:xfrm>
        </p:grpSpPr>
        <p:sp>
          <p:nvSpPr>
            <p:cNvPr id="82" name="Google Shape;82;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8"/>
          <p:cNvGrpSpPr/>
          <p:nvPr/>
        </p:nvGrpSpPr>
        <p:grpSpPr>
          <a:xfrm>
            <a:off x="34934" y="4522125"/>
            <a:ext cx="1593306" cy="617072"/>
            <a:chOff x="6917201" y="0"/>
            <a:chExt cx="2227777" cy="863400"/>
          </a:xfrm>
        </p:grpSpPr>
        <p:sp>
          <p:nvSpPr>
            <p:cNvPr id="87" name="Google Shape;87;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8"/>
          <p:cNvGrpSpPr/>
          <p:nvPr/>
        </p:nvGrpSpPr>
        <p:grpSpPr>
          <a:xfrm>
            <a:off x="5886353" y="1243"/>
            <a:ext cx="3257455" cy="1261514"/>
            <a:chOff x="6917201" y="0"/>
            <a:chExt cx="2227777" cy="863400"/>
          </a:xfrm>
        </p:grpSpPr>
        <p:sp>
          <p:nvSpPr>
            <p:cNvPr id="91" name="Google Shape;9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5" name="Google Shape;95;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6" name="Shape 96"/>
        <p:cNvGrpSpPr/>
        <p:nvPr/>
      </p:nvGrpSpPr>
      <p:grpSpPr>
        <a:xfrm>
          <a:off x="0" y="0"/>
          <a:ext cx="0" cy="0"/>
          <a:chOff x="0" y="0"/>
          <a:chExt cx="0" cy="0"/>
        </a:xfrm>
      </p:grpSpPr>
      <p:sp>
        <p:nvSpPr>
          <p:cNvPr id="97" name="Google Shape;97;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1" name="Google Shape;101;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2" name="Google Shape;102;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3" name="Google Shape;103;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4" name="Shape 104"/>
        <p:cNvGrpSpPr/>
        <p:nvPr/>
      </p:nvGrpSpPr>
      <p:grpSpPr>
        <a:xfrm>
          <a:off x="0" y="0"/>
          <a:ext cx="0" cy="0"/>
          <a:chOff x="0" y="0"/>
          <a:chExt cx="0" cy="0"/>
        </a:xfrm>
      </p:grpSpPr>
      <p:sp>
        <p:nvSpPr>
          <p:cNvPr id="105" name="Google Shape;105;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9" name="Google Shape;109;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
        <p:nvSpPr>
          <p:cNvPr id="127" name="Google Shape;127;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28" name="Google Shape;128;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29" name="Google Shape;129;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30" name="Google Shape;130;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05" name="Google Shape;205;p25"/>
          <p:cNvSpPr/>
          <p:nvPr/>
        </p:nvSpPr>
        <p:spPr>
          <a:xfrm rot="7649932">
            <a:off x="7546630" y="2804497"/>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06" name="Google Shape;206;p25"/>
          <p:cNvSpPr/>
          <p:nvPr/>
        </p:nvSpPr>
        <p:spPr>
          <a:xfrm>
            <a:off x="-1629035" y="-2314575"/>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07" name="Google Shape;207;p25"/>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08" name="Google Shape;208;p25"/>
          <p:cNvSpPr txBox="1"/>
          <p:nvPr>
            <p:ph idx="4294967295" type="ctrTitle"/>
          </p:nvPr>
        </p:nvSpPr>
        <p:spPr>
          <a:xfrm>
            <a:off x="1695325" y="2283100"/>
            <a:ext cx="6356700" cy="14481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3000">
                <a:solidFill>
                  <a:srgbClr val="FF0000"/>
                </a:solidFill>
              </a:rPr>
              <a:t>PREDICTING PATIENT READMISSIONS </a:t>
            </a:r>
            <a:endParaRPr b="1" sz="3000">
              <a:solidFill>
                <a:srgbClr val="FF0000"/>
              </a:solidFill>
            </a:endParaRPr>
          </a:p>
          <a:p>
            <a:pPr indent="0" lvl="0" marL="0" rtl="0" algn="ctr">
              <a:spcBef>
                <a:spcPts val="0"/>
              </a:spcBef>
              <a:spcAft>
                <a:spcPts val="0"/>
              </a:spcAft>
              <a:buNone/>
            </a:pPr>
            <a:r>
              <a:rPr b="1" lang="en" sz="3000">
                <a:solidFill>
                  <a:srgbClr val="FF0000"/>
                </a:solidFill>
              </a:rPr>
              <a:t>IN HEALTHCARE </a:t>
            </a:r>
            <a:endParaRPr b="1" sz="3000">
              <a:solidFill>
                <a:srgbClr val="FF0000"/>
              </a:solidFill>
            </a:endParaRPr>
          </a:p>
        </p:txBody>
      </p:sp>
      <p:sp>
        <p:nvSpPr>
          <p:cNvPr id="209" name="Google Shape;209;p25"/>
          <p:cNvSpPr txBox="1"/>
          <p:nvPr/>
        </p:nvSpPr>
        <p:spPr>
          <a:xfrm>
            <a:off x="2189825" y="3641550"/>
            <a:ext cx="49341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000">
                <a:solidFill>
                  <a:schemeClr val="dk2"/>
                </a:solidFill>
                <a:latin typeface="Nunito"/>
                <a:ea typeface="Nunito"/>
                <a:cs typeface="Nunito"/>
                <a:sym typeface="Nunito"/>
              </a:rPr>
              <a:t>BUS 9430 - Business Analytics Project Management </a:t>
            </a:r>
            <a:endParaRPr b="1" sz="1000">
              <a:solidFill>
                <a:schemeClr val="dk2"/>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t/>
            </a:r>
            <a:endParaRPr b="1" sz="1000">
              <a:solidFill>
                <a:schemeClr val="dk2"/>
              </a:solidFill>
              <a:latin typeface="Nunito"/>
              <a:ea typeface="Nunito"/>
              <a:cs typeface="Nunito"/>
              <a:sym typeface="Nunito"/>
            </a:endParaRPr>
          </a:p>
          <a:p>
            <a:pPr indent="0" lvl="0" marL="0" rtl="0" algn="ctr">
              <a:spcBef>
                <a:spcPts val="0"/>
              </a:spcBef>
              <a:spcAft>
                <a:spcPts val="0"/>
              </a:spcAft>
              <a:buNone/>
            </a:pPr>
            <a:r>
              <a:rPr b="1" lang="en" sz="1000">
                <a:solidFill>
                  <a:schemeClr val="dk2"/>
                </a:solidFill>
                <a:latin typeface="Nunito"/>
                <a:ea typeface="Nunito"/>
                <a:cs typeface="Nunito"/>
                <a:sym typeface="Nunito"/>
              </a:rPr>
              <a:t>TEAM MediForecast Consultants  -</a:t>
            </a:r>
            <a:endParaRPr b="1" sz="1000">
              <a:solidFill>
                <a:schemeClr val="dk2"/>
              </a:solidFill>
              <a:latin typeface="Nunito"/>
              <a:ea typeface="Nunito"/>
              <a:cs typeface="Nunito"/>
              <a:sym typeface="Nunito"/>
            </a:endParaRPr>
          </a:p>
          <a:p>
            <a:pPr indent="0" lvl="0" marL="0" rtl="0" algn="ctr">
              <a:spcBef>
                <a:spcPts val="0"/>
              </a:spcBef>
              <a:spcAft>
                <a:spcPts val="0"/>
              </a:spcAft>
              <a:buNone/>
            </a:pPr>
            <a:r>
              <a:rPr b="1" lang="en" sz="1000">
                <a:solidFill>
                  <a:schemeClr val="dk2"/>
                </a:solidFill>
                <a:latin typeface="Nunito"/>
                <a:ea typeface="Nunito"/>
                <a:cs typeface="Nunito"/>
                <a:sym typeface="Nunito"/>
              </a:rPr>
              <a:t> Rupa Poddar, Sahithi Arnika Modadugu,Sujasna Tamang, </a:t>
            </a:r>
            <a:endParaRPr b="1" sz="1000">
              <a:solidFill>
                <a:schemeClr val="dk2"/>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1000">
                <a:solidFill>
                  <a:schemeClr val="dk2"/>
                </a:solidFill>
                <a:latin typeface="Nunito"/>
                <a:ea typeface="Nunito"/>
                <a:cs typeface="Nunito"/>
                <a:sym typeface="Nunito"/>
              </a:rPr>
              <a:t>Mustafa Ekinci.</a:t>
            </a:r>
            <a:endParaRPr b="1" sz="1000">
              <a:solidFill>
                <a:schemeClr val="dk2"/>
              </a:solidFill>
              <a:latin typeface="Nunito"/>
              <a:ea typeface="Nunito"/>
              <a:cs typeface="Nunito"/>
              <a:sym typeface="Nunito"/>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pic>
        <p:nvPicPr>
          <p:cNvPr id="210" name="Google Shape;210;p25"/>
          <p:cNvPicPr preferRelativeResize="0"/>
          <p:nvPr/>
        </p:nvPicPr>
        <p:blipFill>
          <a:blip r:embed="rId5">
            <a:alphaModFix/>
          </a:blip>
          <a:stretch>
            <a:fillRect/>
          </a:stretch>
        </p:blipFill>
        <p:spPr>
          <a:xfrm>
            <a:off x="3057898" y="0"/>
            <a:ext cx="3690375" cy="2217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13" name="Google Shape;313;p34"/>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14" name="Google Shape;314;p34"/>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15" name="Google Shape;315;p34"/>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16" name="Google Shape;316;p34"/>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17" name="Google Shape;317;p34"/>
          <p:cNvSpPr txBox="1"/>
          <p:nvPr>
            <p:ph idx="4294967295" type="title"/>
          </p:nvPr>
        </p:nvSpPr>
        <p:spPr>
          <a:xfrm>
            <a:off x="1010250" y="1617150"/>
            <a:ext cx="7123500" cy="954600"/>
          </a:xfrm>
          <a:prstGeom prst="rect">
            <a:avLst/>
          </a:prstGeom>
        </p:spPr>
        <p:txBody>
          <a:bodyPr anchorCtr="0" anchor="ctr" bIns="22850" lIns="45725" spcFirstLastPara="1" rIns="45725" wrap="square" tIns="22850">
            <a:normAutofit/>
          </a:bodyPr>
          <a:lstStyle/>
          <a:p>
            <a:pPr indent="457200" lvl="0" marL="1828800" rtl="0" algn="l">
              <a:spcBef>
                <a:spcPts val="0"/>
              </a:spcBef>
              <a:spcAft>
                <a:spcPts val="0"/>
              </a:spcAft>
              <a:buNone/>
            </a:pPr>
            <a:r>
              <a:rPr b="1" lang="en" sz="4000">
                <a:solidFill>
                  <a:srgbClr val="ED1C25"/>
                </a:solidFill>
              </a:rPr>
              <a:t>THANK YOU!</a:t>
            </a:r>
            <a:endParaRPr b="1" sz="4000">
              <a:solidFill>
                <a:srgbClr val="ED1C25"/>
              </a:solidFill>
            </a:endParaRPr>
          </a:p>
        </p:txBody>
      </p:sp>
      <p:pic>
        <p:nvPicPr>
          <p:cNvPr id="318" name="Google Shape;318;p34"/>
          <p:cNvPicPr preferRelativeResize="0"/>
          <p:nvPr/>
        </p:nvPicPr>
        <p:blipFill>
          <a:blip r:embed="rId5">
            <a:alphaModFix/>
          </a:blip>
          <a:stretch>
            <a:fillRect/>
          </a:stretch>
        </p:blipFill>
        <p:spPr>
          <a:xfrm>
            <a:off x="3057184" y="2571747"/>
            <a:ext cx="3706432" cy="171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16" name="Google Shape;216;p26"/>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17" name="Google Shape;217;p26"/>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18" name="Google Shape;218;p26"/>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19" name="Google Shape;219;p26"/>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0" name="Google Shape;220;p26"/>
          <p:cNvSpPr txBox="1"/>
          <p:nvPr>
            <p:ph idx="4294967295" type="title"/>
          </p:nvPr>
        </p:nvSpPr>
        <p:spPr>
          <a:xfrm>
            <a:off x="649400"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3000">
                <a:solidFill>
                  <a:srgbClr val="ED1C25"/>
                </a:solidFill>
              </a:rPr>
              <a:t>  </a:t>
            </a:r>
            <a:r>
              <a:rPr lang="en" sz="2400">
                <a:solidFill>
                  <a:srgbClr val="ED1C25"/>
                </a:solidFill>
                <a:latin typeface="Montserrat"/>
                <a:ea typeface="Montserrat"/>
                <a:cs typeface="Montserrat"/>
                <a:sym typeface="Montserrat"/>
              </a:rPr>
              <a:t>Data Source &amp; Information</a:t>
            </a:r>
            <a:endParaRPr b="1" sz="3000">
              <a:solidFill>
                <a:srgbClr val="ED1C25"/>
              </a:solidFill>
            </a:endParaRPr>
          </a:p>
        </p:txBody>
      </p:sp>
      <p:sp>
        <p:nvSpPr>
          <p:cNvPr id="221" name="Google Shape;221;p26"/>
          <p:cNvSpPr txBox="1"/>
          <p:nvPr/>
        </p:nvSpPr>
        <p:spPr>
          <a:xfrm>
            <a:off x="649400" y="1596500"/>
            <a:ext cx="8494500" cy="267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rPr>
              <a:t>   Data Source - Health Facts database -Cerner Corporation</a:t>
            </a:r>
            <a:endParaRPr sz="1200">
              <a:solidFill>
                <a:schemeClr val="dk2"/>
              </a:solidFill>
            </a:endParaRPr>
          </a:p>
          <a:p>
            <a:pPr indent="-304800" lvl="0" marL="457200" rtl="0" algn="l">
              <a:lnSpc>
                <a:spcPct val="150000"/>
              </a:lnSpc>
              <a:spcBef>
                <a:spcPts val="1200"/>
              </a:spcBef>
              <a:spcAft>
                <a:spcPts val="0"/>
              </a:spcAft>
              <a:buClr>
                <a:schemeClr val="dk2"/>
              </a:buClr>
              <a:buSzPts val="1200"/>
              <a:buFont typeface="Arial"/>
              <a:buChar char="●"/>
            </a:pPr>
            <a:r>
              <a:rPr lang="en" sz="1200">
                <a:solidFill>
                  <a:schemeClr val="dk2"/>
                </a:solidFill>
              </a:rPr>
              <a:t>Dataset represents 10 years (1999-2008) of clinical care at 130 US hospitals.</a:t>
            </a:r>
            <a:endParaRPr sz="1200">
              <a:solidFill>
                <a:schemeClr val="dk2"/>
              </a:solidFill>
            </a:endParaRPr>
          </a:p>
          <a:p>
            <a:pPr indent="-304800" lvl="0" marL="457200" rtl="0" algn="l">
              <a:lnSpc>
                <a:spcPct val="150000"/>
              </a:lnSpc>
              <a:spcBef>
                <a:spcPts val="0"/>
              </a:spcBef>
              <a:spcAft>
                <a:spcPts val="0"/>
              </a:spcAft>
              <a:buClr>
                <a:schemeClr val="dk2"/>
              </a:buClr>
              <a:buSzPts val="1200"/>
              <a:buFont typeface="Arial"/>
              <a:buChar char="●"/>
            </a:pPr>
            <a:r>
              <a:rPr lang="en" sz="1200">
                <a:solidFill>
                  <a:schemeClr val="dk2"/>
                </a:solidFill>
              </a:rPr>
              <a:t>All the data is from inpatient encounters</a:t>
            </a:r>
            <a:endParaRPr sz="1200">
              <a:solidFill>
                <a:schemeClr val="dk2"/>
              </a:solidFill>
            </a:endParaRPr>
          </a:p>
          <a:p>
            <a:pPr indent="-304800" lvl="0" marL="457200" rtl="0" algn="l">
              <a:lnSpc>
                <a:spcPct val="150000"/>
              </a:lnSpc>
              <a:spcBef>
                <a:spcPts val="0"/>
              </a:spcBef>
              <a:spcAft>
                <a:spcPts val="0"/>
              </a:spcAft>
              <a:buClr>
                <a:schemeClr val="dk2"/>
              </a:buClr>
              <a:buSzPts val="1200"/>
              <a:buFont typeface="Arial"/>
              <a:buChar char="●"/>
            </a:pPr>
            <a:r>
              <a:rPr lang="en" sz="1200">
                <a:solidFill>
                  <a:schemeClr val="dk2"/>
                </a:solidFill>
              </a:rPr>
              <a:t>Diabetic encounter data, where any kind of diabetes was entered to the system as a diagnosis.</a:t>
            </a:r>
            <a:endParaRPr sz="1200">
              <a:solidFill>
                <a:schemeClr val="dk2"/>
              </a:solidFill>
            </a:endParaRPr>
          </a:p>
          <a:p>
            <a:pPr indent="-304800" lvl="0" marL="457200" rtl="0" algn="l">
              <a:lnSpc>
                <a:spcPct val="150000"/>
              </a:lnSpc>
              <a:spcBef>
                <a:spcPts val="0"/>
              </a:spcBef>
              <a:spcAft>
                <a:spcPts val="0"/>
              </a:spcAft>
              <a:buClr>
                <a:schemeClr val="dk2"/>
              </a:buClr>
              <a:buSzPts val="1200"/>
              <a:buFont typeface="Arial"/>
              <a:buChar char="●"/>
            </a:pPr>
            <a:r>
              <a:rPr lang="en" sz="1200">
                <a:solidFill>
                  <a:schemeClr val="dk2"/>
                </a:solidFill>
              </a:rPr>
              <a:t>55 attributes &amp; 100,000 instances</a:t>
            </a:r>
            <a:endParaRPr sz="1200">
              <a:solidFill>
                <a:schemeClr val="dk2"/>
              </a:solidFill>
            </a:endParaRPr>
          </a:p>
          <a:p>
            <a:pPr indent="-304800" lvl="0" marL="457200" rtl="0" algn="l">
              <a:lnSpc>
                <a:spcPct val="150000"/>
              </a:lnSpc>
              <a:spcBef>
                <a:spcPts val="0"/>
              </a:spcBef>
              <a:spcAft>
                <a:spcPts val="0"/>
              </a:spcAft>
              <a:buClr>
                <a:schemeClr val="dk2"/>
              </a:buClr>
              <a:buSzPts val="1200"/>
              <a:buFont typeface="Arial"/>
              <a:buChar char="●"/>
            </a:pPr>
            <a:r>
              <a:rPr lang="en" sz="1200">
                <a:solidFill>
                  <a:schemeClr val="dk2"/>
                </a:solidFill>
              </a:rPr>
              <a:t>Attributes: Patient Number, Race, Gender, Age, Admission Type, Time in Hospital, Medical Specialty of Admitting Physician, Number of Lab Tests Performed, HbA1c Test Result, Diagnosis, Number of Medications, Diabetic Medications, Number of Outpatient Visits, Number of Inpatient Visits, Number of Emergency Visits in the Year Before the Hospitalization.</a:t>
            </a:r>
            <a:endParaRPr sz="15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27" name="Google Shape;227;p27"/>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28" name="Google Shape;228;p27"/>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29" name="Google Shape;229;p27"/>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30" name="Google Shape;230;p27"/>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31" name="Google Shape;231;p27"/>
          <p:cNvSpPr txBox="1"/>
          <p:nvPr>
            <p:ph idx="4294967295" type="title"/>
          </p:nvPr>
        </p:nvSpPr>
        <p:spPr>
          <a:xfrm>
            <a:off x="649400"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3000">
                <a:solidFill>
                  <a:srgbClr val="ED1C25"/>
                </a:solidFill>
              </a:rPr>
              <a:t> </a:t>
            </a:r>
            <a:r>
              <a:rPr b="1" lang="en" sz="1200">
                <a:solidFill>
                  <a:srgbClr val="ED1C25"/>
                </a:solidFill>
                <a:latin typeface="Arial"/>
                <a:ea typeface="Arial"/>
                <a:cs typeface="Arial"/>
                <a:sym typeface="Arial"/>
              </a:rPr>
              <a:t> </a:t>
            </a:r>
            <a:r>
              <a:rPr lang="en" sz="2400">
                <a:solidFill>
                  <a:srgbClr val="ED1C25"/>
                </a:solidFill>
                <a:latin typeface="Montserrat"/>
                <a:ea typeface="Montserrat"/>
                <a:cs typeface="Montserrat"/>
                <a:sym typeface="Montserrat"/>
              </a:rPr>
              <a:t>Data Cleaning </a:t>
            </a:r>
            <a:endParaRPr b="1" sz="2400">
              <a:solidFill>
                <a:srgbClr val="ED1C25"/>
              </a:solidFill>
              <a:latin typeface="Montserrat"/>
              <a:ea typeface="Montserrat"/>
              <a:cs typeface="Montserrat"/>
              <a:sym typeface="Montserrat"/>
            </a:endParaRPr>
          </a:p>
        </p:txBody>
      </p:sp>
      <p:sp>
        <p:nvSpPr>
          <p:cNvPr id="232" name="Google Shape;232;p27"/>
          <p:cNvSpPr txBox="1"/>
          <p:nvPr/>
        </p:nvSpPr>
        <p:spPr>
          <a:xfrm>
            <a:off x="649400" y="1299500"/>
            <a:ext cx="8494500" cy="3012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Arial"/>
              <a:buChar char="●"/>
            </a:pPr>
            <a:r>
              <a:rPr lang="en" sz="1200">
                <a:solidFill>
                  <a:schemeClr val="dk2"/>
                </a:solidFill>
              </a:rPr>
              <a:t>Attributes removed : &gt;40% missing values</a:t>
            </a:r>
            <a:endParaRPr sz="1200">
              <a:solidFill>
                <a:schemeClr val="dk2"/>
              </a:solidFill>
            </a:endParaRPr>
          </a:p>
          <a:p>
            <a:pPr indent="0" lvl="0" marL="457200" rtl="0" algn="l">
              <a:spcBef>
                <a:spcPts val="1000"/>
              </a:spcBef>
              <a:spcAft>
                <a:spcPts val="0"/>
              </a:spcAft>
              <a:buNone/>
            </a:pPr>
            <a:r>
              <a:rPr lang="en" sz="1200">
                <a:solidFill>
                  <a:schemeClr val="dk2"/>
                </a:solidFill>
              </a:rPr>
              <a:t>- Weight, Payer Code  and Medical Specialty</a:t>
            </a:r>
            <a:endParaRPr sz="1200">
              <a:solidFill>
                <a:schemeClr val="dk2"/>
              </a:solidFill>
            </a:endParaRPr>
          </a:p>
          <a:p>
            <a:pPr indent="-304800" lvl="0" marL="457200" rtl="0" algn="l">
              <a:lnSpc>
                <a:spcPct val="90000"/>
              </a:lnSpc>
              <a:spcBef>
                <a:spcPts val="1200"/>
              </a:spcBef>
              <a:spcAft>
                <a:spcPts val="0"/>
              </a:spcAft>
              <a:buClr>
                <a:schemeClr val="dk2"/>
              </a:buClr>
              <a:buSzPts val="1200"/>
              <a:buFont typeface="Arial"/>
              <a:buChar char="●"/>
            </a:pPr>
            <a:r>
              <a:rPr lang="en" sz="1200">
                <a:solidFill>
                  <a:schemeClr val="dk2"/>
                </a:solidFill>
              </a:rPr>
              <a:t>Outliers removed using interquartile range method</a:t>
            </a:r>
            <a:endParaRPr sz="1200">
              <a:solidFill>
                <a:schemeClr val="dk2"/>
              </a:solidFill>
            </a:endParaRPr>
          </a:p>
          <a:p>
            <a:pPr indent="0" lvl="0" marL="457200" rtl="0" algn="l">
              <a:lnSpc>
                <a:spcPct val="90000"/>
              </a:lnSpc>
              <a:spcBef>
                <a:spcPts val="1000"/>
              </a:spcBef>
              <a:spcAft>
                <a:spcPts val="0"/>
              </a:spcAft>
              <a:buNone/>
            </a:pPr>
            <a:r>
              <a:rPr lang="en" sz="1200">
                <a:solidFill>
                  <a:schemeClr val="dk2"/>
                </a:solidFill>
              </a:rPr>
              <a:t>- Number of medications,  Number of outpatient visits, Number of inpatient visits,  Number of emergency visits</a:t>
            </a:r>
            <a:endParaRPr sz="1200">
              <a:solidFill>
                <a:schemeClr val="dk2"/>
              </a:solidFill>
            </a:endParaRPr>
          </a:p>
          <a:p>
            <a:pPr indent="0" lvl="0" marL="457200" rtl="0" algn="l">
              <a:lnSpc>
                <a:spcPct val="90000"/>
              </a:lnSpc>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Font typeface="Arial"/>
              <a:buChar char="●"/>
            </a:pPr>
            <a:r>
              <a:rPr lang="en" sz="1200">
                <a:solidFill>
                  <a:schemeClr val="dk2"/>
                </a:solidFill>
              </a:rPr>
              <a:t>Changed attributes to binary variables </a:t>
            </a:r>
            <a:endParaRPr sz="1200">
              <a:solidFill>
                <a:schemeClr val="dk2"/>
              </a:solidFill>
            </a:endParaRPr>
          </a:p>
          <a:p>
            <a:pPr indent="0" lvl="0" marL="457200" rtl="0" algn="l">
              <a:spcBef>
                <a:spcPts val="1000"/>
              </a:spcBef>
              <a:spcAft>
                <a:spcPts val="0"/>
              </a:spcAft>
              <a:buNone/>
            </a:pPr>
            <a:r>
              <a:rPr lang="en" sz="1200">
                <a:solidFill>
                  <a:schemeClr val="dk2"/>
                </a:solidFill>
              </a:rPr>
              <a:t>Readmission</a:t>
            </a:r>
            <a:endParaRPr sz="1200">
              <a:solidFill>
                <a:schemeClr val="dk2"/>
              </a:solidFill>
            </a:endParaRPr>
          </a:p>
          <a:p>
            <a:pPr indent="0" lvl="0" marL="457200" rtl="0" algn="l">
              <a:spcBef>
                <a:spcPts val="0"/>
              </a:spcBef>
              <a:spcAft>
                <a:spcPts val="0"/>
              </a:spcAft>
              <a:buNone/>
            </a:pPr>
            <a:r>
              <a:rPr lang="en" sz="1200">
                <a:solidFill>
                  <a:schemeClr val="dk2"/>
                </a:solidFill>
              </a:rPr>
              <a:t>0: Indicates that the patient was not readmitted to the hospital after discharge.</a:t>
            </a:r>
            <a:endParaRPr sz="1200">
              <a:solidFill>
                <a:schemeClr val="dk2"/>
              </a:solidFill>
            </a:endParaRPr>
          </a:p>
          <a:p>
            <a:pPr indent="0" lvl="0" marL="457200" rtl="0" algn="l">
              <a:spcBef>
                <a:spcPts val="0"/>
              </a:spcBef>
              <a:spcAft>
                <a:spcPts val="0"/>
              </a:spcAft>
              <a:buNone/>
            </a:pPr>
            <a:r>
              <a:rPr lang="en" sz="1200">
                <a:solidFill>
                  <a:schemeClr val="dk2"/>
                </a:solidFill>
              </a:rPr>
              <a:t>1: Indicates that the patient was readmitted to the hospital within 30 days or after 30 days of discharge.</a:t>
            </a:r>
            <a:endParaRPr sz="1200">
              <a:solidFill>
                <a:schemeClr val="dk2"/>
              </a:solidFill>
            </a:endParaRPr>
          </a:p>
          <a:p>
            <a:pPr indent="0" lvl="0" marL="457200" rtl="0" algn="l">
              <a:spcBef>
                <a:spcPts val="1000"/>
              </a:spcBef>
              <a:spcAft>
                <a:spcPts val="0"/>
              </a:spcAft>
              <a:buNone/>
            </a:pPr>
            <a:r>
              <a:rPr lang="en" sz="1200">
                <a:solidFill>
                  <a:schemeClr val="dk2"/>
                </a:solidFill>
              </a:rPr>
              <a:t>Medication Change, Diabetic Medication</a:t>
            </a:r>
            <a:endParaRPr sz="1200">
              <a:solidFill>
                <a:schemeClr val="dk2"/>
              </a:solidFill>
            </a:endParaRPr>
          </a:p>
          <a:p>
            <a:pPr indent="0" lvl="0" marL="457200" rtl="0" algn="l">
              <a:spcBef>
                <a:spcPts val="0"/>
              </a:spcBef>
              <a:spcAft>
                <a:spcPts val="0"/>
              </a:spcAft>
              <a:buNone/>
            </a:pPr>
            <a:r>
              <a:rPr lang="en" sz="1200">
                <a:solidFill>
                  <a:schemeClr val="dk2"/>
                </a:solidFill>
              </a:rPr>
              <a:t>0: If there is no change in medication / If the patient is not taking diabetic medication </a:t>
            </a:r>
            <a:endParaRPr sz="1200">
              <a:solidFill>
                <a:schemeClr val="dk2"/>
              </a:solidFill>
            </a:endParaRPr>
          </a:p>
          <a:p>
            <a:pPr indent="0" lvl="0" marL="457200" rtl="0" algn="l">
              <a:spcBef>
                <a:spcPts val="0"/>
              </a:spcBef>
              <a:spcAft>
                <a:spcPts val="1200"/>
              </a:spcAft>
              <a:buNone/>
            </a:pPr>
            <a:r>
              <a:rPr lang="en" sz="1200">
                <a:solidFill>
                  <a:schemeClr val="dk2"/>
                </a:solidFill>
              </a:rPr>
              <a:t>1: If there is a change in medication / If the patient is taking diabetic medication </a:t>
            </a: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38" name="Google Shape;238;p28"/>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39" name="Google Shape;239;p28"/>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40" name="Google Shape;240;p28"/>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41" name="Google Shape;241;p28"/>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42" name="Google Shape;242;p28"/>
          <p:cNvSpPr txBox="1"/>
          <p:nvPr>
            <p:ph idx="4294967295" type="title"/>
          </p:nvPr>
        </p:nvSpPr>
        <p:spPr>
          <a:xfrm>
            <a:off x="659500" y="579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3000">
                <a:solidFill>
                  <a:srgbClr val="ED1C25"/>
                </a:solidFill>
                <a:latin typeface="Nunito"/>
                <a:ea typeface="Nunito"/>
                <a:cs typeface="Nunito"/>
                <a:sym typeface="Nunito"/>
              </a:rPr>
              <a:t> </a:t>
            </a:r>
            <a:r>
              <a:rPr b="1" lang="en" sz="3000">
                <a:solidFill>
                  <a:srgbClr val="ED1C25"/>
                </a:solidFill>
              </a:rPr>
              <a:t> </a:t>
            </a:r>
            <a:r>
              <a:rPr lang="en" sz="2400">
                <a:solidFill>
                  <a:srgbClr val="ED1C25"/>
                </a:solidFill>
                <a:latin typeface="Montserrat"/>
                <a:ea typeface="Montserrat"/>
                <a:cs typeface="Montserrat"/>
                <a:sym typeface="Montserrat"/>
              </a:rPr>
              <a:t>Research Questions</a:t>
            </a:r>
            <a:endParaRPr b="1">
              <a:solidFill>
                <a:srgbClr val="ED1C25"/>
              </a:solidFill>
            </a:endParaRPr>
          </a:p>
        </p:txBody>
      </p:sp>
      <p:sp>
        <p:nvSpPr>
          <p:cNvPr id="243" name="Google Shape;243;p28"/>
          <p:cNvSpPr txBox="1"/>
          <p:nvPr/>
        </p:nvSpPr>
        <p:spPr>
          <a:xfrm>
            <a:off x="1093500" y="1579500"/>
            <a:ext cx="6891900" cy="2318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2"/>
              </a:buClr>
              <a:buSzPts val="1200"/>
              <a:buFont typeface="Roboto"/>
              <a:buChar char="●"/>
            </a:pPr>
            <a:r>
              <a:rPr lang="en" sz="1200">
                <a:solidFill>
                  <a:schemeClr val="dk2"/>
                </a:solidFill>
                <a:latin typeface="Roboto"/>
                <a:ea typeface="Roboto"/>
                <a:cs typeface="Roboto"/>
                <a:sym typeface="Roboto"/>
              </a:rPr>
              <a:t>Predictive modeling for readmission risk assessment: Can we accurately predict patient readmission based on attributes such as medical history, admission details, and treatment plans? How effective are predictive modeling techniques (e.g., machine learning algorithms) in forecasting readmission risk?</a:t>
            </a:r>
            <a:br>
              <a:rPr lang="en" sz="1200">
                <a:solidFill>
                  <a:schemeClr val="dk2"/>
                </a:solidFill>
                <a:latin typeface="Roboto"/>
                <a:ea typeface="Roboto"/>
                <a:cs typeface="Roboto"/>
                <a:sym typeface="Roboto"/>
              </a:rPr>
            </a:b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Segmentation of patients based on risk factors: Can we segment patients into different risk groups based on their medical profiles and demographic characteristics? Are there distinct patterns or clusters of patients with higher or lower readmission risks?</a:t>
            </a:r>
            <a:endParaRPr sz="1200">
              <a:solidFill>
                <a:schemeClr val="dk2"/>
              </a:solidFill>
              <a:latin typeface="Roboto"/>
              <a:ea typeface="Roboto"/>
              <a:cs typeface="Roboto"/>
              <a:sym typeface="Roboto"/>
            </a:endParaRPr>
          </a:p>
          <a:p>
            <a:pPr indent="0" lvl="0" marL="0" rtl="0" algn="l">
              <a:spcBef>
                <a:spcPts val="150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49" name="Google Shape;249;p29"/>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50" name="Google Shape;250;p29"/>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51" name="Google Shape;251;p29"/>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52" name="Google Shape;252;p29"/>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53" name="Google Shape;253;p29"/>
          <p:cNvSpPr txBox="1"/>
          <p:nvPr>
            <p:ph idx="4294967295" type="title"/>
          </p:nvPr>
        </p:nvSpPr>
        <p:spPr>
          <a:xfrm>
            <a:off x="877500" y="641900"/>
            <a:ext cx="7277700" cy="954600"/>
          </a:xfrm>
          <a:prstGeom prst="rect">
            <a:avLst/>
          </a:prstGeom>
        </p:spPr>
        <p:txBody>
          <a:bodyPr anchorCtr="0" anchor="ctr" bIns="22850" lIns="45725" spcFirstLastPara="1" rIns="45725" wrap="square" tIns="22850">
            <a:noAutofit/>
          </a:bodyPr>
          <a:lstStyle/>
          <a:p>
            <a:pPr indent="0" lvl="0" marL="0" rtl="0" algn="l">
              <a:spcBef>
                <a:spcPts val="0"/>
              </a:spcBef>
              <a:spcAft>
                <a:spcPts val="0"/>
              </a:spcAft>
              <a:buSzPts val="990"/>
              <a:buNone/>
            </a:pPr>
            <a:r>
              <a:rPr lang="en" sz="2600">
                <a:solidFill>
                  <a:srgbClr val="ED1C25"/>
                </a:solidFill>
                <a:latin typeface="Montserrat"/>
                <a:ea typeface="Montserrat"/>
                <a:cs typeface="Montserrat"/>
                <a:sym typeface="Montserrat"/>
              </a:rPr>
              <a:t>Feature Selection For Predicting Patient Readmission</a:t>
            </a:r>
            <a:endParaRPr sz="2600">
              <a:solidFill>
                <a:srgbClr val="ED1C25"/>
              </a:solidFill>
              <a:latin typeface="Montserrat"/>
              <a:ea typeface="Montserrat"/>
              <a:cs typeface="Montserrat"/>
              <a:sym typeface="Montserrat"/>
            </a:endParaRPr>
          </a:p>
        </p:txBody>
      </p:sp>
      <p:sp>
        <p:nvSpPr>
          <p:cNvPr id="254" name="Google Shape;254;p29"/>
          <p:cNvSpPr txBox="1"/>
          <p:nvPr/>
        </p:nvSpPr>
        <p:spPr>
          <a:xfrm>
            <a:off x="645300" y="1733825"/>
            <a:ext cx="8498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2"/>
                </a:solidFill>
                <a:latin typeface="Calibri"/>
                <a:ea typeface="Calibri"/>
                <a:cs typeface="Calibri"/>
                <a:sym typeface="Calibri"/>
              </a:rPr>
              <a:t>      </a:t>
            </a:r>
            <a:endParaRPr sz="1200">
              <a:solidFill>
                <a:schemeClr val="dk2"/>
              </a:solidFill>
              <a:latin typeface="Calibri"/>
              <a:ea typeface="Calibri"/>
              <a:cs typeface="Calibri"/>
              <a:sym typeface="Calibri"/>
            </a:endParaRPr>
          </a:p>
        </p:txBody>
      </p:sp>
      <p:sp>
        <p:nvSpPr>
          <p:cNvPr id="255" name="Google Shape;255;p29"/>
          <p:cNvSpPr txBox="1"/>
          <p:nvPr/>
        </p:nvSpPr>
        <p:spPr>
          <a:xfrm>
            <a:off x="978125" y="1964250"/>
            <a:ext cx="7357500" cy="2787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2"/>
              </a:buClr>
              <a:buSzPts val="1200"/>
              <a:buFont typeface="Arial"/>
              <a:buNone/>
            </a:pPr>
            <a:r>
              <a:rPr lang="en" sz="1200">
                <a:solidFill>
                  <a:schemeClr val="dk2"/>
                </a:solidFill>
              </a:rPr>
              <a:t>For Predictive Modeling:</a:t>
            </a:r>
            <a:endParaRPr sz="1200">
              <a:solidFill>
                <a:schemeClr val="dk2"/>
              </a:solidFill>
            </a:endParaRPr>
          </a:p>
          <a:p>
            <a:pPr indent="-304800" lvl="1" marL="914400" rtl="0" algn="l">
              <a:lnSpc>
                <a:spcPct val="115000"/>
              </a:lnSpc>
              <a:spcBef>
                <a:spcPts val="0"/>
              </a:spcBef>
              <a:spcAft>
                <a:spcPts val="0"/>
              </a:spcAft>
              <a:buClr>
                <a:schemeClr val="dk2"/>
              </a:buClr>
              <a:buSzPts val="1200"/>
              <a:buFont typeface="Arial"/>
              <a:buChar char="●"/>
            </a:pPr>
            <a:r>
              <a:rPr lang="en" sz="1200">
                <a:solidFill>
                  <a:schemeClr val="dk2"/>
                </a:solidFill>
              </a:rPr>
              <a:t>Evaluate impact of healthcare encounters (outpatient, emergency visits, inpatient admission) and medication usage (e.g., metformin, insulin) on readmission risk.</a:t>
            </a:r>
            <a:br>
              <a:rPr lang="en" sz="1200">
                <a:solidFill>
                  <a:schemeClr val="dk2"/>
                </a:solidFill>
              </a:rPr>
            </a:br>
            <a:endParaRPr sz="1200">
              <a:solidFill>
                <a:schemeClr val="dk2"/>
              </a:solidFill>
            </a:endParaRPr>
          </a:p>
          <a:p>
            <a:pPr indent="-228600" lvl="0" marL="457200" rtl="0" algn="l">
              <a:lnSpc>
                <a:spcPct val="115000"/>
              </a:lnSpc>
              <a:spcBef>
                <a:spcPts val="0"/>
              </a:spcBef>
              <a:spcAft>
                <a:spcPts val="0"/>
              </a:spcAft>
              <a:buClr>
                <a:schemeClr val="dk2"/>
              </a:buClr>
              <a:buSzPts val="1200"/>
              <a:buFont typeface="Arial"/>
              <a:buNone/>
            </a:pPr>
            <a:r>
              <a:rPr lang="en" sz="1200">
                <a:solidFill>
                  <a:schemeClr val="dk2"/>
                </a:solidFill>
              </a:rPr>
              <a:t>For Patient Segmentation:</a:t>
            </a:r>
            <a:endParaRPr sz="1200">
              <a:solidFill>
                <a:schemeClr val="dk2"/>
              </a:solidFill>
            </a:endParaRPr>
          </a:p>
          <a:p>
            <a:pPr indent="-304800" lvl="1" marL="914400" rtl="0" algn="l">
              <a:lnSpc>
                <a:spcPct val="115000"/>
              </a:lnSpc>
              <a:spcBef>
                <a:spcPts val="0"/>
              </a:spcBef>
              <a:spcAft>
                <a:spcPts val="0"/>
              </a:spcAft>
              <a:buClr>
                <a:schemeClr val="dk2"/>
              </a:buClr>
              <a:buSzPts val="1200"/>
              <a:buFont typeface="Arial"/>
              <a:buChar char="●"/>
            </a:pPr>
            <a:r>
              <a:rPr lang="en" sz="1200">
                <a:solidFill>
                  <a:schemeClr val="dk2"/>
                </a:solidFill>
              </a:rPr>
              <a:t>Consider demographic factors (age, gender, race) alongside healthcare encounters and medication usage to identify distinct patterns or clusters associated with readmission risk.</a:t>
            </a:r>
            <a:endParaRPr sz="1200">
              <a:solidFill>
                <a:schemeClr val="dk2"/>
              </a:solidFill>
            </a:endParaRPr>
          </a:p>
          <a:p>
            <a:pPr indent="0" lvl="0" marL="914400" rtl="0" algn="l">
              <a:lnSpc>
                <a:spcPct val="115000"/>
              </a:lnSpc>
              <a:spcBef>
                <a:spcPts val="1500"/>
              </a:spcBef>
              <a:spcAft>
                <a:spcPts val="0"/>
              </a:spcAft>
              <a:buNone/>
            </a:pPr>
            <a:r>
              <a:t/>
            </a:r>
            <a:endParaRPr sz="1200">
              <a:solidFill>
                <a:schemeClr val="dk2"/>
              </a:solidFill>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61" name="Google Shape;261;p30"/>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62" name="Google Shape;262;p30"/>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63" name="Google Shape;263;p30"/>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64" name="Google Shape;264;p30"/>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65" name="Google Shape;265;p30"/>
          <p:cNvSpPr txBox="1"/>
          <p:nvPr>
            <p:ph idx="4294967295" type="title"/>
          </p:nvPr>
        </p:nvSpPr>
        <p:spPr>
          <a:xfrm>
            <a:off x="850500" y="-139150"/>
            <a:ext cx="72834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1100"/>
              <a:buFont typeface="Arial"/>
              <a:buNone/>
            </a:pPr>
            <a:r>
              <a:rPr lang="en" sz="2400">
                <a:solidFill>
                  <a:srgbClr val="ED1C25"/>
                </a:solidFill>
                <a:latin typeface="Montserrat"/>
                <a:ea typeface="Montserrat"/>
                <a:cs typeface="Montserrat"/>
                <a:sym typeface="Montserrat"/>
              </a:rPr>
              <a:t>Exploratory Data Analysis</a:t>
            </a:r>
            <a:endParaRPr b="1" sz="3000">
              <a:solidFill>
                <a:srgbClr val="ED1C25"/>
              </a:solidFill>
            </a:endParaRPr>
          </a:p>
        </p:txBody>
      </p:sp>
      <p:sp>
        <p:nvSpPr>
          <p:cNvPr id="266" name="Google Shape;266;p30"/>
          <p:cNvSpPr txBox="1"/>
          <p:nvPr>
            <p:ph idx="4294967295" type="body"/>
          </p:nvPr>
        </p:nvSpPr>
        <p:spPr>
          <a:xfrm>
            <a:off x="729125" y="1422200"/>
            <a:ext cx="8075700" cy="3387600"/>
          </a:xfrm>
          <a:prstGeom prst="rect">
            <a:avLst/>
          </a:prstGeom>
        </p:spPr>
        <p:txBody>
          <a:bodyPr anchorCtr="0" anchor="t" bIns="22850" lIns="45725" spcFirstLastPara="1" rIns="45725" wrap="square" tIns="22850">
            <a:normAutofit/>
          </a:bodyPr>
          <a:lstStyle/>
          <a:p>
            <a:pPr indent="0" lvl="0" marL="457200" rtl="0" algn="l">
              <a:lnSpc>
                <a:spcPct val="115000"/>
              </a:lnSpc>
              <a:spcBef>
                <a:spcPts val="1500"/>
              </a:spcBef>
              <a:spcAft>
                <a:spcPts val="0"/>
              </a:spcAft>
              <a:buNone/>
            </a:pPr>
            <a:r>
              <a:t/>
            </a:r>
            <a:endParaRPr b="1" sz="1200">
              <a:solidFill>
                <a:schemeClr val="dk2"/>
              </a:solidFill>
            </a:endParaRPr>
          </a:p>
          <a:p>
            <a:pPr indent="0" lvl="0" marL="457200" rtl="0" algn="l">
              <a:lnSpc>
                <a:spcPct val="115000"/>
              </a:lnSpc>
              <a:spcBef>
                <a:spcPts val="1500"/>
              </a:spcBef>
              <a:spcAft>
                <a:spcPts val="0"/>
              </a:spcAft>
              <a:buNone/>
            </a:pPr>
            <a:r>
              <a:t/>
            </a:r>
            <a:endParaRPr sz="1500">
              <a:solidFill>
                <a:schemeClr val="dk2"/>
              </a:solidFill>
            </a:endParaRPr>
          </a:p>
        </p:txBody>
      </p:sp>
      <p:pic>
        <p:nvPicPr>
          <p:cNvPr id="267" name="Google Shape;267;p30"/>
          <p:cNvPicPr preferRelativeResize="0"/>
          <p:nvPr/>
        </p:nvPicPr>
        <p:blipFill>
          <a:blip r:embed="rId5">
            <a:alphaModFix/>
          </a:blip>
          <a:stretch>
            <a:fillRect/>
          </a:stretch>
        </p:blipFill>
        <p:spPr>
          <a:xfrm>
            <a:off x="982175" y="910425"/>
            <a:ext cx="3992450" cy="1692800"/>
          </a:xfrm>
          <a:prstGeom prst="rect">
            <a:avLst/>
          </a:prstGeom>
          <a:noFill/>
          <a:ln>
            <a:noFill/>
          </a:ln>
        </p:spPr>
      </p:pic>
      <p:pic>
        <p:nvPicPr>
          <p:cNvPr id="268" name="Google Shape;268;p30"/>
          <p:cNvPicPr preferRelativeResize="0"/>
          <p:nvPr/>
        </p:nvPicPr>
        <p:blipFill>
          <a:blip r:embed="rId6">
            <a:alphaModFix/>
          </a:blip>
          <a:stretch>
            <a:fillRect/>
          </a:stretch>
        </p:blipFill>
        <p:spPr>
          <a:xfrm>
            <a:off x="982172" y="3089651"/>
            <a:ext cx="4934099" cy="1348463"/>
          </a:xfrm>
          <a:prstGeom prst="rect">
            <a:avLst/>
          </a:prstGeom>
          <a:noFill/>
          <a:ln>
            <a:noFill/>
          </a:ln>
        </p:spPr>
      </p:pic>
      <p:sp>
        <p:nvSpPr>
          <p:cNvPr id="269" name="Google Shape;269;p30"/>
          <p:cNvSpPr txBox="1"/>
          <p:nvPr/>
        </p:nvSpPr>
        <p:spPr>
          <a:xfrm>
            <a:off x="5162800" y="834225"/>
            <a:ext cx="3454500" cy="273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2"/>
                </a:solidFill>
              </a:rPr>
              <a:t>The Distribution of Key Demographic Variables</a:t>
            </a:r>
            <a:endParaRPr b="1"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a:p>
            <a:pPr indent="0" lvl="0" marL="0" rtl="0" algn="l">
              <a:lnSpc>
                <a:spcPct val="115000"/>
              </a:lnSpc>
              <a:spcBef>
                <a:spcPts val="0"/>
              </a:spcBef>
              <a:spcAft>
                <a:spcPts val="0"/>
              </a:spcAft>
              <a:buNone/>
            </a:pPr>
            <a:r>
              <a:rPr b="1" lang="en" sz="1000">
                <a:solidFill>
                  <a:schemeClr val="dk2"/>
                </a:solidFill>
              </a:rPr>
              <a:t>Age Distribution: </a:t>
            </a:r>
            <a:r>
              <a:rPr lang="en" sz="1000">
                <a:solidFill>
                  <a:schemeClr val="dk2"/>
                </a:solidFill>
              </a:rPr>
              <a:t>The age distribution of the patient population.</a:t>
            </a:r>
            <a:endParaRPr sz="1000">
              <a:solidFill>
                <a:schemeClr val="dk2"/>
              </a:solidFill>
            </a:endParaRPr>
          </a:p>
          <a:p>
            <a:pPr indent="0" lvl="0" marL="0" rtl="0" algn="l">
              <a:lnSpc>
                <a:spcPct val="115000"/>
              </a:lnSpc>
              <a:spcBef>
                <a:spcPts val="0"/>
              </a:spcBef>
              <a:spcAft>
                <a:spcPts val="0"/>
              </a:spcAft>
              <a:buNone/>
            </a:pPr>
            <a:r>
              <a:t/>
            </a:r>
            <a:endParaRPr b="1" sz="1000">
              <a:solidFill>
                <a:schemeClr val="dk2"/>
              </a:solidFill>
            </a:endParaRPr>
          </a:p>
          <a:p>
            <a:pPr indent="0" lvl="0" marL="0" rtl="0" algn="l">
              <a:lnSpc>
                <a:spcPct val="115000"/>
              </a:lnSpc>
              <a:spcBef>
                <a:spcPts val="0"/>
              </a:spcBef>
              <a:spcAft>
                <a:spcPts val="0"/>
              </a:spcAft>
              <a:buNone/>
            </a:pPr>
            <a:r>
              <a:rPr b="1" lang="en" sz="1000">
                <a:solidFill>
                  <a:schemeClr val="dk2"/>
                </a:solidFill>
              </a:rPr>
              <a:t>Race Distribution: The </a:t>
            </a:r>
            <a:r>
              <a:rPr lang="en" sz="1000">
                <a:solidFill>
                  <a:schemeClr val="dk2"/>
                </a:solidFill>
              </a:rPr>
              <a:t>distribution of patients by race.</a:t>
            </a:r>
            <a:endParaRPr sz="1000">
              <a:solidFill>
                <a:schemeClr val="dk2"/>
              </a:solidFill>
            </a:endParaRPr>
          </a:p>
          <a:p>
            <a:pPr indent="0" lvl="0" marL="0" rtl="0" algn="l">
              <a:lnSpc>
                <a:spcPct val="115000"/>
              </a:lnSpc>
              <a:spcBef>
                <a:spcPts val="0"/>
              </a:spcBef>
              <a:spcAft>
                <a:spcPts val="0"/>
              </a:spcAft>
              <a:buNone/>
            </a:pPr>
            <a:r>
              <a:t/>
            </a:r>
            <a:endParaRPr b="1" sz="1000">
              <a:solidFill>
                <a:schemeClr val="dk2"/>
              </a:solidFill>
            </a:endParaRPr>
          </a:p>
          <a:p>
            <a:pPr indent="0" lvl="0" marL="0" rtl="0" algn="l">
              <a:lnSpc>
                <a:spcPct val="115000"/>
              </a:lnSpc>
              <a:spcBef>
                <a:spcPts val="0"/>
              </a:spcBef>
              <a:spcAft>
                <a:spcPts val="0"/>
              </a:spcAft>
              <a:buNone/>
            </a:pPr>
            <a:r>
              <a:rPr b="1" lang="en" sz="1000">
                <a:solidFill>
                  <a:schemeClr val="dk2"/>
                </a:solidFill>
              </a:rPr>
              <a:t>Gender Distribution: </a:t>
            </a:r>
            <a:r>
              <a:rPr lang="en" sz="1000">
                <a:solidFill>
                  <a:schemeClr val="dk2"/>
                </a:solidFill>
              </a:rPr>
              <a:t>The distribution of patients by gender.</a:t>
            </a:r>
            <a:endParaRPr sz="1000">
              <a:solidFill>
                <a:schemeClr val="dk2"/>
              </a:solidFill>
            </a:endParaRPr>
          </a:p>
          <a:p>
            <a:pPr indent="0" lvl="0" marL="0" rtl="0" algn="l">
              <a:lnSpc>
                <a:spcPct val="115000"/>
              </a:lnSpc>
              <a:spcBef>
                <a:spcPts val="0"/>
              </a:spcBef>
              <a:spcAft>
                <a:spcPts val="0"/>
              </a:spcAft>
              <a:buNone/>
            </a:pPr>
            <a:r>
              <a:t/>
            </a:r>
            <a:endParaRPr b="1" sz="1000">
              <a:solidFill>
                <a:schemeClr val="dk2"/>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70" name="Google Shape;270;p30"/>
          <p:cNvSpPr txBox="1"/>
          <p:nvPr/>
        </p:nvSpPr>
        <p:spPr>
          <a:xfrm>
            <a:off x="5954925" y="3013450"/>
            <a:ext cx="3454500" cy="290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2"/>
                </a:solidFill>
              </a:rPr>
              <a:t>The Relationship between Demographic Variables </a:t>
            </a:r>
            <a:endParaRPr b="1" sz="1000">
              <a:solidFill>
                <a:schemeClr val="dk2"/>
              </a:solidFill>
            </a:endParaRPr>
          </a:p>
          <a:p>
            <a:pPr indent="0" lvl="0" marL="0" rtl="0" algn="l">
              <a:lnSpc>
                <a:spcPct val="115000"/>
              </a:lnSpc>
              <a:spcBef>
                <a:spcPts val="0"/>
              </a:spcBef>
              <a:spcAft>
                <a:spcPts val="0"/>
              </a:spcAft>
              <a:buNone/>
            </a:pPr>
            <a:r>
              <a:rPr b="1" lang="en" sz="1000">
                <a:solidFill>
                  <a:schemeClr val="dk2"/>
                </a:solidFill>
              </a:rPr>
              <a:t>and Readmission Rates</a:t>
            </a:r>
            <a:endParaRPr b="1"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a:p>
            <a:pPr indent="0" lvl="0" marL="0" rtl="0" algn="l">
              <a:lnSpc>
                <a:spcPct val="115000"/>
              </a:lnSpc>
              <a:spcBef>
                <a:spcPts val="0"/>
              </a:spcBef>
              <a:spcAft>
                <a:spcPts val="0"/>
              </a:spcAft>
              <a:buNone/>
            </a:pPr>
            <a:r>
              <a:rPr b="1" lang="en" sz="1000">
                <a:solidFill>
                  <a:schemeClr val="dk2"/>
                </a:solidFill>
              </a:rPr>
              <a:t>Age vs. Readmission Rates: </a:t>
            </a:r>
            <a:r>
              <a:rPr lang="en" sz="1000">
                <a:solidFill>
                  <a:schemeClr val="dk2"/>
                </a:solidFill>
              </a:rPr>
              <a:t>How readmission rates vary across different age groups?</a:t>
            </a:r>
            <a:endParaRPr b="1"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a:p>
            <a:pPr indent="0" lvl="0" marL="0" rtl="0" algn="l">
              <a:lnSpc>
                <a:spcPct val="115000"/>
              </a:lnSpc>
              <a:spcBef>
                <a:spcPts val="0"/>
              </a:spcBef>
              <a:spcAft>
                <a:spcPts val="0"/>
              </a:spcAft>
              <a:buNone/>
            </a:pPr>
            <a:r>
              <a:rPr b="1" lang="en" sz="1000">
                <a:solidFill>
                  <a:schemeClr val="dk2"/>
                </a:solidFill>
              </a:rPr>
              <a:t>Race vs. Readmission Rates: </a:t>
            </a:r>
            <a:r>
              <a:rPr lang="en" sz="1000">
                <a:solidFill>
                  <a:schemeClr val="dk2"/>
                </a:solidFill>
              </a:rPr>
              <a:t>How patients of </a:t>
            </a:r>
            <a:endParaRPr sz="1000">
              <a:solidFill>
                <a:schemeClr val="dk2"/>
              </a:solidFill>
            </a:endParaRPr>
          </a:p>
          <a:p>
            <a:pPr indent="0" lvl="0" marL="0" rtl="0" algn="l">
              <a:lnSpc>
                <a:spcPct val="115000"/>
              </a:lnSpc>
              <a:spcBef>
                <a:spcPts val="0"/>
              </a:spcBef>
              <a:spcAft>
                <a:spcPts val="0"/>
              </a:spcAft>
              <a:buNone/>
            </a:pPr>
            <a:r>
              <a:rPr lang="en" sz="1000">
                <a:solidFill>
                  <a:schemeClr val="dk2"/>
                </a:solidFill>
              </a:rPr>
              <a:t>different racial backgrounds experience readmission?</a:t>
            </a:r>
            <a:endParaRPr b="1" sz="1000">
              <a:solidFill>
                <a:schemeClr val="dk2"/>
              </a:solidFill>
            </a:endParaRPr>
          </a:p>
          <a:p>
            <a:pPr indent="0" lvl="0" marL="0" rtl="0" algn="l">
              <a:lnSpc>
                <a:spcPct val="115000"/>
              </a:lnSpc>
              <a:spcBef>
                <a:spcPts val="0"/>
              </a:spcBef>
              <a:spcAft>
                <a:spcPts val="0"/>
              </a:spcAft>
              <a:buNone/>
            </a:pPr>
            <a:r>
              <a:t/>
            </a:r>
            <a:endParaRPr b="1" sz="1000">
              <a:solidFill>
                <a:schemeClr val="dk2"/>
              </a:solidFill>
            </a:endParaRPr>
          </a:p>
          <a:p>
            <a:pPr indent="0" lvl="0" marL="0" rtl="0" algn="l">
              <a:lnSpc>
                <a:spcPct val="115000"/>
              </a:lnSpc>
              <a:spcBef>
                <a:spcPts val="0"/>
              </a:spcBef>
              <a:spcAft>
                <a:spcPts val="0"/>
              </a:spcAft>
              <a:buNone/>
            </a:pPr>
            <a:r>
              <a:rPr b="1" lang="en" sz="1000">
                <a:solidFill>
                  <a:schemeClr val="dk2"/>
                </a:solidFill>
              </a:rPr>
              <a:t>Gender vs. Readmission Rates: </a:t>
            </a:r>
            <a:r>
              <a:rPr lang="en" sz="1000">
                <a:solidFill>
                  <a:schemeClr val="dk2"/>
                </a:solidFill>
              </a:rPr>
              <a:t>The comparison of readmission rates between genders.</a:t>
            </a:r>
            <a:endParaRPr b="1" sz="1000">
              <a:solidFill>
                <a:schemeClr val="dk2"/>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76" name="Google Shape;276;p31"/>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77" name="Google Shape;277;p31"/>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78" name="Google Shape;278;p31"/>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79" name="Google Shape;279;p31"/>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80" name="Google Shape;280;p31"/>
          <p:cNvSpPr txBox="1"/>
          <p:nvPr>
            <p:ph idx="4294967295" type="title"/>
          </p:nvPr>
        </p:nvSpPr>
        <p:spPr>
          <a:xfrm>
            <a:off x="850500" y="-139150"/>
            <a:ext cx="72834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lang="en" sz="2400">
                <a:solidFill>
                  <a:srgbClr val="ED1C25"/>
                </a:solidFill>
                <a:latin typeface="Montserrat"/>
                <a:ea typeface="Montserrat"/>
                <a:cs typeface="Montserrat"/>
                <a:sym typeface="Montserrat"/>
              </a:rPr>
              <a:t>Exploratory Data Analysis</a:t>
            </a:r>
            <a:endParaRPr b="1" sz="3000">
              <a:solidFill>
                <a:srgbClr val="ED1C25"/>
              </a:solidFill>
            </a:endParaRPr>
          </a:p>
        </p:txBody>
      </p:sp>
      <p:sp>
        <p:nvSpPr>
          <p:cNvPr id="281" name="Google Shape;281;p31"/>
          <p:cNvSpPr txBox="1"/>
          <p:nvPr>
            <p:ph idx="4294967295" type="body"/>
          </p:nvPr>
        </p:nvSpPr>
        <p:spPr>
          <a:xfrm>
            <a:off x="729125" y="1422200"/>
            <a:ext cx="8075700" cy="3387600"/>
          </a:xfrm>
          <a:prstGeom prst="rect">
            <a:avLst/>
          </a:prstGeom>
        </p:spPr>
        <p:txBody>
          <a:bodyPr anchorCtr="0" anchor="t" bIns="22850" lIns="45725" spcFirstLastPara="1" rIns="45725" wrap="square" tIns="22850">
            <a:normAutofit/>
          </a:bodyPr>
          <a:lstStyle/>
          <a:p>
            <a:pPr indent="0" lvl="0" marL="457200" rtl="0" algn="l">
              <a:lnSpc>
                <a:spcPct val="115000"/>
              </a:lnSpc>
              <a:spcBef>
                <a:spcPts val="1500"/>
              </a:spcBef>
              <a:spcAft>
                <a:spcPts val="0"/>
              </a:spcAft>
              <a:buNone/>
            </a:pPr>
            <a:r>
              <a:t/>
            </a:r>
            <a:endParaRPr b="1" sz="1200">
              <a:solidFill>
                <a:schemeClr val="dk2"/>
              </a:solidFill>
            </a:endParaRPr>
          </a:p>
          <a:p>
            <a:pPr indent="0" lvl="0" marL="457200" rtl="0" algn="l">
              <a:lnSpc>
                <a:spcPct val="115000"/>
              </a:lnSpc>
              <a:spcBef>
                <a:spcPts val="1500"/>
              </a:spcBef>
              <a:spcAft>
                <a:spcPts val="0"/>
              </a:spcAft>
              <a:buNone/>
            </a:pPr>
            <a:r>
              <a:t/>
            </a:r>
            <a:endParaRPr sz="1500">
              <a:solidFill>
                <a:schemeClr val="dk2"/>
              </a:solidFill>
            </a:endParaRPr>
          </a:p>
        </p:txBody>
      </p:sp>
      <p:pic>
        <p:nvPicPr>
          <p:cNvPr id="282" name="Google Shape;282;p31"/>
          <p:cNvPicPr preferRelativeResize="0"/>
          <p:nvPr/>
        </p:nvPicPr>
        <p:blipFill>
          <a:blip r:embed="rId5">
            <a:alphaModFix/>
          </a:blip>
          <a:stretch>
            <a:fillRect/>
          </a:stretch>
        </p:blipFill>
        <p:spPr>
          <a:xfrm>
            <a:off x="891800" y="657000"/>
            <a:ext cx="3924777" cy="1625101"/>
          </a:xfrm>
          <a:prstGeom prst="rect">
            <a:avLst/>
          </a:prstGeom>
          <a:noFill/>
          <a:ln>
            <a:noFill/>
          </a:ln>
        </p:spPr>
      </p:pic>
      <p:pic>
        <p:nvPicPr>
          <p:cNvPr id="283" name="Google Shape;283;p31"/>
          <p:cNvPicPr preferRelativeResize="0"/>
          <p:nvPr/>
        </p:nvPicPr>
        <p:blipFill>
          <a:blip r:embed="rId6">
            <a:alphaModFix/>
          </a:blip>
          <a:stretch>
            <a:fillRect/>
          </a:stretch>
        </p:blipFill>
        <p:spPr>
          <a:xfrm>
            <a:off x="850500" y="3184700"/>
            <a:ext cx="2349958" cy="1625100"/>
          </a:xfrm>
          <a:prstGeom prst="rect">
            <a:avLst/>
          </a:prstGeom>
          <a:noFill/>
          <a:ln>
            <a:noFill/>
          </a:ln>
        </p:spPr>
      </p:pic>
      <p:sp>
        <p:nvSpPr>
          <p:cNvPr id="284" name="Google Shape;284;p31"/>
          <p:cNvSpPr txBox="1"/>
          <p:nvPr/>
        </p:nvSpPr>
        <p:spPr>
          <a:xfrm>
            <a:off x="3200450" y="3175200"/>
            <a:ext cx="4335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2"/>
                </a:solidFill>
              </a:rPr>
              <a:t>The Frequencies of ‘Readmitted’ and ‘Not Readmitted’ Patients </a:t>
            </a:r>
            <a:endParaRPr b="1" sz="800">
              <a:solidFill>
                <a:schemeClr val="dk2"/>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2"/>
                </a:solidFill>
              </a:rPr>
              <a:t>who had their medication dosages unchanged</a:t>
            </a:r>
            <a:endParaRPr b="1" sz="800">
              <a:solidFill>
                <a:schemeClr val="dk2"/>
              </a:solidFill>
            </a:endParaRPr>
          </a:p>
          <a:p>
            <a:pPr indent="0" lvl="0" marL="0" rtl="0" algn="l">
              <a:spcBef>
                <a:spcPts val="0"/>
              </a:spcBef>
              <a:spcAft>
                <a:spcPts val="0"/>
              </a:spcAft>
              <a:buNone/>
            </a:pPr>
            <a:r>
              <a:t/>
            </a:r>
            <a:endParaRPr sz="1600">
              <a:solidFill>
                <a:schemeClr val="dk2"/>
              </a:solidFill>
              <a:latin typeface="Calibri"/>
              <a:ea typeface="Calibri"/>
              <a:cs typeface="Calibri"/>
              <a:sym typeface="Calibri"/>
            </a:endParaRPr>
          </a:p>
        </p:txBody>
      </p:sp>
      <p:sp>
        <p:nvSpPr>
          <p:cNvPr id="285" name="Google Shape;285;p31"/>
          <p:cNvSpPr txBox="1"/>
          <p:nvPr/>
        </p:nvSpPr>
        <p:spPr>
          <a:xfrm>
            <a:off x="4816575" y="580800"/>
            <a:ext cx="4335000" cy="214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2"/>
                </a:solidFill>
              </a:rPr>
              <a:t>HbA1c (Blood test used to diagnose type 2 diabetes) </a:t>
            </a:r>
            <a:endParaRPr b="1" sz="800">
              <a:solidFill>
                <a:schemeClr val="dk2"/>
              </a:solidFill>
            </a:endParaRPr>
          </a:p>
          <a:p>
            <a:pPr indent="0" lvl="0" marL="0" rtl="0" algn="l">
              <a:lnSpc>
                <a:spcPct val="115000"/>
              </a:lnSpc>
              <a:spcBef>
                <a:spcPts val="0"/>
              </a:spcBef>
              <a:spcAft>
                <a:spcPts val="0"/>
              </a:spcAft>
              <a:buNone/>
            </a:pPr>
            <a:r>
              <a:rPr b="1" lang="en" sz="800">
                <a:solidFill>
                  <a:schemeClr val="dk2"/>
                </a:solidFill>
              </a:rPr>
              <a:t>Test Results and Changes in Diabetic Medication</a:t>
            </a:r>
            <a:endParaRPr b="1" sz="800">
              <a:solidFill>
                <a:schemeClr val="dk2"/>
              </a:solidFill>
            </a:endParaRPr>
          </a:p>
          <a:p>
            <a:pPr indent="0" lvl="0" marL="0" rtl="0" algn="l">
              <a:lnSpc>
                <a:spcPct val="115000"/>
              </a:lnSpc>
              <a:spcBef>
                <a:spcPts val="0"/>
              </a:spcBef>
              <a:spcAft>
                <a:spcPts val="0"/>
              </a:spcAft>
              <a:buNone/>
            </a:pPr>
            <a:r>
              <a:t/>
            </a:r>
            <a:endParaRPr b="1" sz="800">
              <a:solidFill>
                <a:schemeClr val="dk2"/>
              </a:solidFill>
            </a:endParaRPr>
          </a:p>
          <a:p>
            <a:pPr indent="0" lvl="0" marL="0" rtl="0" algn="l">
              <a:lnSpc>
                <a:spcPct val="115000"/>
              </a:lnSpc>
              <a:spcBef>
                <a:spcPts val="0"/>
              </a:spcBef>
              <a:spcAft>
                <a:spcPts val="0"/>
              </a:spcAft>
              <a:buNone/>
            </a:pPr>
            <a:r>
              <a:rPr b="1" lang="en" sz="800">
                <a:solidFill>
                  <a:schemeClr val="dk2"/>
                </a:solidFill>
              </a:rPr>
              <a:t>No HbA1c Test Performed</a:t>
            </a:r>
            <a:endParaRPr b="1" sz="800">
              <a:solidFill>
                <a:schemeClr val="dk2"/>
              </a:solidFill>
            </a:endParaRPr>
          </a:p>
          <a:p>
            <a:pPr indent="0" lvl="0" marL="0" rtl="0" algn="l">
              <a:lnSpc>
                <a:spcPct val="115000"/>
              </a:lnSpc>
              <a:spcBef>
                <a:spcPts val="0"/>
              </a:spcBef>
              <a:spcAft>
                <a:spcPts val="0"/>
              </a:spcAft>
              <a:buNone/>
            </a:pPr>
            <a:r>
              <a:rPr lang="en" sz="800">
                <a:solidFill>
                  <a:schemeClr val="dk2"/>
                </a:solidFill>
              </a:rPr>
              <a:t>81.6% of the population, did not have an HbA1c test, 9.4% were readmitted.</a:t>
            </a:r>
            <a:endParaRPr sz="800">
              <a:solidFill>
                <a:schemeClr val="dk2"/>
              </a:solidFill>
            </a:endParaRPr>
          </a:p>
          <a:p>
            <a:pPr indent="0" lvl="0" marL="0" rtl="0" algn="l">
              <a:lnSpc>
                <a:spcPct val="115000"/>
              </a:lnSpc>
              <a:spcBef>
                <a:spcPts val="0"/>
              </a:spcBef>
              <a:spcAft>
                <a:spcPts val="0"/>
              </a:spcAft>
              <a:buNone/>
            </a:pPr>
            <a:r>
              <a:t/>
            </a:r>
            <a:endParaRPr sz="800">
              <a:solidFill>
                <a:schemeClr val="dk2"/>
              </a:solidFill>
            </a:endParaRPr>
          </a:p>
          <a:p>
            <a:pPr indent="0" lvl="0" marL="0" rtl="0" algn="l">
              <a:lnSpc>
                <a:spcPct val="115000"/>
              </a:lnSpc>
              <a:spcBef>
                <a:spcPts val="0"/>
              </a:spcBef>
              <a:spcAft>
                <a:spcPts val="0"/>
              </a:spcAft>
              <a:buNone/>
            </a:pPr>
            <a:r>
              <a:rPr b="1" lang="en" sz="800">
                <a:solidFill>
                  <a:schemeClr val="dk2"/>
                </a:solidFill>
              </a:rPr>
              <a:t>High HbA1c Result with Medication Change</a:t>
            </a:r>
            <a:endParaRPr b="1" sz="800">
              <a:solidFill>
                <a:schemeClr val="dk2"/>
              </a:solidFill>
            </a:endParaRPr>
          </a:p>
          <a:p>
            <a:pPr indent="0" lvl="0" marL="0" rtl="0" algn="l">
              <a:lnSpc>
                <a:spcPct val="115000"/>
              </a:lnSpc>
              <a:spcBef>
                <a:spcPts val="0"/>
              </a:spcBef>
              <a:spcAft>
                <a:spcPts val="0"/>
              </a:spcAft>
              <a:buNone/>
            </a:pPr>
            <a:r>
              <a:rPr lang="en" sz="800">
                <a:solidFill>
                  <a:schemeClr val="dk2"/>
                </a:solidFill>
              </a:rPr>
              <a:t>5.8% of the population, had high HbA1c results, 8.9% readmission rate.</a:t>
            </a:r>
            <a:endParaRPr b="1" sz="800">
              <a:solidFill>
                <a:schemeClr val="dk2"/>
              </a:solidFill>
            </a:endParaRPr>
          </a:p>
          <a:p>
            <a:pPr indent="0" lvl="0" marL="0" rtl="0" algn="l">
              <a:lnSpc>
                <a:spcPct val="115000"/>
              </a:lnSpc>
              <a:spcBef>
                <a:spcPts val="0"/>
              </a:spcBef>
              <a:spcAft>
                <a:spcPts val="0"/>
              </a:spcAft>
              <a:buNone/>
            </a:pPr>
            <a:r>
              <a:t/>
            </a:r>
            <a:endParaRPr sz="800">
              <a:solidFill>
                <a:schemeClr val="dk2"/>
              </a:solidFill>
            </a:endParaRPr>
          </a:p>
          <a:p>
            <a:pPr indent="0" lvl="0" marL="0" rtl="0" algn="l">
              <a:lnSpc>
                <a:spcPct val="115000"/>
              </a:lnSpc>
              <a:spcBef>
                <a:spcPts val="0"/>
              </a:spcBef>
              <a:spcAft>
                <a:spcPts val="0"/>
              </a:spcAft>
              <a:buNone/>
            </a:pPr>
            <a:r>
              <a:rPr b="1" lang="en" sz="800">
                <a:solidFill>
                  <a:schemeClr val="dk2"/>
                </a:solidFill>
              </a:rPr>
              <a:t>High HbA1c Result with No Medication Change</a:t>
            </a:r>
            <a:endParaRPr b="1" sz="800">
              <a:solidFill>
                <a:schemeClr val="dk2"/>
              </a:solidFill>
            </a:endParaRPr>
          </a:p>
          <a:p>
            <a:pPr indent="0" lvl="0" marL="0" rtl="0" algn="l">
              <a:lnSpc>
                <a:spcPct val="115000"/>
              </a:lnSpc>
              <a:spcBef>
                <a:spcPts val="0"/>
              </a:spcBef>
              <a:spcAft>
                <a:spcPts val="0"/>
              </a:spcAft>
              <a:buNone/>
            </a:pPr>
            <a:r>
              <a:rPr lang="en" sz="800">
                <a:solidFill>
                  <a:schemeClr val="dk2"/>
                </a:solidFill>
              </a:rPr>
              <a:t>3.1% of patients, had high HbA1c results,  7.6% readmission rate.</a:t>
            </a:r>
            <a:endParaRPr sz="800">
              <a:solidFill>
                <a:schemeClr val="dk2"/>
              </a:solidFill>
            </a:endParaRPr>
          </a:p>
          <a:p>
            <a:pPr indent="0" lvl="0" marL="0" rtl="0" algn="l">
              <a:lnSpc>
                <a:spcPct val="115000"/>
              </a:lnSpc>
              <a:spcBef>
                <a:spcPts val="0"/>
              </a:spcBef>
              <a:spcAft>
                <a:spcPts val="0"/>
              </a:spcAft>
              <a:buNone/>
            </a:pPr>
            <a:r>
              <a:t/>
            </a:r>
            <a:endParaRPr b="1" sz="800">
              <a:solidFill>
                <a:schemeClr val="dk2"/>
              </a:solidFill>
            </a:endParaRPr>
          </a:p>
          <a:p>
            <a:pPr indent="0" lvl="0" marL="0" rtl="0" algn="l">
              <a:lnSpc>
                <a:spcPct val="115000"/>
              </a:lnSpc>
              <a:spcBef>
                <a:spcPts val="0"/>
              </a:spcBef>
              <a:spcAft>
                <a:spcPts val="0"/>
              </a:spcAft>
              <a:buNone/>
            </a:pPr>
            <a:r>
              <a:rPr b="1" lang="en" sz="800">
                <a:solidFill>
                  <a:schemeClr val="dk2"/>
                </a:solidFill>
              </a:rPr>
              <a:t>Normal HbA1c Results</a:t>
            </a:r>
            <a:endParaRPr b="1" sz="800">
              <a:solidFill>
                <a:schemeClr val="dk2"/>
              </a:solidFill>
            </a:endParaRPr>
          </a:p>
          <a:p>
            <a:pPr indent="0" lvl="0" marL="0" rtl="0" algn="l">
              <a:lnSpc>
                <a:spcPct val="115000"/>
              </a:lnSpc>
              <a:spcBef>
                <a:spcPts val="0"/>
              </a:spcBef>
              <a:spcAft>
                <a:spcPts val="0"/>
              </a:spcAft>
              <a:buNone/>
            </a:pPr>
            <a:r>
              <a:rPr lang="en" sz="800">
                <a:solidFill>
                  <a:schemeClr val="dk2"/>
                </a:solidFill>
              </a:rPr>
              <a:t>9.5% of the patient, had normal HbA1c tests, 8.9% readmission rate.</a:t>
            </a:r>
            <a:endParaRPr sz="16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91" name="Google Shape;291;p32"/>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92" name="Google Shape;292;p32"/>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93" name="Google Shape;293;p32"/>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94" name="Google Shape;294;p32"/>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95" name="Google Shape;295;p32"/>
          <p:cNvSpPr txBox="1"/>
          <p:nvPr>
            <p:ph idx="4294967295" type="title"/>
          </p:nvPr>
        </p:nvSpPr>
        <p:spPr>
          <a:xfrm>
            <a:off x="614500" y="105050"/>
            <a:ext cx="7505700" cy="954600"/>
          </a:xfrm>
          <a:prstGeom prst="rect">
            <a:avLst/>
          </a:prstGeom>
        </p:spPr>
        <p:txBody>
          <a:bodyPr anchorCtr="0" anchor="ctr" bIns="22850" lIns="45725" spcFirstLastPara="1" rIns="45725" wrap="square" tIns="22850">
            <a:normAutofit fontScale="90000"/>
          </a:bodyPr>
          <a:lstStyle/>
          <a:p>
            <a:pPr indent="0" lvl="0" marL="0" rtl="0" algn="l">
              <a:spcBef>
                <a:spcPts val="0"/>
              </a:spcBef>
              <a:spcAft>
                <a:spcPts val="0"/>
              </a:spcAft>
              <a:buNone/>
            </a:pPr>
            <a:r>
              <a:rPr b="1" lang="en" sz="3000">
                <a:solidFill>
                  <a:srgbClr val="ED1C25"/>
                </a:solidFill>
                <a:latin typeface="Nunito"/>
                <a:ea typeface="Nunito"/>
                <a:cs typeface="Nunito"/>
                <a:sym typeface="Nunito"/>
              </a:rPr>
              <a:t> </a:t>
            </a:r>
            <a:endParaRPr b="1" sz="16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6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ct val="36666"/>
              <a:buFont typeface="Arial"/>
              <a:buNone/>
            </a:pPr>
            <a:r>
              <a:rPr b="1" lang="en" sz="3000">
                <a:solidFill>
                  <a:srgbClr val="ED1C25"/>
                </a:solidFill>
              </a:rPr>
              <a:t>   </a:t>
            </a:r>
            <a:r>
              <a:rPr lang="en" sz="2666">
                <a:solidFill>
                  <a:srgbClr val="ED1C25"/>
                </a:solidFill>
                <a:latin typeface="Montserrat"/>
                <a:ea typeface="Montserrat"/>
                <a:cs typeface="Montserrat"/>
                <a:sym typeface="Montserrat"/>
              </a:rPr>
              <a:t>Strengths</a:t>
            </a:r>
            <a:endParaRPr sz="1316">
              <a:solidFill>
                <a:srgbClr val="0D0D0D"/>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3000">
              <a:solidFill>
                <a:srgbClr val="ED1C25"/>
              </a:solidFill>
            </a:endParaRPr>
          </a:p>
        </p:txBody>
      </p:sp>
      <p:sp>
        <p:nvSpPr>
          <p:cNvPr id="296" name="Google Shape;296;p32"/>
          <p:cNvSpPr txBox="1"/>
          <p:nvPr/>
        </p:nvSpPr>
        <p:spPr>
          <a:xfrm>
            <a:off x="688800" y="1006250"/>
            <a:ext cx="8005800" cy="3623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2"/>
              </a:buClr>
              <a:buSzPts val="1200"/>
              <a:buChar char="●"/>
            </a:pPr>
            <a:r>
              <a:rPr b="1" lang="en" sz="1200">
                <a:solidFill>
                  <a:schemeClr val="dk2"/>
                </a:solidFill>
              </a:rPr>
              <a:t>Comprehensiveness</a:t>
            </a:r>
            <a:r>
              <a:rPr lang="en" sz="1200">
                <a:solidFill>
                  <a:schemeClr val="dk2"/>
                </a:solidFill>
              </a:rPr>
              <a:t>: The dataset appears to include a wide range of variables, from basic demographics to   detailed medical and medication histories, which are essential for an in-depth analysis of patient readmissions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Granularity</a:t>
            </a:r>
            <a:r>
              <a:rPr lang="en" sz="1200">
                <a:solidFill>
                  <a:schemeClr val="dk2"/>
                </a:solidFill>
              </a:rPr>
              <a:t>: Data such as the number of lab procedures, diagnoses, and medications indicate a high level of detail, which could allow for refined predictive modeling</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Low Missing Data</a:t>
            </a:r>
            <a:r>
              <a:rPr lang="en" sz="1200">
                <a:solidFill>
                  <a:schemeClr val="dk2"/>
                </a:solidFill>
              </a:rPr>
              <a:t>: Several key features, such as encounter ID, patient number, and some health indicators, have a 0% missing rate, which suggests the data is relatively complete</a:t>
            </a:r>
            <a:endParaRPr b="1">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en" sz="2400">
                <a:solidFill>
                  <a:srgbClr val="ED1C25"/>
                </a:solidFill>
                <a:latin typeface="Montserrat"/>
                <a:ea typeface="Montserrat"/>
                <a:cs typeface="Montserrat"/>
                <a:sym typeface="Montserrat"/>
              </a:rPr>
              <a:t>Limitations</a:t>
            </a:r>
            <a:endParaRPr sz="2400">
              <a:solidFill>
                <a:srgbClr val="ED1C25"/>
              </a:solidFill>
              <a:latin typeface="Montserrat"/>
              <a:ea typeface="Montserrat"/>
              <a:cs typeface="Montserrat"/>
              <a:sym typeface="Montserrat"/>
            </a:endParaRPr>
          </a:p>
          <a:p>
            <a:pPr indent="-304800" lvl="0" marL="457200" rtl="0" algn="l">
              <a:lnSpc>
                <a:spcPct val="115000"/>
              </a:lnSpc>
              <a:spcBef>
                <a:spcPts val="1200"/>
              </a:spcBef>
              <a:spcAft>
                <a:spcPts val="0"/>
              </a:spcAft>
              <a:buClr>
                <a:schemeClr val="dk2"/>
              </a:buClr>
              <a:buSzPts val="1200"/>
              <a:buChar char="●"/>
            </a:pPr>
            <a:r>
              <a:rPr b="1" lang="en" sz="1200">
                <a:solidFill>
                  <a:schemeClr val="dk2"/>
                </a:solidFill>
              </a:rPr>
              <a:t>High Percentage of Missing Data for Certain Variables</a:t>
            </a:r>
            <a:r>
              <a:rPr lang="en" sz="1200">
                <a:solidFill>
                  <a:schemeClr val="dk2"/>
                </a:solidFill>
              </a:rPr>
              <a:t>: Some variables, such as payer code and medical specialty, have over 50% missing data, which could limit the analysis for these aspects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Data Skewness</a:t>
            </a:r>
            <a:r>
              <a:rPr lang="en" sz="1200">
                <a:solidFill>
                  <a:schemeClr val="dk2"/>
                </a:solidFill>
              </a:rPr>
              <a:t>: With a majority of the population not undergoing HbA1c tests, the dataset might be skewed towards patients with less monitoring, which could affect the model's predictions</a:t>
            </a:r>
            <a:endParaRPr sz="1200">
              <a:solidFill>
                <a:schemeClr val="dk2"/>
              </a:solidFill>
            </a:endParaRPr>
          </a:p>
          <a:p>
            <a:pPr indent="0" lvl="0" marL="457200" rtl="0" algn="l">
              <a:lnSpc>
                <a:spcPct val="115000"/>
              </a:lnSpc>
              <a:spcBef>
                <a:spcPts val="1200"/>
              </a:spcBef>
              <a:spcAft>
                <a:spcPts val="1200"/>
              </a:spcAft>
              <a:buNone/>
            </a:pPr>
            <a:r>
              <a:t/>
            </a:r>
            <a:endParaRPr b="1">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02" name="Google Shape;302;p33"/>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03" name="Google Shape;303;p33"/>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04" name="Google Shape;304;p33"/>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05" name="Google Shape;305;p33"/>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06" name="Google Shape;306;p33"/>
          <p:cNvSpPr txBox="1"/>
          <p:nvPr>
            <p:ph idx="4294967295" type="title"/>
          </p:nvPr>
        </p:nvSpPr>
        <p:spPr>
          <a:xfrm>
            <a:off x="614500" y="105050"/>
            <a:ext cx="7505700" cy="954600"/>
          </a:xfrm>
          <a:prstGeom prst="rect">
            <a:avLst/>
          </a:prstGeom>
        </p:spPr>
        <p:txBody>
          <a:bodyPr anchorCtr="0" anchor="ctr" bIns="22850" lIns="45725" spcFirstLastPara="1" rIns="45725" wrap="square" tIns="22850">
            <a:normAutofit fontScale="90000"/>
          </a:bodyPr>
          <a:lstStyle/>
          <a:p>
            <a:pPr indent="0" lvl="0" marL="0" rtl="0" algn="l">
              <a:spcBef>
                <a:spcPts val="0"/>
              </a:spcBef>
              <a:spcAft>
                <a:spcPts val="0"/>
              </a:spcAft>
              <a:buNone/>
            </a:pPr>
            <a:r>
              <a:rPr b="1" lang="en" sz="3000">
                <a:solidFill>
                  <a:srgbClr val="ED1C25"/>
                </a:solidFill>
                <a:latin typeface="Nunito"/>
                <a:ea typeface="Nunito"/>
                <a:cs typeface="Nunito"/>
                <a:sym typeface="Nunito"/>
              </a:rPr>
              <a:t> </a:t>
            </a:r>
            <a:endParaRPr b="1" sz="16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6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3000">
                <a:solidFill>
                  <a:srgbClr val="ED1C25"/>
                </a:solidFill>
              </a:rPr>
              <a:t>   </a:t>
            </a:r>
            <a:r>
              <a:rPr lang="en" sz="2666">
                <a:solidFill>
                  <a:srgbClr val="ED1C25"/>
                </a:solidFill>
                <a:latin typeface="Montserrat"/>
                <a:ea typeface="Montserrat"/>
                <a:cs typeface="Montserrat"/>
                <a:sym typeface="Montserrat"/>
              </a:rPr>
              <a:t>Ethical Consideration</a:t>
            </a:r>
            <a:endParaRPr sz="1316">
              <a:solidFill>
                <a:srgbClr val="0D0D0D"/>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3000">
              <a:solidFill>
                <a:srgbClr val="ED1C25"/>
              </a:solidFill>
            </a:endParaRPr>
          </a:p>
        </p:txBody>
      </p:sp>
      <p:sp>
        <p:nvSpPr>
          <p:cNvPr id="307" name="Google Shape;307;p33"/>
          <p:cNvSpPr txBox="1"/>
          <p:nvPr/>
        </p:nvSpPr>
        <p:spPr>
          <a:xfrm>
            <a:off x="1008075" y="1214275"/>
            <a:ext cx="7505700" cy="358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Calibri"/>
              <a:buChar char="●"/>
            </a:pPr>
            <a:r>
              <a:rPr b="1" lang="en">
                <a:solidFill>
                  <a:schemeClr val="dk2"/>
                </a:solidFill>
              </a:rPr>
              <a:t>Confidentiality</a:t>
            </a:r>
            <a:r>
              <a:rPr lang="en">
                <a:solidFill>
                  <a:schemeClr val="dk2"/>
                </a:solidFill>
              </a:rPr>
              <a:t>: Given the sensitive nature of the clinical data, including HbA1c test results, admission types, and </a:t>
            </a:r>
            <a:r>
              <a:rPr lang="en">
                <a:solidFill>
                  <a:schemeClr val="dk2"/>
                </a:solidFill>
              </a:rPr>
              <a:t>diagnoses</a:t>
            </a:r>
            <a:r>
              <a:rPr lang="en">
                <a:solidFill>
                  <a:schemeClr val="dk2"/>
                </a:solidFill>
              </a:rPr>
              <a:t>, crucial to remove patient identifiers </a:t>
            </a:r>
            <a:endParaRPr>
              <a:solidFill>
                <a:schemeClr val="dk2"/>
              </a:solidFill>
            </a:endParaRPr>
          </a:p>
          <a:p>
            <a:pPr indent="0" lvl="0" marL="457200" rtl="0" algn="l">
              <a:spcBef>
                <a:spcPts val="0"/>
              </a:spcBef>
              <a:spcAft>
                <a:spcPts val="0"/>
              </a:spcAft>
              <a:buNone/>
            </a:pPr>
            <a:r>
              <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Font typeface="Calibri"/>
              <a:buChar char="●"/>
            </a:pPr>
            <a:r>
              <a:rPr b="1" lang="en">
                <a:solidFill>
                  <a:schemeClr val="dk2"/>
                </a:solidFill>
              </a:rPr>
              <a:t>Consent for Data Use</a:t>
            </a:r>
            <a:r>
              <a:rPr lang="en">
                <a:solidFill>
                  <a:schemeClr val="dk2"/>
                </a:solidFill>
              </a:rPr>
              <a:t>: Obtain consent from all patients regarding the use of their medical data</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Font typeface="Calibri"/>
              <a:buChar char="●"/>
            </a:pPr>
            <a:r>
              <a:rPr b="1" lang="en">
                <a:solidFill>
                  <a:schemeClr val="dk2"/>
                </a:solidFill>
              </a:rPr>
              <a:t>Compliance</a:t>
            </a:r>
            <a:r>
              <a:rPr lang="en">
                <a:solidFill>
                  <a:schemeClr val="dk2"/>
                </a:solidFill>
              </a:rPr>
              <a:t>: All data handling and analysis must adhere to healthcare regulations, such as HIPAA in US. Includes secure data storage, proper data encryption, and access control to protect information from unauthorized user</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