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c851bde4d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bc851bde4d_4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e8a73855c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6e8a73855c_8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e8a73855c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6e8a73855c_8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bc851bde4d_4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bc851bde4d_4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c851bde4d_4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bc851bde4d_4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e8a73855c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6e8a73855c_7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3a21b790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Health Insurance Portability and Accountability Act</a:t>
            </a:r>
            <a:endParaRPr/>
          </a:p>
        </p:txBody>
      </p:sp>
      <p:sp>
        <p:nvSpPr>
          <p:cNvPr id="238" name="Google Shape;238;g2c3a21b7907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3b19869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c3b19869a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e8a73855c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6e8a73855c_7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bc851bde4d_4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answer our </a:t>
            </a:r>
            <a:r>
              <a:rPr lang="en"/>
              <a:t>questions</a:t>
            </a:r>
            <a:r>
              <a:rPr lang="en"/>
              <a:t> we have selected few features from our data </a:t>
            </a:r>
            <a:endParaRPr/>
          </a:p>
        </p:txBody>
      </p:sp>
      <p:sp>
        <p:nvSpPr>
          <p:cNvPr id="272" name="Google Shape;272;g2bc851bde4d_4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bc851bde4d_4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bc851bde4d_4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c3b19869a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c3b19869a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2"/>
          <p:cNvPicPr preferRelativeResize="0"/>
          <p:nvPr/>
        </p:nvPicPr>
        <p:blipFill>
          <a:blip r:embed="rId2">
            <a:alphaModFix/>
          </a:blip>
          <a:stretch>
            <a:fillRect/>
          </a:stretch>
        </p:blipFill>
        <p:spPr>
          <a:xfrm>
            <a:off x="4399738" y="862588"/>
            <a:ext cx="4295775" cy="2581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0" name="Shape 110"/>
        <p:cNvGrpSpPr/>
        <p:nvPr/>
      </p:nvGrpSpPr>
      <p:grpSpPr>
        <a:xfrm>
          <a:off x="0" y="0"/>
          <a:ext cx="0" cy="0"/>
          <a:chOff x="0" y="0"/>
          <a:chExt cx="0" cy="0"/>
        </a:xfrm>
      </p:grpSpPr>
      <p:sp>
        <p:nvSpPr>
          <p:cNvPr id="111" name="Google Shape;111;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1"/>
          <p:cNvGrpSpPr/>
          <p:nvPr/>
        </p:nvGrpSpPr>
        <p:grpSpPr>
          <a:xfrm>
            <a:off x="5959222" y="4119576"/>
            <a:ext cx="2520952" cy="1024165"/>
            <a:chOff x="6917201" y="0"/>
            <a:chExt cx="2227777" cy="863400"/>
          </a:xfrm>
        </p:grpSpPr>
        <p:sp>
          <p:nvSpPr>
            <p:cNvPr id="113" name="Google Shape;113;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1"/>
          <p:cNvGrpSpPr/>
          <p:nvPr/>
        </p:nvGrpSpPr>
        <p:grpSpPr>
          <a:xfrm>
            <a:off x="199149" y="2"/>
            <a:ext cx="2795414" cy="1083308"/>
            <a:chOff x="6917201" y="0"/>
            <a:chExt cx="2227777" cy="863400"/>
          </a:xfrm>
        </p:grpSpPr>
        <p:sp>
          <p:nvSpPr>
            <p:cNvPr id="117" name="Google Shape;117;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1" name="Google Shape;121;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2" name="Google Shape;122;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1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33" name="Google Shape;133;p1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34" name="Google Shape;134;p1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5" name="Shape 135"/>
        <p:cNvGrpSpPr/>
        <p:nvPr/>
      </p:nvGrpSpPr>
      <p:grpSpPr>
        <a:xfrm>
          <a:off x="0" y="0"/>
          <a:ext cx="0" cy="0"/>
          <a:chOff x="0" y="0"/>
          <a:chExt cx="0" cy="0"/>
        </a:xfrm>
      </p:grpSpPr>
      <p:sp>
        <p:nvSpPr>
          <p:cNvPr id="136" name="Google Shape;136;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37" name="Google Shape;137;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rtl="0" algn="ctr">
              <a:spcBef>
                <a:spcPts val="300"/>
              </a:spcBef>
              <a:spcAft>
                <a:spcPts val="0"/>
              </a:spcAft>
              <a:buClr>
                <a:srgbClr val="888888"/>
              </a:buClr>
              <a:buSzPts val="1600"/>
              <a:buNone/>
              <a:defRPr>
                <a:solidFill>
                  <a:srgbClr val="888888"/>
                </a:solidFill>
              </a:defRPr>
            </a:lvl1pPr>
            <a:lvl2pPr lvl="1" rtl="0" algn="ctr">
              <a:spcBef>
                <a:spcPts val="300"/>
              </a:spcBef>
              <a:spcAft>
                <a:spcPts val="0"/>
              </a:spcAft>
              <a:buClr>
                <a:srgbClr val="888888"/>
              </a:buClr>
              <a:buSzPts val="1400"/>
              <a:buNone/>
              <a:defRPr>
                <a:solidFill>
                  <a:srgbClr val="888888"/>
                </a:solidFill>
              </a:defRPr>
            </a:lvl2pPr>
            <a:lvl3pPr lvl="2" rtl="0" algn="ctr">
              <a:spcBef>
                <a:spcPts val="200"/>
              </a:spcBef>
              <a:spcAft>
                <a:spcPts val="0"/>
              </a:spcAft>
              <a:buClr>
                <a:srgbClr val="888888"/>
              </a:buClr>
              <a:buSzPts val="1200"/>
              <a:buNone/>
              <a:defRPr>
                <a:solidFill>
                  <a:srgbClr val="888888"/>
                </a:solidFill>
              </a:defRPr>
            </a:lvl3pPr>
            <a:lvl4pPr lvl="3" rtl="0" algn="ctr">
              <a:spcBef>
                <a:spcPts val="200"/>
              </a:spcBef>
              <a:spcAft>
                <a:spcPts val="0"/>
              </a:spcAft>
              <a:buClr>
                <a:srgbClr val="888888"/>
              </a:buClr>
              <a:buSzPts val="1000"/>
              <a:buNone/>
              <a:defRPr>
                <a:solidFill>
                  <a:srgbClr val="888888"/>
                </a:solidFill>
              </a:defRPr>
            </a:lvl4pPr>
            <a:lvl5pPr lvl="4" rtl="0" algn="ctr">
              <a:spcBef>
                <a:spcPts val="200"/>
              </a:spcBef>
              <a:spcAft>
                <a:spcPts val="0"/>
              </a:spcAft>
              <a:buClr>
                <a:srgbClr val="888888"/>
              </a:buClr>
              <a:buSzPts val="1000"/>
              <a:buNone/>
              <a:defRPr>
                <a:solidFill>
                  <a:srgbClr val="888888"/>
                </a:solidFill>
              </a:defRPr>
            </a:lvl5pPr>
            <a:lvl6pPr lvl="5" rtl="0" algn="ctr">
              <a:spcBef>
                <a:spcPts val="200"/>
              </a:spcBef>
              <a:spcAft>
                <a:spcPts val="0"/>
              </a:spcAft>
              <a:buClr>
                <a:srgbClr val="888888"/>
              </a:buClr>
              <a:buSzPts val="1000"/>
              <a:buNone/>
              <a:defRPr>
                <a:solidFill>
                  <a:srgbClr val="888888"/>
                </a:solidFill>
              </a:defRPr>
            </a:lvl6pPr>
            <a:lvl7pPr lvl="6" rtl="0" algn="ctr">
              <a:spcBef>
                <a:spcPts val="200"/>
              </a:spcBef>
              <a:spcAft>
                <a:spcPts val="0"/>
              </a:spcAft>
              <a:buClr>
                <a:srgbClr val="888888"/>
              </a:buClr>
              <a:buSzPts val="1000"/>
              <a:buNone/>
              <a:defRPr>
                <a:solidFill>
                  <a:srgbClr val="888888"/>
                </a:solidFill>
              </a:defRPr>
            </a:lvl7pPr>
            <a:lvl8pPr lvl="7" rtl="0" algn="ctr">
              <a:spcBef>
                <a:spcPts val="200"/>
              </a:spcBef>
              <a:spcAft>
                <a:spcPts val="0"/>
              </a:spcAft>
              <a:buClr>
                <a:srgbClr val="888888"/>
              </a:buClr>
              <a:buSzPts val="1000"/>
              <a:buNone/>
              <a:defRPr>
                <a:solidFill>
                  <a:srgbClr val="888888"/>
                </a:solidFill>
              </a:defRPr>
            </a:lvl8pPr>
            <a:lvl9pPr lvl="8" rtl="0" algn="ctr">
              <a:spcBef>
                <a:spcPts val="200"/>
              </a:spcBef>
              <a:spcAft>
                <a:spcPts val="0"/>
              </a:spcAft>
              <a:buClr>
                <a:srgbClr val="888888"/>
              </a:buClr>
              <a:buSzPts val="1000"/>
              <a:buNone/>
              <a:defRPr>
                <a:solidFill>
                  <a:srgbClr val="888888"/>
                </a:solidFill>
              </a:defRPr>
            </a:lvl9pPr>
          </a:lstStyle>
          <a:p/>
        </p:txBody>
      </p:sp>
      <p:sp>
        <p:nvSpPr>
          <p:cNvPr id="138" name="Google Shape;138;p1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39" name="Google Shape;139;p1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40" name="Google Shape;140;p1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1" name="Shape 141"/>
        <p:cNvGrpSpPr/>
        <p:nvPr/>
      </p:nvGrpSpPr>
      <p:grpSpPr>
        <a:xfrm>
          <a:off x="0" y="0"/>
          <a:ext cx="0" cy="0"/>
          <a:chOff x="0" y="0"/>
          <a:chExt cx="0" cy="0"/>
        </a:xfrm>
      </p:grpSpPr>
      <p:sp>
        <p:nvSpPr>
          <p:cNvPr id="142" name="Google Shape;142;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43" name="Google Shape;143;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44" name="Google Shape;144;p1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45" name="Google Shape;145;p1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46" name="Google Shape;146;p1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rtl="0" algn="l">
              <a:spcBef>
                <a:spcPts val="0"/>
              </a:spcBef>
              <a:spcAft>
                <a:spcPts val="0"/>
              </a:spcAft>
              <a:buClr>
                <a:schemeClr val="dk1"/>
              </a:buClr>
              <a:buSzPts val="2000"/>
              <a:buFont typeface="Calibri"/>
              <a:buNone/>
              <a:defRPr b="1" sz="2000" cap="none"/>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49" name="Google Shape;149;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rgbClr val="888888"/>
              </a:buClr>
              <a:buSzPts val="1000"/>
              <a:buNone/>
              <a:defRPr sz="1000">
                <a:solidFill>
                  <a:srgbClr val="888888"/>
                </a:solidFill>
              </a:defRPr>
            </a:lvl1pPr>
            <a:lvl2pPr indent="-228600" lvl="1" marL="914400" rtl="0" algn="l">
              <a:spcBef>
                <a:spcPts val="200"/>
              </a:spcBef>
              <a:spcAft>
                <a:spcPts val="0"/>
              </a:spcAft>
              <a:buClr>
                <a:srgbClr val="888888"/>
              </a:buClr>
              <a:buSzPts val="900"/>
              <a:buNone/>
              <a:defRPr sz="900">
                <a:solidFill>
                  <a:srgbClr val="888888"/>
                </a:solidFill>
              </a:defRPr>
            </a:lvl2pPr>
            <a:lvl3pPr indent="-228600" lvl="2" marL="1371600" rtl="0" algn="l">
              <a:spcBef>
                <a:spcPts val="200"/>
              </a:spcBef>
              <a:spcAft>
                <a:spcPts val="0"/>
              </a:spcAft>
              <a:buClr>
                <a:srgbClr val="888888"/>
              </a:buClr>
              <a:buSzPts val="800"/>
              <a:buNone/>
              <a:defRPr sz="800">
                <a:solidFill>
                  <a:srgbClr val="888888"/>
                </a:solidFill>
              </a:defRPr>
            </a:lvl3pPr>
            <a:lvl4pPr indent="-228600" lvl="3" marL="1828800" rtl="0" algn="l">
              <a:spcBef>
                <a:spcPts val="100"/>
              </a:spcBef>
              <a:spcAft>
                <a:spcPts val="0"/>
              </a:spcAft>
              <a:buClr>
                <a:srgbClr val="888888"/>
              </a:buClr>
              <a:buSzPts val="700"/>
              <a:buNone/>
              <a:defRPr sz="700">
                <a:solidFill>
                  <a:srgbClr val="888888"/>
                </a:solidFill>
              </a:defRPr>
            </a:lvl4pPr>
            <a:lvl5pPr indent="-228600" lvl="4" marL="2286000" rtl="0" algn="l">
              <a:spcBef>
                <a:spcPts val="100"/>
              </a:spcBef>
              <a:spcAft>
                <a:spcPts val="0"/>
              </a:spcAft>
              <a:buClr>
                <a:srgbClr val="888888"/>
              </a:buClr>
              <a:buSzPts val="700"/>
              <a:buNone/>
              <a:defRPr sz="700">
                <a:solidFill>
                  <a:srgbClr val="888888"/>
                </a:solidFill>
              </a:defRPr>
            </a:lvl5pPr>
            <a:lvl6pPr indent="-228600" lvl="5" marL="2743200" rtl="0" algn="l">
              <a:spcBef>
                <a:spcPts val="100"/>
              </a:spcBef>
              <a:spcAft>
                <a:spcPts val="0"/>
              </a:spcAft>
              <a:buClr>
                <a:srgbClr val="888888"/>
              </a:buClr>
              <a:buSzPts val="700"/>
              <a:buNone/>
              <a:defRPr sz="700">
                <a:solidFill>
                  <a:srgbClr val="888888"/>
                </a:solidFill>
              </a:defRPr>
            </a:lvl6pPr>
            <a:lvl7pPr indent="-228600" lvl="6" marL="3200400" rtl="0" algn="l">
              <a:spcBef>
                <a:spcPts val="100"/>
              </a:spcBef>
              <a:spcAft>
                <a:spcPts val="0"/>
              </a:spcAft>
              <a:buClr>
                <a:srgbClr val="888888"/>
              </a:buClr>
              <a:buSzPts val="700"/>
              <a:buNone/>
              <a:defRPr sz="700">
                <a:solidFill>
                  <a:srgbClr val="888888"/>
                </a:solidFill>
              </a:defRPr>
            </a:lvl7pPr>
            <a:lvl8pPr indent="-228600" lvl="7" marL="3657600" rtl="0" algn="l">
              <a:spcBef>
                <a:spcPts val="100"/>
              </a:spcBef>
              <a:spcAft>
                <a:spcPts val="0"/>
              </a:spcAft>
              <a:buClr>
                <a:srgbClr val="888888"/>
              </a:buClr>
              <a:buSzPts val="700"/>
              <a:buNone/>
              <a:defRPr sz="700">
                <a:solidFill>
                  <a:srgbClr val="888888"/>
                </a:solidFill>
              </a:defRPr>
            </a:lvl8pPr>
            <a:lvl9pPr indent="-228600" lvl="8" marL="4114800" rtl="0" algn="l">
              <a:spcBef>
                <a:spcPts val="100"/>
              </a:spcBef>
              <a:spcAft>
                <a:spcPts val="0"/>
              </a:spcAft>
              <a:buClr>
                <a:srgbClr val="888888"/>
              </a:buClr>
              <a:buSzPts val="700"/>
              <a:buNone/>
              <a:defRPr sz="700">
                <a:solidFill>
                  <a:srgbClr val="888888"/>
                </a:solidFill>
              </a:defRPr>
            </a:lvl9pPr>
          </a:lstStyle>
          <a:p/>
        </p:txBody>
      </p:sp>
      <p:sp>
        <p:nvSpPr>
          <p:cNvPr id="150" name="Google Shape;150;p1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1" name="Google Shape;151;p1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2" name="Google Shape;152;p1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3" name="Shape 153"/>
        <p:cNvGrpSpPr/>
        <p:nvPr/>
      </p:nvGrpSpPr>
      <p:grpSpPr>
        <a:xfrm>
          <a:off x="0" y="0"/>
          <a:ext cx="0" cy="0"/>
          <a:chOff x="0" y="0"/>
          <a:chExt cx="0" cy="0"/>
        </a:xfrm>
      </p:grpSpPr>
      <p:sp>
        <p:nvSpPr>
          <p:cNvPr id="154" name="Google Shape;154;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55" name="Google Shape;155;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156" name="Google Shape;156;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200"/>
              </a:spcBef>
              <a:spcAft>
                <a:spcPts val="0"/>
              </a:spcAft>
              <a:buClr>
                <a:schemeClr val="dk1"/>
              </a:buClr>
              <a:buSzPts val="1200"/>
              <a:buChar char="–"/>
              <a:defRPr sz="1200"/>
            </a:lvl2pPr>
            <a:lvl3pPr indent="-292100" lvl="2" marL="1371600" rtl="0" algn="l">
              <a:spcBef>
                <a:spcPts val="200"/>
              </a:spcBef>
              <a:spcAft>
                <a:spcPts val="0"/>
              </a:spcAft>
              <a:buClr>
                <a:schemeClr val="dk1"/>
              </a:buClr>
              <a:buSzPts val="1000"/>
              <a:buChar char="•"/>
              <a:defRPr sz="1000"/>
            </a:lvl3pPr>
            <a:lvl4pPr indent="-285750" lvl="3" marL="1828800" rtl="0" algn="l">
              <a:spcBef>
                <a:spcPts val="200"/>
              </a:spcBef>
              <a:spcAft>
                <a:spcPts val="0"/>
              </a:spcAft>
              <a:buClr>
                <a:schemeClr val="dk1"/>
              </a:buClr>
              <a:buSzPts val="900"/>
              <a:buChar char="–"/>
              <a:defRPr sz="900"/>
            </a:lvl4pPr>
            <a:lvl5pPr indent="-285750" lvl="4" marL="2286000" rtl="0" algn="l">
              <a:spcBef>
                <a:spcPts val="200"/>
              </a:spcBef>
              <a:spcAft>
                <a:spcPts val="0"/>
              </a:spcAft>
              <a:buClr>
                <a:schemeClr val="dk1"/>
              </a:buClr>
              <a:buSzPts val="900"/>
              <a:buChar char="»"/>
              <a:defRPr sz="900"/>
            </a:lvl5pPr>
            <a:lvl6pPr indent="-285750" lvl="5" marL="2743200" rtl="0" algn="l">
              <a:spcBef>
                <a:spcPts val="200"/>
              </a:spcBef>
              <a:spcAft>
                <a:spcPts val="0"/>
              </a:spcAft>
              <a:buClr>
                <a:schemeClr val="dk1"/>
              </a:buClr>
              <a:buSzPts val="900"/>
              <a:buChar char="•"/>
              <a:defRPr sz="900"/>
            </a:lvl6pPr>
            <a:lvl7pPr indent="-285750" lvl="6" marL="3200400" rtl="0" algn="l">
              <a:spcBef>
                <a:spcPts val="200"/>
              </a:spcBef>
              <a:spcAft>
                <a:spcPts val="0"/>
              </a:spcAft>
              <a:buClr>
                <a:schemeClr val="dk1"/>
              </a:buClr>
              <a:buSzPts val="900"/>
              <a:buChar char="•"/>
              <a:defRPr sz="900"/>
            </a:lvl7pPr>
            <a:lvl8pPr indent="-285750" lvl="7" marL="3657600" rtl="0" algn="l">
              <a:spcBef>
                <a:spcPts val="200"/>
              </a:spcBef>
              <a:spcAft>
                <a:spcPts val="0"/>
              </a:spcAft>
              <a:buClr>
                <a:schemeClr val="dk1"/>
              </a:buClr>
              <a:buSzPts val="900"/>
              <a:buChar char="•"/>
              <a:defRPr sz="900"/>
            </a:lvl8pPr>
            <a:lvl9pPr indent="-285750" lvl="8" marL="4114800" rtl="0" algn="l">
              <a:spcBef>
                <a:spcPts val="200"/>
              </a:spcBef>
              <a:spcAft>
                <a:spcPts val="0"/>
              </a:spcAft>
              <a:buClr>
                <a:schemeClr val="dk1"/>
              </a:buClr>
              <a:buSzPts val="900"/>
              <a:buChar char="•"/>
              <a:defRPr sz="900"/>
            </a:lvl9pPr>
          </a:lstStyle>
          <a:p/>
        </p:txBody>
      </p:sp>
      <p:sp>
        <p:nvSpPr>
          <p:cNvPr id="157" name="Google Shape;157;p1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8" name="Google Shape;158;p1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59" name="Google Shape;159;p1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0" name="Shape 160"/>
        <p:cNvGrpSpPr/>
        <p:nvPr/>
      </p:nvGrpSpPr>
      <p:grpSpPr>
        <a:xfrm>
          <a:off x="0" y="0"/>
          <a:ext cx="0" cy="0"/>
          <a:chOff x="0" y="0"/>
          <a:chExt cx="0" cy="0"/>
        </a:xfrm>
      </p:grpSpPr>
      <p:sp>
        <p:nvSpPr>
          <p:cNvPr id="161" name="Google Shape;161;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2200"/>
              <a:buFont typeface="Calibri"/>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62" name="Google Shape;162;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163" name="Google Shape;163;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rtl="0" algn="l">
              <a:spcBef>
                <a:spcPts val="200"/>
              </a:spcBef>
              <a:spcAft>
                <a:spcPts val="0"/>
              </a:spcAft>
              <a:buClr>
                <a:schemeClr val="dk1"/>
              </a:buClr>
              <a:buSzPts val="1200"/>
              <a:buChar char="•"/>
              <a:defRPr sz="1200"/>
            </a:lvl1pPr>
            <a:lvl2pPr indent="-292100" lvl="1" marL="914400" rtl="0" algn="l">
              <a:spcBef>
                <a:spcPts val="200"/>
              </a:spcBef>
              <a:spcAft>
                <a:spcPts val="0"/>
              </a:spcAft>
              <a:buClr>
                <a:schemeClr val="dk1"/>
              </a:buClr>
              <a:buSzPts val="1000"/>
              <a:buChar char="–"/>
              <a:defRPr sz="1000"/>
            </a:lvl2pPr>
            <a:lvl3pPr indent="-285750" lvl="2" marL="1371600" rtl="0" algn="l">
              <a:spcBef>
                <a:spcPts val="200"/>
              </a:spcBef>
              <a:spcAft>
                <a:spcPts val="0"/>
              </a:spcAft>
              <a:buClr>
                <a:schemeClr val="dk1"/>
              </a:buClr>
              <a:buSzPts val="900"/>
              <a:buChar char="•"/>
              <a:defRPr sz="900"/>
            </a:lvl3pPr>
            <a:lvl4pPr indent="-279400" lvl="3" marL="1828800" rtl="0" algn="l">
              <a:spcBef>
                <a:spcPts val="200"/>
              </a:spcBef>
              <a:spcAft>
                <a:spcPts val="0"/>
              </a:spcAft>
              <a:buClr>
                <a:schemeClr val="dk1"/>
              </a:buClr>
              <a:buSzPts val="800"/>
              <a:buChar char="–"/>
              <a:defRPr sz="800"/>
            </a:lvl4pPr>
            <a:lvl5pPr indent="-279400" lvl="4" marL="2286000" rtl="0" algn="l">
              <a:spcBef>
                <a:spcPts val="200"/>
              </a:spcBef>
              <a:spcAft>
                <a:spcPts val="0"/>
              </a:spcAft>
              <a:buClr>
                <a:schemeClr val="dk1"/>
              </a:buClr>
              <a:buSzPts val="800"/>
              <a:buChar char="»"/>
              <a:defRPr sz="800"/>
            </a:lvl5pPr>
            <a:lvl6pPr indent="-279400" lvl="5" marL="2743200" rtl="0" algn="l">
              <a:spcBef>
                <a:spcPts val="200"/>
              </a:spcBef>
              <a:spcAft>
                <a:spcPts val="0"/>
              </a:spcAft>
              <a:buClr>
                <a:schemeClr val="dk1"/>
              </a:buClr>
              <a:buSzPts val="800"/>
              <a:buChar char="•"/>
              <a:defRPr sz="800"/>
            </a:lvl6pPr>
            <a:lvl7pPr indent="-279400" lvl="6" marL="3200400" rtl="0" algn="l">
              <a:spcBef>
                <a:spcPts val="200"/>
              </a:spcBef>
              <a:spcAft>
                <a:spcPts val="0"/>
              </a:spcAft>
              <a:buClr>
                <a:schemeClr val="dk1"/>
              </a:buClr>
              <a:buSzPts val="800"/>
              <a:buChar char="•"/>
              <a:defRPr sz="800"/>
            </a:lvl7pPr>
            <a:lvl8pPr indent="-279400" lvl="7" marL="3657600" rtl="0" algn="l">
              <a:spcBef>
                <a:spcPts val="200"/>
              </a:spcBef>
              <a:spcAft>
                <a:spcPts val="0"/>
              </a:spcAft>
              <a:buClr>
                <a:schemeClr val="dk1"/>
              </a:buClr>
              <a:buSzPts val="800"/>
              <a:buChar char="•"/>
              <a:defRPr sz="800"/>
            </a:lvl8pPr>
            <a:lvl9pPr indent="-279400" lvl="8" marL="4114800" rtl="0" algn="l">
              <a:spcBef>
                <a:spcPts val="200"/>
              </a:spcBef>
              <a:spcAft>
                <a:spcPts val="0"/>
              </a:spcAft>
              <a:buClr>
                <a:schemeClr val="dk1"/>
              </a:buClr>
              <a:buSzPts val="800"/>
              <a:buChar char="•"/>
              <a:defRPr sz="800"/>
            </a:lvl9pPr>
          </a:lstStyle>
          <a:p/>
        </p:txBody>
      </p:sp>
      <p:sp>
        <p:nvSpPr>
          <p:cNvPr id="164" name="Google Shape;164;p19"/>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chemeClr val="dk1"/>
              </a:buClr>
              <a:buSzPts val="1200"/>
              <a:buNone/>
              <a:defRPr b="1" sz="1200"/>
            </a:lvl1pPr>
            <a:lvl2pPr indent="-228600" lvl="1" marL="914400" rtl="0" algn="l">
              <a:spcBef>
                <a:spcPts val="200"/>
              </a:spcBef>
              <a:spcAft>
                <a:spcPts val="0"/>
              </a:spcAft>
              <a:buClr>
                <a:schemeClr val="dk1"/>
              </a:buClr>
              <a:buSzPts val="1000"/>
              <a:buNone/>
              <a:defRPr b="1" sz="1000"/>
            </a:lvl2pPr>
            <a:lvl3pPr indent="-228600" lvl="2" marL="1371600" rtl="0" algn="l">
              <a:spcBef>
                <a:spcPts val="200"/>
              </a:spcBef>
              <a:spcAft>
                <a:spcPts val="0"/>
              </a:spcAft>
              <a:buClr>
                <a:schemeClr val="dk1"/>
              </a:buClr>
              <a:buSzPts val="900"/>
              <a:buNone/>
              <a:defRPr b="1" sz="900"/>
            </a:lvl3pPr>
            <a:lvl4pPr indent="-228600" lvl="3" marL="1828800" rtl="0" algn="l">
              <a:spcBef>
                <a:spcPts val="200"/>
              </a:spcBef>
              <a:spcAft>
                <a:spcPts val="0"/>
              </a:spcAft>
              <a:buClr>
                <a:schemeClr val="dk1"/>
              </a:buClr>
              <a:buSzPts val="800"/>
              <a:buNone/>
              <a:defRPr b="1" sz="800"/>
            </a:lvl4pPr>
            <a:lvl5pPr indent="-228600" lvl="4" marL="2286000" rtl="0" algn="l">
              <a:spcBef>
                <a:spcPts val="200"/>
              </a:spcBef>
              <a:spcAft>
                <a:spcPts val="0"/>
              </a:spcAft>
              <a:buClr>
                <a:schemeClr val="dk1"/>
              </a:buClr>
              <a:buSzPts val="800"/>
              <a:buNone/>
              <a:defRPr b="1" sz="800"/>
            </a:lvl5pPr>
            <a:lvl6pPr indent="-228600" lvl="5" marL="2743200" rtl="0" algn="l">
              <a:spcBef>
                <a:spcPts val="200"/>
              </a:spcBef>
              <a:spcAft>
                <a:spcPts val="0"/>
              </a:spcAft>
              <a:buClr>
                <a:schemeClr val="dk1"/>
              </a:buClr>
              <a:buSzPts val="800"/>
              <a:buNone/>
              <a:defRPr b="1" sz="800"/>
            </a:lvl6pPr>
            <a:lvl7pPr indent="-228600" lvl="6" marL="3200400" rtl="0" algn="l">
              <a:spcBef>
                <a:spcPts val="200"/>
              </a:spcBef>
              <a:spcAft>
                <a:spcPts val="0"/>
              </a:spcAft>
              <a:buClr>
                <a:schemeClr val="dk1"/>
              </a:buClr>
              <a:buSzPts val="800"/>
              <a:buNone/>
              <a:defRPr b="1" sz="800"/>
            </a:lvl7pPr>
            <a:lvl8pPr indent="-228600" lvl="7" marL="3657600" rtl="0" algn="l">
              <a:spcBef>
                <a:spcPts val="200"/>
              </a:spcBef>
              <a:spcAft>
                <a:spcPts val="0"/>
              </a:spcAft>
              <a:buClr>
                <a:schemeClr val="dk1"/>
              </a:buClr>
              <a:buSzPts val="800"/>
              <a:buNone/>
              <a:defRPr b="1" sz="800"/>
            </a:lvl8pPr>
            <a:lvl9pPr indent="-228600" lvl="8" marL="4114800" rtl="0" algn="l">
              <a:spcBef>
                <a:spcPts val="200"/>
              </a:spcBef>
              <a:spcAft>
                <a:spcPts val="0"/>
              </a:spcAft>
              <a:buClr>
                <a:schemeClr val="dk1"/>
              </a:buClr>
              <a:buSzPts val="800"/>
              <a:buNone/>
              <a:defRPr b="1" sz="800"/>
            </a:lvl9pPr>
          </a:lstStyle>
          <a:p/>
        </p:txBody>
      </p:sp>
      <p:sp>
        <p:nvSpPr>
          <p:cNvPr id="165" name="Google Shape;165;p19"/>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rtl="0" algn="l">
              <a:spcBef>
                <a:spcPts val="200"/>
              </a:spcBef>
              <a:spcAft>
                <a:spcPts val="0"/>
              </a:spcAft>
              <a:buClr>
                <a:schemeClr val="dk1"/>
              </a:buClr>
              <a:buSzPts val="1200"/>
              <a:buChar char="•"/>
              <a:defRPr sz="1200"/>
            </a:lvl1pPr>
            <a:lvl2pPr indent="-292100" lvl="1" marL="914400" rtl="0" algn="l">
              <a:spcBef>
                <a:spcPts val="200"/>
              </a:spcBef>
              <a:spcAft>
                <a:spcPts val="0"/>
              </a:spcAft>
              <a:buClr>
                <a:schemeClr val="dk1"/>
              </a:buClr>
              <a:buSzPts val="1000"/>
              <a:buChar char="–"/>
              <a:defRPr sz="1000"/>
            </a:lvl2pPr>
            <a:lvl3pPr indent="-285750" lvl="2" marL="1371600" rtl="0" algn="l">
              <a:spcBef>
                <a:spcPts val="200"/>
              </a:spcBef>
              <a:spcAft>
                <a:spcPts val="0"/>
              </a:spcAft>
              <a:buClr>
                <a:schemeClr val="dk1"/>
              </a:buClr>
              <a:buSzPts val="900"/>
              <a:buChar char="•"/>
              <a:defRPr sz="900"/>
            </a:lvl3pPr>
            <a:lvl4pPr indent="-279400" lvl="3" marL="1828800" rtl="0" algn="l">
              <a:spcBef>
                <a:spcPts val="200"/>
              </a:spcBef>
              <a:spcAft>
                <a:spcPts val="0"/>
              </a:spcAft>
              <a:buClr>
                <a:schemeClr val="dk1"/>
              </a:buClr>
              <a:buSzPts val="800"/>
              <a:buChar char="–"/>
              <a:defRPr sz="800"/>
            </a:lvl4pPr>
            <a:lvl5pPr indent="-279400" lvl="4" marL="2286000" rtl="0" algn="l">
              <a:spcBef>
                <a:spcPts val="200"/>
              </a:spcBef>
              <a:spcAft>
                <a:spcPts val="0"/>
              </a:spcAft>
              <a:buClr>
                <a:schemeClr val="dk1"/>
              </a:buClr>
              <a:buSzPts val="800"/>
              <a:buChar char="»"/>
              <a:defRPr sz="800"/>
            </a:lvl5pPr>
            <a:lvl6pPr indent="-279400" lvl="5" marL="2743200" rtl="0" algn="l">
              <a:spcBef>
                <a:spcPts val="200"/>
              </a:spcBef>
              <a:spcAft>
                <a:spcPts val="0"/>
              </a:spcAft>
              <a:buClr>
                <a:schemeClr val="dk1"/>
              </a:buClr>
              <a:buSzPts val="800"/>
              <a:buChar char="•"/>
              <a:defRPr sz="800"/>
            </a:lvl6pPr>
            <a:lvl7pPr indent="-279400" lvl="6" marL="3200400" rtl="0" algn="l">
              <a:spcBef>
                <a:spcPts val="200"/>
              </a:spcBef>
              <a:spcAft>
                <a:spcPts val="0"/>
              </a:spcAft>
              <a:buClr>
                <a:schemeClr val="dk1"/>
              </a:buClr>
              <a:buSzPts val="800"/>
              <a:buChar char="•"/>
              <a:defRPr sz="800"/>
            </a:lvl7pPr>
            <a:lvl8pPr indent="-279400" lvl="7" marL="3657600" rtl="0" algn="l">
              <a:spcBef>
                <a:spcPts val="200"/>
              </a:spcBef>
              <a:spcAft>
                <a:spcPts val="0"/>
              </a:spcAft>
              <a:buClr>
                <a:schemeClr val="dk1"/>
              </a:buClr>
              <a:buSzPts val="800"/>
              <a:buChar char="•"/>
              <a:defRPr sz="800"/>
            </a:lvl8pPr>
            <a:lvl9pPr indent="-279400" lvl="8" marL="4114800" rtl="0" algn="l">
              <a:spcBef>
                <a:spcPts val="200"/>
              </a:spcBef>
              <a:spcAft>
                <a:spcPts val="0"/>
              </a:spcAft>
              <a:buClr>
                <a:schemeClr val="dk1"/>
              </a:buClr>
              <a:buSzPts val="800"/>
              <a:buChar char="•"/>
              <a:defRPr sz="800"/>
            </a:lvl9pPr>
          </a:lstStyle>
          <a:p/>
        </p:txBody>
      </p:sp>
      <p:sp>
        <p:nvSpPr>
          <p:cNvPr id="166" name="Google Shape;166;p1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67" name="Google Shape;167;p1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68" name="Google Shape;168;p1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71" name="Google Shape;171;p2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72" name="Google Shape;172;p2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73" name="Google Shape;173;p2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4" name="Shape 174"/>
        <p:cNvGrpSpPr/>
        <p:nvPr/>
      </p:nvGrpSpPr>
      <p:grpSpPr>
        <a:xfrm>
          <a:off x="0" y="0"/>
          <a:ext cx="0" cy="0"/>
          <a:chOff x="0" y="0"/>
          <a:chExt cx="0" cy="0"/>
        </a:xfrm>
      </p:grpSpPr>
      <p:sp>
        <p:nvSpPr>
          <p:cNvPr id="175" name="Google Shape;175;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76" name="Google Shape;176;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rtl="0" algn="l">
              <a:spcBef>
                <a:spcPts val="300"/>
              </a:spcBef>
              <a:spcAft>
                <a:spcPts val="0"/>
              </a:spcAft>
              <a:buClr>
                <a:schemeClr val="dk1"/>
              </a:buClr>
              <a:buSzPts val="1600"/>
              <a:buChar char="•"/>
              <a:defRPr sz="1600"/>
            </a:lvl1pPr>
            <a:lvl2pPr indent="-317500" lvl="1" marL="914400" rtl="0" algn="l">
              <a:spcBef>
                <a:spcPts val="300"/>
              </a:spcBef>
              <a:spcAft>
                <a:spcPts val="0"/>
              </a:spcAft>
              <a:buClr>
                <a:schemeClr val="dk1"/>
              </a:buClr>
              <a:buSzPts val="1400"/>
              <a:buChar char="–"/>
              <a:defRPr sz="1400"/>
            </a:lvl2pPr>
            <a:lvl3pPr indent="-304800" lvl="2" marL="1371600" rtl="0" algn="l">
              <a:spcBef>
                <a:spcPts val="200"/>
              </a:spcBef>
              <a:spcAft>
                <a:spcPts val="0"/>
              </a:spcAft>
              <a:buClr>
                <a:schemeClr val="dk1"/>
              </a:buClr>
              <a:buSzPts val="1200"/>
              <a:buChar char="•"/>
              <a:defRPr sz="1200"/>
            </a:lvl3pPr>
            <a:lvl4pPr indent="-292100" lvl="3" marL="1828800" rtl="0" algn="l">
              <a:spcBef>
                <a:spcPts val="200"/>
              </a:spcBef>
              <a:spcAft>
                <a:spcPts val="0"/>
              </a:spcAft>
              <a:buClr>
                <a:schemeClr val="dk1"/>
              </a:buClr>
              <a:buSzPts val="1000"/>
              <a:buChar char="–"/>
              <a:defRPr sz="1000"/>
            </a:lvl4pPr>
            <a:lvl5pPr indent="-292100" lvl="4" marL="2286000" rtl="0" algn="l">
              <a:spcBef>
                <a:spcPts val="200"/>
              </a:spcBef>
              <a:spcAft>
                <a:spcPts val="0"/>
              </a:spcAft>
              <a:buClr>
                <a:schemeClr val="dk1"/>
              </a:buClr>
              <a:buSzPts val="1000"/>
              <a:buChar char="»"/>
              <a:defRPr sz="1000"/>
            </a:lvl5pPr>
            <a:lvl6pPr indent="-292100" lvl="5" marL="2743200" rtl="0" algn="l">
              <a:spcBef>
                <a:spcPts val="200"/>
              </a:spcBef>
              <a:spcAft>
                <a:spcPts val="0"/>
              </a:spcAft>
              <a:buClr>
                <a:schemeClr val="dk1"/>
              </a:buClr>
              <a:buSzPts val="1000"/>
              <a:buChar char="•"/>
              <a:defRPr sz="1000"/>
            </a:lvl6pPr>
            <a:lvl7pPr indent="-292100" lvl="6" marL="3200400" rtl="0" algn="l">
              <a:spcBef>
                <a:spcPts val="200"/>
              </a:spcBef>
              <a:spcAft>
                <a:spcPts val="0"/>
              </a:spcAft>
              <a:buClr>
                <a:schemeClr val="dk1"/>
              </a:buClr>
              <a:buSzPts val="1000"/>
              <a:buChar char="•"/>
              <a:defRPr sz="1000"/>
            </a:lvl7pPr>
            <a:lvl8pPr indent="-292100" lvl="7" marL="3657600" rtl="0" algn="l">
              <a:spcBef>
                <a:spcPts val="200"/>
              </a:spcBef>
              <a:spcAft>
                <a:spcPts val="0"/>
              </a:spcAft>
              <a:buClr>
                <a:schemeClr val="dk1"/>
              </a:buClr>
              <a:buSzPts val="1000"/>
              <a:buChar char="•"/>
              <a:defRPr sz="1000"/>
            </a:lvl8pPr>
            <a:lvl9pPr indent="-292100" lvl="8" marL="4114800" rtl="0" algn="l">
              <a:spcBef>
                <a:spcPts val="200"/>
              </a:spcBef>
              <a:spcAft>
                <a:spcPts val="0"/>
              </a:spcAft>
              <a:buClr>
                <a:schemeClr val="dk1"/>
              </a:buClr>
              <a:buSzPts val="1000"/>
              <a:buChar char="•"/>
              <a:defRPr sz="1000"/>
            </a:lvl9pPr>
          </a:lstStyle>
          <a:p/>
        </p:txBody>
      </p:sp>
      <p:sp>
        <p:nvSpPr>
          <p:cNvPr id="177" name="Google Shape;177;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
        <p:nvSpPr>
          <p:cNvPr id="178" name="Google Shape;178;p2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79" name="Google Shape;179;p2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80" name="Google Shape;180;p2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8" name="Shape 38"/>
        <p:cNvGrpSpPr/>
        <p:nvPr/>
      </p:nvGrpSpPr>
      <p:grpSpPr>
        <a:xfrm>
          <a:off x="0" y="0"/>
          <a:ext cx="0" cy="0"/>
          <a:chOff x="0" y="0"/>
          <a:chExt cx="0" cy="0"/>
        </a:xfrm>
      </p:grpSpPr>
      <p:sp>
        <p:nvSpPr>
          <p:cNvPr id="39" name="Google Shape;39;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5594191" y="3961115"/>
            <a:ext cx="2910145" cy="1182340"/>
            <a:chOff x="6917201" y="0"/>
            <a:chExt cx="2227777" cy="863400"/>
          </a:xfrm>
        </p:grpSpPr>
        <p:sp>
          <p:nvSpPr>
            <p:cNvPr id="41" name="Google Shape;41;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3"/>
          <p:cNvGrpSpPr/>
          <p:nvPr/>
        </p:nvGrpSpPr>
        <p:grpSpPr>
          <a:xfrm>
            <a:off x="199149" y="2"/>
            <a:ext cx="2795414" cy="1083308"/>
            <a:chOff x="6917201" y="0"/>
            <a:chExt cx="2227777" cy="863400"/>
          </a:xfrm>
        </p:grpSpPr>
        <p:sp>
          <p:nvSpPr>
            <p:cNvPr id="45" name="Google Shape;4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9" name="Google Shape;49;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1" name="Shape 181"/>
        <p:cNvGrpSpPr/>
        <p:nvPr/>
      </p:nvGrpSpPr>
      <p:grpSpPr>
        <a:xfrm>
          <a:off x="0" y="0"/>
          <a:ext cx="0" cy="0"/>
          <a:chOff x="0" y="0"/>
          <a:chExt cx="0" cy="0"/>
        </a:xfrm>
      </p:grpSpPr>
      <p:sp>
        <p:nvSpPr>
          <p:cNvPr id="182" name="Google Shape;182;p22"/>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rtl="0" algn="l">
              <a:spcBef>
                <a:spcPts val="0"/>
              </a:spcBef>
              <a:spcAft>
                <a:spcPts val="0"/>
              </a:spcAft>
              <a:buClr>
                <a:schemeClr val="dk1"/>
              </a:buClr>
              <a:buSzPts val="1000"/>
              <a:buFont typeface="Calibri"/>
              <a:buNone/>
              <a:defRPr b="1" sz="10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83" name="Google Shape;183;p22"/>
          <p:cNvSpPr/>
          <p:nvPr>
            <p:ph idx="2" type="pic"/>
          </p:nvPr>
        </p:nvSpPr>
        <p:spPr>
          <a:xfrm>
            <a:off x="896144" y="306388"/>
            <a:ext cx="2743200" cy="2057400"/>
          </a:xfrm>
          <a:prstGeom prst="rect">
            <a:avLst/>
          </a:prstGeom>
          <a:noFill/>
          <a:ln>
            <a:noFill/>
          </a:ln>
        </p:spPr>
      </p:sp>
      <p:sp>
        <p:nvSpPr>
          <p:cNvPr id="184" name="Google Shape;184;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rtl="0" algn="l">
              <a:spcBef>
                <a:spcPts val="100"/>
              </a:spcBef>
              <a:spcAft>
                <a:spcPts val="0"/>
              </a:spcAft>
              <a:buClr>
                <a:schemeClr val="dk1"/>
              </a:buClr>
              <a:buSzPts val="700"/>
              <a:buNone/>
              <a:defRPr sz="700"/>
            </a:lvl1pPr>
            <a:lvl2pPr indent="-228600" lvl="1" marL="914400" rtl="0" algn="l">
              <a:spcBef>
                <a:spcPts val="100"/>
              </a:spcBef>
              <a:spcAft>
                <a:spcPts val="0"/>
              </a:spcAft>
              <a:buClr>
                <a:schemeClr val="dk1"/>
              </a:buClr>
              <a:buSzPts val="600"/>
              <a:buNone/>
              <a:defRPr sz="600"/>
            </a:lvl2pPr>
            <a:lvl3pPr indent="-228600" lvl="2" marL="1371600" rtl="0" algn="l">
              <a:spcBef>
                <a:spcPts val="100"/>
              </a:spcBef>
              <a:spcAft>
                <a:spcPts val="0"/>
              </a:spcAft>
              <a:buClr>
                <a:schemeClr val="dk1"/>
              </a:buClr>
              <a:buSzPts val="500"/>
              <a:buNone/>
              <a:defRPr sz="500"/>
            </a:lvl3pPr>
            <a:lvl4pPr indent="-228600" lvl="3" marL="1828800" rtl="0" algn="l">
              <a:spcBef>
                <a:spcPts val="100"/>
              </a:spcBef>
              <a:spcAft>
                <a:spcPts val="0"/>
              </a:spcAft>
              <a:buClr>
                <a:schemeClr val="dk1"/>
              </a:buClr>
              <a:buSzPts val="500"/>
              <a:buNone/>
              <a:defRPr sz="500"/>
            </a:lvl4pPr>
            <a:lvl5pPr indent="-228600" lvl="4" marL="2286000" rtl="0" algn="l">
              <a:spcBef>
                <a:spcPts val="100"/>
              </a:spcBef>
              <a:spcAft>
                <a:spcPts val="0"/>
              </a:spcAft>
              <a:buClr>
                <a:schemeClr val="dk1"/>
              </a:buClr>
              <a:buSzPts val="500"/>
              <a:buNone/>
              <a:defRPr sz="500"/>
            </a:lvl5pPr>
            <a:lvl6pPr indent="-228600" lvl="5" marL="2743200" rtl="0" algn="l">
              <a:spcBef>
                <a:spcPts val="100"/>
              </a:spcBef>
              <a:spcAft>
                <a:spcPts val="0"/>
              </a:spcAft>
              <a:buClr>
                <a:schemeClr val="dk1"/>
              </a:buClr>
              <a:buSzPts val="500"/>
              <a:buNone/>
              <a:defRPr sz="500"/>
            </a:lvl6pPr>
            <a:lvl7pPr indent="-228600" lvl="6" marL="3200400" rtl="0" algn="l">
              <a:spcBef>
                <a:spcPts val="100"/>
              </a:spcBef>
              <a:spcAft>
                <a:spcPts val="0"/>
              </a:spcAft>
              <a:buClr>
                <a:schemeClr val="dk1"/>
              </a:buClr>
              <a:buSzPts val="500"/>
              <a:buNone/>
              <a:defRPr sz="500"/>
            </a:lvl7pPr>
            <a:lvl8pPr indent="-228600" lvl="7" marL="3657600" rtl="0" algn="l">
              <a:spcBef>
                <a:spcPts val="100"/>
              </a:spcBef>
              <a:spcAft>
                <a:spcPts val="0"/>
              </a:spcAft>
              <a:buClr>
                <a:schemeClr val="dk1"/>
              </a:buClr>
              <a:buSzPts val="500"/>
              <a:buNone/>
              <a:defRPr sz="500"/>
            </a:lvl8pPr>
            <a:lvl9pPr indent="-228600" lvl="8" marL="4114800" rtl="0" algn="l">
              <a:spcBef>
                <a:spcPts val="100"/>
              </a:spcBef>
              <a:spcAft>
                <a:spcPts val="0"/>
              </a:spcAft>
              <a:buClr>
                <a:schemeClr val="dk1"/>
              </a:buClr>
              <a:buSzPts val="500"/>
              <a:buNone/>
              <a:defRPr sz="500"/>
            </a:lvl9pPr>
          </a:lstStyle>
          <a:p/>
        </p:txBody>
      </p:sp>
      <p:sp>
        <p:nvSpPr>
          <p:cNvPr id="185" name="Google Shape;185;p2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86" name="Google Shape;186;p2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87" name="Google Shape;187;p2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8" name="Shape 188"/>
        <p:cNvGrpSpPr/>
        <p:nvPr/>
      </p:nvGrpSpPr>
      <p:grpSpPr>
        <a:xfrm>
          <a:off x="0" y="0"/>
          <a:ext cx="0" cy="0"/>
          <a:chOff x="0" y="0"/>
          <a:chExt cx="0" cy="0"/>
        </a:xfrm>
      </p:grpSpPr>
      <p:sp>
        <p:nvSpPr>
          <p:cNvPr id="189" name="Google Shape;189;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90" name="Google Shape;190;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1" name="Google Shape;191;p2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2" name="Google Shape;192;p2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3" name="Google Shape;193;p2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24"/>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196" name="Google Shape;196;p24"/>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200"/>
              </a:spcBef>
              <a:spcAft>
                <a:spcPts val="0"/>
              </a:spcAft>
              <a:buClr>
                <a:schemeClr val="dk1"/>
              </a:buClr>
              <a:buSzPts val="900"/>
              <a:buChar char="–"/>
              <a:defRPr/>
            </a:lvl2pPr>
            <a:lvl3pPr indent="-285750" lvl="2" marL="1371600" rtl="0" algn="l">
              <a:spcBef>
                <a:spcPts val="200"/>
              </a:spcBef>
              <a:spcAft>
                <a:spcPts val="0"/>
              </a:spcAft>
              <a:buClr>
                <a:schemeClr val="dk1"/>
              </a:buClr>
              <a:buSzPts val="900"/>
              <a:buChar char="•"/>
              <a:defRPr/>
            </a:lvl3pPr>
            <a:lvl4pPr indent="-285750" lvl="3" marL="1828800" rtl="0" algn="l">
              <a:spcBef>
                <a:spcPts val="200"/>
              </a:spcBef>
              <a:spcAft>
                <a:spcPts val="0"/>
              </a:spcAft>
              <a:buClr>
                <a:schemeClr val="dk1"/>
              </a:buClr>
              <a:buSzPts val="900"/>
              <a:buChar char="–"/>
              <a:defRPr/>
            </a:lvl4pPr>
            <a:lvl5pPr indent="-285750" lvl="4" marL="2286000" rtl="0" algn="l">
              <a:spcBef>
                <a:spcPts val="200"/>
              </a:spcBef>
              <a:spcAft>
                <a:spcPts val="0"/>
              </a:spcAft>
              <a:buClr>
                <a:schemeClr val="dk1"/>
              </a:buClr>
              <a:buSzPts val="900"/>
              <a:buChar char="»"/>
              <a:defRPr/>
            </a:lvl5pPr>
            <a:lvl6pPr indent="-285750" lvl="5" marL="2743200" rtl="0" algn="l">
              <a:spcBef>
                <a:spcPts val="200"/>
              </a:spcBef>
              <a:spcAft>
                <a:spcPts val="0"/>
              </a:spcAft>
              <a:buClr>
                <a:schemeClr val="dk1"/>
              </a:buClr>
              <a:buSzPts val="900"/>
              <a:buChar char="•"/>
              <a:defRPr/>
            </a:lvl6pPr>
            <a:lvl7pPr indent="-285750" lvl="6" marL="3200400" rtl="0" algn="l">
              <a:spcBef>
                <a:spcPts val="200"/>
              </a:spcBef>
              <a:spcAft>
                <a:spcPts val="0"/>
              </a:spcAft>
              <a:buClr>
                <a:schemeClr val="dk1"/>
              </a:buClr>
              <a:buSzPts val="900"/>
              <a:buChar char="•"/>
              <a:defRPr/>
            </a:lvl7pPr>
            <a:lvl8pPr indent="-285750" lvl="7" marL="3657600" rtl="0" algn="l">
              <a:spcBef>
                <a:spcPts val="200"/>
              </a:spcBef>
              <a:spcAft>
                <a:spcPts val="0"/>
              </a:spcAft>
              <a:buClr>
                <a:schemeClr val="dk1"/>
              </a:buClr>
              <a:buSzPts val="900"/>
              <a:buChar char="•"/>
              <a:defRPr/>
            </a:lvl8pPr>
            <a:lvl9pPr indent="-285750" lvl="8" marL="4114800" rtl="0" algn="l">
              <a:spcBef>
                <a:spcPts val="200"/>
              </a:spcBef>
              <a:spcAft>
                <a:spcPts val="0"/>
              </a:spcAft>
              <a:buClr>
                <a:schemeClr val="dk1"/>
              </a:buClr>
              <a:buSzPts val="900"/>
              <a:buChar char="•"/>
              <a:defRPr/>
            </a:lvl9pPr>
          </a:lstStyle>
          <a:p/>
        </p:txBody>
      </p:sp>
      <p:sp>
        <p:nvSpPr>
          <p:cNvPr id="197" name="Google Shape;197;p2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8" name="Google Shape;198;p2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199" name="Google Shape;199;p2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0" name="Shape 50"/>
        <p:cNvGrpSpPr/>
        <p:nvPr/>
      </p:nvGrpSpPr>
      <p:grpSpPr>
        <a:xfrm>
          <a:off x="0" y="0"/>
          <a:ext cx="0" cy="0"/>
          <a:chOff x="0" y="0"/>
          <a:chExt cx="0" cy="0"/>
        </a:xfrm>
      </p:grpSpPr>
      <p:sp>
        <p:nvSpPr>
          <p:cNvPr id="51" name="Google Shape;51;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 name="Google Shape;55;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7" name="Shape 57"/>
        <p:cNvGrpSpPr/>
        <p:nvPr/>
      </p:nvGrpSpPr>
      <p:grpSpPr>
        <a:xfrm>
          <a:off x="0" y="0"/>
          <a:ext cx="0" cy="0"/>
          <a:chOff x="0" y="0"/>
          <a:chExt cx="0" cy="0"/>
        </a:xfrm>
      </p:grpSpPr>
      <p:sp>
        <p:nvSpPr>
          <p:cNvPr id="58" name="Google Shape;58;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2" name="Google Shape;62;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4" name="Google Shape;64;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5" name="Shape 65"/>
        <p:cNvGrpSpPr/>
        <p:nvPr/>
      </p:nvGrpSpPr>
      <p:grpSpPr>
        <a:xfrm>
          <a:off x="0" y="0"/>
          <a:ext cx="0" cy="0"/>
          <a:chOff x="0" y="0"/>
          <a:chExt cx="0" cy="0"/>
        </a:xfrm>
      </p:grpSpPr>
      <p:sp>
        <p:nvSpPr>
          <p:cNvPr id="66" name="Google Shape;66;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1" name="Shape 71"/>
        <p:cNvGrpSpPr/>
        <p:nvPr/>
      </p:nvGrpSpPr>
      <p:grpSpPr>
        <a:xfrm>
          <a:off x="0" y="0"/>
          <a:ext cx="0" cy="0"/>
          <a:chOff x="0" y="0"/>
          <a:chExt cx="0" cy="0"/>
        </a:xfrm>
      </p:grpSpPr>
      <p:sp>
        <p:nvSpPr>
          <p:cNvPr id="72" name="Google Shape;72;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6" name="Google Shape;76;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7" name="Google Shape;77;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8" name="Shape 78"/>
        <p:cNvGrpSpPr/>
        <p:nvPr/>
      </p:nvGrpSpPr>
      <p:grpSpPr>
        <a:xfrm>
          <a:off x="0" y="0"/>
          <a:ext cx="0" cy="0"/>
          <a:chOff x="0" y="0"/>
          <a:chExt cx="0" cy="0"/>
        </a:xfrm>
      </p:grpSpPr>
      <p:sp>
        <p:nvSpPr>
          <p:cNvPr id="79" name="Google Shape;79;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8"/>
          <p:cNvGrpSpPr/>
          <p:nvPr/>
        </p:nvGrpSpPr>
        <p:grpSpPr>
          <a:xfrm>
            <a:off x="255991" y="-118"/>
            <a:ext cx="2251347" cy="1043408"/>
            <a:chOff x="3961956" y="4383950"/>
            <a:chExt cx="1160548" cy="548700"/>
          </a:xfrm>
        </p:grpSpPr>
        <p:sp>
          <p:nvSpPr>
            <p:cNvPr id="82" name="Google Shape;82;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8"/>
          <p:cNvGrpSpPr/>
          <p:nvPr/>
        </p:nvGrpSpPr>
        <p:grpSpPr>
          <a:xfrm>
            <a:off x="34934" y="4522125"/>
            <a:ext cx="1593306" cy="617072"/>
            <a:chOff x="6917201" y="0"/>
            <a:chExt cx="2227777" cy="863400"/>
          </a:xfrm>
        </p:grpSpPr>
        <p:sp>
          <p:nvSpPr>
            <p:cNvPr id="87" name="Google Shape;87;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8"/>
          <p:cNvGrpSpPr/>
          <p:nvPr/>
        </p:nvGrpSpPr>
        <p:grpSpPr>
          <a:xfrm>
            <a:off x="5886353" y="1243"/>
            <a:ext cx="3257455" cy="1261514"/>
            <a:chOff x="6917201" y="0"/>
            <a:chExt cx="2227777" cy="863400"/>
          </a:xfrm>
        </p:grpSpPr>
        <p:sp>
          <p:nvSpPr>
            <p:cNvPr id="91" name="Google Shape;91;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5" name="Google Shape;95;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6" name="Shape 96"/>
        <p:cNvGrpSpPr/>
        <p:nvPr/>
      </p:nvGrpSpPr>
      <p:grpSpPr>
        <a:xfrm>
          <a:off x="0" y="0"/>
          <a:ext cx="0" cy="0"/>
          <a:chOff x="0" y="0"/>
          <a:chExt cx="0" cy="0"/>
        </a:xfrm>
      </p:grpSpPr>
      <p:sp>
        <p:nvSpPr>
          <p:cNvPr id="97" name="Google Shape;97;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1" name="Google Shape;101;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2" name="Google Shape;102;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3" name="Google Shape;103;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4" name="Shape 104"/>
        <p:cNvGrpSpPr/>
        <p:nvPr/>
      </p:nvGrpSpPr>
      <p:grpSpPr>
        <a:xfrm>
          <a:off x="0" y="0"/>
          <a:ext cx="0" cy="0"/>
          <a:chOff x="0" y="0"/>
          <a:chExt cx="0" cy="0"/>
        </a:xfrm>
      </p:grpSpPr>
      <p:sp>
        <p:nvSpPr>
          <p:cNvPr id="105" name="Google Shape;105;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9" name="Google Shape;109;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p:txBody>
      </p:sp>
      <p:sp>
        <p:nvSpPr>
          <p:cNvPr id="127" name="Google Shape;127;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128" name="Google Shape;128;p1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29" name="Google Shape;129;p1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30" name="Google Shape;130;p1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05" name="Google Shape;205;p25"/>
          <p:cNvSpPr/>
          <p:nvPr/>
        </p:nvSpPr>
        <p:spPr>
          <a:xfrm rot="7649932">
            <a:off x="7546630" y="2804497"/>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06" name="Google Shape;206;p25"/>
          <p:cNvSpPr/>
          <p:nvPr/>
        </p:nvSpPr>
        <p:spPr>
          <a:xfrm>
            <a:off x="-1629035" y="-2314575"/>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07" name="Google Shape;207;p25"/>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08" name="Google Shape;208;p25"/>
          <p:cNvSpPr txBox="1"/>
          <p:nvPr>
            <p:ph idx="4294967295" type="ctrTitle"/>
          </p:nvPr>
        </p:nvSpPr>
        <p:spPr>
          <a:xfrm>
            <a:off x="1695325" y="2283100"/>
            <a:ext cx="6356700" cy="1448100"/>
          </a:xfrm>
          <a:prstGeom prst="rect">
            <a:avLst/>
          </a:prstGeom>
        </p:spPr>
        <p:txBody>
          <a:bodyPr anchorCtr="0" anchor="ctr" bIns="22850" lIns="45725" spcFirstLastPara="1" rIns="45725" wrap="square" tIns="22850">
            <a:normAutofit/>
          </a:bodyPr>
          <a:lstStyle/>
          <a:p>
            <a:pPr indent="0" lvl="0" marL="0" rtl="0" algn="ctr">
              <a:spcBef>
                <a:spcPts val="0"/>
              </a:spcBef>
              <a:spcAft>
                <a:spcPts val="0"/>
              </a:spcAft>
              <a:buNone/>
            </a:pPr>
            <a:r>
              <a:rPr b="1" lang="en" sz="3000">
                <a:solidFill>
                  <a:srgbClr val="FF0000"/>
                </a:solidFill>
              </a:rPr>
              <a:t>PREDICTING PATIENT READMISSIONS </a:t>
            </a:r>
            <a:endParaRPr b="1" sz="3000">
              <a:solidFill>
                <a:srgbClr val="FF0000"/>
              </a:solidFill>
            </a:endParaRPr>
          </a:p>
          <a:p>
            <a:pPr indent="0" lvl="0" marL="0" rtl="0" algn="ctr">
              <a:spcBef>
                <a:spcPts val="0"/>
              </a:spcBef>
              <a:spcAft>
                <a:spcPts val="0"/>
              </a:spcAft>
              <a:buNone/>
            </a:pPr>
            <a:r>
              <a:rPr b="1" lang="en" sz="3000">
                <a:solidFill>
                  <a:srgbClr val="FF0000"/>
                </a:solidFill>
              </a:rPr>
              <a:t>IN HEALTHCARE </a:t>
            </a:r>
            <a:endParaRPr b="1" sz="3000">
              <a:solidFill>
                <a:srgbClr val="FF0000"/>
              </a:solidFill>
            </a:endParaRPr>
          </a:p>
        </p:txBody>
      </p:sp>
      <p:sp>
        <p:nvSpPr>
          <p:cNvPr id="209" name="Google Shape;209;p25"/>
          <p:cNvSpPr txBox="1"/>
          <p:nvPr/>
        </p:nvSpPr>
        <p:spPr>
          <a:xfrm>
            <a:off x="2189825" y="3488925"/>
            <a:ext cx="4934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000">
                <a:solidFill>
                  <a:schemeClr val="dk2"/>
                </a:solidFill>
                <a:latin typeface="Nunito"/>
                <a:ea typeface="Nunito"/>
                <a:cs typeface="Nunito"/>
                <a:sym typeface="Nunito"/>
              </a:rPr>
              <a:t>BUS 9430 - Business Analytics Project Management </a:t>
            </a:r>
            <a:endParaRPr b="1" sz="1000">
              <a:solidFill>
                <a:schemeClr val="dk2"/>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t/>
            </a:r>
            <a:endParaRPr b="1" sz="1000">
              <a:solidFill>
                <a:schemeClr val="dk2"/>
              </a:solidFill>
              <a:latin typeface="Nunito"/>
              <a:ea typeface="Nunito"/>
              <a:cs typeface="Nunito"/>
              <a:sym typeface="Nunito"/>
            </a:endParaRPr>
          </a:p>
          <a:p>
            <a:pPr indent="0" lvl="0" marL="0" rtl="0" algn="ctr">
              <a:spcBef>
                <a:spcPts val="0"/>
              </a:spcBef>
              <a:spcAft>
                <a:spcPts val="0"/>
              </a:spcAft>
              <a:buNone/>
            </a:pPr>
            <a:r>
              <a:rPr b="1" lang="en" sz="1500">
                <a:solidFill>
                  <a:schemeClr val="dk2"/>
                </a:solidFill>
                <a:latin typeface="Nunito"/>
                <a:ea typeface="Nunito"/>
                <a:cs typeface="Nunito"/>
                <a:sym typeface="Nunito"/>
              </a:rPr>
              <a:t>TEAM: MediForecast Consultants</a:t>
            </a:r>
            <a:endParaRPr b="1" sz="1500">
              <a:solidFill>
                <a:schemeClr val="dk2"/>
              </a:solidFill>
              <a:latin typeface="Nunito"/>
              <a:ea typeface="Nunito"/>
              <a:cs typeface="Nunito"/>
              <a:sym typeface="Nunito"/>
            </a:endParaRPr>
          </a:p>
          <a:p>
            <a:pPr indent="0" lvl="0" marL="0" rtl="0" algn="ctr">
              <a:spcBef>
                <a:spcPts val="0"/>
              </a:spcBef>
              <a:spcAft>
                <a:spcPts val="0"/>
              </a:spcAft>
              <a:buNone/>
            </a:pPr>
            <a:r>
              <a:t/>
            </a:r>
            <a:endParaRPr b="1" sz="1500">
              <a:solidFill>
                <a:schemeClr val="dk2"/>
              </a:solidFill>
              <a:latin typeface="Nunito"/>
              <a:ea typeface="Nunito"/>
              <a:cs typeface="Nunito"/>
              <a:sym typeface="Nunito"/>
            </a:endParaRPr>
          </a:p>
          <a:p>
            <a:pPr indent="0" lvl="0" marL="0" rtl="0" algn="ctr">
              <a:spcBef>
                <a:spcPts val="0"/>
              </a:spcBef>
              <a:spcAft>
                <a:spcPts val="0"/>
              </a:spcAft>
              <a:buNone/>
            </a:pPr>
            <a:r>
              <a:rPr b="1" lang="en" sz="1000">
                <a:solidFill>
                  <a:schemeClr val="dk2"/>
                </a:solidFill>
                <a:latin typeface="Nunito"/>
                <a:ea typeface="Nunito"/>
                <a:cs typeface="Nunito"/>
                <a:sym typeface="Nunito"/>
              </a:rPr>
              <a:t> Rupa Poddar, Sahithi Arnika Modadugu,Sujasna Tamang, </a:t>
            </a:r>
            <a:endParaRPr b="1" sz="1000">
              <a:solidFill>
                <a:schemeClr val="dk2"/>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rPr b="1" lang="en" sz="1000">
                <a:solidFill>
                  <a:schemeClr val="dk2"/>
                </a:solidFill>
                <a:latin typeface="Nunito"/>
                <a:ea typeface="Nunito"/>
                <a:cs typeface="Nunito"/>
                <a:sym typeface="Nunito"/>
              </a:rPr>
              <a:t>Mustafa Ekinci.</a:t>
            </a:r>
            <a:endParaRPr b="1" sz="1000">
              <a:solidFill>
                <a:schemeClr val="dk2"/>
              </a:solidFill>
              <a:latin typeface="Nunito"/>
              <a:ea typeface="Nunito"/>
              <a:cs typeface="Nunito"/>
              <a:sym typeface="Nunito"/>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pic>
        <p:nvPicPr>
          <p:cNvPr id="210" name="Google Shape;210;p25"/>
          <p:cNvPicPr preferRelativeResize="0"/>
          <p:nvPr/>
        </p:nvPicPr>
        <p:blipFill>
          <a:blip r:embed="rId5">
            <a:alphaModFix/>
          </a:blip>
          <a:stretch>
            <a:fillRect/>
          </a:stretch>
        </p:blipFill>
        <p:spPr>
          <a:xfrm>
            <a:off x="3057898" y="0"/>
            <a:ext cx="3690375" cy="2217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10" name="Google Shape;310;p34"/>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11" name="Google Shape;311;p34"/>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12" name="Google Shape;312;p34"/>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13" name="Google Shape;313;p34"/>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14" name="Google Shape;314;p34"/>
          <p:cNvSpPr txBox="1"/>
          <p:nvPr>
            <p:ph idx="4294967295" type="title"/>
          </p:nvPr>
        </p:nvSpPr>
        <p:spPr>
          <a:xfrm>
            <a:off x="214475" y="-91000"/>
            <a:ext cx="7283400" cy="843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Clr>
                <a:schemeClr val="dk1"/>
              </a:buClr>
              <a:buSzPts val="1100"/>
              <a:buFont typeface="Arial"/>
              <a:buNone/>
            </a:pPr>
            <a:r>
              <a:rPr lang="en">
                <a:solidFill>
                  <a:srgbClr val="ED1C25"/>
                </a:solidFill>
                <a:latin typeface="Arial"/>
                <a:ea typeface="Arial"/>
                <a:cs typeface="Arial"/>
                <a:sym typeface="Arial"/>
              </a:rPr>
              <a:t>                             </a:t>
            </a:r>
            <a:r>
              <a:rPr b="1" lang="en">
                <a:solidFill>
                  <a:srgbClr val="ED1C25"/>
                </a:solidFill>
                <a:latin typeface="Montserrat"/>
                <a:ea typeface="Montserrat"/>
                <a:cs typeface="Montserrat"/>
                <a:sym typeface="Montserrat"/>
              </a:rPr>
              <a:t>K-Nearest Neighbors (KNN)</a:t>
            </a:r>
            <a:endParaRPr b="1">
              <a:solidFill>
                <a:srgbClr val="ED1C25"/>
              </a:solidFill>
              <a:latin typeface="Montserrat"/>
              <a:ea typeface="Montserrat"/>
              <a:cs typeface="Montserrat"/>
              <a:sym typeface="Montserrat"/>
            </a:endParaRPr>
          </a:p>
        </p:txBody>
      </p:sp>
      <p:sp>
        <p:nvSpPr>
          <p:cNvPr id="315" name="Google Shape;315;p34"/>
          <p:cNvSpPr txBox="1"/>
          <p:nvPr>
            <p:ph idx="4294967295" type="body"/>
          </p:nvPr>
        </p:nvSpPr>
        <p:spPr>
          <a:xfrm>
            <a:off x="1235375" y="2681350"/>
            <a:ext cx="7189200" cy="2243700"/>
          </a:xfrm>
          <a:prstGeom prst="rect">
            <a:avLst/>
          </a:prstGeom>
        </p:spPr>
        <p:txBody>
          <a:bodyPr anchorCtr="0" anchor="t" bIns="22850" lIns="45725" spcFirstLastPara="1" rIns="45725" wrap="square" tIns="22850">
            <a:noAutofit/>
          </a:bodyPr>
          <a:lstStyle/>
          <a:p>
            <a:pPr indent="-298450" lvl="0" marL="457200" rtl="0" algn="l">
              <a:lnSpc>
                <a:spcPct val="115000"/>
              </a:lnSpc>
              <a:spcBef>
                <a:spcPts val="0"/>
              </a:spcBef>
              <a:spcAft>
                <a:spcPts val="0"/>
              </a:spcAft>
              <a:buClr>
                <a:srgbClr val="233A44"/>
              </a:buClr>
              <a:buSzPts val="1100"/>
              <a:buChar char="●"/>
            </a:pPr>
            <a:r>
              <a:rPr lang="en" sz="1100">
                <a:solidFill>
                  <a:srgbClr val="233A44"/>
                </a:solidFill>
                <a:latin typeface="Arial"/>
                <a:ea typeface="Arial"/>
                <a:cs typeface="Arial"/>
                <a:sym typeface="Arial"/>
              </a:rPr>
              <a:t>K-Nearest Neighbors (KNN) is a simple, yet powerful, algorithm used for both classification and regression tasks in machine learning.</a:t>
            </a:r>
            <a:endParaRPr sz="1100">
              <a:solidFill>
                <a:srgbClr val="233A44"/>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233A44"/>
              </a:solidFill>
              <a:latin typeface="Arial"/>
              <a:ea typeface="Arial"/>
              <a:cs typeface="Arial"/>
              <a:sym typeface="Aria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latin typeface="Arial"/>
                <a:ea typeface="Arial"/>
                <a:cs typeface="Arial"/>
                <a:sym typeface="Arial"/>
              </a:rPr>
              <a:t>It operates by calculating the distance between a query example and the specific examples in the training data, selecting the nearest data points, known as neighbors.</a:t>
            </a:r>
            <a:endParaRPr sz="1100">
              <a:solidFill>
                <a:srgbClr val="233A44"/>
              </a:solidFill>
              <a:latin typeface="Arial"/>
              <a:ea typeface="Arial"/>
              <a:cs typeface="Arial"/>
              <a:sym typeface="Arial"/>
            </a:endParaRPr>
          </a:p>
          <a:p>
            <a:pPr indent="0" lvl="0" marL="914400" rtl="0" algn="l">
              <a:lnSpc>
                <a:spcPct val="115000"/>
              </a:lnSpc>
              <a:spcBef>
                <a:spcPts val="0"/>
              </a:spcBef>
              <a:spcAft>
                <a:spcPts val="0"/>
              </a:spcAft>
              <a:buNone/>
            </a:pPr>
            <a:r>
              <a:t/>
            </a:r>
            <a:endParaRPr sz="1100">
              <a:solidFill>
                <a:srgbClr val="233A44"/>
              </a:solidFill>
              <a:latin typeface="Arial"/>
              <a:ea typeface="Arial"/>
              <a:cs typeface="Arial"/>
              <a:sym typeface="Aria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latin typeface="Arial"/>
                <a:ea typeface="Arial"/>
                <a:cs typeface="Arial"/>
                <a:sym typeface="Arial"/>
              </a:rPr>
              <a:t>In KNN, the choice of the parameter 'k' (the number of nearest neighbors to consider) is crucial as it directly influences the performance of the model.</a:t>
            </a:r>
            <a:endParaRPr sz="1100">
              <a:solidFill>
                <a:srgbClr val="233A44"/>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233A44"/>
              </a:solidFill>
              <a:latin typeface="Arial"/>
              <a:ea typeface="Arial"/>
              <a:cs typeface="Arial"/>
              <a:sym typeface="Arial"/>
            </a:endParaRPr>
          </a:p>
          <a:p>
            <a:pPr indent="-298450" lvl="0" marL="457200" rtl="0" algn="l">
              <a:lnSpc>
                <a:spcPct val="115000"/>
              </a:lnSpc>
              <a:spcBef>
                <a:spcPts val="0"/>
              </a:spcBef>
              <a:spcAft>
                <a:spcPts val="0"/>
              </a:spcAft>
              <a:buClr>
                <a:srgbClr val="233A44"/>
              </a:buClr>
              <a:buSzPts val="1100"/>
              <a:buChar char="●"/>
            </a:pPr>
            <a:r>
              <a:rPr lang="en" sz="1100">
                <a:solidFill>
                  <a:srgbClr val="233A44"/>
                </a:solidFill>
                <a:latin typeface="Arial"/>
                <a:ea typeface="Arial"/>
                <a:cs typeface="Arial"/>
                <a:sym typeface="Arial"/>
              </a:rPr>
              <a:t>The distances can be calculated using various methods such as Euclidean, Manhattan, or Hamming distance.</a:t>
            </a:r>
            <a:endParaRPr sz="1100">
              <a:solidFill>
                <a:srgbClr val="233A44"/>
              </a:solidFill>
              <a:latin typeface="Arial"/>
              <a:ea typeface="Arial"/>
              <a:cs typeface="Arial"/>
              <a:sym typeface="Arial"/>
            </a:endParaRPr>
          </a:p>
        </p:txBody>
      </p:sp>
      <p:sp>
        <p:nvSpPr>
          <p:cNvPr id="316" name="Google Shape;316;p34"/>
          <p:cNvSpPr txBox="1"/>
          <p:nvPr/>
        </p:nvSpPr>
        <p:spPr>
          <a:xfrm>
            <a:off x="5906225" y="1313475"/>
            <a:ext cx="3454500" cy="113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000">
              <a:solidFill>
                <a:schemeClr val="dk2"/>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17" name="Google Shape;317;p34"/>
          <p:cNvSpPr txBox="1"/>
          <p:nvPr/>
        </p:nvSpPr>
        <p:spPr>
          <a:xfrm>
            <a:off x="5954925" y="3013450"/>
            <a:ext cx="3454500" cy="113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000">
              <a:solidFill>
                <a:schemeClr val="dk2"/>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318" name="Google Shape;318;p34"/>
          <p:cNvPicPr preferRelativeResize="0"/>
          <p:nvPr/>
        </p:nvPicPr>
        <p:blipFill>
          <a:blip r:embed="rId5">
            <a:alphaModFix/>
          </a:blip>
          <a:stretch>
            <a:fillRect/>
          </a:stretch>
        </p:blipFill>
        <p:spPr>
          <a:xfrm>
            <a:off x="1435250" y="789750"/>
            <a:ext cx="3136739" cy="1662826"/>
          </a:xfrm>
          <a:prstGeom prst="rect">
            <a:avLst/>
          </a:prstGeom>
          <a:noFill/>
          <a:ln>
            <a:noFill/>
          </a:ln>
        </p:spPr>
      </p:pic>
      <p:pic>
        <p:nvPicPr>
          <p:cNvPr id="319" name="Google Shape;319;p34"/>
          <p:cNvPicPr preferRelativeResize="0"/>
          <p:nvPr/>
        </p:nvPicPr>
        <p:blipFill>
          <a:blip r:embed="rId6">
            <a:alphaModFix/>
          </a:blip>
          <a:stretch>
            <a:fillRect/>
          </a:stretch>
        </p:blipFill>
        <p:spPr>
          <a:xfrm>
            <a:off x="4638950" y="789738"/>
            <a:ext cx="3136750" cy="16628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25" name="Google Shape;325;p35"/>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26" name="Google Shape;326;p35"/>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27" name="Google Shape;327;p35"/>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28" name="Google Shape;328;p35"/>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29" name="Google Shape;329;p35"/>
          <p:cNvSpPr txBox="1"/>
          <p:nvPr/>
        </p:nvSpPr>
        <p:spPr>
          <a:xfrm>
            <a:off x="4816575" y="580800"/>
            <a:ext cx="4335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chemeClr val="dk2"/>
              </a:solidFill>
              <a:latin typeface="Calibri"/>
              <a:ea typeface="Calibri"/>
              <a:cs typeface="Calibri"/>
              <a:sym typeface="Calibri"/>
            </a:endParaRPr>
          </a:p>
        </p:txBody>
      </p:sp>
      <p:sp>
        <p:nvSpPr>
          <p:cNvPr id="330" name="Google Shape;330;p35"/>
          <p:cNvSpPr txBox="1"/>
          <p:nvPr/>
        </p:nvSpPr>
        <p:spPr>
          <a:xfrm>
            <a:off x="796200" y="163650"/>
            <a:ext cx="7175400" cy="48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ED1C25"/>
                </a:solidFill>
              </a:rPr>
              <a:t>K-Nearest Neighbors: Tailored Insights for Patient Readmissions</a:t>
            </a:r>
            <a:endParaRPr sz="1100">
              <a:solidFill>
                <a:srgbClr val="0D0D0D"/>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KNN can be employed to predict patient readmissions by analyzing the similarities between patients based on their medical history, demographic factors, and hospitalization details.</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This model is particularly useful for classifying patients into categories such as 'high risk' or 'low risk' for readmissions based on the proximity to other patients within the training set.</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By understanding these patterns, healthcare providers can allocate resources more efficiently and implement targeted interventions.</a:t>
            </a:r>
            <a:endParaRPr sz="1100">
              <a:solidFill>
                <a:srgbClr val="233A44"/>
              </a:solidFill>
            </a:endParaRPr>
          </a:p>
          <a:p>
            <a:pPr indent="0" lvl="0" marL="457200" rtl="0" algn="l">
              <a:lnSpc>
                <a:spcPct val="115000"/>
              </a:lnSpc>
              <a:spcBef>
                <a:spcPts val="0"/>
              </a:spcBef>
              <a:spcAft>
                <a:spcPts val="0"/>
              </a:spcAft>
              <a:buNone/>
            </a:pPr>
            <a:r>
              <a:t/>
            </a:r>
            <a:endParaRPr sz="1100">
              <a:solidFill>
                <a:srgbClr val="233A44"/>
              </a:solidFill>
            </a:endParaRPr>
          </a:p>
          <a:p>
            <a:pPr indent="0" lvl="0" marL="0" rtl="0" algn="l">
              <a:lnSpc>
                <a:spcPct val="115000"/>
              </a:lnSpc>
              <a:spcBef>
                <a:spcPts val="0"/>
              </a:spcBef>
              <a:spcAft>
                <a:spcPts val="0"/>
              </a:spcAft>
              <a:buNone/>
            </a:pPr>
            <a:r>
              <a:rPr b="1" lang="en">
                <a:solidFill>
                  <a:srgbClr val="ED1C25"/>
                </a:solidFill>
              </a:rPr>
              <a:t>Pros of Using K-Nearest Neighbors:</a:t>
            </a:r>
            <a:endParaRPr b="1">
              <a:solidFill>
                <a:srgbClr val="ED1C25"/>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Simplicity and Efficiency: KNN is easy to implement and understand, making it an accessible option for many predictive tasks.</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No Model Training Needed: Unlike many other algorithms, KNN does not require model training since it uses the entire dataset for generating predictions, which can speed up the preparation phase.</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Flexibility in Distance Metrics: Can use different types of distance calculations to best suit the nature of the data.</a:t>
            </a:r>
            <a:endParaRPr sz="1100">
              <a:solidFill>
                <a:srgbClr val="233A44"/>
              </a:solidFill>
            </a:endParaRPr>
          </a:p>
          <a:p>
            <a:pPr indent="0" lvl="0" marL="0" rtl="0" algn="l">
              <a:lnSpc>
                <a:spcPct val="115000"/>
              </a:lnSpc>
              <a:spcBef>
                <a:spcPts val="1500"/>
              </a:spcBef>
              <a:spcAft>
                <a:spcPts val="0"/>
              </a:spcAft>
              <a:buNone/>
            </a:pPr>
            <a:r>
              <a:rPr b="1" lang="en">
                <a:solidFill>
                  <a:srgbClr val="ED1C25"/>
                </a:solidFill>
              </a:rPr>
              <a:t>Cons of Using K-Nearest Neighbors:</a:t>
            </a:r>
            <a:endParaRPr b="1">
              <a:solidFill>
                <a:srgbClr val="ED1C25"/>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High Memory Requirement: Requires storing the entire dataset, which can be memory intensive and inefficient with very large datasets.</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Sensitive to Irrelevant Features: The presence of irrelevant or redundant features can significantly degrade the performance of a KNN model.</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Scalability Issues: As the size of the dataset grows, the prediction speed can become slower, which may not be suitable for time-sensitive tasks.</a:t>
            </a:r>
            <a:endParaRPr sz="1100">
              <a:solidFill>
                <a:srgbClr val="233A4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6"/>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336" name="Google Shape;336;p36"/>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37" name="Google Shape;337;p36"/>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38" name="Google Shape;338;p36"/>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39" name="Google Shape;339;p36"/>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40" name="Google Shape;340;p36"/>
          <p:cNvSpPr txBox="1"/>
          <p:nvPr>
            <p:ph idx="4294967295" type="title"/>
          </p:nvPr>
        </p:nvSpPr>
        <p:spPr>
          <a:xfrm>
            <a:off x="1010250" y="1617150"/>
            <a:ext cx="7123500" cy="954600"/>
          </a:xfrm>
          <a:prstGeom prst="rect">
            <a:avLst/>
          </a:prstGeom>
        </p:spPr>
        <p:txBody>
          <a:bodyPr anchorCtr="0" anchor="ctr" bIns="22850" lIns="45725" spcFirstLastPara="1" rIns="45725" wrap="square" tIns="22850">
            <a:normAutofit/>
          </a:bodyPr>
          <a:lstStyle/>
          <a:p>
            <a:pPr indent="457200" lvl="0" marL="1828800" rtl="0" algn="l">
              <a:spcBef>
                <a:spcPts val="0"/>
              </a:spcBef>
              <a:spcAft>
                <a:spcPts val="0"/>
              </a:spcAft>
              <a:buNone/>
            </a:pPr>
            <a:r>
              <a:rPr b="1" lang="en" sz="4000">
                <a:solidFill>
                  <a:srgbClr val="ED1C25"/>
                </a:solidFill>
              </a:rPr>
              <a:t>THANK YOU!</a:t>
            </a:r>
            <a:endParaRPr b="1" sz="4000">
              <a:solidFill>
                <a:srgbClr val="ED1C25"/>
              </a:solidFill>
            </a:endParaRPr>
          </a:p>
        </p:txBody>
      </p:sp>
      <p:pic>
        <p:nvPicPr>
          <p:cNvPr id="341" name="Google Shape;341;p36"/>
          <p:cNvPicPr preferRelativeResize="0"/>
          <p:nvPr/>
        </p:nvPicPr>
        <p:blipFill>
          <a:blip r:embed="rId5">
            <a:alphaModFix/>
          </a:blip>
          <a:stretch>
            <a:fillRect/>
          </a:stretch>
        </p:blipFill>
        <p:spPr>
          <a:xfrm>
            <a:off x="3057184" y="2571747"/>
            <a:ext cx="3706432" cy="171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16" name="Google Shape;216;p26"/>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17" name="Google Shape;217;p26"/>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18" name="Google Shape;218;p26"/>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19" name="Google Shape;219;p26"/>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20" name="Google Shape;220;p26"/>
          <p:cNvSpPr txBox="1"/>
          <p:nvPr>
            <p:ph idx="4294967295" type="title"/>
          </p:nvPr>
        </p:nvSpPr>
        <p:spPr>
          <a:xfrm>
            <a:off x="904025" y="4338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RESEARCH QUESTION 1</a:t>
            </a:r>
            <a:endParaRPr b="1" sz="2400">
              <a:solidFill>
                <a:srgbClr val="ED1C25"/>
              </a:solidFill>
              <a:latin typeface="Montserrat"/>
              <a:ea typeface="Montserrat"/>
              <a:cs typeface="Montserrat"/>
              <a:sym typeface="Montserrat"/>
            </a:endParaRPr>
          </a:p>
        </p:txBody>
      </p:sp>
      <p:sp>
        <p:nvSpPr>
          <p:cNvPr id="221" name="Google Shape;221;p26"/>
          <p:cNvSpPr txBox="1"/>
          <p:nvPr/>
        </p:nvSpPr>
        <p:spPr>
          <a:xfrm>
            <a:off x="478350" y="1587900"/>
            <a:ext cx="8494500" cy="2208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500">
                <a:solidFill>
                  <a:srgbClr val="ED1C25"/>
                </a:solidFill>
              </a:rPr>
              <a:t>Predictive modeling for readmission risk assessment: </a:t>
            </a:r>
            <a:r>
              <a:rPr lang="en" sz="1500">
                <a:solidFill>
                  <a:schemeClr val="dk2"/>
                </a:solidFill>
              </a:rPr>
              <a:t>Can we accurately predict patient readmission based on attributes such as medical history, admission details, and treatment plans?</a:t>
            </a:r>
            <a:endParaRPr sz="1500">
              <a:solidFill>
                <a:schemeClr val="dk2"/>
              </a:solidFill>
            </a:endParaRPr>
          </a:p>
          <a:p>
            <a:pPr indent="0" lvl="0" marL="0" rtl="0" algn="l">
              <a:spcBef>
                <a:spcPts val="1200"/>
              </a:spcBef>
              <a:spcAft>
                <a:spcPts val="0"/>
              </a:spcAft>
              <a:buNone/>
            </a:pPr>
            <a:r>
              <a:rPr b="1" lang="en" sz="1500">
                <a:solidFill>
                  <a:srgbClr val="ED1C25"/>
                </a:solidFill>
              </a:rPr>
              <a:t>Models </a:t>
            </a:r>
            <a:endParaRPr b="1">
              <a:solidFill>
                <a:srgbClr val="ED1C25"/>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lnSpc>
                <a:spcPct val="150000"/>
              </a:lnSpc>
              <a:spcBef>
                <a:spcPts val="0"/>
              </a:spcBef>
              <a:spcAft>
                <a:spcPts val="0"/>
              </a:spcAft>
              <a:buNone/>
            </a:pPr>
            <a:r>
              <a:rPr lang="en" sz="1500">
                <a:solidFill>
                  <a:schemeClr val="dk2"/>
                </a:solidFill>
              </a:rPr>
              <a:t>Logistic Regression</a:t>
            </a:r>
            <a:endParaRPr sz="1500">
              <a:solidFill>
                <a:schemeClr val="dk2"/>
              </a:solidFill>
            </a:endParaRPr>
          </a:p>
          <a:p>
            <a:pPr indent="0" lvl="0" marL="0" rtl="0" algn="l">
              <a:lnSpc>
                <a:spcPct val="150000"/>
              </a:lnSpc>
              <a:spcBef>
                <a:spcPts val="1200"/>
              </a:spcBef>
              <a:spcAft>
                <a:spcPts val="1200"/>
              </a:spcAft>
              <a:buNone/>
            </a:pPr>
            <a:r>
              <a:rPr lang="en" sz="1500">
                <a:solidFill>
                  <a:schemeClr val="dk2"/>
                </a:solidFill>
              </a:rPr>
              <a:t>Support Vector Machine (SVM)</a:t>
            </a:r>
            <a:endParaRPr sz="1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p:nvPr/>
        </p:nvSpPr>
        <p:spPr>
          <a:xfrm rot="10800000">
            <a:off x="-9605" y="-5725"/>
            <a:ext cx="9326880" cy="5400675"/>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cap="flat" cmpd="sng" w="9525">
            <a:solidFill>
              <a:srgbClr val="ED1C25"/>
            </a:solidFill>
            <a:prstDash val="solid"/>
            <a:round/>
            <a:headEnd len="sm" w="sm" type="none"/>
            <a:tailEnd len="sm" w="sm" type="none"/>
          </a:ln>
        </p:spPr>
      </p:sp>
      <p:sp>
        <p:nvSpPr>
          <p:cNvPr id="227" name="Google Shape;227;p27"/>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28" name="Google Shape;228;p27"/>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29" name="Google Shape;229;p27"/>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30" name="Google Shape;230;p27"/>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31" name="Google Shape;231;p27"/>
          <p:cNvSpPr txBox="1"/>
          <p:nvPr>
            <p:ph idx="4294967295" type="title"/>
          </p:nvPr>
        </p:nvSpPr>
        <p:spPr>
          <a:xfrm>
            <a:off x="649400" y="433825"/>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3000">
                <a:solidFill>
                  <a:srgbClr val="ED1C25"/>
                </a:solidFill>
              </a:rPr>
              <a:t>  </a:t>
            </a:r>
            <a:endParaRPr b="1" sz="3000">
              <a:solidFill>
                <a:srgbClr val="ED1C25"/>
              </a:solidFill>
            </a:endParaRPr>
          </a:p>
        </p:txBody>
      </p:sp>
      <p:sp>
        <p:nvSpPr>
          <p:cNvPr id="232" name="Google Shape;232;p27"/>
          <p:cNvSpPr txBox="1"/>
          <p:nvPr/>
        </p:nvSpPr>
        <p:spPr>
          <a:xfrm>
            <a:off x="649400" y="1596500"/>
            <a:ext cx="84945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t/>
            </a:r>
            <a:endParaRPr sz="1500">
              <a:solidFill>
                <a:schemeClr val="dk2"/>
              </a:solidFill>
              <a:latin typeface="Calibri"/>
              <a:ea typeface="Calibri"/>
              <a:cs typeface="Calibri"/>
              <a:sym typeface="Calibri"/>
            </a:endParaRPr>
          </a:p>
        </p:txBody>
      </p:sp>
      <p:sp>
        <p:nvSpPr>
          <p:cNvPr id="233" name="Google Shape;233;p27"/>
          <p:cNvSpPr txBox="1"/>
          <p:nvPr/>
        </p:nvSpPr>
        <p:spPr>
          <a:xfrm>
            <a:off x="576875" y="1310463"/>
            <a:ext cx="5042100" cy="291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233A44"/>
              </a:buClr>
              <a:buSzPts val="1400"/>
              <a:buChar char="●"/>
            </a:pPr>
            <a:r>
              <a:rPr lang="en">
                <a:solidFill>
                  <a:srgbClr val="233A44"/>
                </a:solidFill>
              </a:rPr>
              <a:t>A statistical method for analyzing datasets with one or more independent variables that determine an outcome.</a:t>
            </a:r>
            <a:endParaRPr>
              <a:solidFill>
                <a:srgbClr val="233A44"/>
              </a:solidFill>
            </a:endParaRPr>
          </a:p>
          <a:p>
            <a:pPr indent="-317500" lvl="0" marL="457200" rtl="0" algn="l">
              <a:spcBef>
                <a:spcPts val="0"/>
              </a:spcBef>
              <a:spcAft>
                <a:spcPts val="0"/>
              </a:spcAft>
              <a:buClr>
                <a:srgbClr val="233A44"/>
              </a:buClr>
              <a:buSzPts val="1400"/>
              <a:buChar char="●"/>
            </a:pPr>
            <a:r>
              <a:rPr lang="en">
                <a:solidFill>
                  <a:srgbClr val="233A44"/>
                </a:solidFill>
              </a:rPr>
              <a:t>The outcome is measured with a binary variable (where there are only two possible outcomes).</a:t>
            </a:r>
            <a:endParaRPr>
              <a:solidFill>
                <a:srgbClr val="233A44"/>
              </a:solidFill>
            </a:endParaRPr>
          </a:p>
          <a:p>
            <a:pPr indent="-317500" lvl="0" marL="457200" rtl="0" algn="l">
              <a:spcBef>
                <a:spcPts val="0"/>
              </a:spcBef>
              <a:spcAft>
                <a:spcPts val="0"/>
              </a:spcAft>
              <a:buClr>
                <a:srgbClr val="233A44"/>
              </a:buClr>
              <a:buSzPts val="1400"/>
              <a:buChar char="●"/>
            </a:pPr>
            <a:r>
              <a:rPr lang="en">
                <a:solidFill>
                  <a:srgbClr val="233A44"/>
                </a:solidFill>
              </a:rPr>
              <a:t>Predicts the probability of the occurrence of an event by fitting data to a logistic curve.</a:t>
            </a:r>
            <a:endParaRPr>
              <a:solidFill>
                <a:srgbClr val="233A44"/>
              </a:solidFill>
            </a:endParaRPr>
          </a:p>
          <a:p>
            <a:pPr indent="-317500" lvl="0" marL="457200" rtl="0" algn="l">
              <a:spcBef>
                <a:spcPts val="0"/>
              </a:spcBef>
              <a:spcAft>
                <a:spcPts val="0"/>
              </a:spcAft>
              <a:buClr>
                <a:srgbClr val="233A44"/>
              </a:buClr>
              <a:buSzPts val="1400"/>
              <a:buChar char="●"/>
            </a:pPr>
            <a:r>
              <a:rPr lang="en">
                <a:solidFill>
                  <a:srgbClr val="233A44"/>
                </a:solidFill>
              </a:rPr>
              <a:t>Uses a logistic function to model a binary dependent variable.</a:t>
            </a:r>
            <a:endParaRPr>
              <a:solidFill>
                <a:srgbClr val="233A44"/>
              </a:solidFill>
            </a:endParaRPr>
          </a:p>
          <a:p>
            <a:pPr indent="-317500" lvl="0" marL="457200" rtl="0" algn="l">
              <a:spcBef>
                <a:spcPts val="0"/>
              </a:spcBef>
              <a:spcAft>
                <a:spcPts val="0"/>
              </a:spcAft>
              <a:buClr>
                <a:srgbClr val="233A44"/>
              </a:buClr>
              <a:buSzPts val="1400"/>
              <a:buChar char="●"/>
            </a:pPr>
            <a:r>
              <a:rPr lang="en">
                <a:solidFill>
                  <a:srgbClr val="233A44"/>
                </a:solidFill>
              </a:rPr>
              <a:t>Commonly used for classification problems in machine learning.</a:t>
            </a:r>
            <a:endParaRPr>
              <a:solidFill>
                <a:srgbClr val="233A44"/>
              </a:solidFill>
            </a:endParaRPr>
          </a:p>
          <a:p>
            <a:pPr indent="0" lvl="0" marL="457200" rtl="0" algn="l">
              <a:spcBef>
                <a:spcPts val="0"/>
              </a:spcBef>
              <a:spcAft>
                <a:spcPts val="0"/>
              </a:spcAft>
              <a:buNone/>
            </a:pPr>
            <a:r>
              <a:t/>
            </a:r>
            <a:endParaRPr>
              <a:solidFill>
                <a:srgbClr val="233A44"/>
              </a:solidFill>
            </a:endParaRPr>
          </a:p>
        </p:txBody>
      </p:sp>
      <p:sp>
        <p:nvSpPr>
          <p:cNvPr id="234" name="Google Shape;234;p27"/>
          <p:cNvSpPr txBox="1"/>
          <p:nvPr>
            <p:ph idx="4294967295" type="title"/>
          </p:nvPr>
        </p:nvSpPr>
        <p:spPr>
          <a:xfrm>
            <a:off x="649400" y="251450"/>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LOGISTIC REGRESSION</a:t>
            </a:r>
            <a:endParaRPr b="1" sz="2400">
              <a:solidFill>
                <a:srgbClr val="ED1C25"/>
              </a:solidFill>
              <a:latin typeface="Montserrat"/>
              <a:ea typeface="Montserrat"/>
              <a:cs typeface="Montserrat"/>
              <a:sym typeface="Montserrat"/>
            </a:endParaRPr>
          </a:p>
        </p:txBody>
      </p:sp>
      <p:pic>
        <p:nvPicPr>
          <p:cNvPr id="235" name="Google Shape;235;p27"/>
          <p:cNvPicPr preferRelativeResize="0"/>
          <p:nvPr/>
        </p:nvPicPr>
        <p:blipFill>
          <a:blip r:embed="rId5">
            <a:alphaModFix/>
          </a:blip>
          <a:stretch>
            <a:fillRect/>
          </a:stretch>
        </p:blipFill>
        <p:spPr>
          <a:xfrm>
            <a:off x="6046775" y="856725"/>
            <a:ext cx="3051751" cy="3228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p:nvPr/>
        </p:nvSpPr>
        <p:spPr>
          <a:xfrm rot="10800000">
            <a:off x="25" y="-83775"/>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41" name="Google Shape;241;p28"/>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42" name="Google Shape;242;p28"/>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43" name="Google Shape;243;p28"/>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44" name="Google Shape;244;p28"/>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45" name="Google Shape;245;p28"/>
          <p:cNvSpPr txBox="1"/>
          <p:nvPr>
            <p:ph idx="4294967295" type="title"/>
          </p:nvPr>
        </p:nvSpPr>
        <p:spPr>
          <a:xfrm>
            <a:off x="614500" y="105050"/>
            <a:ext cx="7505700" cy="954600"/>
          </a:xfrm>
          <a:prstGeom prst="rect">
            <a:avLst/>
          </a:prstGeom>
        </p:spPr>
        <p:txBody>
          <a:bodyPr anchorCtr="0" anchor="ctr" bIns="22850" lIns="45725" spcFirstLastPara="1" rIns="45725" wrap="square" tIns="22850">
            <a:normAutofit fontScale="90000"/>
          </a:bodyPr>
          <a:lstStyle/>
          <a:p>
            <a:pPr indent="0" lvl="0" marL="0" rtl="0" algn="l">
              <a:spcBef>
                <a:spcPts val="0"/>
              </a:spcBef>
              <a:spcAft>
                <a:spcPts val="0"/>
              </a:spcAft>
              <a:buNone/>
            </a:pPr>
            <a:r>
              <a:rPr b="1" lang="en" sz="3000">
                <a:solidFill>
                  <a:srgbClr val="ED1C25"/>
                </a:solidFill>
                <a:latin typeface="Nunito"/>
                <a:ea typeface="Nunito"/>
                <a:cs typeface="Nunito"/>
                <a:sym typeface="Nunito"/>
              </a:rPr>
              <a:t> </a:t>
            </a:r>
            <a:endParaRPr b="1" sz="16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6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3000">
                <a:solidFill>
                  <a:srgbClr val="ED1C25"/>
                </a:solidFill>
              </a:rPr>
              <a:t> </a:t>
            </a:r>
            <a:endParaRPr sz="1316">
              <a:solidFill>
                <a:srgbClr val="0D0D0D"/>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3000">
              <a:solidFill>
                <a:srgbClr val="ED1C25"/>
              </a:solidFill>
            </a:endParaRPr>
          </a:p>
        </p:txBody>
      </p:sp>
      <p:sp>
        <p:nvSpPr>
          <p:cNvPr id="246" name="Google Shape;246;p28"/>
          <p:cNvSpPr txBox="1"/>
          <p:nvPr/>
        </p:nvSpPr>
        <p:spPr>
          <a:xfrm>
            <a:off x="789425" y="430425"/>
            <a:ext cx="7734900" cy="462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300">
                <a:solidFill>
                  <a:srgbClr val="ED1C25"/>
                </a:solidFill>
              </a:rPr>
              <a:t>Logistic Regression: Tailored Insights for Patient Readmissions</a:t>
            </a:r>
            <a:endParaRPr sz="1300">
              <a:solidFill>
                <a:schemeClr val="dk1"/>
              </a:solidFill>
            </a:endParaRPr>
          </a:p>
          <a:p>
            <a:pPr indent="-304800" lvl="0" marL="457200" rtl="0" algn="l">
              <a:spcBef>
                <a:spcPts val="0"/>
              </a:spcBef>
              <a:spcAft>
                <a:spcPts val="0"/>
              </a:spcAft>
              <a:buClr>
                <a:srgbClr val="233A44"/>
              </a:buClr>
              <a:buSzPts val="1200"/>
              <a:buChar char="●"/>
            </a:pPr>
            <a:r>
              <a:rPr lang="en" sz="1200">
                <a:solidFill>
                  <a:srgbClr val="233A44"/>
                </a:solidFill>
              </a:rPr>
              <a:t>Analyze patient data (age, prior admissions, lab results, etc.) to forecast readmission chances.</a:t>
            </a:r>
            <a:endParaRPr sz="1200">
              <a:solidFill>
                <a:srgbClr val="233A44"/>
              </a:solidFill>
            </a:endParaRPr>
          </a:p>
          <a:p>
            <a:pPr indent="-304800" lvl="0" marL="457200" rtl="0" algn="l">
              <a:spcBef>
                <a:spcPts val="0"/>
              </a:spcBef>
              <a:spcAft>
                <a:spcPts val="0"/>
              </a:spcAft>
              <a:buClr>
                <a:srgbClr val="233A44"/>
              </a:buClr>
              <a:buSzPts val="1200"/>
              <a:buChar char="●"/>
            </a:pPr>
            <a:r>
              <a:rPr lang="en" sz="1200">
                <a:solidFill>
                  <a:srgbClr val="233A44"/>
                </a:solidFill>
              </a:rPr>
              <a:t>The model identifies the strength and nature of the relationship between the likelihood of readmission and various independent variables (predictors). This allows for the identification of risk factors that significantly increase the chances of readmission.</a:t>
            </a:r>
            <a:endParaRPr sz="1200">
              <a:solidFill>
                <a:srgbClr val="233A44"/>
              </a:solidFill>
            </a:endParaRPr>
          </a:p>
          <a:p>
            <a:pPr indent="-304800" lvl="0" marL="457200" rtl="0" algn="l">
              <a:spcBef>
                <a:spcPts val="0"/>
              </a:spcBef>
              <a:spcAft>
                <a:spcPts val="0"/>
              </a:spcAft>
              <a:buClr>
                <a:srgbClr val="233A44"/>
              </a:buClr>
              <a:buSzPts val="1200"/>
              <a:buChar char="●"/>
            </a:pPr>
            <a:r>
              <a:rPr lang="en" sz="1200">
                <a:solidFill>
                  <a:srgbClr val="233A44"/>
                </a:solidFill>
              </a:rPr>
              <a:t>Result guide healthcare providers in designing personalized follow-up care plans to reduce readmissions.</a:t>
            </a:r>
            <a:endParaRPr sz="1200">
              <a:solidFill>
                <a:srgbClr val="233A44"/>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rgbClr val="ED1C25"/>
                </a:solidFill>
              </a:rPr>
              <a:t>Pros of Using Logistic Regression:</a:t>
            </a:r>
            <a:endParaRPr b="1">
              <a:solidFill>
                <a:srgbClr val="ED1C25"/>
              </a:solidFill>
            </a:endParaRPr>
          </a:p>
          <a:p>
            <a:pPr indent="-304800" lvl="0" marL="457200" rtl="0" algn="l">
              <a:spcBef>
                <a:spcPts val="0"/>
              </a:spcBef>
              <a:spcAft>
                <a:spcPts val="0"/>
              </a:spcAft>
              <a:buClr>
                <a:srgbClr val="233A44"/>
              </a:buClr>
              <a:buSzPts val="1200"/>
              <a:buChar char="●"/>
            </a:pPr>
            <a:r>
              <a:rPr lang="en" sz="1200">
                <a:solidFill>
                  <a:srgbClr val="233A44"/>
                </a:solidFill>
              </a:rPr>
              <a:t>Suited for binary classification tasks such as predicting yes/no outcomes of patient readmission.  Provides transparent and actionable insights, with odds ratios indicating the strength of association between predictors and readmission.</a:t>
            </a:r>
            <a:endParaRPr sz="1200">
              <a:solidFill>
                <a:srgbClr val="233A44"/>
              </a:solidFill>
            </a:endParaRPr>
          </a:p>
          <a:p>
            <a:pPr indent="-304800" lvl="0" marL="457200" rtl="0" algn="l">
              <a:spcBef>
                <a:spcPts val="0"/>
              </a:spcBef>
              <a:spcAft>
                <a:spcPts val="0"/>
              </a:spcAft>
              <a:buClr>
                <a:srgbClr val="233A44"/>
              </a:buClr>
              <a:buSzPts val="1200"/>
              <a:buChar char="●"/>
            </a:pPr>
            <a:r>
              <a:rPr lang="en" sz="1200">
                <a:solidFill>
                  <a:srgbClr val="233A44"/>
                </a:solidFill>
              </a:rPr>
              <a:t>Straightforward to create, interpret, and deploy within clinical workflows.</a:t>
            </a:r>
            <a:endParaRPr sz="1200">
              <a:solidFill>
                <a:srgbClr val="233A44"/>
              </a:solidFill>
            </a:endParaRPr>
          </a:p>
          <a:p>
            <a:pPr indent="-304800" lvl="0" marL="457200" rtl="0" algn="l">
              <a:spcBef>
                <a:spcPts val="0"/>
              </a:spcBef>
              <a:spcAft>
                <a:spcPts val="0"/>
              </a:spcAft>
              <a:buClr>
                <a:srgbClr val="233A44"/>
              </a:buClr>
              <a:buSzPts val="1200"/>
              <a:buChar char="●"/>
            </a:pPr>
            <a:r>
              <a:rPr lang="en" sz="1200">
                <a:solidFill>
                  <a:srgbClr val="233A44"/>
                </a:solidFill>
              </a:rPr>
              <a:t>With the right techniques, these models are less likely to overfit compared to more complex models.</a:t>
            </a:r>
            <a:endParaRPr sz="1200">
              <a:solidFill>
                <a:srgbClr val="233A44"/>
              </a:solidFill>
            </a:endParaRPr>
          </a:p>
          <a:p>
            <a:pPr indent="0" lvl="0" marL="0" rtl="0" algn="l">
              <a:lnSpc>
                <a:spcPct val="115000"/>
              </a:lnSpc>
              <a:spcBef>
                <a:spcPts val="0"/>
              </a:spcBef>
              <a:spcAft>
                <a:spcPts val="0"/>
              </a:spcAft>
              <a:buClr>
                <a:schemeClr val="dk1"/>
              </a:buClr>
              <a:buSzPts val="1100"/>
              <a:buFont typeface="Arial"/>
              <a:buNone/>
            </a:pPr>
            <a:r>
              <a:t/>
            </a:r>
            <a:endParaRPr b="1" sz="1300">
              <a:solidFill>
                <a:srgbClr val="ED1C25"/>
              </a:solidFill>
            </a:endParaRPr>
          </a:p>
          <a:p>
            <a:pPr indent="0" lvl="0" marL="0" rtl="0" algn="l">
              <a:lnSpc>
                <a:spcPct val="115000"/>
              </a:lnSpc>
              <a:spcBef>
                <a:spcPts val="0"/>
              </a:spcBef>
              <a:spcAft>
                <a:spcPts val="0"/>
              </a:spcAft>
              <a:buClr>
                <a:schemeClr val="dk1"/>
              </a:buClr>
              <a:buSzPts val="1100"/>
              <a:buFont typeface="Arial"/>
              <a:buNone/>
            </a:pPr>
            <a:r>
              <a:rPr b="1" lang="en">
                <a:solidFill>
                  <a:srgbClr val="ED1C25"/>
                </a:solidFill>
              </a:rPr>
              <a:t>Cons of Using Logistic Regression:</a:t>
            </a:r>
            <a:endParaRPr b="1">
              <a:solidFill>
                <a:srgbClr val="ED1C25"/>
              </a:solidFill>
            </a:endParaRPr>
          </a:p>
          <a:p>
            <a:pPr indent="-304800" lvl="0" marL="457200" rtl="0" algn="l">
              <a:spcBef>
                <a:spcPts val="0"/>
              </a:spcBef>
              <a:spcAft>
                <a:spcPts val="0"/>
              </a:spcAft>
              <a:buClr>
                <a:schemeClr val="dk1"/>
              </a:buClr>
              <a:buSzPts val="1200"/>
              <a:buChar char="●"/>
            </a:pPr>
            <a:r>
              <a:rPr lang="en" sz="1200">
                <a:solidFill>
                  <a:schemeClr val="dk1"/>
                </a:solidFill>
              </a:rPr>
              <a:t>M</a:t>
            </a:r>
            <a:r>
              <a:rPr lang="en" sz="1200">
                <a:solidFill>
                  <a:srgbClr val="233A44"/>
                </a:solidFill>
              </a:rPr>
              <a:t>ay not effectively capture the complexities of patient health data, which often have non-linear patterns of influence on readmission.</a:t>
            </a:r>
            <a:endParaRPr sz="1200">
              <a:solidFill>
                <a:srgbClr val="233A44"/>
              </a:solidFill>
            </a:endParaRPr>
          </a:p>
          <a:p>
            <a:pPr indent="-304800" lvl="0" marL="457200" rtl="0" algn="l">
              <a:spcBef>
                <a:spcPts val="0"/>
              </a:spcBef>
              <a:spcAft>
                <a:spcPts val="0"/>
              </a:spcAft>
              <a:buClr>
                <a:srgbClr val="233A44"/>
              </a:buClr>
              <a:buSzPts val="1200"/>
              <a:buChar char="●"/>
            </a:pPr>
            <a:r>
              <a:rPr lang="en" sz="1200">
                <a:solidFill>
                  <a:srgbClr val="233A44"/>
                </a:solidFill>
              </a:rPr>
              <a:t>Doesn't account for time-based variables without additional feature engineering, which can be crucial in readmission where timing of prior admissions is important.</a:t>
            </a:r>
            <a:endParaRPr sz="1200">
              <a:solidFill>
                <a:srgbClr val="233A4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52" name="Google Shape;252;p29"/>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53" name="Google Shape;253;p29"/>
          <p:cNvSpPr/>
          <p:nvPr/>
        </p:nvSpPr>
        <p:spPr>
          <a:xfrm>
            <a:off x="-2321485" y="325045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54" name="Google Shape;254;p29"/>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55" name="Google Shape;255;p29"/>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56" name="Google Shape;256;p29"/>
          <p:cNvSpPr txBox="1"/>
          <p:nvPr>
            <p:ph idx="4294967295" type="title"/>
          </p:nvPr>
        </p:nvSpPr>
        <p:spPr>
          <a:xfrm>
            <a:off x="496775" y="159100"/>
            <a:ext cx="7505700" cy="954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None/>
            </a:pPr>
            <a:r>
              <a:rPr b="1" lang="en" sz="2400">
                <a:solidFill>
                  <a:srgbClr val="ED1C25"/>
                </a:solidFill>
                <a:latin typeface="Montserrat"/>
                <a:ea typeface="Montserrat"/>
                <a:cs typeface="Montserrat"/>
                <a:sym typeface="Montserrat"/>
              </a:rPr>
              <a:t>SUPPORT VECTOR MACHINE(SVM)</a:t>
            </a:r>
            <a:endParaRPr b="1" sz="2400">
              <a:solidFill>
                <a:srgbClr val="ED1C25"/>
              </a:solidFill>
              <a:latin typeface="Montserrat"/>
              <a:ea typeface="Montserrat"/>
              <a:cs typeface="Montserrat"/>
              <a:sym typeface="Montserrat"/>
            </a:endParaRPr>
          </a:p>
        </p:txBody>
      </p:sp>
      <p:sp>
        <p:nvSpPr>
          <p:cNvPr id="257" name="Google Shape;257;p29"/>
          <p:cNvSpPr txBox="1"/>
          <p:nvPr/>
        </p:nvSpPr>
        <p:spPr>
          <a:xfrm>
            <a:off x="324750" y="1443000"/>
            <a:ext cx="5113800" cy="2965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The Support Vector Machine (SVM) is a supervised learning algorithm primarily used for classification tasks, especially in scenarios where the data is separable into distinct classes.</a:t>
            </a:r>
            <a:endParaRPr>
              <a:solidFill>
                <a:schemeClr val="dk2"/>
              </a:solidFill>
            </a:endParaRPr>
          </a:p>
          <a:p>
            <a:pPr indent="-317500" lvl="0" marL="457200" rtl="0" algn="l">
              <a:spcBef>
                <a:spcPts val="1000"/>
              </a:spcBef>
              <a:spcAft>
                <a:spcPts val="0"/>
              </a:spcAft>
              <a:buClr>
                <a:schemeClr val="dk2"/>
              </a:buClr>
              <a:buSzPts val="1400"/>
              <a:buChar char="●"/>
            </a:pPr>
            <a:r>
              <a:rPr lang="en">
                <a:solidFill>
                  <a:schemeClr val="dk2"/>
                </a:solidFill>
              </a:rPr>
              <a:t>SVM finds the optimal hyperplane that best separates the classes.</a:t>
            </a:r>
            <a:endParaRPr>
              <a:solidFill>
                <a:schemeClr val="dk2"/>
              </a:solidFill>
            </a:endParaRPr>
          </a:p>
          <a:p>
            <a:pPr indent="-317500" lvl="0" marL="457200" rtl="0" algn="l">
              <a:spcBef>
                <a:spcPts val="1000"/>
              </a:spcBef>
              <a:spcAft>
                <a:spcPts val="0"/>
              </a:spcAft>
              <a:buClr>
                <a:schemeClr val="dk2"/>
              </a:buClr>
              <a:buSzPts val="1400"/>
              <a:buChar char="●"/>
            </a:pPr>
            <a:r>
              <a:rPr lang="en">
                <a:solidFill>
                  <a:schemeClr val="dk2"/>
                </a:solidFill>
              </a:rPr>
              <a:t>In the case of binary classification, it aims to find the hyperplane that maximizes the margin between the classes, with the margin being the distance between the hyperplane and the nearest data points from each class.</a:t>
            </a:r>
            <a:endParaRPr>
              <a:solidFill>
                <a:schemeClr val="dk2"/>
              </a:solidFill>
            </a:endParaRPr>
          </a:p>
          <a:p>
            <a:pPr indent="0" lvl="0" marL="914400" rtl="0" algn="l">
              <a:spcBef>
                <a:spcPts val="1200"/>
              </a:spcBef>
              <a:spcAft>
                <a:spcPts val="1200"/>
              </a:spcAft>
              <a:buNone/>
            </a:pPr>
            <a:r>
              <a:t/>
            </a:r>
            <a:endParaRPr>
              <a:solidFill>
                <a:schemeClr val="dk2"/>
              </a:solidFill>
            </a:endParaRPr>
          </a:p>
        </p:txBody>
      </p:sp>
      <p:pic>
        <p:nvPicPr>
          <p:cNvPr id="258" name="Google Shape;258;p29"/>
          <p:cNvPicPr preferRelativeResize="0"/>
          <p:nvPr/>
        </p:nvPicPr>
        <p:blipFill>
          <a:blip r:embed="rId5">
            <a:alphaModFix/>
          </a:blip>
          <a:stretch>
            <a:fillRect/>
          </a:stretch>
        </p:blipFill>
        <p:spPr>
          <a:xfrm>
            <a:off x="5438552" y="1093125"/>
            <a:ext cx="3620850" cy="3665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64" name="Google Shape;264;p30"/>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65" name="Google Shape;265;p30"/>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66" name="Google Shape;266;p30"/>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67" name="Google Shape;267;p30"/>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68" name="Google Shape;268;p30"/>
          <p:cNvSpPr txBox="1"/>
          <p:nvPr/>
        </p:nvSpPr>
        <p:spPr>
          <a:xfrm>
            <a:off x="4816575" y="580800"/>
            <a:ext cx="4335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chemeClr val="dk2"/>
              </a:solidFill>
              <a:latin typeface="Calibri"/>
              <a:ea typeface="Calibri"/>
              <a:cs typeface="Calibri"/>
              <a:sym typeface="Calibri"/>
            </a:endParaRPr>
          </a:p>
        </p:txBody>
      </p:sp>
      <p:sp>
        <p:nvSpPr>
          <p:cNvPr id="269" name="Google Shape;269;p30"/>
          <p:cNvSpPr txBox="1"/>
          <p:nvPr/>
        </p:nvSpPr>
        <p:spPr>
          <a:xfrm>
            <a:off x="798350" y="194100"/>
            <a:ext cx="8152800" cy="475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ED1C25"/>
                </a:solidFill>
              </a:rPr>
              <a:t>Support Vector Machine</a:t>
            </a:r>
            <a:r>
              <a:rPr b="1" lang="en">
                <a:solidFill>
                  <a:srgbClr val="ED1C25"/>
                </a:solidFill>
              </a:rPr>
              <a:t>: Tailored Insights for Patient Readmissions</a:t>
            </a:r>
            <a:endParaRPr>
              <a:solidFill>
                <a:srgbClr val="0D0D0D"/>
              </a:solidFill>
            </a:endParaRPr>
          </a:p>
          <a:p>
            <a:pPr indent="-311150" lvl="0" marL="457200" marR="0" rtl="0" algn="l">
              <a:lnSpc>
                <a:spcPct val="115000"/>
              </a:lnSpc>
              <a:spcBef>
                <a:spcPts val="0"/>
              </a:spcBef>
              <a:spcAft>
                <a:spcPts val="0"/>
              </a:spcAft>
              <a:buClr>
                <a:srgbClr val="233A44"/>
              </a:buClr>
              <a:buSzPts val="1300"/>
              <a:buFont typeface="Arial"/>
              <a:buChar char="●"/>
            </a:pPr>
            <a:r>
              <a:rPr lang="en" sz="1300">
                <a:solidFill>
                  <a:srgbClr val="233A44"/>
                </a:solidFill>
              </a:rPr>
              <a:t>SVMs find the optimal hyperplane (decision boundary) that separates patients who are likely to be readmitted from those who are not.</a:t>
            </a:r>
            <a:endParaRPr sz="1300">
              <a:solidFill>
                <a:srgbClr val="233A44"/>
              </a:solidFill>
            </a:endParaRPr>
          </a:p>
          <a:p>
            <a:pPr indent="-311150" lvl="0" marL="457200" marR="0" rtl="0" algn="l">
              <a:lnSpc>
                <a:spcPct val="115000"/>
              </a:lnSpc>
              <a:spcBef>
                <a:spcPts val="0"/>
              </a:spcBef>
              <a:spcAft>
                <a:spcPts val="0"/>
              </a:spcAft>
              <a:buClr>
                <a:srgbClr val="233A44"/>
              </a:buClr>
              <a:buSzPts val="1300"/>
              <a:buFont typeface="Arial"/>
              <a:buChar char="●"/>
            </a:pPr>
            <a:r>
              <a:rPr lang="en" sz="1300">
                <a:solidFill>
                  <a:srgbClr val="233A44"/>
                </a:solidFill>
              </a:rPr>
              <a:t>Patients with higher predicted readmission probabilities may receive targeted interventions to reduce their risk and prevent readmission.</a:t>
            </a:r>
            <a:endParaRPr sz="1300">
              <a:solidFill>
                <a:srgbClr val="233A44"/>
              </a:solidFill>
            </a:endParaRPr>
          </a:p>
          <a:p>
            <a:pPr indent="0" lvl="0" marL="457200" marR="0" rtl="0" algn="l">
              <a:lnSpc>
                <a:spcPct val="115000"/>
              </a:lnSpc>
              <a:spcBef>
                <a:spcPts val="0"/>
              </a:spcBef>
              <a:spcAft>
                <a:spcPts val="0"/>
              </a:spcAft>
              <a:buNone/>
            </a:pPr>
            <a:r>
              <a:t/>
            </a:r>
            <a:endParaRPr sz="1300">
              <a:solidFill>
                <a:srgbClr val="0D0D0D"/>
              </a:solidFill>
            </a:endParaRPr>
          </a:p>
          <a:p>
            <a:pPr indent="0" lvl="0" marL="0" rtl="0" algn="l">
              <a:lnSpc>
                <a:spcPct val="115000"/>
              </a:lnSpc>
              <a:spcBef>
                <a:spcPts val="0"/>
              </a:spcBef>
              <a:spcAft>
                <a:spcPts val="0"/>
              </a:spcAft>
              <a:buNone/>
            </a:pPr>
            <a:r>
              <a:rPr b="1" lang="en">
                <a:solidFill>
                  <a:srgbClr val="ED1C25"/>
                </a:solidFill>
              </a:rPr>
              <a:t>Pros of Using Support Vector Machine:</a:t>
            </a:r>
            <a:endParaRPr b="1">
              <a:solidFill>
                <a:srgbClr val="ED1C25"/>
              </a:solidFill>
            </a:endParaRPr>
          </a:p>
          <a:p>
            <a:pPr indent="-311150" lvl="0" marL="457200" rtl="0" algn="l">
              <a:lnSpc>
                <a:spcPct val="115000"/>
              </a:lnSpc>
              <a:spcBef>
                <a:spcPts val="0"/>
              </a:spcBef>
              <a:spcAft>
                <a:spcPts val="0"/>
              </a:spcAft>
              <a:buClr>
                <a:srgbClr val="233A44"/>
              </a:buClr>
              <a:buSzPts val="1300"/>
              <a:buFont typeface="Arial"/>
              <a:buChar char="●"/>
            </a:pPr>
            <a:r>
              <a:rPr lang="en" sz="1300">
                <a:solidFill>
                  <a:srgbClr val="233A44"/>
                </a:solidFill>
              </a:rPr>
              <a:t>Predicting patient readmission involves classifying patients into two categories: readmitted or not readmitted. SVM is well-suited for binary classification tasks.</a:t>
            </a:r>
            <a:endParaRPr sz="1300">
              <a:solidFill>
                <a:srgbClr val="233A44"/>
              </a:solidFill>
            </a:endParaRPr>
          </a:p>
          <a:p>
            <a:pPr indent="-311150" lvl="0" marL="457200" rtl="0" algn="l">
              <a:lnSpc>
                <a:spcPct val="115000"/>
              </a:lnSpc>
              <a:spcBef>
                <a:spcPts val="0"/>
              </a:spcBef>
              <a:spcAft>
                <a:spcPts val="0"/>
              </a:spcAft>
              <a:buClr>
                <a:srgbClr val="233A44"/>
              </a:buClr>
              <a:buSzPts val="1300"/>
              <a:buFont typeface="Arial"/>
              <a:buChar char="●"/>
            </a:pPr>
            <a:r>
              <a:rPr lang="en" sz="1300">
                <a:solidFill>
                  <a:srgbClr val="233A44"/>
                </a:solidFill>
              </a:rPr>
              <a:t>Medical data often exhibits non-linear relationships between attributes such as medical history, admission details, and treatment plans. SVM's ability to handle non-linear relationships makes it suitable for this problem.</a:t>
            </a:r>
            <a:endParaRPr sz="1300">
              <a:solidFill>
                <a:srgbClr val="233A44"/>
              </a:solidFill>
            </a:endParaRPr>
          </a:p>
          <a:p>
            <a:pPr indent="-311150" lvl="0" marL="457200" rtl="0" algn="l">
              <a:lnSpc>
                <a:spcPct val="115000"/>
              </a:lnSpc>
              <a:spcBef>
                <a:spcPts val="0"/>
              </a:spcBef>
              <a:spcAft>
                <a:spcPts val="0"/>
              </a:spcAft>
              <a:buClr>
                <a:srgbClr val="233A44"/>
              </a:buClr>
              <a:buSzPts val="1300"/>
              <a:buFont typeface="Arial"/>
              <a:buChar char="●"/>
            </a:pPr>
            <a:r>
              <a:rPr lang="en" sz="1300">
                <a:solidFill>
                  <a:srgbClr val="233A44"/>
                </a:solidFill>
              </a:rPr>
              <a:t>With multiple attributes contributing to readmission risk assessment, the dataset is likely high-dimensional. SVM is known for its effectiveness in high-dimensional spaces.</a:t>
            </a:r>
            <a:endParaRPr sz="1300">
              <a:solidFill>
                <a:srgbClr val="233A44"/>
              </a:solidFill>
            </a:endParaRPr>
          </a:p>
          <a:p>
            <a:pPr indent="0" lvl="0" marL="457200" rtl="0" algn="l">
              <a:lnSpc>
                <a:spcPct val="115000"/>
              </a:lnSpc>
              <a:spcBef>
                <a:spcPts val="0"/>
              </a:spcBef>
              <a:spcAft>
                <a:spcPts val="0"/>
              </a:spcAft>
              <a:buNone/>
            </a:pPr>
            <a:r>
              <a:t/>
            </a:r>
            <a:endParaRPr sz="1300">
              <a:solidFill>
                <a:srgbClr val="0D0D0D"/>
              </a:solidFill>
            </a:endParaRPr>
          </a:p>
          <a:p>
            <a:pPr indent="0" lvl="0" marL="0" rtl="0" algn="l">
              <a:lnSpc>
                <a:spcPct val="115000"/>
              </a:lnSpc>
              <a:spcBef>
                <a:spcPts val="0"/>
              </a:spcBef>
              <a:spcAft>
                <a:spcPts val="0"/>
              </a:spcAft>
              <a:buNone/>
            </a:pPr>
            <a:r>
              <a:rPr b="1" lang="en">
                <a:solidFill>
                  <a:srgbClr val="ED1C25"/>
                </a:solidFill>
              </a:rPr>
              <a:t>Cons of Using Support Vector Machine:</a:t>
            </a:r>
            <a:endParaRPr b="1">
              <a:solidFill>
                <a:srgbClr val="ED1C25"/>
              </a:solidFill>
            </a:endParaRPr>
          </a:p>
          <a:p>
            <a:pPr indent="-311150" lvl="0" marL="457200" rtl="0" algn="l">
              <a:lnSpc>
                <a:spcPct val="115000"/>
              </a:lnSpc>
              <a:spcBef>
                <a:spcPts val="0"/>
              </a:spcBef>
              <a:spcAft>
                <a:spcPts val="0"/>
              </a:spcAft>
              <a:buClr>
                <a:srgbClr val="233A44"/>
              </a:buClr>
              <a:buSzPts val="1300"/>
              <a:buFont typeface="Arial"/>
              <a:buChar char="●"/>
            </a:pPr>
            <a:r>
              <a:rPr lang="en" sz="1300">
                <a:solidFill>
                  <a:srgbClr val="233A44"/>
                </a:solidFill>
              </a:rPr>
              <a:t>In our healthcare dataset, the classes may be imbalanced, with a significantly higher number of patients not being readmitted compared to those who are readmitted. SVMs may struggle with imbalanced data, leading to biased predictions towards the majority class.</a:t>
            </a:r>
            <a:endParaRPr sz="1300">
              <a:solidFill>
                <a:srgbClr val="233A4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75" name="Google Shape;275;p31"/>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76" name="Google Shape;276;p31"/>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77" name="Google Shape;277;p31"/>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78" name="Google Shape;278;p31"/>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79" name="Google Shape;279;p31"/>
          <p:cNvSpPr txBox="1"/>
          <p:nvPr>
            <p:ph idx="4294967295" type="title"/>
          </p:nvPr>
        </p:nvSpPr>
        <p:spPr>
          <a:xfrm>
            <a:off x="877500" y="641900"/>
            <a:ext cx="7277700" cy="954600"/>
          </a:xfrm>
          <a:prstGeom prst="rect">
            <a:avLst/>
          </a:prstGeom>
        </p:spPr>
        <p:txBody>
          <a:bodyPr anchorCtr="0" anchor="ctr" bIns="22850" lIns="45725" spcFirstLastPara="1" rIns="45725" wrap="square" tIns="22850">
            <a:noAutofit/>
          </a:bodyPr>
          <a:lstStyle/>
          <a:p>
            <a:pPr indent="0" lvl="0" marL="0" rtl="0" algn="l">
              <a:spcBef>
                <a:spcPts val="0"/>
              </a:spcBef>
              <a:spcAft>
                <a:spcPts val="0"/>
              </a:spcAft>
              <a:buClr>
                <a:schemeClr val="dk1"/>
              </a:buClr>
              <a:buSzPts val="1100"/>
              <a:buFont typeface="Arial"/>
              <a:buNone/>
            </a:pPr>
            <a:r>
              <a:rPr b="1" lang="en" sz="2400">
                <a:solidFill>
                  <a:srgbClr val="ED1C25"/>
                </a:solidFill>
                <a:latin typeface="Montserrat"/>
                <a:ea typeface="Montserrat"/>
                <a:cs typeface="Montserrat"/>
                <a:sym typeface="Montserrat"/>
              </a:rPr>
              <a:t>RESEARCH QUESTION 2</a:t>
            </a:r>
            <a:endParaRPr b="1" sz="2400">
              <a:solidFill>
                <a:srgbClr val="ED1C25"/>
              </a:solidFill>
              <a:latin typeface="Montserrat"/>
              <a:ea typeface="Montserrat"/>
              <a:cs typeface="Montserrat"/>
              <a:sym typeface="Montserrat"/>
            </a:endParaRPr>
          </a:p>
          <a:p>
            <a:pPr indent="0" lvl="0" marL="0" rtl="0" algn="l">
              <a:spcBef>
                <a:spcPts val="0"/>
              </a:spcBef>
              <a:spcAft>
                <a:spcPts val="0"/>
              </a:spcAft>
              <a:buSzPts val="990"/>
              <a:buNone/>
            </a:pPr>
            <a:r>
              <a:t/>
            </a:r>
            <a:endParaRPr sz="2600">
              <a:solidFill>
                <a:srgbClr val="ED1C25"/>
              </a:solidFill>
              <a:latin typeface="Montserrat"/>
              <a:ea typeface="Montserrat"/>
              <a:cs typeface="Montserrat"/>
              <a:sym typeface="Montserrat"/>
            </a:endParaRPr>
          </a:p>
        </p:txBody>
      </p:sp>
      <p:sp>
        <p:nvSpPr>
          <p:cNvPr id="280" name="Google Shape;280;p31"/>
          <p:cNvSpPr txBox="1"/>
          <p:nvPr/>
        </p:nvSpPr>
        <p:spPr>
          <a:xfrm>
            <a:off x="893275" y="1596500"/>
            <a:ext cx="7357500" cy="27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ED1C25"/>
                </a:solidFill>
              </a:rPr>
              <a:t>Segmentation of patients based on risk factors:</a:t>
            </a:r>
            <a:r>
              <a:rPr lang="en" sz="1500">
                <a:solidFill>
                  <a:srgbClr val="ED1C25"/>
                </a:solidFill>
              </a:rPr>
              <a:t> </a:t>
            </a:r>
            <a:r>
              <a:rPr lang="en" sz="1500">
                <a:solidFill>
                  <a:srgbClr val="233A44"/>
                </a:solidFill>
              </a:rPr>
              <a:t>Can we segment patients into different risk groups based on their medical profiles and demographic characteristics?</a:t>
            </a:r>
            <a:endParaRPr sz="1500">
              <a:solidFill>
                <a:srgbClr val="233A44"/>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ED1C25"/>
                </a:solidFill>
              </a:rPr>
              <a:t>Models </a:t>
            </a:r>
            <a:endParaRPr b="1" sz="1500">
              <a:solidFill>
                <a:srgbClr val="ED1C25"/>
              </a:solidFill>
            </a:endParaRPr>
          </a:p>
          <a:p>
            <a:pPr indent="0" lvl="0" marL="0" rtl="0" algn="l">
              <a:spcBef>
                <a:spcPts val="0"/>
              </a:spcBef>
              <a:spcAft>
                <a:spcPts val="0"/>
              </a:spcAft>
              <a:buNone/>
            </a:pPr>
            <a:r>
              <a:t/>
            </a:r>
            <a:endParaRPr sz="1500"/>
          </a:p>
          <a:p>
            <a:pPr indent="-323850" lvl="0" marL="457200" rtl="0" algn="l">
              <a:lnSpc>
                <a:spcPct val="115000"/>
              </a:lnSpc>
              <a:spcBef>
                <a:spcPts val="0"/>
              </a:spcBef>
              <a:spcAft>
                <a:spcPts val="0"/>
              </a:spcAft>
              <a:buClr>
                <a:srgbClr val="233A44"/>
              </a:buClr>
              <a:buSzPts val="1500"/>
              <a:buFont typeface="Roboto"/>
              <a:buChar char="●"/>
            </a:pPr>
            <a:r>
              <a:rPr lang="en" sz="1500">
                <a:solidFill>
                  <a:srgbClr val="233A44"/>
                </a:solidFill>
                <a:latin typeface="Roboto"/>
                <a:ea typeface="Roboto"/>
                <a:cs typeface="Roboto"/>
                <a:sym typeface="Roboto"/>
              </a:rPr>
              <a:t>Hierarchical clustering</a:t>
            </a:r>
            <a:endParaRPr sz="1500">
              <a:solidFill>
                <a:srgbClr val="233A44"/>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rgbClr val="233A44"/>
              </a:solidFill>
              <a:latin typeface="Roboto"/>
              <a:ea typeface="Roboto"/>
              <a:cs typeface="Roboto"/>
              <a:sym typeface="Roboto"/>
            </a:endParaRPr>
          </a:p>
          <a:p>
            <a:pPr indent="-323850" lvl="0" marL="457200" rtl="0" algn="l">
              <a:lnSpc>
                <a:spcPct val="115000"/>
              </a:lnSpc>
              <a:spcBef>
                <a:spcPts val="0"/>
              </a:spcBef>
              <a:spcAft>
                <a:spcPts val="0"/>
              </a:spcAft>
              <a:buClr>
                <a:srgbClr val="233A44"/>
              </a:buClr>
              <a:buSzPts val="1500"/>
              <a:buFont typeface="Roboto"/>
              <a:buChar char="●"/>
            </a:pPr>
            <a:r>
              <a:rPr lang="en" sz="1500">
                <a:solidFill>
                  <a:srgbClr val="233A44"/>
                </a:solidFill>
                <a:latin typeface="Roboto"/>
                <a:ea typeface="Roboto"/>
                <a:cs typeface="Roboto"/>
                <a:sym typeface="Roboto"/>
              </a:rPr>
              <a:t>K-Nearest Neighbors (KNN)</a:t>
            </a:r>
            <a:endParaRPr sz="1500">
              <a:solidFill>
                <a:srgbClr val="233A44"/>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rgbClr val="0D0D0D"/>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86" name="Google Shape;286;p32"/>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287" name="Google Shape;287;p32"/>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288" name="Google Shape;288;p32"/>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289" name="Google Shape;289;p32"/>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290" name="Google Shape;290;p32"/>
          <p:cNvSpPr txBox="1"/>
          <p:nvPr>
            <p:ph idx="4294967295" type="title"/>
          </p:nvPr>
        </p:nvSpPr>
        <p:spPr>
          <a:xfrm>
            <a:off x="458675" y="0"/>
            <a:ext cx="7283400" cy="843600"/>
          </a:xfrm>
          <a:prstGeom prst="rect">
            <a:avLst/>
          </a:prstGeom>
        </p:spPr>
        <p:txBody>
          <a:bodyPr anchorCtr="0" anchor="ctr" bIns="22850" lIns="45725" spcFirstLastPara="1" rIns="45725" wrap="square" tIns="22850">
            <a:normAutofit/>
          </a:bodyPr>
          <a:lstStyle/>
          <a:p>
            <a:pPr indent="0" lvl="0" marL="0" rtl="0" algn="l">
              <a:spcBef>
                <a:spcPts val="0"/>
              </a:spcBef>
              <a:spcAft>
                <a:spcPts val="0"/>
              </a:spcAft>
              <a:buClr>
                <a:schemeClr val="dk1"/>
              </a:buClr>
              <a:buSzPts val="1100"/>
              <a:buFont typeface="Arial"/>
              <a:buNone/>
            </a:pPr>
            <a:r>
              <a:rPr lang="en">
                <a:solidFill>
                  <a:srgbClr val="ED1C25"/>
                </a:solidFill>
                <a:latin typeface="Arial"/>
                <a:ea typeface="Arial"/>
                <a:cs typeface="Arial"/>
                <a:sym typeface="Arial"/>
              </a:rPr>
              <a:t>                             </a:t>
            </a:r>
            <a:r>
              <a:rPr b="1" lang="en">
                <a:solidFill>
                  <a:srgbClr val="ED1C25"/>
                </a:solidFill>
                <a:latin typeface="Montserrat"/>
                <a:ea typeface="Montserrat"/>
                <a:cs typeface="Montserrat"/>
                <a:sym typeface="Montserrat"/>
              </a:rPr>
              <a:t>HIERARCHICAL CLUSTERING</a:t>
            </a:r>
            <a:endParaRPr b="1">
              <a:solidFill>
                <a:srgbClr val="ED1C25"/>
              </a:solidFill>
              <a:latin typeface="Montserrat"/>
              <a:ea typeface="Montserrat"/>
              <a:cs typeface="Montserrat"/>
              <a:sym typeface="Montserrat"/>
            </a:endParaRPr>
          </a:p>
        </p:txBody>
      </p:sp>
      <p:sp>
        <p:nvSpPr>
          <p:cNvPr id="291" name="Google Shape;291;p32"/>
          <p:cNvSpPr txBox="1"/>
          <p:nvPr>
            <p:ph idx="4294967295" type="body"/>
          </p:nvPr>
        </p:nvSpPr>
        <p:spPr>
          <a:xfrm>
            <a:off x="1089050" y="2723475"/>
            <a:ext cx="7283400" cy="2133300"/>
          </a:xfrm>
          <a:prstGeom prst="rect">
            <a:avLst/>
          </a:prstGeom>
        </p:spPr>
        <p:txBody>
          <a:bodyPr anchorCtr="0" anchor="t" bIns="22850" lIns="45725" spcFirstLastPara="1" rIns="45725" wrap="square" tIns="22850">
            <a:noAutofit/>
          </a:bodyPr>
          <a:lstStyle/>
          <a:p>
            <a:pPr indent="0" lvl="0" marL="457200" rtl="0" algn="l">
              <a:lnSpc>
                <a:spcPct val="115000"/>
              </a:lnSpc>
              <a:spcBef>
                <a:spcPts val="1500"/>
              </a:spcBef>
              <a:spcAft>
                <a:spcPts val="0"/>
              </a:spcAft>
              <a:buNone/>
            </a:pPr>
            <a:r>
              <a:t/>
            </a:r>
            <a:endParaRPr b="1" sz="1400">
              <a:solidFill>
                <a:srgbClr val="233A44"/>
              </a:solidFill>
              <a:latin typeface="Arial"/>
              <a:ea typeface="Arial"/>
              <a:cs typeface="Arial"/>
              <a:sym typeface="Arial"/>
            </a:endParaRPr>
          </a:p>
          <a:p>
            <a:pPr indent="-311150" lvl="0" marL="457200" rtl="0" algn="l">
              <a:lnSpc>
                <a:spcPct val="115000"/>
              </a:lnSpc>
              <a:spcBef>
                <a:spcPts val="0"/>
              </a:spcBef>
              <a:spcAft>
                <a:spcPts val="0"/>
              </a:spcAft>
              <a:buClr>
                <a:srgbClr val="233A44"/>
              </a:buClr>
              <a:buSzPts val="1300"/>
              <a:buFont typeface="Arial"/>
              <a:buChar char="●"/>
            </a:pPr>
            <a:r>
              <a:rPr lang="en" sz="1300">
                <a:solidFill>
                  <a:srgbClr val="233A44"/>
                </a:solidFill>
                <a:latin typeface="Arial"/>
                <a:ea typeface="Arial"/>
                <a:cs typeface="Arial"/>
                <a:sym typeface="Arial"/>
              </a:rPr>
              <a:t>Hierarchical clustering organizes data into a tree-like structure by grouping similar data points into clusters.</a:t>
            </a:r>
            <a:endParaRPr sz="1300">
              <a:solidFill>
                <a:srgbClr val="233A44"/>
              </a:solidFill>
              <a:latin typeface="Arial"/>
              <a:ea typeface="Arial"/>
              <a:cs typeface="Arial"/>
              <a:sym typeface="Arial"/>
            </a:endParaRPr>
          </a:p>
          <a:p>
            <a:pPr indent="-311150" lvl="0" marL="457200" rtl="0" algn="l">
              <a:lnSpc>
                <a:spcPct val="115000"/>
              </a:lnSpc>
              <a:spcBef>
                <a:spcPts val="0"/>
              </a:spcBef>
              <a:spcAft>
                <a:spcPts val="0"/>
              </a:spcAft>
              <a:buClr>
                <a:srgbClr val="233A44"/>
              </a:buClr>
              <a:buSzPts val="1300"/>
              <a:buFont typeface="Arial"/>
              <a:buChar char="●"/>
            </a:pPr>
            <a:r>
              <a:rPr lang="en" sz="1300">
                <a:solidFill>
                  <a:srgbClr val="233A44"/>
                </a:solidFill>
                <a:latin typeface="Arial"/>
                <a:ea typeface="Arial"/>
                <a:cs typeface="Arial"/>
                <a:sym typeface="Arial"/>
              </a:rPr>
              <a:t>It operates continuously, merging or splitting clusters until a hierarchy of clusters is formed, depicting relationships at various level of detail.</a:t>
            </a:r>
            <a:endParaRPr sz="1300">
              <a:solidFill>
                <a:srgbClr val="233A44"/>
              </a:solidFill>
              <a:latin typeface="Arial"/>
              <a:ea typeface="Arial"/>
              <a:cs typeface="Arial"/>
              <a:sym typeface="Arial"/>
            </a:endParaRPr>
          </a:p>
          <a:p>
            <a:pPr indent="-311150" lvl="0" marL="457200" rtl="0" algn="l">
              <a:lnSpc>
                <a:spcPct val="115000"/>
              </a:lnSpc>
              <a:spcBef>
                <a:spcPts val="0"/>
              </a:spcBef>
              <a:spcAft>
                <a:spcPts val="0"/>
              </a:spcAft>
              <a:buClr>
                <a:srgbClr val="233A44"/>
              </a:buClr>
              <a:buSzPts val="1300"/>
              <a:buFont typeface="Arial"/>
              <a:buChar char="●"/>
            </a:pPr>
            <a:r>
              <a:rPr lang="en" sz="1300">
                <a:solidFill>
                  <a:srgbClr val="233A44"/>
                </a:solidFill>
                <a:latin typeface="Arial"/>
                <a:ea typeface="Arial"/>
                <a:cs typeface="Arial"/>
                <a:sym typeface="Arial"/>
              </a:rPr>
              <a:t>In this method, columns represent data features, while rows represent individual data points or observations.</a:t>
            </a:r>
            <a:endParaRPr sz="1300">
              <a:solidFill>
                <a:srgbClr val="233A44"/>
              </a:solidFill>
              <a:latin typeface="Arial"/>
              <a:ea typeface="Arial"/>
              <a:cs typeface="Arial"/>
              <a:sym typeface="Arial"/>
            </a:endParaRPr>
          </a:p>
          <a:p>
            <a:pPr indent="-311150" lvl="0" marL="457200" rtl="0" algn="l">
              <a:lnSpc>
                <a:spcPct val="115000"/>
              </a:lnSpc>
              <a:spcBef>
                <a:spcPts val="0"/>
              </a:spcBef>
              <a:spcAft>
                <a:spcPts val="0"/>
              </a:spcAft>
              <a:buClr>
                <a:srgbClr val="233A44"/>
              </a:buClr>
              <a:buSzPts val="1300"/>
              <a:buFont typeface="Arial"/>
              <a:buChar char="●"/>
            </a:pPr>
            <a:r>
              <a:rPr lang="en" sz="1300">
                <a:solidFill>
                  <a:srgbClr val="233A44"/>
                </a:solidFill>
                <a:latin typeface="Arial"/>
                <a:ea typeface="Arial"/>
                <a:cs typeface="Arial"/>
                <a:sym typeface="Arial"/>
              </a:rPr>
              <a:t>Each data </a:t>
            </a:r>
            <a:r>
              <a:rPr lang="en" sz="1300">
                <a:solidFill>
                  <a:srgbClr val="233A44"/>
                </a:solidFill>
                <a:latin typeface="Arial"/>
                <a:ea typeface="Arial"/>
                <a:cs typeface="Arial"/>
                <a:sym typeface="Arial"/>
              </a:rPr>
              <a:t>point</a:t>
            </a:r>
            <a:r>
              <a:rPr lang="en" sz="1300">
                <a:solidFill>
                  <a:srgbClr val="233A44"/>
                </a:solidFill>
                <a:latin typeface="Arial"/>
                <a:ea typeface="Arial"/>
                <a:cs typeface="Arial"/>
                <a:sym typeface="Arial"/>
              </a:rPr>
              <a:t> are used to determine similarity or dissimilarity, which guides the clustering process.</a:t>
            </a:r>
            <a:endParaRPr sz="1400">
              <a:solidFill>
                <a:srgbClr val="233A44"/>
              </a:solidFill>
              <a:latin typeface="Arial"/>
              <a:ea typeface="Arial"/>
              <a:cs typeface="Arial"/>
              <a:sym typeface="Arial"/>
            </a:endParaRPr>
          </a:p>
          <a:p>
            <a:pPr indent="0" lvl="0" marL="457200" rtl="0" algn="l">
              <a:lnSpc>
                <a:spcPct val="115000"/>
              </a:lnSpc>
              <a:spcBef>
                <a:spcPts val="1500"/>
              </a:spcBef>
              <a:spcAft>
                <a:spcPts val="0"/>
              </a:spcAft>
              <a:buNone/>
            </a:pPr>
            <a:r>
              <a:t/>
            </a:r>
            <a:endParaRPr sz="1700">
              <a:solidFill>
                <a:schemeClr val="dk2"/>
              </a:solidFill>
              <a:latin typeface="Arial"/>
              <a:ea typeface="Arial"/>
              <a:cs typeface="Arial"/>
              <a:sym typeface="Arial"/>
            </a:endParaRPr>
          </a:p>
        </p:txBody>
      </p:sp>
      <p:sp>
        <p:nvSpPr>
          <p:cNvPr id="292" name="Google Shape;292;p32"/>
          <p:cNvSpPr txBox="1"/>
          <p:nvPr/>
        </p:nvSpPr>
        <p:spPr>
          <a:xfrm>
            <a:off x="5954925" y="3013450"/>
            <a:ext cx="3454500" cy="113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000">
              <a:solidFill>
                <a:schemeClr val="dk2"/>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293" name="Google Shape;293;p32"/>
          <p:cNvPicPr preferRelativeResize="0"/>
          <p:nvPr/>
        </p:nvPicPr>
        <p:blipFill rotWithShape="1">
          <a:blip r:embed="rId5">
            <a:alphaModFix/>
          </a:blip>
          <a:srcRect b="8822" l="0" r="0" t="13241"/>
          <a:stretch/>
        </p:blipFill>
        <p:spPr>
          <a:xfrm>
            <a:off x="1832863" y="698175"/>
            <a:ext cx="5648026" cy="2220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p:nvPr/>
        </p:nvSpPr>
        <p:spPr>
          <a:xfrm rot="10800000">
            <a:off x="84875" y="0"/>
            <a:ext cx="9144000" cy="51435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77" l="0" r="0" t="-38887"/>
            </a:stretch>
          </a:blipFill>
          <a:ln>
            <a:noFill/>
          </a:ln>
        </p:spPr>
      </p:sp>
      <p:sp>
        <p:nvSpPr>
          <p:cNvPr id="299" name="Google Shape;299;p33"/>
          <p:cNvSpPr/>
          <p:nvPr/>
        </p:nvSpPr>
        <p:spPr>
          <a:xfrm rot="7649932">
            <a:off x="8004955" y="-1042303"/>
            <a:ext cx="3822507" cy="3906839"/>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300" name="Google Shape;300;p33"/>
          <p:cNvSpPr/>
          <p:nvPr/>
        </p:nvSpPr>
        <p:spPr>
          <a:xfrm>
            <a:off x="-1897110" y="3796800"/>
            <a:ext cx="4511317" cy="462915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sp>
        <p:nvSpPr>
          <p:cNvPr id="301" name="Google Shape;301;p33"/>
          <p:cNvSpPr txBox="1"/>
          <p:nvPr/>
        </p:nvSpPr>
        <p:spPr>
          <a:xfrm>
            <a:off x="2118174" y="2174393"/>
            <a:ext cx="4907700" cy="1077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t/>
            </a:r>
            <a:endParaRPr sz="700"/>
          </a:p>
        </p:txBody>
      </p:sp>
      <p:sp>
        <p:nvSpPr>
          <p:cNvPr id="302" name="Google Shape;302;p33"/>
          <p:cNvSpPr txBox="1"/>
          <p:nvPr/>
        </p:nvSpPr>
        <p:spPr>
          <a:xfrm>
            <a:off x="2189825" y="3796800"/>
            <a:ext cx="493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303" name="Google Shape;303;p33"/>
          <p:cNvSpPr txBox="1"/>
          <p:nvPr/>
        </p:nvSpPr>
        <p:spPr>
          <a:xfrm>
            <a:off x="4816575" y="580800"/>
            <a:ext cx="4335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chemeClr val="dk2"/>
              </a:solidFill>
              <a:latin typeface="Calibri"/>
              <a:ea typeface="Calibri"/>
              <a:cs typeface="Calibri"/>
              <a:sym typeface="Calibri"/>
            </a:endParaRPr>
          </a:p>
        </p:txBody>
      </p:sp>
      <p:sp>
        <p:nvSpPr>
          <p:cNvPr id="304" name="Google Shape;304;p33"/>
          <p:cNvSpPr txBox="1"/>
          <p:nvPr/>
        </p:nvSpPr>
        <p:spPr>
          <a:xfrm>
            <a:off x="887800" y="260300"/>
            <a:ext cx="7175400" cy="47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ED1C25"/>
                </a:solidFill>
              </a:rPr>
              <a:t>Hierarchical Clustering: Tailored Insights for Patient Readmissions</a:t>
            </a:r>
            <a:endParaRPr sz="1100">
              <a:solidFill>
                <a:srgbClr val="0D0D0D"/>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Hierarchical clustering can help identify distinct patterns or clusters of patients with higher or lower readmission risks.</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It allows us to segment patients based on their medical profiles, demographic characteristics, and healthcare encounters.</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By analyzing the hierarchy of clusters, we can gain insights into the relationships between different patient groups and their readmission risks.</a:t>
            </a:r>
            <a:endParaRPr sz="1100">
              <a:solidFill>
                <a:srgbClr val="233A44"/>
              </a:solidFill>
            </a:endParaRPr>
          </a:p>
          <a:p>
            <a:pPr indent="0" lvl="0" marL="457200" rtl="0" algn="l">
              <a:lnSpc>
                <a:spcPct val="115000"/>
              </a:lnSpc>
              <a:spcBef>
                <a:spcPts val="0"/>
              </a:spcBef>
              <a:spcAft>
                <a:spcPts val="0"/>
              </a:spcAft>
              <a:buNone/>
            </a:pPr>
            <a:r>
              <a:t/>
            </a:r>
            <a:endParaRPr sz="1100">
              <a:solidFill>
                <a:srgbClr val="0D0D0D"/>
              </a:solidFill>
            </a:endParaRPr>
          </a:p>
          <a:p>
            <a:pPr indent="0" lvl="0" marL="0" rtl="0" algn="l">
              <a:lnSpc>
                <a:spcPct val="115000"/>
              </a:lnSpc>
              <a:spcBef>
                <a:spcPts val="0"/>
              </a:spcBef>
              <a:spcAft>
                <a:spcPts val="0"/>
              </a:spcAft>
              <a:buNone/>
            </a:pPr>
            <a:r>
              <a:rPr b="1" lang="en">
                <a:solidFill>
                  <a:srgbClr val="ED1C25"/>
                </a:solidFill>
              </a:rPr>
              <a:t>Pros of Using Hierarchical Clustering:</a:t>
            </a:r>
            <a:endParaRPr b="1">
              <a:solidFill>
                <a:srgbClr val="ED1C25"/>
              </a:solidFill>
            </a:endParaRPr>
          </a:p>
          <a:p>
            <a:pPr indent="-292100" lvl="0" marL="457200" rtl="0" algn="l">
              <a:lnSpc>
                <a:spcPct val="115000"/>
              </a:lnSpc>
              <a:spcBef>
                <a:spcPts val="0"/>
              </a:spcBef>
              <a:spcAft>
                <a:spcPts val="0"/>
              </a:spcAft>
              <a:buClr>
                <a:srgbClr val="233A44"/>
              </a:buClr>
              <a:buSzPts val="1000"/>
              <a:buFont typeface="Arial"/>
              <a:buChar char="●"/>
            </a:pPr>
            <a:r>
              <a:rPr lang="en" sz="1100">
                <a:solidFill>
                  <a:srgbClr val="233A44"/>
                </a:solidFill>
              </a:rPr>
              <a:t>Supports Mixed Data Types: Can handle mixed data types, such as numerical and categorical variables, facilitating comprehensive patient profiling.</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Incremental Analysis: Enables exploration of data at multiple levels of detail by examining clusters at different heights in the dendrogram.</a:t>
            </a:r>
            <a:endParaRPr sz="1100">
              <a:solidFill>
                <a:srgbClr val="233A44"/>
              </a:solidFill>
            </a:endParaRPr>
          </a:p>
          <a:p>
            <a:pPr indent="-292100" lvl="0" marL="457200" rtl="0" algn="l">
              <a:lnSpc>
                <a:spcPct val="115000"/>
              </a:lnSpc>
              <a:spcBef>
                <a:spcPts val="0"/>
              </a:spcBef>
              <a:spcAft>
                <a:spcPts val="0"/>
              </a:spcAft>
              <a:buClr>
                <a:srgbClr val="233A44"/>
              </a:buClr>
              <a:buSzPts val="1000"/>
              <a:buFont typeface="Arial"/>
              <a:buChar char="●"/>
            </a:pPr>
            <a:r>
              <a:rPr lang="en" sz="1100">
                <a:solidFill>
                  <a:srgbClr val="233A44"/>
                </a:solidFill>
              </a:rPr>
              <a:t>Reveals Nested Structures: Captures hierarchical relationships between clusters, identifying subgroups within larger clusters.</a:t>
            </a:r>
            <a:endParaRPr sz="1100">
              <a:solidFill>
                <a:srgbClr val="233A44"/>
              </a:solidFill>
            </a:endParaRPr>
          </a:p>
          <a:p>
            <a:pPr indent="0" lvl="0" marL="0" rtl="0" algn="l">
              <a:lnSpc>
                <a:spcPct val="115000"/>
              </a:lnSpc>
              <a:spcBef>
                <a:spcPts val="1500"/>
              </a:spcBef>
              <a:spcAft>
                <a:spcPts val="0"/>
              </a:spcAft>
              <a:buNone/>
            </a:pPr>
            <a:r>
              <a:rPr b="1" lang="en">
                <a:solidFill>
                  <a:srgbClr val="ED1C25"/>
                </a:solidFill>
              </a:rPr>
              <a:t>Cons of Using Hierarchical Clustering:</a:t>
            </a:r>
            <a:endParaRPr b="1">
              <a:solidFill>
                <a:srgbClr val="ED1C25"/>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May be computationally intensive, especially with large datasets containing numerous attributes and instances.</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Sensitivity to outliers and noise in the data may affect the clustering results and subsequent analysis.</a:t>
            </a:r>
            <a:endParaRPr sz="1100">
              <a:solidFill>
                <a:srgbClr val="233A44"/>
              </a:solidFill>
            </a:endParaRPr>
          </a:p>
          <a:p>
            <a:pPr indent="-298450" lvl="0" marL="457200" rtl="0" algn="l">
              <a:lnSpc>
                <a:spcPct val="115000"/>
              </a:lnSpc>
              <a:spcBef>
                <a:spcPts val="0"/>
              </a:spcBef>
              <a:spcAft>
                <a:spcPts val="0"/>
              </a:spcAft>
              <a:buClr>
                <a:srgbClr val="233A44"/>
              </a:buClr>
              <a:buSzPts val="1100"/>
              <a:buFont typeface="Arial"/>
              <a:buChar char="●"/>
            </a:pPr>
            <a:r>
              <a:rPr lang="en" sz="1100">
                <a:solidFill>
                  <a:srgbClr val="233A44"/>
                </a:solidFill>
              </a:rPr>
              <a:t>Interpretation of the hierarchy of clusters can be complex, requiring careful analysis and domain expertise.</a:t>
            </a:r>
            <a:endParaRPr sz="1100">
              <a:solidFill>
                <a:srgbClr val="233A44"/>
              </a:solidFill>
            </a:endParaRPr>
          </a:p>
          <a:p>
            <a:pPr indent="0" lvl="0" marL="0" rtl="0" algn="l">
              <a:lnSpc>
                <a:spcPct val="115000"/>
              </a:lnSpc>
              <a:spcBef>
                <a:spcPts val="0"/>
              </a:spcBef>
              <a:spcAft>
                <a:spcPts val="0"/>
              </a:spcAft>
              <a:buNone/>
            </a:pPr>
            <a:r>
              <a:t/>
            </a:r>
            <a:endParaRPr sz="1100">
              <a:solidFill>
                <a:srgbClr val="0D0D0D"/>
              </a:solidFill>
            </a:endParaRPr>
          </a:p>
          <a:p>
            <a:pPr indent="0" lvl="0" marL="0" rtl="0" algn="l">
              <a:lnSpc>
                <a:spcPct val="115000"/>
              </a:lnSpc>
              <a:spcBef>
                <a:spcPts val="0"/>
              </a:spcBef>
              <a:spcAft>
                <a:spcPts val="0"/>
              </a:spcAft>
              <a:buNone/>
            </a:pPr>
            <a:r>
              <a:t/>
            </a:r>
            <a:endParaRPr sz="1100">
              <a:solidFill>
                <a:srgbClr val="0D0D0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