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</p:sldIdLst>
  <p:sldSz cx="9144000" cy="6858000" type="screen4x3"/>
  <p:notesSz cx="6662738" cy="9906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6250" autoAdjust="0"/>
  </p:normalViewPr>
  <p:slideViewPr>
    <p:cSldViewPr>
      <p:cViewPr varScale="1">
        <p:scale>
          <a:sx n="96" d="100"/>
          <a:sy n="96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09113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CB52403-4E61-460C-9297-CA7B19DFDA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64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705350"/>
            <a:ext cx="488791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10700"/>
            <a:ext cx="2886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60716B1-6E28-448C-AF96-EBADE72B35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41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6338"/>
          </a:xfrm>
          <a:ln/>
        </p:spPr>
      </p:sp>
      <p:sp>
        <p:nvSpPr>
          <p:cNvPr id="1536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6338"/>
          </a:xfrm>
          <a:ln/>
        </p:spPr>
      </p:sp>
      <p:sp>
        <p:nvSpPr>
          <p:cNvPr id="3379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3584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3789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3993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4198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1741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1945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2150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2355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2560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2765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2969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3059" y="743109"/>
            <a:ext cx="4956620" cy="3715542"/>
          </a:xfrm>
          <a:ln/>
        </p:spPr>
      </p:sp>
      <p:sp>
        <p:nvSpPr>
          <p:cNvPr id="3174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889528" y="4705826"/>
            <a:ext cx="4882096" cy="445865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CC9900"/>
            </a:gs>
            <a:gs pos="100000">
              <a:srgbClr val="5E47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581 AUT compmaths sci log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09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4676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71600" y="3886200"/>
            <a:ext cx="6781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EE88-E66B-4354-A4BA-91C297CC5A0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EDEB-EBE2-4624-8A5D-FF5E0023146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NZ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0EE1-4B4D-4E56-9BD2-249B5AA0C1E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7E3D-E746-46E8-A72B-BAB6F2EA73A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43313" y="6429375"/>
            <a:ext cx="4786312" cy="2889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79B93-984D-47CF-B2D2-E6C81C42C86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DA09A-DB79-45D4-917C-C046CC492D9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EE348-97BC-47BC-AB07-F0DC4AAFD8F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B4367-2A62-4D6C-9085-4410D6C6283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B3DA-441A-47B6-B86A-8A2844AC70F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14238-9BE2-498F-813A-6AFBDE1F4DE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15162-7E75-4180-844C-56ABE28F441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7A945-E58B-49E0-9DC8-5D4F9875808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rgbClr val="CC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7772400" cy="1143000"/>
          </a:xfrm>
          <a:prstGeom prst="rect">
            <a:avLst/>
          </a:prstGeom>
          <a:solidFill>
            <a:srgbClr val="0000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597650"/>
            <a:ext cx="43926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r>
              <a:rPr lang="en-NZ"/>
              <a:t>D.Kassabova and R. Wellington                Applied HCI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3388" y="6481763"/>
            <a:ext cx="1090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AE456B51-45D1-43DD-95DB-105692925CA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pic>
        <p:nvPicPr>
          <p:cNvPr id="1031" name="Picture 7" descr="3581 AUT compmaths sci log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6513" y="6308725"/>
            <a:ext cx="36718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veysystem.com/sscalc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liebertpub.com/doi/abs/10.1089/cpb.2009.0003" TargetMode="External"/><Relationship Id="rId2" Type="http://schemas.openxmlformats.org/officeDocument/2006/relationships/hyperlink" Target="http://www.ncbi.nlm.nih.gov/pmc/articles/PMC387893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SzPct val="241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700"/>
              <a:t>HCI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lvl="1" indent="0" algn="ctr" eaLnBrk="1" hangingPunct="1">
              <a:spcBef>
                <a:spcPts val="788"/>
              </a:spcBef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</a:rPr>
              <a:t>Expert Reviews</a:t>
            </a:r>
          </a:p>
          <a:p>
            <a:pPr marL="0" lvl="1" indent="0" algn="ctr" eaLnBrk="1" hangingPunct="1">
              <a:spcBef>
                <a:spcPts val="788"/>
              </a:spcBef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</a:rPr>
              <a:t> &amp; Surveys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Survey Research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09600" y="19050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Surveys are often undertaken because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They are considered by many to be easy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The survey instrument can be reused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They provide quantifiable results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You do not have to get 100% involvement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Some survey approaches are an end in themselves, ie. a satisfaction survey at a hotel may never be read but is there to communicate that they are listening to their guests.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Sample Size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  <a:latin typeface="Arial Unicode MS" charset="0"/>
              </a:rPr>
              <a:t>Often determined by budget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  <a:latin typeface="Arial Unicode MS" charset="0"/>
              </a:rPr>
              <a:t>Should be determined by how much variation exists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>
                <a:solidFill>
                  <a:schemeClr val="tx1"/>
                </a:solidFill>
                <a:latin typeface="Arial Unicode MS" charset="0"/>
              </a:rPr>
              <a:t>ie</a:t>
            </a:r>
            <a:r>
              <a:rPr lang="en-GB" sz="2800" dirty="0">
                <a:solidFill>
                  <a:schemeClr val="tx1"/>
                </a:solidFill>
                <a:latin typeface="Arial Unicode MS" charset="0"/>
              </a:rPr>
              <a:t>. if 200 users were equally qualified and experienced then sample could be smaller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tx1"/>
                </a:solidFill>
                <a:latin typeface="Arial Unicode MS" charset="0"/>
              </a:rPr>
              <a:t>Anything over 15 for a homogenous group is usually sufficient (statistically speaking</a:t>
            </a:r>
            <a:r>
              <a:rPr lang="en-GB" sz="2800" dirty="0" smtClean="0">
                <a:solidFill>
                  <a:schemeClr val="tx1"/>
                </a:solidFill>
                <a:latin typeface="Arial Unicode MS" charset="0"/>
              </a:rPr>
              <a:t>)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Arial Unicode MS" charset="0"/>
              </a:rPr>
              <a:t>Can use a </a:t>
            </a:r>
            <a:r>
              <a:rPr lang="en-GB" sz="2800" dirty="0" smtClean="0">
                <a:latin typeface="Arial Unicode MS" charset="0"/>
                <a:hlinkClick r:id="rId3"/>
              </a:rPr>
              <a:t>calculator</a:t>
            </a:r>
            <a:endParaRPr lang="en-GB" sz="2800" dirty="0">
              <a:solidFill>
                <a:schemeClr val="tx1"/>
              </a:solidFill>
              <a:latin typeface="Arial Unicode MS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Sampling Strategy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447800" y="27432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Convenience sampling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Cluster sampling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Random sampling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Stratified sampling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The Survey Instrument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990600" y="2286000"/>
            <a:ext cx="79549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Often use ‘validated’ research instrument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Context may be different (different HCI type)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New or modified Instrument will need testing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Pilot test for consistency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The survey instrument is the backbone of the credibility of the research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Step back a moment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85800" y="2362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How are surveys received by users?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What are the purposes of evaluation?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Should we want a higher degree of involvement of the users?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Does a statistical measure increase understanding?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173163" y="24384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We should be very prudent about survey use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We should know a good deal about the theory before interpreting quantifiable numbers as fact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Survey Use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Nominal, Ordinal, Interval, Ratio</a:t>
            </a:r>
          </a:p>
          <a:p>
            <a:r>
              <a:rPr lang="en-US" dirty="0" smtClean="0"/>
              <a:t>Parametric / non-parametric</a:t>
            </a:r>
          </a:p>
          <a:p>
            <a:r>
              <a:rPr lang="en-US" dirty="0" smtClean="0"/>
              <a:t>Distributions</a:t>
            </a:r>
          </a:p>
          <a:p>
            <a:r>
              <a:rPr lang="en-US" dirty="0" err="1" smtClean="0"/>
              <a:t>Skewness</a:t>
            </a:r>
            <a:endParaRPr lang="en-US" dirty="0" smtClean="0"/>
          </a:p>
          <a:p>
            <a:r>
              <a:rPr lang="en-US" dirty="0" smtClean="0"/>
              <a:t>Sampling Errors – </a:t>
            </a:r>
            <a:r>
              <a:rPr lang="en-US" dirty="0" err="1" smtClean="0"/>
              <a:t>eg.non</a:t>
            </a:r>
            <a:r>
              <a:rPr lang="en-US" dirty="0" smtClean="0"/>
              <a:t>-response bias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Survey – </a:t>
            </a:r>
            <a:r>
              <a:rPr lang="en-US" dirty="0" smtClean="0">
                <a:hlinkClick r:id="rId2"/>
              </a:rPr>
              <a:t>iPad and Smartphone use</a:t>
            </a:r>
            <a:endParaRPr lang="en-US" dirty="0" smtClean="0"/>
          </a:p>
          <a:p>
            <a:r>
              <a:rPr lang="en-US" dirty="0" smtClean="0"/>
              <a:t>Analytical Survey - </a:t>
            </a:r>
            <a:r>
              <a:rPr lang="en-US" dirty="0" smtClean="0">
                <a:hlinkClick r:id="rId3"/>
              </a:rPr>
              <a:t>Facebook User Gratification and Civic Politics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079B93-984D-47CF-B2D2-E6C81C42C86F}" type="slidenum">
              <a:rPr lang="en-NZ" smtClean="0"/>
              <a:pPr>
                <a:defRPr/>
              </a:pPr>
              <a:t>17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Learning Objectives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Be able to describe the appropriate time to use expert HCI input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Be able to describe suitable expert review processes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Be able to describe the basics of surveys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{Sample size, Sampling method, Survey instrument testing}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When do we review?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477000" y="5105400"/>
            <a:ext cx="1427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163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427413" y="2819400"/>
            <a:ext cx="31607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Action-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Design, Redesign,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Modify</a:t>
            </a:r>
          </a:p>
        </p:txBody>
      </p:sp>
      <p:sp>
        <p:nvSpPr>
          <p:cNvPr id="18438" name="Freeform 5"/>
          <p:cNvSpPr>
            <a:spLocks noChangeArrowheads="1"/>
          </p:cNvSpPr>
          <p:nvPr/>
        </p:nvSpPr>
        <p:spPr bwMode="auto">
          <a:xfrm>
            <a:off x="2438400" y="2667000"/>
            <a:ext cx="1076325" cy="920750"/>
          </a:xfrm>
          <a:custGeom>
            <a:avLst/>
            <a:gdLst>
              <a:gd name="T0" fmla="*/ 2163 w 2988"/>
              <a:gd name="T1" fmla="*/ 1207 h 2558"/>
              <a:gd name="T2" fmla="*/ 2046 w 2988"/>
              <a:gd name="T3" fmla="*/ 1196 h 2558"/>
              <a:gd name="T4" fmla="*/ 1932 w 2988"/>
              <a:gd name="T5" fmla="*/ 1174 h 2558"/>
              <a:gd name="T6" fmla="*/ 1821 w 2988"/>
              <a:gd name="T7" fmla="*/ 1141 h 2558"/>
              <a:gd name="T8" fmla="*/ 1714 w 2988"/>
              <a:gd name="T9" fmla="*/ 1098 h 2558"/>
              <a:gd name="T10" fmla="*/ 1612 w 2988"/>
              <a:gd name="T11" fmla="*/ 1045 h 2558"/>
              <a:gd name="T12" fmla="*/ 1517 w 2988"/>
              <a:gd name="T13" fmla="*/ 982 h 2558"/>
              <a:gd name="T14" fmla="*/ 1430 w 2988"/>
              <a:gd name="T15" fmla="*/ 911 h 2558"/>
              <a:gd name="T16" fmla="*/ 1350 w 2988"/>
              <a:gd name="T17" fmla="*/ 832 h 2558"/>
              <a:gd name="T18" fmla="*/ 1280 w 2988"/>
              <a:gd name="T19" fmla="*/ 746 h 2558"/>
              <a:gd name="T20" fmla="*/ 1220 w 2988"/>
              <a:gd name="T21" fmla="*/ 653 h 2558"/>
              <a:gd name="T22" fmla="*/ 1171 w 2988"/>
              <a:gd name="T23" fmla="*/ 556 h 2558"/>
              <a:gd name="T24" fmla="*/ 1133 w 2988"/>
              <a:gd name="T25" fmla="*/ 454 h 2558"/>
              <a:gd name="T26" fmla="*/ 1106 w 2988"/>
              <a:gd name="T27" fmla="*/ 349 h 2558"/>
              <a:gd name="T28" fmla="*/ 1091 w 2988"/>
              <a:gd name="T29" fmla="*/ 242 h 2558"/>
              <a:gd name="T30" fmla="*/ 1088 w 2988"/>
              <a:gd name="T31" fmla="*/ 134 h 2558"/>
              <a:gd name="T32" fmla="*/ 6 w 2988"/>
              <a:gd name="T33" fmla="*/ 0 h 2558"/>
              <a:gd name="T34" fmla="*/ 0 w 2988"/>
              <a:gd name="T35" fmla="*/ 211 h 2558"/>
              <a:gd name="T36" fmla="*/ 17 w 2988"/>
              <a:gd name="T37" fmla="*/ 422 h 2558"/>
              <a:gd name="T38" fmla="*/ 57 w 2988"/>
              <a:gd name="T39" fmla="*/ 630 h 2558"/>
              <a:gd name="T40" fmla="*/ 121 w 2988"/>
              <a:gd name="T41" fmla="*/ 833 h 2558"/>
              <a:gd name="T42" fmla="*/ 207 w 2988"/>
              <a:gd name="T43" fmla="*/ 1029 h 2558"/>
              <a:gd name="T44" fmla="*/ 314 w 2988"/>
              <a:gd name="T45" fmla="*/ 1216 h 2558"/>
              <a:gd name="T46" fmla="*/ 442 w 2988"/>
              <a:gd name="T47" fmla="*/ 1392 h 2558"/>
              <a:gd name="T48" fmla="*/ 588 w 2988"/>
              <a:gd name="T49" fmla="*/ 1554 h 2558"/>
              <a:gd name="T50" fmla="*/ 752 w 2988"/>
              <a:gd name="T51" fmla="*/ 1702 h 2558"/>
              <a:gd name="T52" fmla="*/ 932 w 2988"/>
              <a:gd name="T53" fmla="*/ 1834 h 2558"/>
              <a:gd name="T54" fmla="*/ 1125 w 2988"/>
              <a:gd name="T55" fmla="*/ 1947 h 2558"/>
              <a:gd name="T56" fmla="*/ 1330 w 2988"/>
              <a:gd name="T57" fmla="*/ 2042 h 2558"/>
              <a:gd name="T58" fmla="*/ 1544 w 2988"/>
              <a:gd name="T59" fmla="*/ 2117 h 2558"/>
              <a:gd name="T60" fmla="*/ 1766 w 2988"/>
              <a:gd name="T61" fmla="*/ 2171 h 2558"/>
              <a:gd name="T62" fmla="*/ 1992 w 2988"/>
              <a:gd name="T63" fmla="*/ 2203 h 2558"/>
              <a:gd name="T64" fmla="*/ 2221 w 2988"/>
              <a:gd name="T65" fmla="*/ 2214 h 2558"/>
              <a:gd name="T66" fmla="*/ 2987 w 2988"/>
              <a:gd name="T67" fmla="*/ 1540 h 2558"/>
              <a:gd name="T68" fmla="*/ 2221 w 2988"/>
              <a:gd name="T69" fmla="*/ 1208 h 25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988"/>
              <a:gd name="T106" fmla="*/ 0 h 2558"/>
              <a:gd name="T107" fmla="*/ 2988 w 2988"/>
              <a:gd name="T108" fmla="*/ 2558 h 25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988" h="2558">
                <a:moveTo>
                  <a:pt x="2221" y="1208"/>
                </a:moveTo>
                <a:lnTo>
                  <a:pt x="2163" y="1207"/>
                </a:lnTo>
                <a:lnTo>
                  <a:pt x="2104" y="1203"/>
                </a:lnTo>
                <a:lnTo>
                  <a:pt x="2046" y="1196"/>
                </a:lnTo>
                <a:lnTo>
                  <a:pt x="1989" y="1186"/>
                </a:lnTo>
                <a:lnTo>
                  <a:pt x="1932" y="1174"/>
                </a:lnTo>
                <a:lnTo>
                  <a:pt x="1876" y="1159"/>
                </a:lnTo>
                <a:lnTo>
                  <a:pt x="1821" y="1141"/>
                </a:lnTo>
                <a:lnTo>
                  <a:pt x="1767" y="1121"/>
                </a:lnTo>
                <a:lnTo>
                  <a:pt x="1714" y="1098"/>
                </a:lnTo>
                <a:lnTo>
                  <a:pt x="1662" y="1072"/>
                </a:lnTo>
                <a:lnTo>
                  <a:pt x="1612" y="1045"/>
                </a:lnTo>
                <a:lnTo>
                  <a:pt x="1564" y="1015"/>
                </a:lnTo>
                <a:lnTo>
                  <a:pt x="1517" y="982"/>
                </a:lnTo>
                <a:lnTo>
                  <a:pt x="1472" y="948"/>
                </a:lnTo>
                <a:lnTo>
                  <a:pt x="1430" y="911"/>
                </a:lnTo>
                <a:lnTo>
                  <a:pt x="1389" y="873"/>
                </a:lnTo>
                <a:lnTo>
                  <a:pt x="1350" y="832"/>
                </a:lnTo>
                <a:lnTo>
                  <a:pt x="1314" y="790"/>
                </a:lnTo>
                <a:lnTo>
                  <a:pt x="1280" y="746"/>
                </a:lnTo>
                <a:lnTo>
                  <a:pt x="1249" y="700"/>
                </a:lnTo>
                <a:lnTo>
                  <a:pt x="1220" y="653"/>
                </a:lnTo>
                <a:lnTo>
                  <a:pt x="1194" y="605"/>
                </a:lnTo>
                <a:lnTo>
                  <a:pt x="1171" y="556"/>
                </a:lnTo>
                <a:lnTo>
                  <a:pt x="1150" y="505"/>
                </a:lnTo>
                <a:lnTo>
                  <a:pt x="1133" y="454"/>
                </a:lnTo>
                <a:lnTo>
                  <a:pt x="1118" y="402"/>
                </a:lnTo>
                <a:lnTo>
                  <a:pt x="1106" y="349"/>
                </a:lnTo>
                <a:lnTo>
                  <a:pt x="1097" y="296"/>
                </a:lnTo>
                <a:lnTo>
                  <a:pt x="1091" y="242"/>
                </a:lnTo>
                <a:lnTo>
                  <a:pt x="1088" y="188"/>
                </a:lnTo>
                <a:lnTo>
                  <a:pt x="1088" y="134"/>
                </a:lnTo>
                <a:lnTo>
                  <a:pt x="1092" y="81"/>
                </a:lnTo>
                <a:lnTo>
                  <a:pt x="6" y="0"/>
                </a:lnTo>
                <a:lnTo>
                  <a:pt x="0" y="105"/>
                </a:lnTo>
                <a:lnTo>
                  <a:pt x="0" y="211"/>
                </a:lnTo>
                <a:lnTo>
                  <a:pt x="5" y="317"/>
                </a:lnTo>
                <a:lnTo>
                  <a:pt x="17" y="422"/>
                </a:lnTo>
                <a:lnTo>
                  <a:pt x="34" y="527"/>
                </a:lnTo>
                <a:lnTo>
                  <a:pt x="57" y="630"/>
                </a:lnTo>
                <a:lnTo>
                  <a:pt x="86" y="733"/>
                </a:lnTo>
                <a:lnTo>
                  <a:pt x="121" y="833"/>
                </a:lnTo>
                <a:lnTo>
                  <a:pt x="161" y="932"/>
                </a:lnTo>
                <a:lnTo>
                  <a:pt x="207" y="1029"/>
                </a:lnTo>
                <a:lnTo>
                  <a:pt x="258" y="1124"/>
                </a:lnTo>
                <a:lnTo>
                  <a:pt x="314" y="1216"/>
                </a:lnTo>
                <a:lnTo>
                  <a:pt x="376" y="1306"/>
                </a:lnTo>
                <a:lnTo>
                  <a:pt x="442" y="1392"/>
                </a:lnTo>
                <a:lnTo>
                  <a:pt x="513" y="1475"/>
                </a:lnTo>
                <a:lnTo>
                  <a:pt x="588" y="1554"/>
                </a:lnTo>
                <a:lnTo>
                  <a:pt x="668" y="1630"/>
                </a:lnTo>
                <a:lnTo>
                  <a:pt x="752" y="1702"/>
                </a:lnTo>
                <a:lnTo>
                  <a:pt x="840" y="1770"/>
                </a:lnTo>
                <a:lnTo>
                  <a:pt x="932" y="1834"/>
                </a:lnTo>
                <a:lnTo>
                  <a:pt x="1027" y="1893"/>
                </a:lnTo>
                <a:lnTo>
                  <a:pt x="1125" y="1947"/>
                </a:lnTo>
                <a:lnTo>
                  <a:pt x="1226" y="1997"/>
                </a:lnTo>
                <a:lnTo>
                  <a:pt x="1330" y="2042"/>
                </a:lnTo>
                <a:lnTo>
                  <a:pt x="1436" y="2082"/>
                </a:lnTo>
                <a:lnTo>
                  <a:pt x="1544" y="2117"/>
                </a:lnTo>
                <a:lnTo>
                  <a:pt x="1654" y="2146"/>
                </a:lnTo>
                <a:lnTo>
                  <a:pt x="1766" y="2171"/>
                </a:lnTo>
                <a:lnTo>
                  <a:pt x="1879" y="2189"/>
                </a:lnTo>
                <a:lnTo>
                  <a:pt x="1992" y="2203"/>
                </a:lnTo>
                <a:lnTo>
                  <a:pt x="2106" y="2211"/>
                </a:lnTo>
                <a:lnTo>
                  <a:pt x="2221" y="2214"/>
                </a:lnTo>
                <a:lnTo>
                  <a:pt x="2221" y="2557"/>
                </a:lnTo>
                <a:lnTo>
                  <a:pt x="2987" y="1540"/>
                </a:lnTo>
                <a:lnTo>
                  <a:pt x="2221" y="866"/>
                </a:lnTo>
                <a:lnTo>
                  <a:pt x="2221" y="1208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Freeform 6"/>
          <p:cNvSpPr>
            <a:spLocks noChangeArrowheads="1"/>
          </p:cNvSpPr>
          <p:nvPr/>
        </p:nvSpPr>
        <p:spPr bwMode="auto">
          <a:xfrm>
            <a:off x="5181600" y="4572000"/>
            <a:ext cx="1076325" cy="920750"/>
          </a:xfrm>
          <a:custGeom>
            <a:avLst/>
            <a:gdLst>
              <a:gd name="T0" fmla="*/ 2163 w 2988"/>
              <a:gd name="T1" fmla="*/ 1207 h 2558"/>
              <a:gd name="T2" fmla="*/ 2046 w 2988"/>
              <a:gd name="T3" fmla="*/ 1196 h 2558"/>
              <a:gd name="T4" fmla="*/ 1932 w 2988"/>
              <a:gd name="T5" fmla="*/ 1174 h 2558"/>
              <a:gd name="T6" fmla="*/ 1821 w 2988"/>
              <a:gd name="T7" fmla="*/ 1141 h 2558"/>
              <a:gd name="T8" fmla="*/ 1714 w 2988"/>
              <a:gd name="T9" fmla="*/ 1098 h 2558"/>
              <a:gd name="T10" fmla="*/ 1612 w 2988"/>
              <a:gd name="T11" fmla="*/ 1045 h 2558"/>
              <a:gd name="T12" fmla="*/ 1517 w 2988"/>
              <a:gd name="T13" fmla="*/ 982 h 2558"/>
              <a:gd name="T14" fmla="*/ 1430 w 2988"/>
              <a:gd name="T15" fmla="*/ 911 h 2558"/>
              <a:gd name="T16" fmla="*/ 1350 w 2988"/>
              <a:gd name="T17" fmla="*/ 832 h 2558"/>
              <a:gd name="T18" fmla="*/ 1280 w 2988"/>
              <a:gd name="T19" fmla="*/ 746 h 2558"/>
              <a:gd name="T20" fmla="*/ 1220 w 2988"/>
              <a:gd name="T21" fmla="*/ 653 h 2558"/>
              <a:gd name="T22" fmla="*/ 1171 w 2988"/>
              <a:gd name="T23" fmla="*/ 556 h 2558"/>
              <a:gd name="T24" fmla="*/ 1133 w 2988"/>
              <a:gd name="T25" fmla="*/ 454 h 2558"/>
              <a:gd name="T26" fmla="*/ 1106 w 2988"/>
              <a:gd name="T27" fmla="*/ 349 h 2558"/>
              <a:gd name="T28" fmla="*/ 1091 w 2988"/>
              <a:gd name="T29" fmla="*/ 242 h 2558"/>
              <a:gd name="T30" fmla="*/ 1088 w 2988"/>
              <a:gd name="T31" fmla="*/ 134 h 2558"/>
              <a:gd name="T32" fmla="*/ 6 w 2988"/>
              <a:gd name="T33" fmla="*/ 0 h 2558"/>
              <a:gd name="T34" fmla="*/ 0 w 2988"/>
              <a:gd name="T35" fmla="*/ 211 h 2558"/>
              <a:gd name="T36" fmla="*/ 17 w 2988"/>
              <a:gd name="T37" fmla="*/ 422 h 2558"/>
              <a:gd name="T38" fmla="*/ 57 w 2988"/>
              <a:gd name="T39" fmla="*/ 630 h 2558"/>
              <a:gd name="T40" fmla="*/ 121 w 2988"/>
              <a:gd name="T41" fmla="*/ 833 h 2558"/>
              <a:gd name="T42" fmla="*/ 207 w 2988"/>
              <a:gd name="T43" fmla="*/ 1029 h 2558"/>
              <a:gd name="T44" fmla="*/ 314 w 2988"/>
              <a:gd name="T45" fmla="*/ 1216 h 2558"/>
              <a:gd name="T46" fmla="*/ 442 w 2988"/>
              <a:gd name="T47" fmla="*/ 1392 h 2558"/>
              <a:gd name="T48" fmla="*/ 588 w 2988"/>
              <a:gd name="T49" fmla="*/ 1554 h 2558"/>
              <a:gd name="T50" fmla="*/ 752 w 2988"/>
              <a:gd name="T51" fmla="*/ 1702 h 2558"/>
              <a:gd name="T52" fmla="*/ 932 w 2988"/>
              <a:gd name="T53" fmla="*/ 1834 h 2558"/>
              <a:gd name="T54" fmla="*/ 1125 w 2988"/>
              <a:gd name="T55" fmla="*/ 1947 h 2558"/>
              <a:gd name="T56" fmla="*/ 1330 w 2988"/>
              <a:gd name="T57" fmla="*/ 2042 h 2558"/>
              <a:gd name="T58" fmla="*/ 1544 w 2988"/>
              <a:gd name="T59" fmla="*/ 2117 h 2558"/>
              <a:gd name="T60" fmla="*/ 1766 w 2988"/>
              <a:gd name="T61" fmla="*/ 2171 h 2558"/>
              <a:gd name="T62" fmla="*/ 1992 w 2988"/>
              <a:gd name="T63" fmla="*/ 2203 h 2558"/>
              <a:gd name="T64" fmla="*/ 2221 w 2988"/>
              <a:gd name="T65" fmla="*/ 2214 h 2558"/>
              <a:gd name="T66" fmla="*/ 2987 w 2988"/>
              <a:gd name="T67" fmla="*/ 1540 h 2558"/>
              <a:gd name="T68" fmla="*/ 2221 w 2988"/>
              <a:gd name="T69" fmla="*/ 1208 h 25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988"/>
              <a:gd name="T106" fmla="*/ 0 h 2558"/>
              <a:gd name="T107" fmla="*/ 2988 w 2988"/>
              <a:gd name="T108" fmla="*/ 2558 h 25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988" h="2558">
                <a:moveTo>
                  <a:pt x="2221" y="1208"/>
                </a:moveTo>
                <a:lnTo>
                  <a:pt x="2163" y="1207"/>
                </a:lnTo>
                <a:lnTo>
                  <a:pt x="2104" y="1203"/>
                </a:lnTo>
                <a:lnTo>
                  <a:pt x="2046" y="1196"/>
                </a:lnTo>
                <a:lnTo>
                  <a:pt x="1989" y="1186"/>
                </a:lnTo>
                <a:lnTo>
                  <a:pt x="1932" y="1174"/>
                </a:lnTo>
                <a:lnTo>
                  <a:pt x="1876" y="1159"/>
                </a:lnTo>
                <a:lnTo>
                  <a:pt x="1821" y="1141"/>
                </a:lnTo>
                <a:lnTo>
                  <a:pt x="1767" y="1121"/>
                </a:lnTo>
                <a:lnTo>
                  <a:pt x="1714" y="1098"/>
                </a:lnTo>
                <a:lnTo>
                  <a:pt x="1662" y="1072"/>
                </a:lnTo>
                <a:lnTo>
                  <a:pt x="1612" y="1045"/>
                </a:lnTo>
                <a:lnTo>
                  <a:pt x="1564" y="1015"/>
                </a:lnTo>
                <a:lnTo>
                  <a:pt x="1517" y="982"/>
                </a:lnTo>
                <a:lnTo>
                  <a:pt x="1472" y="948"/>
                </a:lnTo>
                <a:lnTo>
                  <a:pt x="1430" y="911"/>
                </a:lnTo>
                <a:lnTo>
                  <a:pt x="1389" y="873"/>
                </a:lnTo>
                <a:lnTo>
                  <a:pt x="1350" y="832"/>
                </a:lnTo>
                <a:lnTo>
                  <a:pt x="1314" y="790"/>
                </a:lnTo>
                <a:lnTo>
                  <a:pt x="1280" y="746"/>
                </a:lnTo>
                <a:lnTo>
                  <a:pt x="1249" y="700"/>
                </a:lnTo>
                <a:lnTo>
                  <a:pt x="1220" y="653"/>
                </a:lnTo>
                <a:lnTo>
                  <a:pt x="1194" y="605"/>
                </a:lnTo>
                <a:lnTo>
                  <a:pt x="1171" y="556"/>
                </a:lnTo>
                <a:lnTo>
                  <a:pt x="1150" y="505"/>
                </a:lnTo>
                <a:lnTo>
                  <a:pt x="1133" y="454"/>
                </a:lnTo>
                <a:lnTo>
                  <a:pt x="1118" y="402"/>
                </a:lnTo>
                <a:lnTo>
                  <a:pt x="1106" y="349"/>
                </a:lnTo>
                <a:lnTo>
                  <a:pt x="1097" y="296"/>
                </a:lnTo>
                <a:lnTo>
                  <a:pt x="1091" y="242"/>
                </a:lnTo>
                <a:lnTo>
                  <a:pt x="1088" y="188"/>
                </a:lnTo>
                <a:lnTo>
                  <a:pt x="1088" y="134"/>
                </a:lnTo>
                <a:lnTo>
                  <a:pt x="1092" y="81"/>
                </a:lnTo>
                <a:lnTo>
                  <a:pt x="6" y="0"/>
                </a:lnTo>
                <a:lnTo>
                  <a:pt x="0" y="105"/>
                </a:lnTo>
                <a:lnTo>
                  <a:pt x="0" y="211"/>
                </a:lnTo>
                <a:lnTo>
                  <a:pt x="5" y="317"/>
                </a:lnTo>
                <a:lnTo>
                  <a:pt x="17" y="422"/>
                </a:lnTo>
                <a:lnTo>
                  <a:pt x="34" y="527"/>
                </a:lnTo>
                <a:lnTo>
                  <a:pt x="57" y="630"/>
                </a:lnTo>
                <a:lnTo>
                  <a:pt x="86" y="733"/>
                </a:lnTo>
                <a:lnTo>
                  <a:pt x="121" y="833"/>
                </a:lnTo>
                <a:lnTo>
                  <a:pt x="161" y="932"/>
                </a:lnTo>
                <a:lnTo>
                  <a:pt x="207" y="1029"/>
                </a:lnTo>
                <a:lnTo>
                  <a:pt x="258" y="1124"/>
                </a:lnTo>
                <a:lnTo>
                  <a:pt x="314" y="1216"/>
                </a:lnTo>
                <a:lnTo>
                  <a:pt x="376" y="1306"/>
                </a:lnTo>
                <a:lnTo>
                  <a:pt x="442" y="1392"/>
                </a:lnTo>
                <a:lnTo>
                  <a:pt x="513" y="1475"/>
                </a:lnTo>
                <a:lnTo>
                  <a:pt x="588" y="1554"/>
                </a:lnTo>
                <a:lnTo>
                  <a:pt x="668" y="1630"/>
                </a:lnTo>
                <a:lnTo>
                  <a:pt x="752" y="1702"/>
                </a:lnTo>
                <a:lnTo>
                  <a:pt x="840" y="1770"/>
                </a:lnTo>
                <a:lnTo>
                  <a:pt x="932" y="1834"/>
                </a:lnTo>
                <a:lnTo>
                  <a:pt x="1027" y="1893"/>
                </a:lnTo>
                <a:lnTo>
                  <a:pt x="1125" y="1947"/>
                </a:lnTo>
                <a:lnTo>
                  <a:pt x="1226" y="1997"/>
                </a:lnTo>
                <a:lnTo>
                  <a:pt x="1330" y="2042"/>
                </a:lnTo>
                <a:lnTo>
                  <a:pt x="1436" y="2082"/>
                </a:lnTo>
                <a:lnTo>
                  <a:pt x="1544" y="2117"/>
                </a:lnTo>
                <a:lnTo>
                  <a:pt x="1654" y="2146"/>
                </a:lnTo>
                <a:lnTo>
                  <a:pt x="1766" y="2171"/>
                </a:lnTo>
                <a:lnTo>
                  <a:pt x="1879" y="2189"/>
                </a:lnTo>
                <a:lnTo>
                  <a:pt x="1992" y="2203"/>
                </a:lnTo>
                <a:lnTo>
                  <a:pt x="2106" y="2211"/>
                </a:lnTo>
                <a:lnTo>
                  <a:pt x="2221" y="2214"/>
                </a:lnTo>
                <a:lnTo>
                  <a:pt x="2221" y="2557"/>
                </a:lnTo>
                <a:lnTo>
                  <a:pt x="2987" y="1540"/>
                </a:lnTo>
                <a:lnTo>
                  <a:pt x="2221" y="866"/>
                </a:lnTo>
                <a:lnTo>
                  <a:pt x="2221" y="1208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800" y="2286000"/>
            <a:ext cx="4497388" cy="3427413"/>
            <a:chOff x="1392" y="1440"/>
            <a:chExt cx="2833" cy="2159"/>
          </a:xfrm>
        </p:grpSpPr>
        <p:pic>
          <p:nvPicPr>
            <p:cNvPr id="1844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1440"/>
              <a:ext cx="2834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AutoShape 9"/>
            <p:cNvSpPr>
              <a:spLocks noChangeArrowheads="1"/>
            </p:cNvSpPr>
            <p:nvPr/>
          </p:nvSpPr>
          <p:spPr bwMode="auto">
            <a:xfrm>
              <a:off x="1392" y="1440"/>
              <a:ext cx="2834" cy="2160"/>
            </a:xfrm>
            <a:prstGeom prst="roundRect">
              <a:avLst>
                <a:gd name="adj" fmla="val 46"/>
              </a:avLst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When do we review?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791200" y="4038600"/>
            <a:ext cx="1427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422400" y="3810000"/>
            <a:ext cx="163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741613" y="1676400"/>
            <a:ext cx="31607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Action-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Design, Redesign,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Modify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657600" y="5562600"/>
            <a:ext cx="1652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 rot="-5400000">
            <a:off x="2288382" y="2664619"/>
            <a:ext cx="920750" cy="1074737"/>
          </a:xfrm>
          <a:custGeom>
            <a:avLst/>
            <a:gdLst>
              <a:gd name="T0" fmla="*/ 771554 w 21600"/>
              <a:gd name="T1" fmla="*/ 141358 h 21600"/>
              <a:gd name="T2" fmla="*/ 430408 w 21600"/>
              <a:gd name="T3" fmla="*/ 133347 h 21600"/>
              <a:gd name="T4" fmla="*/ 618821 w 21600"/>
              <a:gd name="T5" fmla="*/ 335656 h 21600"/>
              <a:gd name="T6" fmla="*/ 1035844 w 21600"/>
              <a:gd name="T7" fmla="*/ 537369 h 21600"/>
              <a:gd name="T8" fmla="*/ 807788 w 21600"/>
              <a:gd name="T9" fmla="*/ 803565 h 21600"/>
              <a:gd name="T10" fmla="*/ 579731 w 21600"/>
              <a:gd name="T11" fmla="*/ 53736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10641" y="5299"/>
                  <a:pt x="10483" y="5306"/>
                  <a:pt x="10326" y="5320"/>
                </a:cubicBezTo>
                <a:lnTo>
                  <a:pt x="9869" y="40"/>
                </a:lnTo>
                <a:cubicBezTo>
                  <a:pt x="10178" y="13"/>
                  <a:pt x="10489" y="-1"/>
                  <a:pt x="10800" y="-1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 rot="10800000">
            <a:off x="2286000" y="4638675"/>
            <a:ext cx="920750" cy="1074738"/>
          </a:xfrm>
          <a:custGeom>
            <a:avLst/>
            <a:gdLst>
              <a:gd name="T0" fmla="*/ 771554 w 21600"/>
              <a:gd name="T1" fmla="*/ 141358 h 21600"/>
              <a:gd name="T2" fmla="*/ 430408 w 21600"/>
              <a:gd name="T3" fmla="*/ 133347 h 21600"/>
              <a:gd name="T4" fmla="*/ 618821 w 21600"/>
              <a:gd name="T5" fmla="*/ 335657 h 21600"/>
              <a:gd name="T6" fmla="*/ 1035844 w 21600"/>
              <a:gd name="T7" fmla="*/ 537369 h 21600"/>
              <a:gd name="T8" fmla="*/ 807788 w 21600"/>
              <a:gd name="T9" fmla="*/ 803566 h 21600"/>
              <a:gd name="T10" fmla="*/ 579731 w 21600"/>
              <a:gd name="T11" fmla="*/ 53736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10641" y="5299"/>
                  <a:pt x="10483" y="5306"/>
                  <a:pt x="10326" y="5320"/>
                </a:cubicBezTo>
                <a:lnTo>
                  <a:pt x="9869" y="40"/>
                </a:lnTo>
                <a:cubicBezTo>
                  <a:pt x="10178" y="13"/>
                  <a:pt x="10489" y="-1"/>
                  <a:pt x="10800" y="-1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 rot="5400000">
            <a:off x="5860257" y="4564856"/>
            <a:ext cx="920750" cy="1074737"/>
          </a:xfrm>
          <a:custGeom>
            <a:avLst/>
            <a:gdLst>
              <a:gd name="T0" fmla="*/ 771554 w 21600"/>
              <a:gd name="T1" fmla="*/ 141358 h 21600"/>
              <a:gd name="T2" fmla="*/ 430408 w 21600"/>
              <a:gd name="T3" fmla="*/ 133347 h 21600"/>
              <a:gd name="T4" fmla="*/ 618821 w 21600"/>
              <a:gd name="T5" fmla="*/ 335656 h 21600"/>
              <a:gd name="T6" fmla="*/ 1035844 w 21600"/>
              <a:gd name="T7" fmla="*/ 537369 h 21600"/>
              <a:gd name="T8" fmla="*/ 807788 w 21600"/>
              <a:gd name="T9" fmla="*/ 803565 h 21600"/>
              <a:gd name="T10" fmla="*/ 579731 w 21600"/>
              <a:gd name="T11" fmla="*/ 53736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10641" y="5299"/>
                  <a:pt x="10483" y="5306"/>
                  <a:pt x="10326" y="5320"/>
                </a:cubicBezTo>
                <a:lnTo>
                  <a:pt x="9869" y="40"/>
                </a:lnTo>
                <a:cubicBezTo>
                  <a:pt x="10178" y="13"/>
                  <a:pt x="10489" y="-1"/>
                  <a:pt x="10800" y="-1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5480050" y="2667000"/>
            <a:ext cx="920750" cy="1076325"/>
          </a:xfrm>
          <a:custGeom>
            <a:avLst/>
            <a:gdLst>
              <a:gd name="T0" fmla="*/ 771554 w 21600"/>
              <a:gd name="T1" fmla="*/ 141567 h 21600"/>
              <a:gd name="T2" fmla="*/ 430408 w 21600"/>
              <a:gd name="T3" fmla="*/ 133544 h 21600"/>
              <a:gd name="T4" fmla="*/ 618821 w 21600"/>
              <a:gd name="T5" fmla="*/ 336152 h 21600"/>
              <a:gd name="T6" fmla="*/ 1035844 w 21600"/>
              <a:gd name="T7" fmla="*/ 538163 h 21600"/>
              <a:gd name="T8" fmla="*/ 807788 w 21600"/>
              <a:gd name="T9" fmla="*/ 804752 h 21600"/>
              <a:gd name="T10" fmla="*/ 579731 w 21600"/>
              <a:gd name="T11" fmla="*/ 53816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10641" y="5299"/>
                  <a:pt x="10483" y="5306"/>
                  <a:pt x="10326" y="5320"/>
                </a:cubicBezTo>
                <a:lnTo>
                  <a:pt x="9869" y="40"/>
                </a:lnTo>
                <a:cubicBezTo>
                  <a:pt x="10178" y="13"/>
                  <a:pt x="10489" y="-1"/>
                  <a:pt x="10800" y="-1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505200"/>
            <a:ext cx="1860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When do we review?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To inform further action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We perform evaluations before we spend the time redesigning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We perform evaluations to help us design rather than to find out how good the design is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Expert Reviews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Who are the experts - many flavours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HCI experts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Domain experts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Business experts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Ergonomic expert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Corporate expert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Generally we speak of ‘usability experts’ but each may have a bias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latin typeface="Arial Unicode MS" charset="0"/>
              </a:rPr>
              <a:t>Why do we use experts?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To draw on their experience to provide valuable insight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To draw on their skills in testing, analysis, observation, 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See Schneiderman p125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chemeClr val="tx1"/>
              </a:solidFill>
              <a:latin typeface="Arial Unicode MS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81000" y="247650"/>
            <a:ext cx="7772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1000"/>
              </a:lnSpc>
              <a:buClr>
                <a:srgbClr val="FFFFFF"/>
              </a:buClr>
              <a:buSzPct val="100000"/>
              <a:buFont typeface="Time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FFFFFF"/>
                </a:solidFill>
                <a:latin typeface="Arial Unicode MS" charset="0"/>
              </a:rPr>
              <a:t>Types of Expert Review Methods (</a:t>
            </a:r>
            <a:r>
              <a:rPr lang="en-GB" sz="3600" dirty="0" err="1">
                <a:solidFill>
                  <a:srgbClr val="FFFFFF"/>
                </a:solidFill>
                <a:latin typeface="Arial Unicode MS" charset="0"/>
              </a:rPr>
              <a:t>Shneiderman</a:t>
            </a:r>
            <a:r>
              <a:rPr lang="en-GB" sz="3600" dirty="0">
                <a:solidFill>
                  <a:srgbClr val="FFFFFF"/>
                </a:solidFill>
                <a:latin typeface="Arial Unicode MS" charset="0"/>
              </a:rPr>
              <a:t> p126)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Heuristic evaluation</a:t>
            </a:r>
          </a:p>
          <a:p>
            <a:pPr marL="741363" lvl="1" indent="-284163" eaLnBrk="1" hangingPunct="1">
              <a:lnSpc>
                <a:spcPct val="101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chemeClr val="tx1"/>
                </a:solidFill>
                <a:latin typeface="Arial Unicode MS" charset="0"/>
              </a:rPr>
              <a:t>Discount usability 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Guidelines review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Consistency inspection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Cognitive walkthrough</a:t>
            </a:r>
          </a:p>
          <a:p>
            <a:pPr marL="341313" indent="-341313" eaLnBrk="1" hangingPunct="1">
              <a:lnSpc>
                <a:spcPct val="101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  <a:latin typeface="Arial Unicode MS" charset="0"/>
              </a:rPr>
              <a:t>Formal usability inspection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r>
              <a:rPr lang="en-US" sz="2800" dirty="0" smtClean="0"/>
              <a:t>Rules of ‘thumb’ (from the old use of the length of a thumb as an inch)</a:t>
            </a:r>
          </a:p>
          <a:p>
            <a:r>
              <a:rPr lang="en-US" sz="2800" dirty="0" smtClean="0"/>
              <a:t>Quick and rough measure of ‘goodness’</a:t>
            </a:r>
          </a:p>
          <a:p>
            <a:r>
              <a:rPr lang="en-US" sz="2800" dirty="0" smtClean="0"/>
              <a:t>Sets of ‘heuristics’ developed by experts</a:t>
            </a:r>
          </a:p>
          <a:p>
            <a:r>
              <a:rPr lang="en-US" sz="2800" dirty="0" smtClean="0"/>
              <a:t>Domain specific – they often don’t translate well into other domains or platforms</a:t>
            </a:r>
          </a:p>
          <a:p>
            <a:r>
              <a:rPr lang="en-US" sz="2800" dirty="0" smtClean="0"/>
              <a:t>Often useful for non-experts to make them feel like they are doing something correct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A14238-9BE2-498F-813A-6AFBDE1F4DE7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CIS_Template-20030819">
  <a:themeElements>
    <a:clrScheme name="1_SCIS_Template-20030819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SCIS_Template-20030819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1_SCIS_Template-200308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IS_Template-2003081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IS_Template-2003081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IS_Template-2003081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IS_Template-2003081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IS_Template-2003081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IS_Template-2003081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CIS_Template-20030819 6">
    <a:dk1>
      <a:srgbClr val="005A58"/>
    </a:dk1>
    <a:lt1>
      <a:srgbClr val="FFFFFF"/>
    </a:lt1>
    <a:dk2>
      <a:srgbClr val="008080"/>
    </a:dk2>
    <a:lt2>
      <a:srgbClr val="FFFF99"/>
    </a:lt2>
    <a:accent1>
      <a:srgbClr val="006462"/>
    </a:accent1>
    <a:accent2>
      <a:srgbClr val="6D6FC7"/>
    </a:accent2>
    <a:accent3>
      <a:srgbClr val="AAC0C0"/>
    </a:accent3>
    <a:accent4>
      <a:srgbClr val="DADADA"/>
    </a:accent4>
    <a:accent5>
      <a:srgbClr val="AAB8B7"/>
    </a:accent5>
    <a:accent6>
      <a:srgbClr val="6264B4"/>
    </a:accent6>
    <a:hlink>
      <a:srgbClr val="00FFFF"/>
    </a:hlink>
    <a:folHlink>
      <a:srgbClr val="00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Week 4 hearing_touch</Template>
  <TotalTime>833</TotalTime>
  <Words>525</Words>
  <Application>Microsoft Office PowerPoint</Application>
  <PresentationFormat>On-screen Show (4:3)</PresentationFormat>
  <Paragraphs>92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Unicode MS</vt:lpstr>
      <vt:lpstr>Times</vt:lpstr>
      <vt:lpstr>Times New Roman</vt:lpstr>
      <vt:lpstr>1_SCIS_Template-20030819</vt:lpstr>
      <vt:lpstr>HCI</vt:lpstr>
      <vt:lpstr>PowerPoint Presentation</vt:lpstr>
      <vt:lpstr>When do we review?</vt:lpstr>
      <vt:lpstr>When do we review?</vt:lpstr>
      <vt:lpstr>When do we review?</vt:lpstr>
      <vt:lpstr>PowerPoint Presentation</vt:lpstr>
      <vt:lpstr>PowerPoint Presentation</vt:lpstr>
      <vt:lpstr>PowerPoint Presentation</vt:lpstr>
      <vt:lpstr>Heuristic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Theory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Memory</dc:title>
  <dc:creator>User</dc:creator>
  <cp:lastModifiedBy>Robert Wellington</cp:lastModifiedBy>
  <cp:revision>63</cp:revision>
  <dcterms:created xsi:type="dcterms:W3CDTF">2014-08-18T19:08:25Z</dcterms:created>
  <dcterms:modified xsi:type="dcterms:W3CDTF">2016-08-16T19:51:48Z</dcterms:modified>
</cp:coreProperties>
</file>