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1"/>
  </p:notesMasterIdLst>
  <p:handoutMasterIdLst>
    <p:handoutMasterId r:id="rId62"/>
  </p:handoutMasterIdLst>
  <p:sldIdLst>
    <p:sldId id="257" r:id="rId2"/>
    <p:sldId id="291" r:id="rId3"/>
    <p:sldId id="292" r:id="rId4"/>
    <p:sldId id="293" r:id="rId5"/>
    <p:sldId id="294"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274" r:id="rId23"/>
    <p:sldId id="275" r:id="rId24"/>
    <p:sldId id="276" r:id="rId25"/>
    <p:sldId id="277" r:id="rId26"/>
    <p:sldId id="278" r:id="rId27"/>
    <p:sldId id="279" r:id="rId28"/>
    <p:sldId id="263" r:id="rId29"/>
    <p:sldId id="312" r:id="rId30"/>
    <p:sldId id="262" r:id="rId31"/>
    <p:sldId id="273" r:id="rId32"/>
    <p:sldId id="264" r:id="rId33"/>
    <p:sldId id="265"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280" r:id="rId49"/>
    <p:sldId id="281" r:id="rId50"/>
    <p:sldId id="282" r:id="rId51"/>
    <p:sldId id="283" r:id="rId52"/>
    <p:sldId id="284" r:id="rId53"/>
    <p:sldId id="285" r:id="rId54"/>
    <p:sldId id="286" r:id="rId55"/>
    <p:sldId id="287" r:id="rId56"/>
    <p:sldId id="288" r:id="rId57"/>
    <p:sldId id="289" r:id="rId58"/>
    <p:sldId id="290" r:id="rId59"/>
    <p:sldId id="327" r:id="rId60"/>
  </p:sldIdLst>
  <p:sldSz cx="9144000" cy="6858000" type="screen4x3"/>
  <p:notesSz cx="6662738" cy="9906000"/>
  <p:defaultTextStyle>
    <a:defPPr>
      <a:defRPr lang="en-NZ"/>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86256" autoAdjust="0"/>
  </p:normalViewPr>
  <p:slideViewPr>
    <p:cSldViewPr>
      <p:cViewPr varScale="1">
        <p:scale>
          <a:sx n="100" d="100"/>
          <a:sy n="100" d="100"/>
        </p:scale>
        <p:origin x="432"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285" tIns="45642" rIns="91285" bIns="45642" numCol="1" anchor="t" anchorCtr="0" compatLnSpc="1">
            <a:prstTxWarp prst="textNoShape">
              <a:avLst/>
            </a:prstTxWarp>
          </a:bodyPr>
          <a:lstStyle>
            <a:lvl1pPr defTabSz="912813">
              <a:defRPr sz="1200"/>
            </a:lvl1pPr>
          </a:lstStyle>
          <a:p>
            <a:pPr>
              <a:defRPr/>
            </a:pPr>
            <a:endParaRPr lang="en-AU"/>
          </a:p>
        </p:txBody>
      </p:sp>
      <p:sp>
        <p:nvSpPr>
          <p:cNvPr id="21507" name="Rectangle 3"/>
          <p:cNvSpPr>
            <a:spLocks noGrp="1" noChangeArrowheads="1"/>
          </p:cNvSpPr>
          <p:nvPr>
            <p:ph type="dt" sz="quarter" idx="1"/>
          </p:nvPr>
        </p:nvSpPr>
        <p:spPr bwMode="auto">
          <a:xfrm>
            <a:off x="3775075" y="0"/>
            <a:ext cx="2886075" cy="495300"/>
          </a:xfrm>
          <a:prstGeom prst="rect">
            <a:avLst/>
          </a:prstGeom>
          <a:noFill/>
          <a:ln w="9525">
            <a:noFill/>
            <a:miter lim="800000"/>
            <a:headEnd/>
            <a:tailEnd/>
          </a:ln>
          <a:effectLst/>
        </p:spPr>
        <p:txBody>
          <a:bodyPr vert="horz" wrap="square" lIns="91285" tIns="45642" rIns="91285" bIns="45642" numCol="1" anchor="t" anchorCtr="0" compatLnSpc="1">
            <a:prstTxWarp prst="textNoShape">
              <a:avLst/>
            </a:prstTxWarp>
          </a:bodyPr>
          <a:lstStyle>
            <a:lvl1pPr algn="r" defTabSz="912813">
              <a:defRPr sz="1200"/>
            </a:lvl1pPr>
          </a:lstStyle>
          <a:p>
            <a:pPr>
              <a:defRPr/>
            </a:pPr>
            <a:endParaRPr lang="en-AU"/>
          </a:p>
        </p:txBody>
      </p:sp>
      <p:sp>
        <p:nvSpPr>
          <p:cNvPr id="21508" name="Rectangle 4"/>
          <p:cNvSpPr>
            <a:spLocks noGrp="1" noChangeArrowheads="1"/>
          </p:cNvSpPr>
          <p:nvPr>
            <p:ph type="ftr" sz="quarter" idx="2"/>
          </p:nvPr>
        </p:nvSpPr>
        <p:spPr bwMode="auto">
          <a:xfrm>
            <a:off x="0" y="9409113"/>
            <a:ext cx="2886075" cy="495300"/>
          </a:xfrm>
          <a:prstGeom prst="rect">
            <a:avLst/>
          </a:prstGeom>
          <a:noFill/>
          <a:ln w="9525">
            <a:noFill/>
            <a:miter lim="800000"/>
            <a:headEnd/>
            <a:tailEnd/>
          </a:ln>
          <a:effectLst/>
        </p:spPr>
        <p:txBody>
          <a:bodyPr vert="horz" wrap="square" lIns="91285" tIns="45642" rIns="91285" bIns="45642" numCol="1" anchor="b" anchorCtr="0" compatLnSpc="1">
            <a:prstTxWarp prst="textNoShape">
              <a:avLst/>
            </a:prstTxWarp>
          </a:bodyPr>
          <a:lstStyle>
            <a:lvl1pPr defTabSz="912813">
              <a:defRPr sz="1200"/>
            </a:lvl1pPr>
          </a:lstStyle>
          <a:p>
            <a:pPr>
              <a:defRPr/>
            </a:pPr>
            <a:endParaRPr lang="en-AU"/>
          </a:p>
        </p:txBody>
      </p:sp>
      <p:sp>
        <p:nvSpPr>
          <p:cNvPr id="21509" name="Rectangle 5"/>
          <p:cNvSpPr>
            <a:spLocks noGrp="1" noChangeArrowheads="1"/>
          </p:cNvSpPr>
          <p:nvPr>
            <p:ph type="sldNum" sz="quarter" idx="3"/>
          </p:nvPr>
        </p:nvSpPr>
        <p:spPr bwMode="auto">
          <a:xfrm>
            <a:off x="3775075" y="9409113"/>
            <a:ext cx="2886075" cy="495300"/>
          </a:xfrm>
          <a:prstGeom prst="rect">
            <a:avLst/>
          </a:prstGeom>
          <a:noFill/>
          <a:ln w="9525">
            <a:noFill/>
            <a:miter lim="800000"/>
            <a:headEnd/>
            <a:tailEnd/>
          </a:ln>
          <a:effectLst/>
        </p:spPr>
        <p:txBody>
          <a:bodyPr vert="horz" wrap="square" lIns="91285" tIns="45642" rIns="91285" bIns="45642" numCol="1" anchor="b" anchorCtr="0" compatLnSpc="1">
            <a:prstTxWarp prst="textNoShape">
              <a:avLst/>
            </a:prstTxWarp>
          </a:bodyPr>
          <a:lstStyle>
            <a:lvl1pPr algn="r" defTabSz="912813">
              <a:defRPr sz="1200"/>
            </a:lvl1pPr>
          </a:lstStyle>
          <a:p>
            <a:pPr>
              <a:defRPr/>
            </a:pPr>
            <a:fld id="{ACB52403-4E61-460C-9297-CA7B19DFDAFC}" type="slidenum">
              <a:rPr lang="en-AU"/>
              <a:pPr>
                <a:defRPr/>
              </a:pPr>
              <a:t>‹#›</a:t>
            </a:fld>
            <a:endParaRPr lang="en-AU"/>
          </a:p>
        </p:txBody>
      </p:sp>
    </p:spTree>
    <p:extLst>
      <p:ext uri="{BB962C8B-B14F-4D97-AF65-F5344CB8AC3E}">
        <p14:creationId xmlns:p14="http://schemas.microsoft.com/office/powerpoint/2010/main" val="3747930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886075" cy="495300"/>
          </a:xfrm>
          <a:prstGeom prst="rect">
            <a:avLst/>
          </a:prstGeom>
          <a:noFill/>
          <a:ln w="9525">
            <a:noFill/>
            <a:miter lim="800000"/>
            <a:headEnd/>
            <a:tailEnd/>
          </a:ln>
          <a:effectLst/>
        </p:spPr>
        <p:txBody>
          <a:bodyPr vert="horz" wrap="square" lIns="91285" tIns="45642" rIns="91285" bIns="45642" numCol="1" anchor="t" anchorCtr="0" compatLnSpc="1">
            <a:prstTxWarp prst="textNoShape">
              <a:avLst/>
            </a:prstTxWarp>
          </a:bodyPr>
          <a:lstStyle>
            <a:lvl1pPr defTabSz="912813">
              <a:defRPr sz="1200"/>
            </a:lvl1pPr>
          </a:lstStyle>
          <a:p>
            <a:pPr>
              <a:defRPr/>
            </a:pPr>
            <a:endParaRPr lang="en-AU"/>
          </a:p>
        </p:txBody>
      </p:sp>
      <p:sp>
        <p:nvSpPr>
          <p:cNvPr id="18435" name="Rectangle 3"/>
          <p:cNvSpPr>
            <a:spLocks noGrp="1" noChangeArrowheads="1"/>
          </p:cNvSpPr>
          <p:nvPr>
            <p:ph type="dt" idx="1"/>
          </p:nvPr>
        </p:nvSpPr>
        <p:spPr bwMode="auto">
          <a:xfrm>
            <a:off x="3776663" y="0"/>
            <a:ext cx="2886075" cy="495300"/>
          </a:xfrm>
          <a:prstGeom prst="rect">
            <a:avLst/>
          </a:prstGeom>
          <a:noFill/>
          <a:ln w="9525">
            <a:noFill/>
            <a:miter lim="800000"/>
            <a:headEnd/>
            <a:tailEnd/>
          </a:ln>
          <a:effectLst/>
        </p:spPr>
        <p:txBody>
          <a:bodyPr vert="horz" wrap="square" lIns="91285" tIns="45642" rIns="91285" bIns="45642" numCol="1" anchor="t" anchorCtr="0" compatLnSpc="1">
            <a:prstTxWarp prst="textNoShape">
              <a:avLst/>
            </a:prstTxWarp>
          </a:bodyPr>
          <a:lstStyle>
            <a:lvl1pPr algn="r" defTabSz="912813">
              <a:defRPr sz="1200"/>
            </a:lvl1pPr>
          </a:lstStyle>
          <a:p>
            <a:pPr>
              <a:defRPr/>
            </a:pPr>
            <a:endParaRPr lang="en-AU"/>
          </a:p>
        </p:txBody>
      </p:sp>
      <p:sp>
        <p:nvSpPr>
          <p:cNvPr id="25604" name="Rectangle 4"/>
          <p:cNvSpPr>
            <a:spLocks noGrp="1" noRot="1" noChangeAspect="1" noChangeArrowheads="1" noTextEdit="1"/>
          </p:cNvSpPr>
          <p:nvPr>
            <p:ph type="sldImg" idx="2"/>
          </p:nvPr>
        </p:nvSpPr>
        <p:spPr bwMode="auto">
          <a:xfrm>
            <a:off x="854075" y="742950"/>
            <a:ext cx="4953000" cy="37147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887413" y="4705350"/>
            <a:ext cx="4887912" cy="4457700"/>
          </a:xfrm>
          <a:prstGeom prst="rect">
            <a:avLst/>
          </a:prstGeom>
          <a:noFill/>
          <a:ln w="9525">
            <a:noFill/>
            <a:miter lim="800000"/>
            <a:headEnd/>
            <a:tailEnd/>
          </a:ln>
          <a:effectLst/>
        </p:spPr>
        <p:txBody>
          <a:bodyPr vert="horz" wrap="square" lIns="91285" tIns="45642" rIns="91285" bIns="45642"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18438" name="Rectangle 6"/>
          <p:cNvSpPr>
            <a:spLocks noGrp="1" noChangeArrowheads="1"/>
          </p:cNvSpPr>
          <p:nvPr>
            <p:ph type="ftr" sz="quarter" idx="4"/>
          </p:nvPr>
        </p:nvSpPr>
        <p:spPr bwMode="auto">
          <a:xfrm>
            <a:off x="0" y="9410700"/>
            <a:ext cx="2886075" cy="495300"/>
          </a:xfrm>
          <a:prstGeom prst="rect">
            <a:avLst/>
          </a:prstGeom>
          <a:noFill/>
          <a:ln w="9525">
            <a:noFill/>
            <a:miter lim="800000"/>
            <a:headEnd/>
            <a:tailEnd/>
          </a:ln>
          <a:effectLst/>
        </p:spPr>
        <p:txBody>
          <a:bodyPr vert="horz" wrap="square" lIns="91285" tIns="45642" rIns="91285" bIns="45642" numCol="1" anchor="b" anchorCtr="0" compatLnSpc="1">
            <a:prstTxWarp prst="textNoShape">
              <a:avLst/>
            </a:prstTxWarp>
          </a:bodyPr>
          <a:lstStyle>
            <a:lvl1pPr defTabSz="912813">
              <a:defRPr sz="1200"/>
            </a:lvl1pPr>
          </a:lstStyle>
          <a:p>
            <a:pPr>
              <a:defRPr/>
            </a:pPr>
            <a:endParaRPr lang="en-AU"/>
          </a:p>
        </p:txBody>
      </p:sp>
      <p:sp>
        <p:nvSpPr>
          <p:cNvPr id="18439" name="Rectangle 7"/>
          <p:cNvSpPr>
            <a:spLocks noGrp="1" noChangeArrowheads="1"/>
          </p:cNvSpPr>
          <p:nvPr>
            <p:ph type="sldNum" sz="quarter" idx="5"/>
          </p:nvPr>
        </p:nvSpPr>
        <p:spPr bwMode="auto">
          <a:xfrm>
            <a:off x="3776663" y="9410700"/>
            <a:ext cx="2886075" cy="495300"/>
          </a:xfrm>
          <a:prstGeom prst="rect">
            <a:avLst/>
          </a:prstGeom>
          <a:noFill/>
          <a:ln w="9525">
            <a:noFill/>
            <a:miter lim="800000"/>
            <a:headEnd/>
            <a:tailEnd/>
          </a:ln>
          <a:effectLst/>
        </p:spPr>
        <p:txBody>
          <a:bodyPr vert="horz" wrap="square" lIns="91285" tIns="45642" rIns="91285" bIns="45642" numCol="1" anchor="b" anchorCtr="0" compatLnSpc="1">
            <a:prstTxWarp prst="textNoShape">
              <a:avLst/>
            </a:prstTxWarp>
          </a:bodyPr>
          <a:lstStyle>
            <a:lvl1pPr algn="r" defTabSz="912813">
              <a:defRPr sz="1200"/>
            </a:lvl1pPr>
          </a:lstStyle>
          <a:p>
            <a:pPr>
              <a:defRPr/>
            </a:pPr>
            <a:fld id="{260716B1-6E28-448C-AF96-EBADE72B3518}" type="slidenum">
              <a:rPr lang="en-AU"/>
              <a:pPr>
                <a:defRPr/>
              </a:pPr>
              <a:t>‹#›</a:t>
            </a:fld>
            <a:endParaRPr lang="en-AU"/>
          </a:p>
        </p:txBody>
      </p:sp>
    </p:spTree>
    <p:extLst>
      <p:ext uri="{BB962C8B-B14F-4D97-AF65-F5344CB8AC3E}">
        <p14:creationId xmlns:p14="http://schemas.microsoft.com/office/powerpoint/2010/main" val="3901822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C9510476-727F-3A4A-9901-E9AA5DEF5F77}" type="slidenum">
              <a:rPr lang="en-NZ" sz="1200"/>
              <a:pPr eaLnBrk="1" hangingPunct="1"/>
              <a:t>19</a:t>
            </a:fld>
            <a:endParaRPr lang="en-NZ"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sz="1600">
                <a:latin typeface="Times New Roman" charset="0"/>
                <a:ea typeface="ヒラギノ角ゴ Pro W3" charset="0"/>
                <a:cs typeface="ヒラギノ角ゴ Pro W3" charset="0"/>
              </a:rPr>
              <a:t>Dayl’s example: if you see a green road sign with STOP written on it, the natural impulse would be to go but the word “stop” would make you want to stop.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4D1AE0F-3F2F-46EA-B774-D1D656D43C6B}" type="slidenum">
              <a:rPr lang="en-AU" smtClean="0"/>
              <a:pPr/>
              <a:t>42</a:t>
            </a:fld>
            <a:endParaRPr lang="en-AU"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NZ" smtClean="0"/>
              <a:t>Nost famous </a:t>
            </a:r>
            <a:endParaRPr lang="en-A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EFDFAF6D-2018-4EA9-8ADC-899A4B9D394E}" type="slidenum">
              <a:rPr lang="en-AU" smtClean="0"/>
              <a:pPr/>
              <a:t>43</a:t>
            </a:fld>
            <a:endParaRPr lang="en-AU"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NZ" dirty="0" smtClean="0"/>
              <a:t>Most famous </a:t>
            </a:r>
            <a:endParaRPr lang="en-AU"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C2282A1-4D16-4548-9142-1BB90E2E936E}" type="slidenum">
              <a:rPr lang="en-AU" smtClean="0"/>
              <a:pPr/>
              <a:t>44</a:t>
            </a:fld>
            <a:endParaRPr lang="en-AU"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AU" smtClean="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2950"/>
            <a:ext cx="4954588" cy="3714750"/>
          </a:xfrm>
        </p:spPr>
      </p:sp>
      <p:sp>
        <p:nvSpPr>
          <p:cNvPr id="3" name="Notes Placeholder 2"/>
          <p:cNvSpPr>
            <a:spLocks noGrp="1"/>
          </p:cNvSpPr>
          <p:nvPr>
            <p:ph type="body" idx="1"/>
          </p:nvPr>
        </p:nvSpPr>
        <p:spPr/>
        <p:txBody>
          <a:bodyPr>
            <a:normAutofit/>
          </a:bodyPr>
          <a:lstStyle/>
          <a:p>
            <a:endParaRPr lang="en-MY"/>
          </a:p>
        </p:txBody>
      </p:sp>
      <p:sp>
        <p:nvSpPr>
          <p:cNvPr id="4" name="Slide Number Placeholder 3"/>
          <p:cNvSpPr>
            <a:spLocks noGrp="1"/>
          </p:cNvSpPr>
          <p:nvPr>
            <p:ph type="sldNum" sz="quarter" idx="10"/>
          </p:nvPr>
        </p:nvSpPr>
        <p:spPr/>
        <p:txBody>
          <a:bodyPr/>
          <a:lstStyle/>
          <a:p>
            <a:pPr>
              <a:defRPr/>
            </a:pPr>
            <a:fld id="{D7E4903D-C150-474A-B872-55F35CD7A1D0}" type="slidenum">
              <a:rPr lang="en-AU" smtClean="0"/>
              <a:pPr>
                <a:defRPr/>
              </a:pPr>
              <a:t>29</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london</a:t>
            </a:r>
            <a:r>
              <a:rPr lang="en-US" baseline="0" dirty="0" smtClean="0"/>
              <a:t> cab test..(the knowledge) .. Cab drivers are ask a to memorized all details </a:t>
            </a:r>
            <a:r>
              <a:rPr lang="en-US" baseline="0" dirty="0" err="1" smtClean="0"/>
              <a:t>roadds</a:t>
            </a:r>
            <a:r>
              <a:rPr lang="en-US" baseline="0" dirty="0" smtClean="0"/>
              <a:t>, building… </a:t>
            </a:r>
            <a:endParaRPr lang="en-MY" dirty="0"/>
          </a:p>
        </p:txBody>
      </p:sp>
      <p:sp>
        <p:nvSpPr>
          <p:cNvPr id="4" name="Slide Number Placeholder 3"/>
          <p:cNvSpPr>
            <a:spLocks noGrp="1"/>
          </p:cNvSpPr>
          <p:nvPr>
            <p:ph type="sldNum" sz="quarter" idx="10"/>
          </p:nvPr>
        </p:nvSpPr>
        <p:spPr/>
        <p:txBody>
          <a:bodyPr/>
          <a:lstStyle/>
          <a:p>
            <a:pPr>
              <a:defRPr/>
            </a:pPr>
            <a:fld id="{816C458C-CE11-44F6-9A21-2CFE0836DD0B}" type="slidenum">
              <a:rPr lang="en-AU" smtClean="0"/>
              <a:pPr>
                <a:defRPr/>
              </a:pPr>
              <a:t>34</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CC9900"/>
            </a:gs>
            <a:gs pos="100000">
              <a:srgbClr val="5E4700"/>
            </a:gs>
          </a:gsLst>
          <a:lin ang="5400000" scaled="1"/>
        </a:gradFill>
        <a:effectLst/>
      </p:bgPr>
    </p:bg>
    <p:spTree>
      <p:nvGrpSpPr>
        <p:cNvPr id="1" name=""/>
        <p:cNvGrpSpPr/>
        <p:nvPr/>
      </p:nvGrpSpPr>
      <p:grpSpPr>
        <a:xfrm>
          <a:off x="0" y="0"/>
          <a:ext cx="0" cy="0"/>
          <a:chOff x="0" y="0"/>
          <a:chExt cx="0" cy="0"/>
        </a:xfrm>
      </p:grpSpPr>
      <p:pic>
        <p:nvPicPr>
          <p:cNvPr id="4" name="Picture 4" descr="3581 AUT compmaths sci logop"/>
          <p:cNvPicPr>
            <a:picLocks noChangeAspect="1" noChangeArrowheads="1"/>
          </p:cNvPicPr>
          <p:nvPr/>
        </p:nvPicPr>
        <p:blipFill>
          <a:blip r:embed="rId3"/>
          <a:srcRect/>
          <a:stretch>
            <a:fillRect/>
          </a:stretch>
        </p:blipFill>
        <p:spPr bwMode="auto">
          <a:xfrm>
            <a:off x="0" y="-26988"/>
            <a:ext cx="9109075" cy="1601788"/>
          </a:xfrm>
          <a:prstGeom prst="rect">
            <a:avLst/>
          </a:prstGeom>
          <a:noFill/>
          <a:ln w="9525">
            <a:noFill/>
            <a:miter lim="800000"/>
            <a:headEnd/>
            <a:tailEnd/>
          </a:ln>
        </p:spPr>
      </p:pic>
      <p:sp>
        <p:nvSpPr>
          <p:cNvPr id="130050" name="Rectangle 2"/>
          <p:cNvSpPr>
            <a:spLocks noGrp="1" noChangeArrowheads="1"/>
          </p:cNvSpPr>
          <p:nvPr>
            <p:ph type="ctrTitle"/>
          </p:nvPr>
        </p:nvSpPr>
        <p:spPr>
          <a:xfrm>
            <a:off x="685800" y="2286000"/>
            <a:ext cx="7467600" cy="1143000"/>
          </a:xfrm>
          <a:noFill/>
        </p:spPr>
        <p:txBody>
          <a:bodyPr/>
          <a:lstStyle>
            <a:lvl1pPr>
              <a:defRPr>
                <a:solidFill>
                  <a:schemeClr val="tx1"/>
                </a:solidFill>
              </a:defRPr>
            </a:lvl1pPr>
          </a:lstStyle>
          <a:p>
            <a:r>
              <a:rPr lang="en-US" smtClean="0"/>
              <a:t>Click to edit Master title style</a:t>
            </a:r>
            <a:endParaRPr lang="en-NZ"/>
          </a:p>
        </p:txBody>
      </p:sp>
      <p:sp>
        <p:nvSpPr>
          <p:cNvPr id="130051" name="Rectangle 3"/>
          <p:cNvSpPr>
            <a:spLocks noGrp="1" noChangeArrowheads="1"/>
          </p:cNvSpPr>
          <p:nvPr>
            <p:ph type="subTitle" idx="1"/>
          </p:nvPr>
        </p:nvSpPr>
        <p:spPr bwMode="white">
          <a:xfrm>
            <a:off x="1371600" y="3886200"/>
            <a:ext cx="6781800" cy="1752600"/>
          </a:xfrm>
        </p:spPr>
        <p:txBody>
          <a:bodyPr/>
          <a:lstStyle>
            <a:lvl1pPr marL="0" indent="0" algn="r">
              <a:buFontTx/>
              <a:buNone/>
              <a:defRPr>
                <a:solidFill>
                  <a:schemeClr val="tx1"/>
                </a:solidFill>
              </a:defRPr>
            </a:lvl1pPr>
          </a:lstStyle>
          <a:p>
            <a:r>
              <a:rPr lang="en-US" smtClean="0"/>
              <a:t>Click to edit Master subtitle style</a:t>
            </a:r>
            <a:endParaRPr lang="en-NZ"/>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5" name="Rectangle 6"/>
          <p:cNvSpPr>
            <a:spLocks noGrp="1" noChangeArrowheads="1"/>
          </p:cNvSpPr>
          <p:nvPr>
            <p:ph type="sldNum" sz="quarter" idx="11"/>
          </p:nvPr>
        </p:nvSpPr>
        <p:spPr>
          <a:ln/>
        </p:spPr>
        <p:txBody>
          <a:bodyPr/>
          <a:lstStyle>
            <a:lvl1pPr>
              <a:defRPr/>
            </a:lvl1pPr>
          </a:lstStyle>
          <a:p>
            <a:pPr>
              <a:defRPr/>
            </a:pPr>
            <a:fld id="{56B6EE88-E66B-4354-A4BA-91C297CC5A0A}" type="slidenum">
              <a:rPr lang="en-NZ"/>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304800"/>
            <a:ext cx="2019300" cy="6172200"/>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381000" y="304800"/>
            <a:ext cx="59055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5" name="Rectangle 6"/>
          <p:cNvSpPr>
            <a:spLocks noGrp="1" noChangeArrowheads="1"/>
          </p:cNvSpPr>
          <p:nvPr>
            <p:ph type="sldNum" sz="quarter" idx="11"/>
          </p:nvPr>
        </p:nvSpPr>
        <p:spPr>
          <a:ln/>
        </p:spPr>
        <p:txBody>
          <a:bodyPr/>
          <a:lstStyle>
            <a:lvl1pPr>
              <a:defRPr/>
            </a:lvl1pPr>
          </a:lstStyle>
          <a:p>
            <a:pPr>
              <a:defRPr/>
            </a:pPr>
            <a:fld id="{5B63EDEB-EBE2-4624-8A5D-FF5E00231461}" type="slidenum">
              <a:rPr lang="en-NZ"/>
              <a:pPr>
                <a:defRPr/>
              </a:pPr>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lipArt Placeholder 3"/>
          <p:cNvSpPr>
            <a:spLocks noGrp="1"/>
          </p:cNvSpPr>
          <p:nvPr>
            <p:ph type="clipArt" sz="half" idx="2"/>
          </p:nvPr>
        </p:nvSpPr>
        <p:spPr>
          <a:xfrm>
            <a:off x="4648200" y="1981200"/>
            <a:ext cx="3810000" cy="4114800"/>
          </a:xfrm>
        </p:spPr>
        <p:txBody>
          <a:bodyPr/>
          <a:lstStyle/>
          <a:p>
            <a:pPr lvl="0"/>
            <a:r>
              <a:rPr lang="en-US" noProof="0" smtClean="0"/>
              <a:t>Click icon to add clip art</a:t>
            </a:r>
            <a:endParaRPr lang="en-NZ" noProof="0"/>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NZ"/>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NZ"/>
              <a:t>D.Kassabova and R. Wellington                Applied HCI</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90390EE1-4B4D-4E56-9BD2-249B5AA0C1EA}" type="slidenum">
              <a:rPr lang="en-NZ"/>
              <a:pPr>
                <a:defRPr/>
              </a:pPr>
              <a:t>‹#›</a:t>
            </a:fld>
            <a:endParaRPr lang="en-NZ"/>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NZ"/>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NZ"/>
              <a:t>D.Kassabova and R. Wellington                Applied HCI</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pPr>
              <a:defRPr/>
            </a:pPr>
            <a:fld id="{B4A77E3D-E746-46E8-A72B-BAB6F2EA73A8}" type="slidenum">
              <a:rPr lang="en-NZ"/>
              <a:pPr>
                <a:defRPr/>
              </a:pPr>
              <a:t>‹#›</a:t>
            </a:fld>
            <a:endParaRPr lang="en-NZ"/>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NZ"/>
          </a:p>
        </p:txBody>
      </p:sp>
      <p:sp>
        <p:nvSpPr>
          <p:cNvPr id="3" name="Chart Placeholder 2"/>
          <p:cNvSpPr>
            <a:spLocks noGrp="1"/>
          </p:cNvSpPr>
          <p:nvPr>
            <p:ph type="chart" sz="half" idx="1"/>
          </p:nvPr>
        </p:nvSpPr>
        <p:spPr>
          <a:xfrm>
            <a:off x="685800" y="1981200"/>
            <a:ext cx="3810000" cy="4114800"/>
          </a:xfrm>
        </p:spPr>
        <p:txBody>
          <a:bodyPr/>
          <a:lstStyle/>
          <a:p>
            <a:pPr lvl="0"/>
            <a:endParaRPr lang="en-NZ"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a:lstStyle>
            <a:lvl1pPr>
              <a:defRPr>
                <a:latin typeface="Times New Roman" pitchFamily="18" charset="0"/>
                <a:ea typeface="+mn-ea"/>
                <a:cs typeface="+mn-cs"/>
              </a:defRPr>
            </a:lvl1pPr>
          </a:lstStyle>
          <a:p>
            <a:pPr>
              <a:defRPr/>
            </a:pPr>
            <a:endParaRPr lang="en-NZ"/>
          </a:p>
        </p:txBody>
      </p:sp>
      <p:sp>
        <p:nvSpPr>
          <p:cNvPr id="6" name="Rectangle 5"/>
          <p:cNvSpPr>
            <a:spLocks noGrp="1" noChangeArrowheads="1"/>
          </p:cNvSpPr>
          <p:nvPr>
            <p:ph type="ftr" sz="quarter" idx="11"/>
          </p:nvPr>
        </p:nvSpPr>
        <p:spPr/>
        <p:txBody>
          <a:bodyPr/>
          <a:lstStyle>
            <a:lvl1pPr>
              <a:defRPr/>
            </a:lvl1pPr>
          </a:lstStyle>
          <a:p>
            <a:pPr>
              <a:defRPr/>
            </a:pPr>
            <a:r>
              <a:rPr lang="en-NZ"/>
              <a:t>J.Preece, HCI, 1996</a:t>
            </a:r>
          </a:p>
        </p:txBody>
      </p:sp>
      <p:sp>
        <p:nvSpPr>
          <p:cNvPr id="7" name="Rectangle 6"/>
          <p:cNvSpPr>
            <a:spLocks noGrp="1" noChangeArrowheads="1"/>
          </p:cNvSpPr>
          <p:nvPr>
            <p:ph type="sldNum" sz="quarter" idx="12"/>
          </p:nvPr>
        </p:nvSpPr>
        <p:spPr/>
        <p:txBody>
          <a:bodyPr/>
          <a:lstStyle>
            <a:lvl1pPr>
              <a:defRPr/>
            </a:lvl1pPr>
          </a:lstStyle>
          <a:p>
            <a:fld id="{FC2F6966-B3A5-9E45-9761-FEFABBAC9385}" type="slidenum">
              <a:rPr lang="en-NZ"/>
              <a:pPr/>
              <a:t>‹#›</a:t>
            </a:fld>
            <a:endParaRPr lang="en-NZ"/>
          </a:p>
        </p:txBody>
      </p:sp>
    </p:spTree>
    <p:extLst>
      <p:ext uri="{BB962C8B-B14F-4D97-AF65-F5344CB8AC3E}">
        <p14:creationId xmlns:p14="http://schemas.microsoft.com/office/powerpoint/2010/main" val="262780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NZ"/>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Rectangle 4"/>
          <p:cNvSpPr>
            <a:spLocks noGrp="1" noChangeArrowheads="1"/>
          </p:cNvSpPr>
          <p:nvPr>
            <p:ph type="dt" sz="half" idx="10"/>
          </p:nvPr>
        </p:nvSpPr>
        <p:spPr>
          <a:xfrm>
            <a:off x="685800" y="6248400"/>
            <a:ext cx="1905000" cy="457200"/>
          </a:xfrm>
          <a:prstGeom prst="rect">
            <a:avLst/>
          </a:prstGeom>
        </p:spPr>
        <p:txBody>
          <a:bodyPr/>
          <a:lstStyle>
            <a:lvl1pPr>
              <a:defRPr>
                <a:latin typeface="Times New Roman" pitchFamily="18" charset="0"/>
                <a:ea typeface="+mn-ea"/>
                <a:cs typeface="+mn-cs"/>
              </a:defRPr>
            </a:lvl1pPr>
          </a:lstStyle>
          <a:p>
            <a:pPr>
              <a:defRPr/>
            </a:pPr>
            <a:endParaRPr lang="en-NZ"/>
          </a:p>
        </p:txBody>
      </p:sp>
      <p:sp>
        <p:nvSpPr>
          <p:cNvPr id="7" name="Rectangle 5"/>
          <p:cNvSpPr>
            <a:spLocks noGrp="1" noChangeArrowheads="1"/>
          </p:cNvSpPr>
          <p:nvPr>
            <p:ph type="ftr" sz="quarter" idx="11"/>
          </p:nvPr>
        </p:nvSpPr>
        <p:spPr/>
        <p:txBody>
          <a:bodyPr/>
          <a:lstStyle>
            <a:lvl1pPr>
              <a:defRPr/>
            </a:lvl1pPr>
          </a:lstStyle>
          <a:p>
            <a:pPr>
              <a:defRPr/>
            </a:pPr>
            <a:r>
              <a:rPr lang="en-NZ"/>
              <a:t>J.Preece, HCI, 1996</a:t>
            </a:r>
          </a:p>
        </p:txBody>
      </p:sp>
      <p:sp>
        <p:nvSpPr>
          <p:cNvPr id="8" name="Rectangle 6"/>
          <p:cNvSpPr>
            <a:spLocks noGrp="1" noChangeArrowheads="1"/>
          </p:cNvSpPr>
          <p:nvPr>
            <p:ph type="sldNum" sz="quarter" idx="12"/>
          </p:nvPr>
        </p:nvSpPr>
        <p:spPr/>
        <p:txBody>
          <a:bodyPr/>
          <a:lstStyle>
            <a:lvl1pPr>
              <a:defRPr/>
            </a:lvl1pPr>
          </a:lstStyle>
          <a:p>
            <a:fld id="{FE197001-BC53-0C4C-8D95-7C6FABCD505E}" type="slidenum">
              <a:rPr lang="en-NZ"/>
              <a:pPr/>
              <a:t>‹#›</a:t>
            </a:fld>
            <a:endParaRPr lang="en-NZ"/>
          </a:p>
        </p:txBody>
      </p:sp>
    </p:spTree>
    <p:extLst>
      <p:ext uri="{BB962C8B-B14F-4D97-AF65-F5344CB8AC3E}">
        <p14:creationId xmlns:p14="http://schemas.microsoft.com/office/powerpoint/2010/main" val="198989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NZ" dirty="0"/>
          </a:p>
        </p:txBody>
      </p:sp>
      <p:sp>
        <p:nvSpPr>
          <p:cNvPr id="4" name="Rectangle 5"/>
          <p:cNvSpPr>
            <a:spLocks noGrp="1" noChangeArrowheads="1"/>
          </p:cNvSpPr>
          <p:nvPr>
            <p:ph type="ftr" sz="quarter" idx="10"/>
          </p:nvPr>
        </p:nvSpPr>
        <p:spPr>
          <a:xfrm>
            <a:off x="3643313" y="6429375"/>
            <a:ext cx="4786312" cy="288925"/>
          </a:xfrm>
        </p:spPr>
        <p:txBody>
          <a:bodyPr/>
          <a:lstStyle>
            <a:lvl1pPr>
              <a:defRPr sz="1400"/>
            </a:lvl1pPr>
          </a:lstStyle>
          <a:p>
            <a:pPr>
              <a:defRPr/>
            </a:pPr>
            <a:r>
              <a:rPr lang="en-NZ"/>
              <a:t>D.Kassabova and R. Wellington                Applied HCI</a:t>
            </a:r>
          </a:p>
        </p:txBody>
      </p:sp>
      <p:sp>
        <p:nvSpPr>
          <p:cNvPr id="5" name="Rectangle 6"/>
          <p:cNvSpPr>
            <a:spLocks noGrp="1" noChangeArrowheads="1"/>
          </p:cNvSpPr>
          <p:nvPr>
            <p:ph type="sldNum" sz="quarter" idx="11"/>
          </p:nvPr>
        </p:nvSpPr>
        <p:spPr/>
        <p:txBody>
          <a:bodyPr/>
          <a:lstStyle>
            <a:lvl1pPr>
              <a:defRPr/>
            </a:lvl1pPr>
          </a:lstStyle>
          <a:p>
            <a:pPr>
              <a:defRPr/>
            </a:pPr>
            <a:fld id="{23079B93-984D-47CF-B2D2-E6C81C42C86F}" type="slidenum">
              <a:rPr lang="en-NZ"/>
              <a:pPr>
                <a:defRPr/>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5" name="Rectangle 6"/>
          <p:cNvSpPr>
            <a:spLocks noGrp="1" noChangeArrowheads="1"/>
          </p:cNvSpPr>
          <p:nvPr>
            <p:ph type="sldNum" sz="quarter" idx="11"/>
          </p:nvPr>
        </p:nvSpPr>
        <p:spPr>
          <a:ln/>
        </p:spPr>
        <p:txBody>
          <a:bodyPr/>
          <a:lstStyle>
            <a:lvl1pPr>
              <a:defRPr/>
            </a:lvl1pPr>
          </a:lstStyle>
          <a:p>
            <a:pPr>
              <a:defRPr/>
            </a:pPr>
            <a:fld id="{2C4DA09A-DB79-45D4-917C-C046CC492D9F}" type="slidenum">
              <a:rPr lang="en-NZ"/>
              <a:pPr>
                <a:defRPr/>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6858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981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6" name="Rectangle 6"/>
          <p:cNvSpPr>
            <a:spLocks noGrp="1" noChangeArrowheads="1"/>
          </p:cNvSpPr>
          <p:nvPr>
            <p:ph type="sldNum" sz="quarter" idx="11"/>
          </p:nvPr>
        </p:nvSpPr>
        <p:spPr>
          <a:ln/>
        </p:spPr>
        <p:txBody>
          <a:bodyPr/>
          <a:lstStyle>
            <a:lvl1pPr>
              <a:defRPr/>
            </a:lvl1pPr>
          </a:lstStyle>
          <a:p>
            <a:pPr>
              <a:defRPr/>
            </a:pPr>
            <a:fld id="{912EE348-97BC-47BC-AB07-F0DC4AAFD8F2}" type="slidenum">
              <a:rPr lang="en-NZ"/>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8" name="Rectangle 6"/>
          <p:cNvSpPr>
            <a:spLocks noGrp="1" noChangeArrowheads="1"/>
          </p:cNvSpPr>
          <p:nvPr>
            <p:ph type="sldNum" sz="quarter" idx="11"/>
          </p:nvPr>
        </p:nvSpPr>
        <p:spPr>
          <a:ln/>
        </p:spPr>
        <p:txBody>
          <a:bodyPr/>
          <a:lstStyle>
            <a:lvl1pPr>
              <a:defRPr/>
            </a:lvl1pPr>
          </a:lstStyle>
          <a:p>
            <a:pPr>
              <a:defRPr/>
            </a:pPr>
            <a:fld id="{7A9B4367-2A62-4D6C-9085-4410D6C62833}" type="slidenum">
              <a:rPr lang="en-NZ"/>
              <a:pPr>
                <a:defRPr/>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4" name="Rectangle 6"/>
          <p:cNvSpPr>
            <a:spLocks noGrp="1" noChangeArrowheads="1"/>
          </p:cNvSpPr>
          <p:nvPr>
            <p:ph type="sldNum" sz="quarter" idx="11"/>
          </p:nvPr>
        </p:nvSpPr>
        <p:spPr>
          <a:ln/>
        </p:spPr>
        <p:txBody>
          <a:bodyPr/>
          <a:lstStyle>
            <a:lvl1pPr>
              <a:defRPr/>
            </a:lvl1pPr>
          </a:lstStyle>
          <a:p>
            <a:pPr>
              <a:defRPr/>
            </a:pPr>
            <a:fld id="{39ACB3DA-441A-47B6-B86A-8A2844AC70F2}" type="slidenum">
              <a:rPr lang="en-NZ"/>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3" name="Rectangle 6"/>
          <p:cNvSpPr>
            <a:spLocks noGrp="1" noChangeArrowheads="1"/>
          </p:cNvSpPr>
          <p:nvPr>
            <p:ph type="sldNum" sz="quarter" idx="11"/>
          </p:nvPr>
        </p:nvSpPr>
        <p:spPr>
          <a:ln/>
        </p:spPr>
        <p:txBody>
          <a:bodyPr/>
          <a:lstStyle>
            <a:lvl1pPr>
              <a:defRPr/>
            </a:lvl1pPr>
          </a:lstStyle>
          <a:p>
            <a:pPr>
              <a:defRPr/>
            </a:pPr>
            <a:fld id="{AFA14238-9BE2-498F-813A-6AFBDE1F4DE7}" type="slidenum">
              <a:rPr lang="en-NZ"/>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6" name="Rectangle 6"/>
          <p:cNvSpPr>
            <a:spLocks noGrp="1" noChangeArrowheads="1"/>
          </p:cNvSpPr>
          <p:nvPr>
            <p:ph type="sldNum" sz="quarter" idx="11"/>
          </p:nvPr>
        </p:nvSpPr>
        <p:spPr>
          <a:ln/>
        </p:spPr>
        <p:txBody>
          <a:bodyPr/>
          <a:lstStyle>
            <a:lvl1pPr>
              <a:defRPr/>
            </a:lvl1pPr>
          </a:lstStyle>
          <a:p>
            <a:pPr>
              <a:defRPr/>
            </a:pPr>
            <a:fld id="{29315162-7E75-4180-844C-56ABE28F4410}" type="slidenum">
              <a:rPr lang="en-NZ"/>
              <a:pPr>
                <a:defRPr/>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NZ"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NZ"/>
              <a:t>D.Kassabova and R. Wellington                Applied HCI</a:t>
            </a:r>
          </a:p>
        </p:txBody>
      </p:sp>
      <p:sp>
        <p:nvSpPr>
          <p:cNvPr id="6" name="Rectangle 6"/>
          <p:cNvSpPr>
            <a:spLocks noGrp="1" noChangeArrowheads="1"/>
          </p:cNvSpPr>
          <p:nvPr>
            <p:ph type="sldNum" sz="quarter" idx="11"/>
          </p:nvPr>
        </p:nvSpPr>
        <p:spPr>
          <a:ln/>
        </p:spPr>
        <p:txBody>
          <a:bodyPr/>
          <a:lstStyle>
            <a:lvl1pPr>
              <a:defRPr/>
            </a:lvl1pPr>
          </a:lstStyle>
          <a:p>
            <a:pPr>
              <a:defRPr/>
            </a:pPr>
            <a:fld id="{3937A945-E58B-49E0-9DC8-5D4F98758085}" type="slidenum">
              <a:rPr lang="en-NZ"/>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0" y="0"/>
            <a:ext cx="9144000" cy="1700213"/>
          </a:xfrm>
          <a:prstGeom prst="rect">
            <a:avLst/>
          </a:prstGeom>
          <a:solidFill>
            <a:srgbClr val="CC9900"/>
          </a:solidFill>
          <a:ln w="9525" algn="ctr">
            <a:noFill/>
            <a:miter lim="800000"/>
            <a:headEnd/>
            <a:tailEnd/>
          </a:ln>
          <a:effectLst/>
        </p:spPr>
        <p:txBody>
          <a:bodyPr wrap="none" anchor="ctr"/>
          <a:lstStyle/>
          <a:p>
            <a:pPr>
              <a:defRPr/>
            </a:pPr>
            <a:endParaRPr lang="en-NZ"/>
          </a:p>
        </p:txBody>
      </p:sp>
      <p:sp>
        <p:nvSpPr>
          <p:cNvPr id="1027" name="Rectangle 3"/>
          <p:cNvSpPr>
            <a:spLocks noGrp="1" noChangeArrowheads="1"/>
          </p:cNvSpPr>
          <p:nvPr>
            <p:ph type="title"/>
          </p:nvPr>
        </p:nvSpPr>
        <p:spPr bwMode="white">
          <a:xfrm>
            <a:off x="381000" y="304800"/>
            <a:ext cx="7772400" cy="1143000"/>
          </a:xfrm>
          <a:prstGeom prst="rect">
            <a:avLst/>
          </a:prstGeom>
          <a:solidFill>
            <a:srgbClr val="000000">
              <a:alpha val="0"/>
            </a:srgbClr>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NZ" smtClean="0"/>
          </a:p>
        </p:txBody>
      </p:sp>
      <p:sp>
        <p:nvSpPr>
          <p:cNvPr id="1028" name="Rectangle 4"/>
          <p:cNvSpPr>
            <a:spLocks noGrp="1" noChangeArrowheads="1"/>
          </p:cNvSpPr>
          <p:nvPr>
            <p:ph type="body" idx="1"/>
          </p:nvPr>
        </p:nvSpPr>
        <p:spPr bwMode="auto">
          <a:xfrm>
            <a:off x="685800" y="1981200"/>
            <a:ext cx="77724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smtClean="0"/>
          </a:p>
        </p:txBody>
      </p:sp>
      <p:sp>
        <p:nvSpPr>
          <p:cNvPr id="129029" name="Rectangle 5"/>
          <p:cNvSpPr>
            <a:spLocks noGrp="1" noChangeArrowheads="1"/>
          </p:cNvSpPr>
          <p:nvPr>
            <p:ph type="ftr" sz="quarter" idx="3"/>
          </p:nvPr>
        </p:nvSpPr>
        <p:spPr bwMode="auto">
          <a:xfrm>
            <a:off x="3563938" y="6597650"/>
            <a:ext cx="43926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vl1pPr>
          </a:lstStyle>
          <a:p>
            <a:pPr>
              <a:defRPr/>
            </a:pPr>
            <a:r>
              <a:rPr lang="en-NZ"/>
              <a:t>D.Kassabova and R. Wellington                Applied HCI</a:t>
            </a:r>
          </a:p>
        </p:txBody>
      </p:sp>
      <p:sp>
        <p:nvSpPr>
          <p:cNvPr id="129030" name="Rectangle 6"/>
          <p:cNvSpPr>
            <a:spLocks noGrp="1" noChangeArrowheads="1"/>
          </p:cNvSpPr>
          <p:nvPr>
            <p:ph type="sldNum" sz="quarter" idx="4"/>
          </p:nvPr>
        </p:nvSpPr>
        <p:spPr bwMode="auto">
          <a:xfrm>
            <a:off x="8053388" y="6481763"/>
            <a:ext cx="10906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AE456B51-45D1-43DD-95DB-105692925CAF}" type="slidenum">
              <a:rPr lang="en-NZ"/>
              <a:pPr>
                <a:defRPr/>
              </a:pPr>
              <a:t>‹#›</a:t>
            </a:fld>
            <a:endParaRPr lang="en-NZ"/>
          </a:p>
        </p:txBody>
      </p:sp>
      <p:pic>
        <p:nvPicPr>
          <p:cNvPr id="1031" name="Picture 7" descr="3581 AUT compmaths sci logop"/>
          <p:cNvPicPr>
            <a:picLocks noChangeAspect="1" noChangeArrowheads="1"/>
          </p:cNvPicPr>
          <p:nvPr/>
        </p:nvPicPr>
        <p:blipFill>
          <a:blip r:embed="rId17"/>
          <a:srcRect/>
          <a:stretch>
            <a:fillRect/>
          </a:stretch>
        </p:blipFill>
        <p:spPr bwMode="auto">
          <a:xfrm>
            <a:off x="36513" y="6308725"/>
            <a:ext cx="3671887" cy="5032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8" r:id="rId12"/>
    <p:sldLayoutId id="2147483709" r:id="rId13"/>
    <p:sldLayoutId id="2147483710" r:id="rId14"/>
    <p:sldLayoutId id="2147483711" r:id="rId15"/>
  </p:sldLayoutIdLst>
  <p:timing>
    <p:tnLst>
      <p:par>
        <p:cTn id="1" dur="indefinite" restart="never" nodeType="tmRoot"/>
      </p:par>
    </p:tnLst>
  </p:timing>
  <p:hf hdr="0" dt="0"/>
  <p:txStyles>
    <p:titleStyle>
      <a:lvl1pPr algn="r" rtl="0" eaLnBrk="0" fontAlgn="base" hangingPunct="0">
        <a:spcBef>
          <a:spcPct val="0"/>
        </a:spcBef>
        <a:spcAft>
          <a:spcPct val="0"/>
        </a:spcAft>
        <a:defRPr sz="3600">
          <a:solidFill>
            <a:srgbClr val="FFFFFF"/>
          </a:solidFill>
          <a:latin typeface="+mj-lt"/>
          <a:ea typeface="+mj-ea"/>
          <a:cs typeface="+mj-cs"/>
        </a:defRPr>
      </a:lvl1pPr>
      <a:lvl2pPr algn="r" rtl="0" eaLnBrk="0" fontAlgn="base" hangingPunct="0">
        <a:spcBef>
          <a:spcPct val="0"/>
        </a:spcBef>
        <a:spcAft>
          <a:spcPct val="0"/>
        </a:spcAft>
        <a:defRPr sz="3600">
          <a:solidFill>
            <a:srgbClr val="FFFFFF"/>
          </a:solidFill>
          <a:latin typeface="Arial Unicode MS" pitchFamily="34" charset="-128"/>
        </a:defRPr>
      </a:lvl2pPr>
      <a:lvl3pPr algn="r" rtl="0" eaLnBrk="0" fontAlgn="base" hangingPunct="0">
        <a:spcBef>
          <a:spcPct val="0"/>
        </a:spcBef>
        <a:spcAft>
          <a:spcPct val="0"/>
        </a:spcAft>
        <a:defRPr sz="3600">
          <a:solidFill>
            <a:srgbClr val="FFFFFF"/>
          </a:solidFill>
          <a:latin typeface="Arial Unicode MS" pitchFamily="34" charset="-128"/>
        </a:defRPr>
      </a:lvl3pPr>
      <a:lvl4pPr algn="r" rtl="0" eaLnBrk="0" fontAlgn="base" hangingPunct="0">
        <a:spcBef>
          <a:spcPct val="0"/>
        </a:spcBef>
        <a:spcAft>
          <a:spcPct val="0"/>
        </a:spcAft>
        <a:defRPr sz="3600">
          <a:solidFill>
            <a:srgbClr val="FFFFFF"/>
          </a:solidFill>
          <a:latin typeface="Arial Unicode MS" pitchFamily="34" charset="-128"/>
        </a:defRPr>
      </a:lvl4pPr>
      <a:lvl5pPr algn="r" rtl="0" eaLnBrk="0" fontAlgn="base" hangingPunct="0">
        <a:spcBef>
          <a:spcPct val="0"/>
        </a:spcBef>
        <a:spcAft>
          <a:spcPct val="0"/>
        </a:spcAft>
        <a:defRPr sz="3600">
          <a:solidFill>
            <a:srgbClr val="FFFFFF"/>
          </a:solidFill>
          <a:latin typeface="Arial Unicode MS" pitchFamily="34" charset="-128"/>
        </a:defRPr>
      </a:lvl5pPr>
      <a:lvl6pPr marL="457200" algn="r" rtl="0" eaLnBrk="1" fontAlgn="base" hangingPunct="1">
        <a:spcBef>
          <a:spcPct val="0"/>
        </a:spcBef>
        <a:spcAft>
          <a:spcPct val="0"/>
        </a:spcAft>
        <a:defRPr sz="3600">
          <a:solidFill>
            <a:srgbClr val="FFFFFF"/>
          </a:solidFill>
          <a:latin typeface="Arial Unicode MS" pitchFamily="34" charset="-128"/>
        </a:defRPr>
      </a:lvl6pPr>
      <a:lvl7pPr marL="914400" algn="r" rtl="0" eaLnBrk="1" fontAlgn="base" hangingPunct="1">
        <a:spcBef>
          <a:spcPct val="0"/>
        </a:spcBef>
        <a:spcAft>
          <a:spcPct val="0"/>
        </a:spcAft>
        <a:defRPr sz="3600">
          <a:solidFill>
            <a:srgbClr val="FFFFFF"/>
          </a:solidFill>
          <a:latin typeface="Arial Unicode MS" pitchFamily="34" charset="-128"/>
        </a:defRPr>
      </a:lvl7pPr>
      <a:lvl8pPr marL="1371600" algn="r" rtl="0" eaLnBrk="1" fontAlgn="base" hangingPunct="1">
        <a:spcBef>
          <a:spcPct val="0"/>
        </a:spcBef>
        <a:spcAft>
          <a:spcPct val="0"/>
        </a:spcAft>
        <a:defRPr sz="3600">
          <a:solidFill>
            <a:srgbClr val="FFFFFF"/>
          </a:solidFill>
          <a:latin typeface="Arial Unicode MS" pitchFamily="34" charset="-128"/>
        </a:defRPr>
      </a:lvl8pPr>
      <a:lvl9pPr marL="1828800" algn="r" rtl="0" eaLnBrk="1" fontAlgn="base" hangingPunct="1">
        <a:spcBef>
          <a:spcPct val="0"/>
        </a:spcBef>
        <a:spcAft>
          <a:spcPct val="0"/>
        </a:spcAft>
        <a:defRPr sz="3600">
          <a:solidFill>
            <a:srgbClr val="FFFFFF"/>
          </a:solidFill>
          <a:latin typeface="Arial Unicode MS" pitchFamily="34" charset="-128"/>
        </a:defRPr>
      </a:lvl9pPr>
    </p:titleStyle>
    <p:bodyStyle>
      <a:lvl1pPr marL="342900" indent="-342900" algn="l" rtl="0" eaLnBrk="0" fontAlgn="base" hangingPunct="0">
        <a:spcBef>
          <a:spcPct val="20000"/>
        </a:spcBef>
        <a:spcAft>
          <a:spcPct val="0"/>
        </a:spcAft>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00"/>
          </a:solidFill>
          <a:latin typeface="+mn-lt"/>
        </a:defRPr>
      </a:lvl2pPr>
      <a:lvl3pPr marL="1143000" indent="-228600" algn="l" rtl="0" eaLnBrk="0" fontAlgn="base" hangingPunct="0">
        <a:spcBef>
          <a:spcPct val="20000"/>
        </a:spcBef>
        <a:spcAft>
          <a:spcPct val="0"/>
        </a:spcAft>
        <a:buChar char="•"/>
        <a:defRPr sz="2400">
          <a:solidFill>
            <a:srgbClr val="000000"/>
          </a:solidFill>
          <a:latin typeface="+mn-lt"/>
        </a:defRPr>
      </a:lvl3pPr>
      <a:lvl4pPr marL="1600200" indent="-228600" algn="l" rtl="0" eaLnBrk="0" fontAlgn="base" hangingPunct="0">
        <a:spcBef>
          <a:spcPct val="20000"/>
        </a:spcBef>
        <a:spcAft>
          <a:spcPct val="0"/>
        </a:spcAft>
        <a:buChar char="–"/>
        <a:defRPr sz="2000">
          <a:solidFill>
            <a:srgbClr val="000000"/>
          </a:solidFill>
          <a:latin typeface="+mn-lt"/>
        </a:defRPr>
      </a:lvl4pPr>
      <a:lvl5pPr marL="2057400" indent="-228600" algn="l" rtl="0" eaLnBrk="0" fontAlgn="base" hangingPunct="0">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4" Type="http://schemas.openxmlformats.org/officeDocument/2006/relationships/hyperlink" Target="http://hyperphysics.phy-astr.gsu.edu/hbase/vision/colcon.html#c1" TargetMode="External"/><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ence.howstuffworks.com/light2.htm" TargetMode="Externa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CI777702_03media_cognition.ppt#-1,13,Multi-Store Model of Memor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jpeg"/><Relationship Id="rId3" Type="http://schemas.openxmlformats.org/officeDocument/2006/relationships/hyperlink" Target="http://webvision.med.utah.edu/imageswv/Sagschem.jpe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 Id="rId3" Type="http://schemas.openxmlformats.org/officeDocument/2006/relationships/slide" Target="slide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286000"/>
            <a:ext cx="7772400" cy="1143000"/>
          </a:xfrm>
          <a:noFill/>
        </p:spPr>
        <p:txBody>
          <a:bodyPr/>
          <a:lstStyle/>
          <a:p>
            <a:pPr eaLnBrk="1" hangingPunct="1"/>
            <a:r>
              <a:rPr lang="en-NZ" dirty="0" smtClean="0"/>
              <a:t>Applied HCI</a:t>
            </a:r>
            <a:br>
              <a:rPr lang="en-NZ" dirty="0" smtClean="0"/>
            </a:br>
            <a:r>
              <a:rPr lang="en-NZ" dirty="0" smtClean="0"/>
              <a:t>COMP719</a:t>
            </a:r>
            <a:br>
              <a:rPr lang="en-NZ" dirty="0" smtClean="0"/>
            </a:br>
            <a:endParaRPr lang="en-NZ" dirty="0" smtClean="0"/>
          </a:p>
        </p:txBody>
      </p:sp>
      <p:sp>
        <p:nvSpPr>
          <p:cNvPr id="6147" name="Rectangle 3"/>
          <p:cNvSpPr>
            <a:spLocks noGrp="1" noChangeArrowheads="1"/>
          </p:cNvSpPr>
          <p:nvPr>
            <p:ph type="subTitle" idx="1"/>
          </p:nvPr>
        </p:nvSpPr>
        <p:spPr>
          <a:xfrm>
            <a:off x="1371600" y="3886200"/>
            <a:ext cx="6400800" cy="1676400"/>
          </a:xfrm>
        </p:spPr>
        <p:txBody>
          <a:bodyPr/>
          <a:lstStyle/>
          <a:p>
            <a:pPr eaLnBrk="1" hangingPunct="1"/>
            <a:r>
              <a:rPr lang="en-NZ" dirty="0" smtClean="0"/>
              <a:t>Week 7</a:t>
            </a:r>
          </a:p>
          <a:p>
            <a:pPr eaLnBrk="1" hangingPunct="1"/>
            <a:r>
              <a:rPr lang="en-NZ" dirty="0" smtClean="0"/>
              <a:t>Perception / Cognition Review</a:t>
            </a:r>
          </a:p>
          <a:p>
            <a:pPr eaLnBrk="1" hangingPunct="1"/>
            <a:r>
              <a:rPr lang="en-NZ" dirty="0" smtClean="0"/>
              <a:t>And Learning </a:t>
            </a:r>
          </a:p>
        </p:txBody>
      </p:sp>
      <p:sp>
        <p:nvSpPr>
          <p:cNvPr id="6148" name="Slide Number Placeholder 5"/>
          <p:cNvSpPr>
            <a:spLocks noGrp="1"/>
          </p:cNvSpPr>
          <p:nvPr>
            <p:ph type="sldNum" sz="quarter" idx="4294967295"/>
          </p:nvPr>
        </p:nvSpPr>
        <p:spPr>
          <a:xfrm>
            <a:off x="7239000" y="6248400"/>
            <a:ext cx="1905000" cy="457200"/>
          </a:xfrm>
          <a:noFill/>
        </p:spPr>
        <p:txBody>
          <a:bodyPr/>
          <a:lstStyle/>
          <a:p>
            <a:fld id="{32BE22FC-EB94-4F45-A3DB-0DE6D768D3A5}" type="slidenum">
              <a:rPr lang="en-NZ" smtClean="0"/>
              <a:pPr/>
              <a:t>1</a:t>
            </a:fld>
            <a:endParaRPr lang="en-NZ"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Interpreting the signal</a:t>
            </a:r>
            <a:endParaRPr lang="en-AU">
              <a:latin typeface="Arial Unicode MS" charset="0"/>
              <a:ea typeface="ヒラギノ角ゴ Pro W3" charset="0"/>
              <a:cs typeface="ヒラギノ角ゴ Pro W3" charset="0"/>
            </a:endParaRPr>
          </a:p>
        </p:txBody>
      </p:sp>
      <p:sp>
        <p:nvSpPr>
          <p:cNvPr id="46083" name="Rectangle 3"/>
          <p:cNvSpPr>
            <a:spLocks noGrp="1" noChangeArrowheads="1"/>
          </p:cNvSpPr>
          <p:nvPr>
            <p:ph idx="1"/>
          </p:nvPr>
        </p:nvSpPr>
        <p:spPr>
          <a:xfrm>
            <a:off x="685800" y="1981200"/>
            <a:ext cx="8134350" cy="4327525"/>
          </a:xfrm>
        </p:spPr>
        <p:txBody>
          <a:bodyPr/>
          <a:lstStyle/>
          <a:p>
            <a:pPr eaLnBrk="1" hangingPunct="1">
              <a:buFontTx/>
              <a:buNone/>
            </a:pPr>
            <a:r>
              <a:rPr lang="en-US" sz="3600" b="1" i="1">
                <a:latin typeface="Arial Unicode MS" charset="0"/>
                <a:ea typeface="ヒラギノ角ゴ Pro W3" charset="0"/>
                <a:cs typeface="ヒラギノ角ゴ Pro W3" charset="0"/>
              </a:rPr>
              <a:t>Perceiving colour</a:t>
            </a:r>
          </a:p>
          <a:p>
            <a:pPr lvl="1" eaLnBrk="1" hangingPunct="1"/>
            <a:r>
              <a:rPr lang="en-US">
                <a:latin typeface="Arial Unicode MS" charset="0"/>
                <a:ea typeface="ヒラギノ角ゴ Pro W3" charset="0"/>
              </a:rPr>
              <a:t>Colour is made up of </a:t>
            </a:r>
            <a:r>
              <a:rPr lang="en-US" b="1">
                <a:solidFill>
                  <a:srgbClr val="FFC000"/>
                </a:solidFill>
                <a:latin typeface="Arial Unicode MS" charset="0"/>
                <a:ea typeface="ヒラギノ角ゴ Pro W3" charset="0"/>
              </a:rPr>
              <a:t>hue</a:t>
            </a:r>
            <a:r>
              <a:rPr lang="en-US">
                <a:latin typeface="Arial Unicode MS" charset="0"/>
                <a:ea typeface="ヒラギノ角ゴ Pro W3" charset="0"/>
              </a:rPr>
              <a:t> (wavelength), </a:t>
            </a:r>
            <a:r>
              <a:rPr lang="en-US" b="1">
                <a:solidFill>
                  <a:srgbClr val="FFC000"/>
                </a:solidFill>
                <a:latin typeface="Arial Unicode MS" charset="0"/>
                <a:ea typeface="ヒラギノ角ゴ Pro W3" charset="0"/>
              </a:rPr>
              <a:t>intensity</a:t>
            </a:r>
            <a:r>
              <a:rPr lang="en-US">
                <a:latin typeface="Arial Unicode MS" charset="0"/>
                <a:ea typeface="ヒラギノ角ゴ Pro W3" charset="0"/>
              </a:rPr>
              <a:t> (colour brightness), </a:t>
            </a:r>
            <a:r>
              <a:rPr lang="en-US" b="1">
                <a:solidFill>
                  <a:srgbClr val="FFC000"/>
                </a:solidFill>
                <a:latin typeface="Arial Unicode MS" charset="0"/>
                <a:ea typeface="ヒラギノ角ゴ Pro W3" charset="0"/>
              </a:rPr>
              <a:t>saturation</a:t>
            </a:r>
            <a:r>
              <a:rPr lang="en-US">
                <a:latin typeface="Arial Unicode MS" charset="0"/>
                <a:ea typeface="ヒラギノ角ゴ Pro W3" charset="0"/>
              </a:rPr>
              <a:t> (amount of whiteness)</a:t>
            </a:r>
          </a:p>
          <a:p>
            <a:pPr lvl="1" eaLnBrk="1" hangingPunct="1"/>
            <a:r>
              <a:rPr lang="en-US">
                <a:latin typeface="Arial Unicode MS" charset="0"/>
                <a:ea typeface="ヒラギノ角ゴ Pro W3" charset="0"/>
              </a:rPr>
              <a:t>cones sensitive to colour wavelengths</a:t>
            </a:r>
          </a:p>
          <a:p>
            <a:pPr lvl="1" eaLnBrk="1" hangingPunct="1"/>
            <a:r>
              <a:rPr lang="en-US">
                <a:latin typeface="Arial Unicode MS" charset="0"/>
                <a:ea typeface="ヒラギノ角ゴ Pro W3" charset="0"/>
              </a:rPr>
              <a:t>blue acuity is lowest</a:t>
            </a:r>
          </a:p>
          <a:p>
            <a:pPr lvl="1" eaLnBrk="1" hangingPunct="1"/>
            <a:r>
              <a:rPr lang="en-US">
                <a:latin typeface="Arial Unicode MS" charset="0"/>
                <a:ea typeface="ヒラギノ角ゴ Pro W3" charset="0"/>
              </a:rPr>
              <a:t>8% males and 1% females are colour blind (have colour vision deficiency)</a:t>
            </a:r>
            <a:endParaRPr lang="en-AU">
              <a:latin typeface="Arial Unicode MS" charset="0"/>
              <a:ea typeface="ヒラギノ角ゴ Pro W3" charset="0"/>
            </a:endParaRPr>
          </a:p>
        </p:txBody>
      </p:sp>
      <p:sp>
        <p:nvSpPr>
          <p:cNvPr id="30724"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D35EA3C6-1B1A-634B-BD64-1FD2A833049C}" type="slidenum">
              <a:rPr lang="en-NZ"/>
              <a:pPr eaLnBrk="1" hangingPunct="1"/>
              <a:t>10</a:t>
            </a:fld>
            <a:endParaRPr lang="en-NZ"/>
          </a:p>
        </p:txBody>
      </p:sp>
    </p:spTree>
    <p:extLst>
      <p:ext uri="{BB962C8B-B14F-4D97-AF65-F5344CB8AC3E}">
        <p14:creationId xmlns:p14="http://schemas.microsoft.com/office/powerpoint/2010/main" val="3617718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33375"/>
            <a:ext cx="7772400" cy="1143000"/>
          </a:xfrm>
        </p:spPr>
        <p:txBody>
          <a:bodyPr/>
          <a:lstStyle/>
          <a:p>
            <a:pPr eaLnBrk="1" hangingPunct="1"/>
            <a:r>
              <a:rPr lang="en-NZ">
                <a:latin typeface="Arial Unicode MS" charset="0"/>
                <a:ea typeface="ヒラギノ角ゴ Pro W3" charset="0"/>
                <a:cs typeface="ヒラギノ角ゴ Pro W3" charset="0"/>
              </a:rPr>
              <a:t>Interpreting the signal</a:t>
            </a:r>
            <a:endParaRPr lang="en-AU">
              <a:latin typeface="Arial Unicode MS" charset="0"/>
              <a:ea typeface="ヒラギノ角ゴ Pro W3" charset="0"/>
              <a:cs typeface="ヒラギノ角ゴ Pro W3" charset="0"/>
            </a:endParaRPr>
          </a:p>
        </p:txBody>
      </p:sp>
      <p:sp>
        <p:nvSpPr>
          <p:cNvPr id="47107" name="Rectangle 3"/>
          <p:cNvSpPr>
            <a:spLocks noGrp="1" noChangeArrowheads="1"/>
          </p:cNvSpPr>
          <p:nvPr>
            <p:ph idx="1"/>
          </p:nvPr>
        </p:nvSpPr>
        <p:spPr>
          <a:xfrm>
            <a:off x="250825" y="1771650"/>
            <a:ext cx="8642350" cy="4657725"/>
          </a:xfrm>
        </p:spPr>
        <p:txBody>
          <a:bodyPr/>
          <a:lstStyle/>
          <a:p>
            <a:pPr eaLnBrk="1" hangingPunct="1">
              <a:lnSpc>
                <a:spcPct val="80000"/>
              </a:lnSpc>
              <a:buFontTx/>
              <a:buNone/>
            </a:pPr>
            <a:r>
              <a:rPr lang="en-US" sz="2800" b="1" i="1">
                <a:latin typeface="Arial Unicode MS" charset="0"/>
                <a:ea typeface="ヒラギノ角ゴ Pro W3" charset="0"/>
                <a:cs typeface="ヒラギノ角ゴ Pro W3" charset="0"/>
              </a:rPr>
              <a:t>Perceiving colour:</a:t>
            </a:r>
          </a:p>
          <a:p>
            <a:pPr eaLnBrk="1" hangingPunct="1">
              <a:lnSpc>
                <a:spcPct val="80000"/>
              </a:lnSpc>
            </a:pPr>
            <a:r>
              <a:rPr lang="en-US" sz="2400" b="1">
                <a:latin typeface="Arial Unicode MS" charset="0"/>
                <a:ea typeface="ヒラギノ角ゴ Pro W3" charset="0"/>
                <a:cs typeface="ヒラギノ角ゴ Pro W3" charset="0"/>
              </a:rPr>
              <a:t>White, Black    , </a:t>
            </a:r>
            <a:r>
              <a:rPr lang="en-US" sz="2400" b="1">
                <a:solidFill>
                  <a:schemeClr val="bg2"/>
                </a:solidFill>
                <a:latin typeface="Arial Unicode MS" charset="0"/>
                <a:ea typeface="ヒラギノ角ゴ Pro W3" charset="0"/>
                <a:cs typeface="ヒラギノ角ゴ Pro W3" charset="0"/>
              </a:rPr>
              <a:t>Gray</a:t>
            </a:r>
            <a:r>
              <a:rPr lang="en-US" sz="2400">
                <a:latin typeface="Arial Unicode MS" charset="0"/>
                <a:ea typeface="ヒラギノ角ゴ Pro W3" charset="0"/>
                <a:cs typeface="ヒラギノ角ゴ Pro W3" charset="0"/>
              </a:rPr>
              <a:t> are not positioned on the electromagnetic spectrum. This is because they are special cases.</a:t>
            </a:r>
          </a:p>
          <a:p>
            <a:pPr eaLnBrk="1" hangingPunct="1">
              <a:lnSpc>
                <a:spcPct val="80000"/>
              </a:lnSpc>
            </a:pPr>
            <a:r>
              <a:rPr lang="en-US" sz="2400" b="1">
                <a:latin typeface="Arial Unicode MS" charset="0"/>
                <a:ea typeface="ヒラギノ角ゴ Pro W3" charset="0"/>
                <a:cs typeface="ヒラギノ角ゴ Pro W3" charset="0"/>
              </a:rPr>
              <a:t>White, Black , </a:t>
            </a:r>
            <a:r>
              <a:rPr lang="en-US" sz="2400" b="1">
                <a:solidFill>
                  <a:schemeClr val="bg2"/>
                </a:solidFill>
                <a:latin typeface="Arial Unicode MS" charset="0"/>
                <a:ea typeface="ヒラギノ角ゴ Pro W3" charset="0"/>
                <a:cs typeface="ヒラギノ角ゴ Pro W3" charset="0"/>
              </a:rPr>
              <a:t>Gray</a:t>
            </a:r>
            <a:r>
              <a:rPr lang="en-US" sz="2400">
                <a:latin typeface="Arial Unicode MS" charset="0"/>
                <a:ea typeface="ヒラギノ角ゴ Pro W3" charset="0"/>
                <a:cs typeface="ヒラギノ角ゴ Pro W3" charset="0"/>
              </a:rPr>
              <a:t> do not have any hue and are known as </a:t>
            </a:r>
            <a:r>
              <a:rPr lang="en-US" sz="2400" i="1">
                <a:latin typeface="Arial Unicode MS" charset="0"/>
                <a:ea typeface="ヒラギノ角ゴ Pro W3" charset="0"/>
                <a:cs typeface="ヒラギノ角ゴ Pro W3" charset="0"/>
              </a:rPr>
              <a:t>achromatic</a:t>
            </a:r>
            <a:r>
              <a:rPr lang="en-US" sz="2400">
                <a:latin typeface="Arial Unicode MS" charset="0"/>
                <a:ea typeface="ヒラギノ角ゴ Pro W3" charset="0"/>
                <a:cs typeface="ヒラギノ角ゴ Pro W3" charset="0"/>
              </a:rPr>
              <a:t> colours </a:t>
            </a:r>
          </a:p>
          <a:p>
            <a:pPr eaLnBrk="1" hangingPunct="1">
              <a:lnSpc>
                <a:spcPct val="80000"/>
              </a:lnSpc>
            </a:pPr>
            <a:r>
              <a:rPr lang="en-US" sz="2400" b="1">
                <a:solidFill>
                  <a:srgbClr val="FF0000"/>
                </a:solidFill>
                <a:latin typeface="Arial Unicode MS" charset="0"/>
                <a:ea typeface="ヒラギノ角ゴ Pro W3" charset="0"/>
                <a:cs typeface="ヒラギノ角ゴ Pro W3" charset="0"/>
              </a:rPr>
              <a:t>Red</a:t>
            </a:r>
            <a:r>
              <a:rPr lang="en-US" sz="2400" b="1">
                <a:latin typeface="Arial Unicode MS" charset="0"/>
                <a:ea typeface="ヒラギノ角ゴ Pro W3" charset="0"/>
                <a:cs typeface="ヒラギノ角ゴ Pro W3" charset="0"/>
              </a:rPr>
              <a:t>, </a:t>
            </a:r>
            <a:r>
              <a:rPr lang="en-US" sz="2400" b="1">
                <a:solidFill>
                  <a:srgbClr val="009900"/>
                </a:solidFill>
                <a:latin typeface="Arial Unicode MS" charset="0"/>
                <a:ea typeface="ヒラギノ角ゴ Pro W3" charset="0"/>
                <a:cs typeface="ヒラギノ角ゴ Pro W3" charset="0"/>
              </a:rPr>
              <a:t>Green,</a:t>
            </a:r>
            <a:r>
              <a:rPr lang="en-US" sz="2400" b="1">
                <a:latin typeface="Arial Unicode MS" charset="0"/>
                <a:ea typeface="ヒラギノ角ゴ Pro W3" charset="0"/>
                <a:cs typeface="ヒラギノ角ゴ Pro W3" charset="0"/>
              </a:rPr>
              <a:t> </a:t>
            </a:r>
            <a:r>
              <a:rPr lang="en-US" sz="2400" b="1">
                <a:solidFill>
                  <a:srgbClr val="0000FF"/>
                </a:solidFill>
                <a:latin typeface="Arial Unicode MS" charset="0"/>
                <a:ea typeface="ヒラギノ角ゴ Pro W3" charset="0"/>
                <a:cs typeface="ヒラギノ角ゴ Pro W3" charset="0"/>
              </a:rPr>
              <a:t>Blue</a:t>
            </a:r>
            <a:r>
              <a:rPr lang="en-US" sz="2400">
                <a:latin typeface="Arial Unicode MS" charset="0"/>
                <a:ea typeface="ヒラギノ角ゴ Pro W3" charset="0"/>
                <a:cs typeface="ヒラギノ角ゴ Pro W3" charset="0"/>
              </a:rPr>
              <a:t> can all be measured in terms of hue as each of these colours exists in a </a:t>
            </a:r>
            <a:r>
              <a:rPr lang="en-US" sz="2400" b="1">
                <a:solidFill>
                  <a:srgbClr val="FFC000"/>
                </a:solidFill>
                <a:latin typeface="Arial Unicode MS" charset="0"/>
                <a:ea typeface="ヒラギノ角ゴ Pro W3" charset="0"/>
                <a:cs typeface="ヒラギノ角ゴ Pro W3" charset="0"/>
              </a:rPr>
              <a:t>pure</a:t>
            </a:r>
            <a:r>
              <a:rPr lang="en-US" sz="2400" b="1">
                <a:solidFill>
                  <a:srgbClr val="FFFF99"/>
                </a:solidFill>
                <a:latin typeface="Arial Unicode MS" charset="0"/>
                <a:ea typeface="ヒラギノ角ゴ Pro W3" charset="0"/>
                <a:cs typeface="ヒラギノ角ゴ Pro W3" charset="0"/>
              </a:rPr>
              <a:t> </a:t>
            </a:r>
            <a:r>
              <a:rPr lang="en-US" sz="2400" b="1">
                <a:solidFill>
                  <a:srgbClr val="FFC000"/>
                </a:solidFill>
                <a:latin typeface="Arial Unicode MS" charset="0"/>
                <a:ea typeface="ヒラギノ角ゴ Pro W3" charset="0"/>
                <a:cs typeface="ヒラギノ角ゴ Pro W3" charset="0"/>
              </a:rPr>
              <a:t>single</a:t>
            </a:r>
            <a:r>
              <a:rPr lang="en-US" sz="2400" b="1">
                <a:solidFill>
                  <a:srgbClr val="FFFF99"/>
                </a:solidFill>
                <a:latin typeface="Arial Unicode MS" charset="0"/>
                <a:ea typeface="ヒラギノ角ゴ Pro W3" charset="0"/>
                <a:cs typeface="ヒラギノ角ゴ Pro W3" charset="0"/>
              </a:rPr>
              <a:t> </a:t>
            </a:r>
            <a:r>
              <a:rPr lang="en-US" sz="2400" b="1">
                <a:solidFill>
                  <a:srgbClr val="FFC000"/>
                </a:solidFill>
                <a:latin typeface="Arial Unicode MS" charset="0"/>
                <a:ea typeface="ヒラギノ角ゴ Pro W3" charset="0"/>
                <a:cs typeface="ヒラギノ角ゴ Pro W3" charset="0"/>
              </a:rPr>
              <a:t>wave</a:t>
            </a:r>
            <a:r>
              <a:rPr lang="en-US" sz="2400" b="1">
                <a:solidFill>
                  <a:srgbClr val="FFFF99"/>
                </a:solidFill>
                <a:latin typeface="Arial Unicode MS" charset="0"/>
                <a:ea typeface="ヒラギノ角ゴ Pro W3" charset="0"/>
                <a:cs typeface="ヒラギノ角ゴ Pro W3" charset="0"/>
              </a:rPr>
              <a:t> </a:t>
            </a:r>
            <a:r>
              <a:rPr lang="en-US" sz="2400" b="1">
                <a:solidFill>
                  <a:srgbClr val="FFC000"/>
                </a:solidFill>
                <a:latin typeface="Arial Unicode MS" charset="0"/>
                <a:ea typeface="ヒラギノ角ゴ Pro W3" charset="0"/>
                <a:cs typeface="ヒラギノ角ゴ Pro W3" charset="0"/>
              </a:rPr>
              <a:t>length</a:t>
            </a:r>
            <a:r>
              <a:rPr lang="en-US" sz="2400">
                <a:latin typeface="Arial Unicode MS" charset="0"/>
                <a:ea typeface="ヒラギノ角ゴ Pro W3" charset="0"/>
                <a:cs typeface="ヒラギノ角ゴ Pro W3" charset="0"/>
              </a:rPr>
              <a:t> of colour.</a:t>
            </a:r>
          </a:p>
          <a:p>
            <a:pPr eaLnBrk="1" hangingPunct="1">
              <a:lnSpc>
                <a:spcPct val="80000"/>
              </a:lnSpc>
            </a:pPr>
            <a:r>
              <a:rPr lang="en-US" sz="2400">
                <a:latin typeface="Arial Unicode MS" charset="0"/>
                <a:ea typeface="ヒラギノ角ゴ Pro W3" charset="0"/>
                <a:cs typeface="ヒラギノ角ゴ Pro W3" charset="0"/>
              </a:rPr>
              <a:t>All other colours are a mixture of wave lengths.</a:t>
            </a:r>
          </a:p>
          <a:p>
            <a:pPr eaLnBrk="1" hangingPunct="1">
              <a:lnSpc>
                <a:spcPct val="80000"/>
              </a:lnSpc>
            </a:pPr>
            <a:r>
              <a:rPr lang="en-US" sz="2400">
                <a:latin typeface="Arial Unicode MS" charset="0"/>
                <a:ea typeface="ヒラギノ角ゴ Pro W3" charset="0"/>
                <a:cs typeface="ヒラギノ角ゴ Pro W3" charset="0"/>
              </a:rPr>
              <a:t>Depending on luminance </a:t>
            </a:r>
            <a:r>
              <a:rPr lang="en-US" sz="2400" b="1">
                <a:solidFill>
                  <a:schemeClr val="bg2"/>
                </a:solidFill>
                <a:latin typeface="Arial Unicode MS" charset="0"/>
                <a:ea typeface="ヒラギノ角ゴ Pro W3" charset="0"/>
                <a:cs typeface="ヒラギノ角ゴ Pro W3" charset="0"/>
              </a:rPr>
              <a:t>Gray</a:t>
            </a:r>
            <a:r>
              <a:rPr lang="en-US" sz="2400">
                <a:latin typeface="Arial Unicode MS" charset="0"/>
                <a:ea typeface="ヒラギノ角ゴ Pro W3" charset="0"/>
                <a:cs typeface="ヒラギノ角ゴ Pro W3" charset="0"/>
              </a:rPr>
              <a:t> is an easy colour to stare at for long periods of time. Microsoft use equal amounts of RGB at 191 for the Windows interface.</a:t>
            </a:r>
            <a:endParaRPr lang="en-AU" sz="2400">
              <a:latin typeface="Arial Unicode MS" charset="0"/>
              <a:ea typeface="ヒラギノ角ゴ Pro W3" charset="0"/>
              <a:cs typeface="ヒラギノ角ゴ Pro W3" charset="0"/>
            </a:endParaRPr>
          </a:p>
        </p:txBody>
      </p:sp>
      <p:sp>
        <p:nvSpPr>
          <p:cNvPr id="3174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8BBA3EE8-8A2F-8342-84F7-1D52EDFAD06E}" type="slidenum">
              <a:rPr lang="en-NZ"/>
              <a:pPr eaLnBrk="1" hangingPunct="1"/>
              <a:t>11</a:t>
            </a:fld>
            <a:endParaRPr lang="en-NZ"/>
          </a:p>
        </p:txBody>
      </p:sp>
    </p:spTree>
    <p:extLst>
      <p:ext uri="{BB962C8B-B14F-4D97-AF65-F5344CB8AC3E}">
        <p14:creationId xmlns:p14="http://schemas.microsoft.com/office/powerpoint/2010/main" val="3846553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770" name="Picture 4" descr="Imag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2348259"/>
            <a:ext cx="8785225" cy="3529013"/>
          </a:xfrm>
          <a:noFill/>
        </p:spPr>
      </p:pic>
      <p:sp>
        <p:nvSpPr>
          <p:cNvPr id="32771"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C60A2F1C-B4BC-084D-985E-7FB3C88F87BE}" type="slidenum">
              <a:rPr lang="en-NZ"/>
              <a:pPr eaLnBrk="1" hangingPunct="1"/>
              <a:t>12</a:t>
            </a:fld>
            <a:endParaRPr lang="en-NZ"/>
          </a:p>
        </p:txBody>
      </p:sp>
      <p:sp>
        <p:nvSpPr>
          <p:cNvPr id="32772" name="Rectangle 8"/>
          <p:cNvSpPr>
            <a:spLocks noChangeArrowheads="1"/>
          </p:cNvSpPr>
          <p:nvPr/>
        </p:nvSpPr>
        <p:spPr bwMode="auto">
          <a:xfrm>
            <a:off x="684213" y="516781"/>
            <a:ext cx="7848600" cy="161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pPr>
              <a:spcBef>
                <a:spcPct val="0"/>
              </a:spcBef>
            </a:pPr>
            <a:r>
              <a:rPr lang="en-NZ" sz="2000" dirty="0"/>
              <a:t>The "green" and "red" cones are mostly packed into the </a:t>
            </a:r>
            <a:r>
              <a:rPr lang="en-NZ" sz="2000" dirty="0">
                <a:hlinkClick r:id="rId3" action="ppaction://hlinksldjump"/>
              </a:rPr>
              <a:t>fovea</a:t>
            </a:r>
            <a:r>
              <a:rPr lang="en-NZ" sz="2000" dirty="0"/>
              <a:t>. </a:t>
            </a:r>
          </a:p>
          <a:p>
            <a:pPr>
              <a:spcBef>
                <a:spcPct val="0"/>
              </a:spcBef>
            </a:pPr>
            <a:r>
              <a:rPr lang="en-NZ" sz="2000" dirty="0"/>
              <a:t>About 64% of the cones are red-sensitive, about 32% green sensitive, and about 2% are blue sensitive. </a:t>
            </a:r>
          </a:p>
          <a:p>
            <a:pPr>
              <a:spcBef>
                <a:spcPct val="0"/>
              </a:spcBef>
            </a:pPr>
            <a:r>
              <a:rPr lang="en-NZ" sz="2000" dirty="0"/>
              <a:t>The "blue" cones have the highest sensitivity and are mostly found outside the fovea. </a:t>
            </a:r>
            <a:r>
              <a:rPr lang="en-NZ" sz="1800" dirty="0">
                <a:hlinkClick r:id="rId4"/>
              </a:rPr>
              <a:t>http://hyperphysics.phy-astr.gsu.edu/hbase/vision/colcon.html#c1</a:t>
            </a:r>
            <a:r>
              <a:rPr lang="en-NZ" sz="1800" dirty="0"/>
              <a:t> </a:t>
            </a:r>
          </a:p>
        </p:txBody>
      </p:sp>
      <p:sp>
        <p:nvSpPr>
          <p:cNvPr id="32773" name="Rectangle 9"/>
          <p:cNvSpPr>
            <a:spLocks noChangeArrowheads="1"/>
          </p:cNvSpPr>
          <p:nvPr/>
        </p:nvSpPr>
        <p:spPr bwMode="auto">
          <a:xfrm>
            <a:off x="323850" y="6128469"/>
            <a:ext cx="8331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NZ" sz="2000"/>
              <a:t>Response curves for three different kind of cones in the retina of the human eye.</a:t>
            </a:r>
            <a:endParaRPr lang="en-AU" sz="2000" dirty="0"/>
          </a:p>
        </p:txBody>
      </p:sp>
    </p:spTree>
    <p:extLst>
      <p:ext uri="{BB962C8B-B14F-4D97-AF65-F5344CB8AC3E}">
        <p14:creationId xmlns:p14="http://schemas.microsoft.com/office/powerpoint/2010/main" val="3087067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Capabilities and limitations of visual processing</a:t>
            </a:r>
            <a:endParaRPr lang="en-AU">
              <a:latin typeface="Arial Unicode MS" charset="0"/>
              <a:ea typeface="ヒラギノ角ゴ Pro W3" charset="0"/>
              <a:cs typeface="ヒラギノ角ゴ Pro W3" charset="0"/>
            </a:endParaRPr>
          </a:p>
        </p:txBody>
      </p:sp>
      <p:sp>
        <p:nvSpPr>
          <p:cNvPr id="48131" name="Rectangle 1027"/>
          <p:cNvSpPr>
            <a:spLocks noGrp="1" noChangeArrowheads="1"/>
          </p:cNvSpPr>
          <p:nvPr>
            <p:ph idx="1"/>
          </p:nvPr>
        </p:nvSpPr>
        <p:spPr>
          <a:xfrm>
            <a:off x="457200" y="1981200"/>
            <a:ext cx="8382000" cy="4648200"/>
          </a:xfrm>
        </p:spPr>
        <p:txBody>
          <a:bodyPr/>
          <a:lstStyle/>
          <a:p>
            <a:pPr eaLnBrk="1" hangingPunct="1">
              <a:spcBef>
                <a:spcPct val="50000"/>
              </a:spcBef>
            </a:pPr>
            <a:r>
              <a:rPr lang="en-GB" sz="2400">
                <a:latin typeface="Arial Unicode MS" charset="0"/>
                <a:ea typeface="ヒラギノ角ゴ Pro W3" charset="0"/>
                <a:cs typeface="ヒラギノ角ゴ Pro W3" charset="0"/>
              </a:rPr>
              <a:t>T</a:t>
            </a:r>
            <a:r>
              <a:rPr lang="en-US" sz="2400">
                <a:latin typeface="Arial Unicode MS" charset="0"/>
                <a:ea typeface="ヒラギノ角ゴ Pro W3" charset="0"/>
                <a:cs typeface="ヒラギノ角ゴ Pro W3" charset="0"/>
              </a:rPr>
              <a:t>he visual system compensates for: </a:t>
            </a:r>
          </a:p>
          <a:p>
            <a:pPr lvl="1" eaLnBrk="1" hangingPunct="1">
              <a:spcBef>
                <a:spcPct val="50000"/>
              </a:spcBef>
            </a:pPr>
            <a:r>
              <a:rPr lang="en-US" sz="2000">
                <a:latin typeface="Arial Unicode MS" charset="0"/>
                <a:ea typeface="ヒラギノ角ゴ Pro W3" charset="0"/>
              </a:rPr>
              <a:t>Movement (image moves on the retina when we move)</a:t>
            </a:r>
          </a:p>
          <a:p>
            <a:pPr lvl="1" eaLnBrk="1" hangingPunct="1">
              <a:spcBef>
                <a:spcPct val="50000"/>
              </a:spcBef>
            </a:pPr>
            <a:r>
              <a:rPr lang="en-US" sz="2000">
                <a:latin typeface="Arial Unicode MS" charset="0"/>
                <a:ea typeface="ヒラギノ角ゴ Pro W3" charset="0"/>
              </a:rPr>
              <a:t>Changes in luminance (colour and brightness are perceived as constant)</a:t>
            </a:r>
          </a:p>
          <a:p>
            <a:pPr eaLnBrk="1" hangingPunct="1">
              <a:spcBef>
                <a:spcPct val="50000"/>
              </a:spcBef>
            </a:pPr>
            <a:r>
              <a:rPr lang="en-US" sz="2400">
                <a:latin typeface="Arial Unicode MS" charset="0"/>
                <a:ea typeface="ヒラギノ角ゴ Pro W3" charset="0"/>
                <a:cs typeface="ヒラギノ角ゴ Pro W3" charset="0"/>
              </a:rPr>
              <a:t>Context is used to resolve ambiguity</a:t>
            </a:r>
          </a:p>
          <a:p>
            <a:pPr eaLnBrk="1" hangingPunct="1">
              <a:spcBef>
                <a:spcPct val="50000"/>
              </a:spcBef>
            </a:pPr>
            <a:r>
              <a:rPr lang="en-US" sz="2400">
                <a:latin typeface="Arial Unicode MS" charset="0"/>
                <a:ea typeface="ヒラギノ角ゴ Pro W3" charset="0"/>
                <a:cs typeface="ヒラギノ角ゴ Pro W3" charset="0"/>
              </a:rPr>
              <a:t>Different areas in the visual field (the range of degrees discernible to the human) have different sensitiveness to colour and movement</a:t>
            </a:r>
          </a:p>
          <a:p>
            <a:pPr eaLnBrk="1" hangingPunct="1">
              <a:spcBef>
                <a:spcPct val="50000"/>
              </a:spcBef>
            </a:pPr>
            <a:r>
              <a:rPr lang="en-US" sz="2400">
                <a:latin typeface="Arial Unicode MS" charset="0"/>
                <a:ea typeface="ヒラギノ角ゴ Pro W3" charset="0"/>
                <a:cs typeface="ヒラギノ角ゴ Pro W3" charset="0"/>
              </a:rPr>
              <a:t>Optical illusions sometimes occur due to over</a:t>
            </a:r>
            <a:r>
              <a:rPr lang="en-GB" sz="2400">
                <a:latin typeface="Arial Unicode MS" charset="0"/>
                <a:ea typeface="ヒラギノ角ゴ Pro W3" charset="0"/>
                <a:cs typeface="ヒラギノ角ゴ Pro W3" charset="0"/>
              </a:rPr>
              <a:t>-</a:t>
            </a:r>
            <a:r>
              <a:rPr lang="en-US" sz="2400">
                <a:latin typeface="Arial Unicode MS" charset="0"/>
                <a:ea typeface="ヒラギノ角ゴ Pro W3" charset="0"/>
                <a:cs typeface="ヒラギノ角ゴ Pro W3" charset="0"/>
              </a:rPr>
              <a:t>compensation</a:t>
            </a:r>
            <a:endParaRPr lang="en-AU" sz="2400">
              <a:latin typeface="Arial Unicode MS" charset="0"/>
              <a:ea typeface="ヒラギノ角ゴ Pro W3" charset="0"/>
              <a:cs typeface="ヒラギノ角ゴ Pro W3" charset="0"/>
            </a:endParaRPr>
          </a:p>
        </p:txBody>
      </p:sp>
      <p:sp>
        <p:nvSpPr>
          <p:cNvPr id="33796"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E0FA32DB-ADBB-E54C-AE48-6DB954C5A469}" type="slidenum">
              <a:rPr lang="en-NZ"/>
              <a:pPr eaLnBrk="1" hangingPunct="1"/>
              <a:t>13</a:t>
            </a:fld>
            <a:endParaRPr lang="en-NZ"/>
          </a:p>
        </p:txBody>
      </p:sp>
    </p:spTree>
    <p:extLst>
      <p:ext uri="{BB962C8B-B14F-4D97-AF65-F5344CB8AC3E}">
        <p14:creationId xmlns:p14="http://schemas.microsoft.com/office/powerpoint/2010/main" val="2147481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p:cNvSpPr>
            <a:spLocks noGrp="1" noChangeArrowheads="1"/>
          </p:cNvSpPr>
          <p:nvPr>
            <p:ph type="title"/>
          </p:nvPr>
        </p:nvSpPr>
        <p:spPr/>
        <p:txBody>
          <a:bodyPr/>
          <a:lstStyle/>
          <a:p>
            <a:pPr eaLnBrk="1" hangingPunct="1"/>
            <a:endParaRPr lang="en-AU">
              <a:latin typeface="Arial Unicode MS" charset="0"/>
              <a:ea typeface="ヒラギノ角ゴ Pro W3" charset="0"/>
              <a:cs typeface="ヒラギノ角ゴ Pro W3" charset="0"/>
            </a:endParaRPr>
          </a:p>
        </p:txBody>
      </p:sp>
      <p:graphicFrame>
        <p:nvGraphicFramePr>
          <p:cNvPr id="34818" name="Object 1028"/>
          <p:cNvGraphicFramePr>
            <a:graphicFrameLocks noGrp="1" noChangeAspect="1"/>
          </p:cNvGraphicFramePr>
          <p:nvPr>
            <p:ph idx="1"/>
          </p:nvPr>
        </p:nvGraphicFramePr>
        <p:xfrm>
          <a:off x="71438" y="609600"/>
          <a:ext cx="4641850" cy="5715000"/>
        </p:xfrm>
        <a:graphic>
          <a:graphicData uri="http://schemas.openxmlformats.org/presentationml/2006/ole">
            <mc:AlternateContent xmlns:mc="http://schemas.openxmlformats.org/markup-compatibility/2006">
              <mc:Choice xmlns:v="urn:schemas-microsoft-com:vml" Requires="v">
                <p:oleObj spid="_x0000_s15366" name="Bitmap Image" r:id="rId3" imgW="3790476" imgH="4667902" progId="Paint.Picture">
                  <p:embed/>
                </p:oleObj>
              </mc:Choice>
              <mc:Fallback>
                <p:oleObj name="Bitmap Image" r:id="rId3" imgW="3790476" imgH="466790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8" y="609600"/>
                        <a:ext cx="4641850" cy="571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820"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886FF6A2-AA9C-4149-995C-485949B066D7}" type="slidenum">
              <a:rPr lang="en-NZ"/>
              <a:pPr eaLnBrk="1" hangingPunct="1"/>
              <a:t>14</a:t>
            </a:fld>
            <a:endParaRPr lang="en-NZ"/>
          </a:p>
        </p:txBody>
      </p:sp>
      <p:sp>
        <p:nvSpPr>
          <p:cNvPr id="49157" name="Text Box 1029"/>
          <p:cNvSpPr txBox="1">
            <a:spLocks noChangeArrowheads="1"/>
          </p:cNvSpPr>
          <p:nvPr/>
        </p:nvSpPr>
        <p:spPr bwMode="auto">
          <a:xfrm>
            <a:off x="5257800" y="2743200"/>
            <a:ext cx="3490913" cy="137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r>
              <a:rPr lang="en-NZ" sz="2800"/>
              <a:t>Our perception of size is not completely reliable</a:t>
            </a:r>
            <a:endParaRPr lang="en-AU" sz="2800"/>
          </a:p>
        </p:txBody>
      </p:sp>
    </p:spTree>
    <p:extLst>
      <p:ext uri="{BB962C8B-B14F-4D97-AF65-F5344CB8AC3E}">
        <p14:creationId xmlns:p14="http://schemas.microsoft.com/office/powerpoint/2010/main" val="45369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endParaRPr lang="en-AU">
              <a:latin typeface="Arial Unicode MS" charset="0"/>
              <a:ea typeface="ヒラギノ角ゴ Pro W3" charset="0"/>
              <a:cs typeface="ヒラギノ角ゴ Pro W3" charset="0"/>
            </a:endParaRPr>
          </a:p>
        </p:txBody>
      </p:sp>
      <p:sp>
        <p:nvSpPr>
          <p:cNvPr id="35843" name="Rectangle 3"/>
          <p:cNvSpPr>
            <a:spLocks noGrp="1" noChangeArrowheads="1"/>
          </p:cNvSpPr>
          <p:nvPr>
            <p:ph type="body" idx="1"/>
          </p:nvPr>
        </p:nvSpPr>
        <p:spPr/>
        <p:txBody>
          <a:bodyPr/>
          <a:lstStyle/>
          <a:p>
            <a:endParaRPr lang="en-AU">
              <a:latin typeface="Arial Unicode MS" charset="0"/>
              <a:ea typeface="ヒラギノ角ゴ Pro W3" charset="0"/>
              <a:cs typeface="ヒラギノ角ゴ Pro W3" charset="0"/>
            </a:endParaRPr>
          </a:p>
        </p:txBody>
      </p:sp>
      <p:pic>
        <p:nvPicPr>
          <p:cNvPr id="35844" name="Picture 4" descr="Opt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0"/>
            <a:ext cx="8388350" cy="6764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5" name="Rectangle 5"/>
          <p:cNvSpPr>
            <a:spLocks noChangeArrowheads="1"/>
          </p:cNvSpPr>
          <p:nvPr/>
        </p:nvSpPr>
        <p:spPr bwMode="auto">
          <a:xfrm>
            <a:off x="0" y="0"/>
            <a:ext cx="4284663" cy="68580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26" name="Rectangle 6"/>
          <p:cNvSpPr>
            <a:spLocks noChangeArrowheads="1"/>
          </p:cNvSpPr>
          <p:nvPr/>
        </p:nvSpPr>
        <p:spPr bwMode="auto">
          <a:xfrm>
            <a:off x="5003800" y="0"/>
            <a:ext cx="4140200" cy="6858000"/>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27" name="Rectangle 7"/>
          <p:cNvSpPr>
            <a:spLocks noChangeArrowheads="1"/>
          </p:cNvSpPr>
          <p:nvPr/>
        </p:nvSpPr>
        <p:spPr bwMode="auto">
          <a:xfrm>
            <a:off x="4191000" y="0"/>
            <a:ext cx="838200" cy="206057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28" name="Rectangle 8"/>
          <p:cNvSpPr>
            <a:spLocks noChangeArrowheads="1"/>
          </p:cNvSpPr>
          <p:nvPr/>
        </p:nvSpPr>
        <p:spPr bwMode="auto">
          <a:xfrm>
            <a:off x="4284663" y="4114800"/>
            <a:ext cx="719137" cy="27701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29" name="Rectangle 9"/>
          <p:cNvSpPr>
            <a:spLocks noChangeArrowheads="1"/>
          </p:cNvSpPr>
          <p:nvPr/>
        </p:nvSpPr>
        <p:spPr bwMode="auto">
          <a:xfrm>
            <a:off x="4284663" y="2492375"/>
            <a:ext cx="719137" cy="1081088"/>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133131" name="Oval 11"/>
          <p:cNvSpPr>
            <a:spLocks noChangeArrowheads="1"/>
          </p:cNvSpPr>
          <p:nvPr/>
        </p:nvSpPr>
        <p:spPr bwMode="auto">
          <a:xfrm>
            <a:off x="4572000" y="2133600"/>
            <a:ext cx="360363" cy="3587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
        <p:nvSpPr>
          <p:cNvPr id="133132" name="Oval 12"/>
          <p:cNvSpPr>
            <a:spLocks noChangeArrowheads="1"/>
          </p:cNvSpPr>
          <p:nvPr/>
        </p:nvSpPr>
        <p:spPr bwMode="auto">
          <a:xfrm>
            <a:off x="4427538" y="3644900"/>
            <a:ext cx="360362" cy="3587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663453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nimBg="1"/>
      <p:bldP spid="133127" grpId="0" animBg="1"/>
      <p:bldP spid="133128" grpId="0" animBg="1"/>
      <p:bldP spid="133129" grpId="0" animBg="1"/>
      <p:bldP spid="133131" grpId="0" animBg="1"/>
      <p:bldP spid="1331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11188" y="188913"/>
            <a:ext cx="7772400" cy="1143000"/>
          </a:xfrm>
        </p:spPr>
        <p:txBody>
          <a:bodyPr/>
          <a:lstStyle/>
          <a:p>
            <a:pPr eaLnBrk="1" hangingPunct="1"/>
            <a:r>
              <a:rPr lang="en-NZ">
                <a:latin typeface="Arial Unicode MS" charset="0"/>
                <a:ea typeface="ヒラギノ角ゴ Pro W3" charset="0"/>
                <a:cs typeface="ヒラギノ角ゴ Pro W3" charset="0"/>
              </a:rPr>
              <a:t>Use of colour</a:t>
            </a:r>
          </a:p>
        </p:txBody>
      </p:sp>
      <p:sp>
        <p:nvSpPr>
          <p:cNvPr id="54275" name="Rectangle 3"/>
          <p:cNvSpPr>
            <a:spLocks noGrp="1" noChangeArrowheads="1"/>
          </p:cNvSpPr>
          <p:nvPr>
            <p:ph idx="1"/>
          </p:nvPr>
        </p:nvSpPr>
        <p:spPr>
          <a:xfrm>
            <a:off x="571500" y="1889125"/>
            <a:ext cx="8286750" cy="3968750"/>
          </a:xfrm>
          <a:solidFill>
            <a:schemeClr val="bg1"/>
          </a:solidFill>
        </p:spPr>
        <p:txBody>
          <a:bodyPr/>
          <a:lstStyle/>
          <a:p>
            <a:pPr eaLnBrk="1" hangingPunct="1">
              <a:lnSpc>
                <a:spcPct val="90000"/>
              </a:lnSpc>
              <a:buFontTx/>
              <a:buNone/>
            </a:pPr>
            <a:r>
              <a:rPr lang="en-NZ">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buFontTx/>
              <a:buNone/>
            </a:pPr>
            <a:r>
              <a:rPr lang="en-NZ">
                <a:solidFill>
                  <a:srgbClr val="0000FF"/>
                </a:solidFill>
                <a:latin typeface="Arial Unicode MS" charset="0"/>
                <a:ea typeface="ヒラギノ角ゴ Pro W3" charset="0"/>
                <a:cs typeface="ヒラギノ角ゴ Pro W3" charset="0"/>
              </a:rPr>
              <a:t>Blue text appears to lie in a different plane</a:t>
            </a:r>
          </a:p>
          <a:p>
            <a:pPr eaLnBrk="1" hangingPunct="1">
              <a:lnSpc>
                <a:spcPct val="90000"/>
              </a:lnSpc>
              <a:buFontTx/>
              <a:buNone/>
            </a:pPr>
            <a:r>
              <a:rPr lang="en-NZ">
                <a:solidFill>
                  <a:srgbClr val="FF0000"/>
                </a:solidFill>
                <a:latin typeface="Arial Unicode MS" charset="0"/>
                <a:ea typeface="ヒラギノ角ゴ Pro W3" charset="0"/>
                <a:cs typeface="ヒラギノ角ゴ Pro W3" charset="0"/>
              </a:rPr>
              <a:t>Red text appears to lie in one depth plane </a:t>
            </a:r>
          </a:p>
          <a:p>
            <a:pPr eaLnBrk="1" hangingPunct="1">
              <a:lnSpc>
                <a:spcPct val="90000"/>
              </a:lnSpc>
              <a:spcBef>
                <a:spcPct val="0"/>
              </a:spcBef>
              <a:buFontTx/>
              <a:buNone/>
            </a:pPr>
            <a:r>
              <a:rPr lang="en-NZ">
                <a:solidFill>
                  <a:srgbClr val="0000FF"/>
                </a:solidFill>
                <a:latin typeface="Arial Unicode MS" charset="0"/>
                <a:ea typeface="ヒラギノ角ゴ Pro W3" charset="0"/>
                <a:cs typeface="ヒラギノ角ゴ Pro W3" charset="0"/>
              </a:rPr>
              <a:t>Blue text appears to lie in a different plane</a:t>
            </a:r>
            <a:r>
              <a:rPr lang="en-NZ">
                <a:solidFill>
                  <a:srgbClr val="FF0000"/>
                </a:solidFill>
                <a:latin typeface="Arial Unicode MS" charset="0"/>
                <a:ea typeface="ヒラギノ角ゴ Pro W3" charset="0"/>
                <a:cs typeface="ヒラギノ角ゴ Pro W3" charset="0"/>
              </a:rPr>
              <a:t> </a:t>
            </a:r>
          </a:p>
          <a:p>
            <a:pPr eaLnBrk="1" hangingPunct="1">
              <a:lnSpc>
                <a:spcPct val="90000"/>
              </a:lnSpc>
              <a:spcBef>
                <a:spcPct val="0"/>
              </a:spcBef>
              <a:buFontTx/>
              <a:buNone/>
            </a:pPr>
            <a:r>
              <a:rPr lang="en-NZ">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spcBef>
                <a:spcPct val="0"/>
              </a:spcBef>
              <a:buFontTx/>
              <a:buNone/>
            </a:pPr>
            <a:r>
              <a:rPr lang="en-NZ">
                <a:solidFill>
                  <a:srgbClr val="0000FF"/>
                </a:solidFill>
                <a:latin typeface="Arial Unicode MS" charset="0"/>
                <a:ea typeface="ヒラギノ角ゴ Pro W3" charset="0"/>
                <a:cs typeface="ヒラギノ角ゴ Pro W3" charset="0"/>
              </a:rPr>
              <a:t>Blue text appears to lie in a different plane</a:t>
            </a:r>
            <a:r>
              <a:rPr lang="en-NZ">
                <a:solidFill>
                  <a:srgbClr val="FF0000"/>
                </a:solidFill>
                <a:latin typeface="Arial Unicode MS" charset="0"/>
                <a:ea typeface="ヒラギノ角ゴ Pro W3" charset="0"/>
                <a:cs typeface="ヒラギノ角ゴ Pro W3" charset="0"/>
              </a:rPr>
              <a:t> </a:t>
            </a:r>
          </a:p>
          <a:p>
            <a:pPr eaLnBrk="1" hangingPunct="1">
              <a:lnSpc>
                <a:spcPct val="90000"/>
              </a:lnSpc>
              <a:spcBef>
                <a:spcPct val="0"/>
              </a:spcBef>
              <a:buFontTx/>
              <a:buNone/>
            </a:pPr>
            <a:r>
              <a:rPr lang="en-NZ">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spcBef>
                <a:spcPct val="0"/>
              </a:spcBef>
              <a:buFontTx/>
              <a:buNone/>
            </a:pPr>
            <a:r>
              <a:rPr lang="en-NZ">
                <a:solidFill>
                  <a:srgbClr val="0000FF"/>
                </a:solidFill>
                <a:latin typeface="Arial Unicode MS" charset="0"/>
                <a:ea typeface="ヒラギノ角ゴ Pro W3" charset="0"/>
                <a:cs typeface="ヒラギノ角ゴ Pro W3" charset="0"/>
              </a:rPr>
              <a:t>Blue text appears to lie in a different plane</a:t>
            </a:r>
            <a:r>
              <a:rPr lang="en-NZ">
                <a:latin typeface="Arial Unicode MS" charset="0"/>
                <a:ea typeface="ヒラギノ角ゴ Pro W3" charset="0"/>
                <a:cs typeface="ヒラギノ角ゴ Pro W3" charset="0"/>
              </a:rPr>
              <a:t> </a:t>
            </a:r>
            <a:br>
              <a:rPr lang="en-NZ">
                <a:latin typeface="Arial Unicode MS" charset="0"/>
                <a:ea typeface="ヒラギノ角ゴ Pro W3" charset="0"/>
                <a:cs typeface="ヒラギノ角ゴ Pro W3" charset="0"/>
              </a:rPr>
            </a:br>
            <a:endParaRPr lang="en-NZ">
              <a:latin typeface="Arial Unicode MS" charset="0"/>
              <a:ea typeface="ヒラギノ角ゴ Pro W3" charset="0"/>
              <a:cs typeface="ヒラギノ角ゴ Pro W3" charset="0"/>
            </a:endParaRPr>
          </a:p>
        </p:txBody>
      </p:sp>
      <p:sp>
        <p:nvSpPr>
          <p:cNvPr id="3686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27306AF5-2658-5848-A948-5B46A7F37291}" type="slidenum">
              <a:rPr lang="en-NZ"/>
              <a:pPr eaLnBrk="1" hangingPunct="1"/>
              <a:t>16</a:t>
            </a:fld>
            <a:endParaRPr lang="en-NZ"/>
          </a:p>
        </p:txBody>
      </p:sp>
    </p:spTree>
    <p:extLst>
      <p:ext uri="{BB962C8B-B14F-4D97-AF65-F5344CB8AC3E}">
        <p14:creationId xmlns:p14="http://schemas.microsoft.com/office/powerpoint/2010/main" val="3673915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Use of colour</a:t>
            </a:r>
          </a:p>
        </p:txBody>
      </p:sp>
      <p:sp>
        <p:nvSpPr>
          <p:cNvPr id="37891" name="Rectangle 3"/>
          <p:cNvSpPr>
            <a:spLocks noGrp="1" noChangeArrowheads="1"/>
          </p:cNvSpPr>
          <p:nvPr>
            <p:ph idx="1"/>
          </p:nvPr>
        </p:nvSpPr>
        <p:spPr>
          <a:xfrm>
            <a:off x="857250" y="1714500"/>
            <a:ext cx="7200900" cy="3887788"/>
          </a:xfrm>
          <a:solidFill>
            <a:schemeClr val="tx1"/>
          </a:solidFill>
        </p:spPr>
        <p:txBody>
          <a:bodyPr/>
          <a:lstStyle/>
          <a:p>
            <a:pPr eaLnBrk="1" hangingPunct="1">
              <a:lnSpc>
                <a:spcPct val="90000"/>
              </a:lnSpc>
              <a:buFontTx/>
              <a:buNone/>
            </a:pPr>
            <a:r>
              <a:rPr lang="en-NZ" sz="2800">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buFontTx/>
              <a:buNone/>
            </a:pPr>
            <a:r>
              <a:rPr lang="en-NZ" sz="2800">
                <a:solidFill>
                  <a:srgbClr val="0000FF"/>
                </a:solidFill>
                <a:latin typeface="Arial Unicode MS" charset="0"/>
                <a:ea typeface="ヒラギノ角ゴ Pro W3" charset="0"/>
                <a:cs typeface="ヒラギノ角ゴ Pro W3" charset="0"/>
              </a:rPr>
              <a:t>Blue text appears to lie in a different plane</a:t>
            </a:r>
          </a:p>
          <a:p>
            <a:pPr eaLnBrk="1" hangingPunct="1">
              <a:lnSpc>
                <a:spcPct val="90000"/>
              </a:lnSpc>
              <a:buFontTx/>
              <a:buNone/>
            </a:pPr>
            <a:r>
              <a:rPr lang="en-NZ" sz="2800">
                <a:solidFill>
                  <a:srgbClr val="FF0000"/>
                </a:solidFill>
                <a:latin typeface="Arial Unicode MS" charset="0"/>
                <a:ea typeface="ヒラギノ角ゴ Pro W3" charset="0"/>
                <a:cs typeface="ヒラギノ角ゴ Pro W3" charset="0"/>
              </a:rPr>
              <a:t>Red text appears to lie in one depth plane </a:t>
            </a:r>
          </a:p>
          <a:p>
            <a:pPr eaLnBrk="1" hangingPunct="1">
              <a:lnSpc>
                <a:spcPct val="90000"/>
              </a:lnSpc>
              <a:spcBef>
                <a:spcPct val="0"/>
              </a:spcBef>
              <a:buFontTx/>
              <a:buNone/>
            </a:pPr>
            <a:r>
              <a:rPr lang="en-NZ" sz="2800">
                <a:solidFill>
                  <a:srgbClr val="0000FF"/>
                </a:solidFill>
                <a:latin typeface="Arial Unicode MS" charset="0"/>
                <a:ea typeface="ヒラギノ角ゴ Pro W3" charset="0"/>
                <a:cs typeface="ヒラギノ角ゴ Pro W3" charset="0"/>
              </a:rPr>
              <a:t>Blue text appears to lie in a different plane</a:t>
            </a:r>
            <a:r>
              <a:rPr lang="en-NZ" sz="2800">
                <a:solidFill>
                  <a:srgbClr val="FF0000"/>
                </a:solidFill>
                <a:latin typeface="Arial Unicode MS" charset="0"/>
                <a:ea typeface="ヒラギノ角ゴ Pro W3" charset="0"/>
                <a:cs typeface="ヒラギノ角ゴ Pro W3" charset="0"/>
              </a:rPr>
              <a:t> </a:t>
            </a:r>
          </a:p>
          <a:p>
            <a:pPr eaLnBrk="1" hangingPunct="1">
              <a:lnSpc>
                <a:spcPct val="90000"/>
              </a:lnSpc>
              <a:spcBef>
                <a:spcPct val="0"/>
              </a:spcBef>
              <a:buFontTx/>
              <a:buNone/>
            </a:pPr>
            <a:r>
              <a:rPr lang="en-NZ" sz="2800">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spcBef>
                <a:spcPct val="0"/>
              </a:spcBef>
              <a:buFontTx/>
              <a:buNone/>
            </a:pPr>
            <a:r>
              <a:rPr lang="en-NZ" sz="2800">
                <a:solidFill>
                  <a:srgbClr val="0000FF"/>
                </a:solidFill>
                <a:latin typeface="Arial Unicode MS" charset="0"/>
                <a:ea typeface="ヒラギノ角ゴ Pro W3" charset="0"/>
                <a:cs typeface="ヒラギノ角ゴ Pro W3" charset="0"/>
              </a:rPr>
              <a:t>Blue text appears to lie in a different plane</a:t>
            </a:r>
            <a:r>
              <a:rPr lang="en-NZ" sz="2800">
                <a:solidFill>
                  <a:srgbClr val="FF0000"/>
                </a:solidFill>
                <a:latin typeface="Arial Unicode MS" charset="0"/>
                <a:ea typeface="ヒラギノ角ゴ Pro W3" charset="0"/>
                <a:cs typeface="ヒラギノ角ゴ Pro W3" charset="0"/>
              </a:rPr>
              <a:t> </a:t>
            </a:r>
          </a:p>
          <a:p>
            <a:pPr eaLnBrk="1" hangingPunct="1">
              <a:lnSpc>
                <a:spcPct val="90000"/>
              </a:lnSpc>
              <a:spcBef>
                <a:spcPct val="0"/>
              </a:spcBef>
              <a:buFontTx/>
              <a:buNone/>
            </a:pPr>
            <a:r>
              <a:rPr lang="en-NZ" sz="2800">
                <a:solidFill>
                  <a:srgbClr val="FF0000"/>
                </a:solidFill>
                <a:latin typeface="Arial Unicode MS" charset="0"/>
                <a:ea typeface="ヒラギノ角ゴ Pro W3" charset="0"/>
                <a:cs typeface="ヒラギノ角ゴ Pro W3" charset="0"/>
              </a:rPr>
              <a:t>Red text appears to lie in one depth plane</a:t>
            </a:r>
          </a:p>
          <a:p>
            <a:pPr eaLnBrk="1" hangingPunct="1">
              <a:lnSpc>
                <a:spcPct val="90000"/>
              </a:lnSpc>
              <a:spcBef>
                <a:spcPct val="0"/>
              </a:spcBef>
              <a:buFontTx/>
              <a:buNone/>
            </a:pPr>
            <a:r>
              <a:rPr lang="en-NZ" sz="2800">
                <a:solidFill>
                  <a:srgbClr val="0000FF"/>
                </a:solidFill>
                <a:latin typeface="Arial Unicode MS" charset="0"/>
                <a:ea typeface="ヒラギノ角ゴ Pro W3" charset="0"/>
                <a:cs typeface="ヒラギノ角ゴ Pro W3" charset="0"/>
              </a:rPr>
              <a:t>Blue text appears to lie in a different plane</a:t>
            </a:r>
            <a:r>
              <a:rPr lang="en-NZ" sz="2800">
                <a:latin typeface="Arial Unicode MS" charset="0"/>
                <a:ea typeface="ヒラギノ角ゴ Pro W3" charset="0"/>
                <a:cs typeface="ヒラギノ角ゴ Pro W3" charset="0"/>
              </a:rPr>
              <a:t> </a:t>
            </a:r>
            <a:br>
              <a:rPr lang="en-NZ" sz="2800">
                <a:latin typeface="Arial Unicode MS" charset="0"/>
                <a:ea typeface="ヒラギノ角ゴ Pro W3" charset="0"/>
                <a:cs typeface="ヒラギノ角ゴ Pro W3" charset="0"/>
              </a:rPr>
            </a:br>
            <a:endParaRPr lang="en-NZ" sz="2800">
              <a:latin typeface="Arial Unicode MS" charset="0"/>
              <a:ea typeface="ヒラギノ角ゴ Pro W3" charset="0"/>
              <a:cs typeface="ヒラギノ角ゴ Pro W3" charset="0"/>
            </a:endParaRPr>
          </a:p>
        </p:txBody>
      </p:sp>
      <p:sp>
        <p:nvSpPr>
          <p:cNvPr id="3789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BD9C95B5-B3F3-F745-81D1-7149A027724F}" type="slidenum">
              <a:rPr lang="en-NZ"/>
              <a:pPr eaLnBrk="1" hangingPunct="1"/>
              <a:t>17</a:t>
            </a:fld>
            <a:endParaRPr lang="en-NZ"/>
          </a:p>
        </p:txBody>
      </p:sp>
    </p:spTree>
    <p:extLst>
      <p:ext uri="{BB962C8B-B14F-4D97-AF65-F5344CB8AC3E}">
        <p14:creationId xmlns:p14="http://schemas.microsoft.com/office/powerpoint/2010/main" val="3214467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8120063" cy="1143000"/>
          </a:xfrm>
        </p:spPr>
        <p:txBody>
          <a:bodyPr/>
          <a:lstStyle/>
          <a:p>
            <a:pPr eaLnBrk="1" hangingPunct="1"/>
            <a:r>
              <a:rPr lang="en-NZ" sz="4000">
                <a:solidFill>
                  <a:srgbClr val="FFFF99"/>
                </a:solidFill>
                <a:latin typeface="Arial Unicode MS" charset="0"/>
                <a:ea typeface="ヒラギノ角ゴ Pro W3" charset="0"/>
                <a:cs typeface="ヒラギノ角ゴ Pro W3" charset="0"/>
              </a:rPr>
              <a:t>Stroop effect</a:t>
            </a:r>
            <a:br>
              <a:rPr lang="en-NZ" sz="4000">
                <a:solidFill>
                  <a:srgbClr val="FFFF99"/>
                </a:solidFill>
                <a:latin typeface="Arial Unicode MS" charset="0"/>
                <a:ea typeface="ヒラギノ角ゴ Pro W3" charset="0"/>
                <a:cs typeface="ヒラギノ角ゴ Pro W3" charset="0"/>
              </a:rPr>
            </a:br>
            <a:r>
              <a:rPr lang="en-NZ" sz="4000">
                <a:solidFill>
                  <a:srgbClr val="FFFF99"/>
                </a:solidFill>
                <a:latin typeface="Arial Unicode MS" charset="0"/>
                <a:ea typeface="ヒラギノ角ゴ Pro W3" charset="0"/>
                <a:cs typeface="ヒラギノ角ゴ Pro W3" charset="0"/>
              </a:rPr>
              <a:t>(</a:t>
            </a:r>
            <a:r>
              <a:rPr lang="en-AU" sz="4000">
                <a:latin typeface="Arial Unicode MS" charset="0"/>
                <a:ea typeface="ヒラギノ角ゴ Pro W3" charset="0"/>
                <a:cs typeface="ヒラギノ角ゴ Pro W3" charset="0"/>
              </a:rPr>
              <a:t>described by J.R. Stroop in 1935)</a:t>
            </a:r>
            <a:endParaRPr lang="en-NZ" sz="4000">
              <a:latin typeface="Arial Unicode MS" charset="0"/>
              <a:ea typeface="ヒラギノ角ゴ Pro W3" charset="0"/>
              <a:cs typeface="ヒラギノ角ゴ Pro W3" charset="0"/>
            </a:endParaRPr>
          </a:p>
        </p:txBody>
      </p:sp>
      <p:sp>
        <p:nvSpPr>
          <p:cNvPr id="38915"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F0BCAEF3-6354-A949-BAB7-AE57979850F9}" type="slidenum">
              <a:rPr lang="en-NZ"/>
              <a:pPr eaLnBrk="1" hangingPunct="1"/>
              <a:t>18</a:t>
            </a:fld>
            <a:endParaRPr lang="en-NZ"/>
          </a:p>
        </p:txBody>
      </p:sp>
      <p:sp>
        <p:nvSpPr>
          <p:cNvPr id="3076" name="Text Box 4"/>
          <p:cNvSpPr txBox="1">
            <a:spLocks noChangeArrowheads="1"/>
          </p:cNvSpPr>
          <p:nvPr/>
        </p:nvSpPr>
        <p:spPr bwMode="auto">
          <a:xfrm>
            <a:off x="323850" y="1882775"/>
            <a:ext cx="1655763" cy="388937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a:spcBef>
                <a:spcPct val="0"/>
              </a:spcBef>
            </a:pPr>
            <a:r>
              <a:rPr lang="en-US" sz="3600" b="1">
                <a:solidFill>
                  <a:srgbClr val="000000"/>
                </a:solidFill>
                <a:latin typeface="CG Times" charset="0"/>
              </a:rPr>
              <a:t>green</a:t>
            </a:r>
          </a:p>
          <a:p>
            <a:pPr>
              <a:spcBef>
                <a:spcPct val="0"/>
              </a:spcBef>
            </a:pPr>
            <a:r>
              <a:rPr lang="en-US" sz="3600" b="1">
                <a:solidFill>
                  <a:srgbClr val="000000"/>
                </a:solidFill>
                <a:latin typeface="CG Times" charset="0"/>
              </a:rPr>
              <a:t>black</a:t>
            </a:r>
          </a:p>
          <a:p>
            <a:pPr>
              <a:spcBef>
                <a:spcPct val="0"/>
              </a:spcBef>
            </a:pPr>
            <a:r>
              <a:rPr lang="en-US" sz="3600" b="1">
                <a:solidFill>
                  <a:srgbClr val="000000"/>
                </a:solidFill>
                <a:latin typeface="CG Times" charset="0"/>
              </a:rPr>
              <a:t>blue</a:t>
            </a:r>
          </a:p>
          <a:p>
            <a:pPr>
              <a:spcBef>
                <a:spcPct val="0"/>
              </a:spcBef>
            </a:pPr>
            <a:r>
              <a:rPr lang="en-US" sz="3600" b="1">
                <a:solidFill>
                  <a:srgbClr val="000000"/>
                </a:solidFill>
                <a:latin typeface="CG Times" charset="0"/>
              </a:rPr>
              <a:t>red</a:t>
            </a:r>
          </a:p>
          <a:p>
            <a:pPr>
              <a:spcBef>
                <a:spcPct val="0"/>
              </a:spcBef>
            </a:pPr>
            <a:r>
              <a:rPr lang="en-US" sz="3600" b="1">
                <a:solidFill>
                  <a:srgbClr val="000000"/>
                </a:solidFill>
                <a:latin typeface="CG Times" charset="0"/>
              </a:rPr>
              <a:t>yellow</a:t>
            </a:r>
          </a:p>
          <a:p>
            <a:pPr>
              <a:spcBef>
                <a:spcPct val="0"/>
              </a:spcBef>
            </a:pPr>
            <a:r>
              <a:rPr lang="en-US" sz="3600" b="1">
                <a:solidFill>
                  <a:srgbClr val="000000"/>
                </a:solidFill>
                <a:latin typeface="CG Times" charset="0"/>
              </a:rPr>
              <a:t>pink </a:t>
            </a:r>
          </a:p>
          <a:p>
            <a:pPr>
              <a:spcBef>
                <a:spcPct val="0"/>
              </a:spcBef>
            </a:pPr>
            <a:endParaRPr lang="en-US" sz="3600">
              <a:solidFill>
                <a:srgbClr val="000000"/>
              </a:solidFill>
              <a:latin typeface="CG Times" charset="0"/>
            </a:endParaRPr>
          </a:p>
        </p:txBody>
      </p:sp>
      <p:sp>
        <p:nvSpPr>
          <p:cNvPr id="3077" name="Text Box 5"/>
          <p:cNvSpPr txBox="1">
            <a:spLocks noChangeArrowheads="1"/>
          </p:cNvSpPr>
          <p:nvPr/>
        </p:nvSpPr>
        <p:spPr bwMode="auto">
          <a:xfrm>
            <a:off x="2339975" y="1828800"/>
            <a:ext cx="1655763" cy="39433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a:spcBef>
                <a:spcPct val="0"/>
              </a:spcBef>
            </a:pPr>
            <a:r>
              <a:rPr lang="en-US" sz="3600" b="1">
                <a:solidFill>
                  <a:srgbClr val="009900"/>
                </a:solidFill>
                <a:latin typeface="CG Times" charset="0"/>
              </a:rPr>
              <a:t>green</a:t>
            </a:r>
          </a:p>
          <a:p>
            <a:pPr>
              <a:spcBef>
                <a:spcPct val="0"/>
              </a:spcBef>
            </a:pPr>
            <a:r>
              <a:rPr lang="en-US" sz="3600" b="1">
                <a:solidFill>
                  <a:srgbClr val="000000"/>
                </a:solidFill>
                <a:latin typeface="CG Times" charset="0"/>
              </a:rPr>
              <a:t>black</a:t>
            </a:r>
          </a:p>
          <a:p>
            <a:pPr>
              <a:spcBef>
                <a:spcPct val="0"/>
              </a:spcBef>
            </a:pPr>
            <a:r>
              <a:rPr lang="en-US" sz="3600" b="1">
                <a:solidFill>
                  <a:srgbClr val="0000FF"/>
                </a:solidFill>
                <a:latin typeface="CG Times" charset="0"/>
              </a:rPr>
              <a:t>blue</a:t>
            </a:r>
          </a:p>
          <a:p>
            <a:pPr>
              <a:spcBef>
                <a:spcPct val="0"/>
              </a:spcBef>
            </a:pPr>
            <a:r>
              <a:rPr lang="en-US" sz="3600" b="1">
                <a:solidFill>
                  <a:srgbClr val="FF0000"/>
                </a:solidFill>
                <a:latin typeface="CG Times" charset="0"/>
              </a:rPr>
              <a:t>red</a:t>
            </a:r>
          </a:p>
          <a:p>
            <a:pPr>
              <a:spcBef>
                <a:spcPct val="0"/>
              </a:spcBef>
            </a:pPr>
            <a:r>
              <a:rPr lang="en-US" sz="3600" b="1">
                <a:solidFill>
                  <a:srgbClr val="F0E504"/>
                </a:solidFill>
                <a:latin typeface="CG Times" charset="0"/>
              </a:rPr>
              <a:t>yellow</a:t>
            </a:r>
          </a:p>
          <a:p>
            <a:pPr>
              <a:spcBef>
                <a:spcPct val="0"/>
              </a:spcBef>
            </a:pPr>
            <a:r>
              <a:rPr lang="en-US" sz="3600" b="1">
                <a:solidFill>
                  <a:srgbClr val="FF00FF"/>
                </a:solidFill>
                <a:latin typeface="CG Times" charset="0"/>
              </a:rPr>
              <a:t>pink</a:t>
            </a:r>
            <a:endParaRPr lang="en-US" sz="3600">
              <a:latin typeface="CG Times" charset="0"/>
            </a:endParaRPr>
          </a:p>
        </p:txBody>
      </p:sp>
      <p:sp>
        <p:nvSpPr>
          <p:cNvPr id="3078" name="Text Box 6"/>
          <p:cNvSpPr txBox="1">
            <a:spLocks noChangeArrowheads="1"/>
          </p:cNvSpPr>
          <p:nvPr/>
        </p:nvSpPr>
        <p:spPr bwMode="auto">
          <a:xfrm>
            <a:off x="4419600" y="1828800"/>
            <a:ext cx="1592263" cy="39433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a:spcBef>
                <a:spcPct val="0"/>
              </a:spcBef>
            </a:pPr>
            <a:r>
              <a:rPr lang="en-US" sz="3600" b="1">
                <a:solidFill>
                  <a:srgbClr val="FF00FF"/>
                </a:solidFill>
              </a:rPr>
              <a:t>green</a:t>
            </a:r>
            <a:endParaRPr lang="en-US" sz="3600" b="1"/>
          </a:p>
          <a:p>
            <a:pPr>
              <a:spcBef>
                <a:spcPct val="0"/>
              </a:spcBef>
            </a:pPr>
            <a:r>
              <a:rPr lang="en-US" sz="3600" b="1">
                <a:solidFill>
                  <a:srgbClr val="F0E504"/>
                </a:solidFill>
                <a:latin typeface="CG Times" charset="0"/>
              </a:rPr>
              <a:t>black</a:t>
            </a:r>
          </a:p>
          <a:p>
            <a:pPr>
              <a:spcBef>
                <a:spcPct val="0"/>
              </a:spcBef>
            </a:pPr>
            <a:r>
              <a:rPr lang="en-US" sz="3600" b="1">
                <a:solidFill>
                  <a:srgbClr val="000000"/>
                </a:solidFill>
              </a:rPr>
              <a:t>blue</a:t>
            </a:r>
          </a:p>
          <a:p>
            <a:pPr>
              <a:spcBef>
                <a:spcPct val="0"/>
              </a:spcBef>
            </a:pPr>
            <a:r>
              <a:rPr lang="en-US" sz="3600" b="1">
                <a:solidFill>
                  <a:srgbClr val="0000FF"/>
                </a:solidFill>
              </a:rPr>
              <a:t>red</a:t>
            </a:r>
            <a:endParaRPr lang="en-US" sz="3600" b="1"/>
          </a:p>
          <a:p>
            <a:pPr>
              <a:spcBef>
                <a:spcPct val="0"/>
              </a:spcBef>
            </a:pPr>
            <a:r>
              <a:rPr lang="en-US" sz="3600" b="1">
                <a:solidFill>
                  <a:srgbClr val="FF0000"/>
                </a:solidFill>
              </a:rPr>
              <a:t>yellow</a:t>
            </a:r>
            <a:endParaRPr lang="en-US" sz="3600" b="1"/>
          </a:p>
          <a:p>
            <a:pPr>
              <a:spcBef>
                <a:spcPct val="0"/>
              </a:spcBef>
            </a:pPr>
            <a:r>
              <a:rPr lang="en-US" sz="3600" b="1">
                <a:solidFill>
                  <a:srgbClr val="009900"/>
                </a:solidFill>
                <a:latin typeface="CG Times" charset="0"/>
              </a:rPr>
              <a:t>pink</a:t>
            </a:r>
            <a:endParaRPr lang="en-US" sz="3600">
              <a:latin typeface="CG Times" charset="0"/>
            </a:endParaRPr>
          </a:p>
        </p:txBody>
      </p:sp>
      <p:sp>
        <p:nvSpPr>
          <p:cNvPr id="3079" name="Text Box 7"/>
          <p:cNvSpPr txBox="1">
            <a:spLocks noChangeArrowheads="1"/>
          </p:cNvSpPr>
          <p:nvPr/>
        </p:nvSpPr>
        <p:spPr bwMode="auto">
          <a:xfrm>
            <a:off x="6467475" y="1828800"/>
            <a:ext cx="1992313" cy="394335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a:spcBef>
                <a:spcPct val="0"/>
              </a:spcBef>
            </a:pPr>
            <a:r>
              <a:rPr lang="en-US" sz="3600" b="1">
                <a:solidFill>
                  <a:srgbClr val="FF00FF"/>
                </a:solidFill>
              </a:rPr>
              <a:t>зелен</a:t>
            </a:r>
            <a:endParaRPr lang="en-US" sz="3600" b="1"/>
          </a:p>
          <a:p>
            <a:pPr>
              <a:spcBef>
                <a:spcPct val="0"/>
              </a:spcBef>
            </a:pPr>
            <a:r>
              <a:rPr lang="en-US" sz="3600" b="1">
                <a:solidFill>
                  <a:srgbClr val="F0E504"/>
                </a:solidFill>
                <a:latin typeface="CG Times" charset="0"/>
              </a:rPr>
              <a:t>черен</a:t>
            </a:r>
          </a:p>
          <a:p>
            <a:pPr>
              <a:spcBef>
                <a:spcPct val="0"/>
              </a:spcBef>
            </a:pPr>
            <a:r>
              <a:rPr lang="en-US" sz="3600" b="1">
                <a:solidFill>
                  <a:srgbClr val="000000"/>
                </a:solidFill>
              </a:rPr>
              <a:t>син</a:t>
            </a:r>
          </a:p>
          <a:p>
            <a:pPr>
              <a:spcBef>
                <a:spcPct val="0"/>
              </a:spcBef>
            </a:pPr>
            <a:r>
              <a:rPr lang="en-US" sz="3600" b="1">
                <a:solidFill>
                  <a:srgbClr val="0000FF"/>
                </a:solidFill>
              </a:rPr>
              <a:t>червен</a:t>
            </a:r>
          </a:p>
          <a:p>
            <a:pPr>
              <a:spcBef>
                <a:spcPct val="0"/>
              </a:spcBef>
            </a:pPr>
            <a:r>
              <a:rPr lang="en-US" sz="3600" b="1">
                <a:solidFill>
                  <a:srgbClr val="FF0000"/>
                </a:solidFill>
              </a:rPr>
              <a:t>жълт</a:t>
            </a:r>
            <a:endParaRPr lang="en-US" sz="3600" b="1"/>
          </a:p>
          <a:p>
            <a:pPr>
              <a:spcBef>
                <a:spcPct val="0"/>
              </a:spcBef>
            </a:pPr>
            <a:r>
              <a:rPr lang="en-US" sz="3600" b="1">
                <a:solidFill>
                  <a:srgbClr val="009900"/>
                </a:solidFill>
                <a:latin typeface="CG Times" charset="0"/>
              </a:rPr>
              <a:t>розов</a:t>
            </a:r>
          </a:p>
          <a:p>
            <a:pPr>
              <a:spcBef>
                <a:spcPct val="0"/>
              </a:spcBef>
            </a:pPr>
            <a:endParaRPr lang="en-US" sz="3600">
              <a:latin typeface="CG Times" charset="0"/>
            </a:endParaRPr>
          </a:p>
        </p:txBody>
      </p:sp>
    </p:spTree>
    <p:extLst>
      <p:ext uri="{BB962C8B-B14F-4D97-AF65-F5344CB8AC3E}">
        <p14:creationId xmlns:p14="http://schemas.microsoft.com/office/powerpoint/2010/main" val="734223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6"/>
                                        </p:tgtEl>
                                        <p:attrNameLst>
                                          <p:attrName>style.visibility</p:attrName>
                                        </p:attrNameLst>
                                      </p:cBhvr>
                                      <p:to>
                                        <p:strVal val="visible"/>
                                      </p:to>
                                    </p:set>
                                  </p:childTnLst>
                                  <p:subTnLst>
                                    <p:set>
                                      <p:cBhvr override="childStyle">
                                        <p:cTn dur="1" fill="hold" display="0" masterRel="nextClick" afterEffect="1"/>
                                        <p:tgtEl>
                                          <p:spTgt spid="307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7"/>
                                        </p:tgtEl>
                                        <p:attrNameLst>
                                          <p:attrName>style.visibility</p:attrName>
                                        </p:attrNameLst>
                                      </p:cBhvr>
                                      <p:to>
                                        <p:strVal val="visible"/>
                                      </p:to>
                                    </p:set>
                                  </p:childTnLst>
                                  <p:subTnLst>
                                    <p:set>
                                      <p:cBhvr override="childStyle">
                                        <p:cTn dur="1" fill="hold" display="0" masterRel="nextClick" afterEffect="1"/>
                                        <p:tgtEl>
                                          <p:spTgt spid="307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8"/>
                                        </p:tgtEl>
                                        <p:attrNameLst>
                                          <p:attrName>style.visibility</p:attrName>
                                        </p:attrNameLst>
                                      </p:cBhvr>
                                      <p:to>
                                        <p:strVal val="visible"/>
                                      </p:to>
                                    </p:set>
                                  </p:childTnLst>
                                  <p:subTnLst>
                                    <p:set>
                                      <p:cBhvr override="childStyle">
                                        <p:cTn dur="1" fill="hold" display="0" masterRel="nextClick" afterEffect="1"/>
                                        <p:tgtEl>
                                          <p:spTgt spid="307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9"/>
                                        </p:tgtEl>
                                        <p:attrNameLst>
                                          <p:attrName>style.visibility</p:attrName>
                                        </p:attrNameLst>
                                      </p:cBhvr>
                                      <p:to>
                                        <p:strVal val="visible"/>
                                      </p:to>
                                    </p:set>
                                  </p:childTnLst>
                                  <p:subTnLst>
                                    <p:set>
                                      <p:cBhvr override="childStyle">
                                        <p:cTn dur="1" fill="hold" display="0" masterRel="nextClick" afterEffect="1"/>
                                        <p:tgtEl>
                                          <p:spTgt spid="30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7" grpId="0" animBg="1" autoUpdateAnimBg="0"/>
      <p:bldP spid="3078" grpId="0" animBg="1" autoUpdateAnimBg="0"/>
      <p:bldP spid="3079"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Stroop effect</a:t>
            </a:r>
          </a:p>
        </p:txBody>
      </p:sp>
      <p:sp>
        <p:nvSpPr>
          <p:cNvPr id="39939" name="Rectangle 3"/>
          <p:cNvSpPr>
            <a:spLocks noGrp="1" noChangeArrowheads="1"/>
          </p:cNvSpPr>
          <p:nvPr>
            <p:ph type="body" sz="half" idx="1"/>
          </p:nvPr>
        </p:nvSpPr>
        <p:spPr/>
        <p:txBody>
          <a:bodyPr/>
          <a:lstStyle/>
          <a:p>
            <a:pPr algn="just" eaLnBrk="1" hangingPunct="1">
              <a:lnSpc>
                <a:spcPct val="90000"/>
              </a:lnSpc>
            </a:pPr>
            <a:r>
              <a:rPr lang="en-NZ" sz="2000" b="1">
                <a:latin typeface="CG Times" charset="0"/>
                <a:ea typeface="ヒラギノ角ゴ Pro W3" charset="0"/>
                <a:cs typeface="Times New Roman" charset="0"/>
              </a:rPr>
              <a:t>Stroop effect</a:t>
            </a:r>
            <a:r>
              <a:rPr lang="en-NZ" sz="2000">
                <a:latin typeface="CG Times" charset="0"/>
                <a:ea typeface="ヒラギノ角ゴ Pro W3" charset="0"/>
                <a:cs typeface="Times New Roman" charset="0"/>
              </a:rPr>
              <a:t> recognises that once people have learned to read they have a tendency to read whatever is put in front of them.</a:t>
            </a:r>
          </a:p>
          <a:p>
            <a:pPr algn="just" eaLnBrk="1" hangingPunct="1">
              <a:lnSpc>
                <a:spcPct val="90000"/>
              </a:lnSpc>
            </a:pPr>
            <a:r>
              <a:rPr lang="en-NZ" sz="2000">
                <a:latin typeface="CG Times" charset="0"/>
                <a:ea typeface="ヒラギノ角ゴ Pro W3" charset="0"/>
                <a:cs typeface="Times New Roman" charset="0"/>
              </a:rPr>
              <a:t>When faced with two </a:t>
            </a:r>
            <a:r>
              <a:rPr lang="en-NZ" sz="2000">
                <a:solidFill>
                  <a:srgbClr val="FFC000"/>
                </a:solidFill>
                <a:latin typeface="CG Times" charset="0"/>
                <a:ea typeface="ヒラギノ角ゴ Pro W3" charset="0"/>
                <a:cs typeface="Times New Roman" charset="0"/>
              </a:rPr>
              <a:t>contradictory</a:t>
            </a:r>
            <a:r>
              <a:rPr lang="en-NZ" sz="2000">
                <a:latin typeface="CG Times" charset="0"/>
                <a:ea typeface="ヒラギノ角ゴ Pro W3" charset="0"/>
                <a:cs typeface="Times New Roman" charset="0"/>
              </a:rPr>
              <a:t> sources of information (in this case colour written in the wrong colour) there is a conflict</a:t>
            </a:r>
          </a:p>
          <a:p>
            <a:pPr algn="just" eaLnBrk="1" hangingPunct="1">
              <a:lnSpc>
                <a:spcPct val="90000"/>
              </a:lnSpc>
            </a:pPr>
            <a:r>
              <a:rPr lang="en-NZ" sz="2000">
                <a:latin typeface="CG Times" charset="0"/>
                <a:ea typeface="ヒラギノ角ゴ Pro W3" charset="0"/>
                <a:cs typeface="Times New Roman" charset="0"/>
              </a:rPr>
              <a:t>If the text on the sign contradicts the conventional meaning of the colour there is conflict too.</a:t>
            </a:r>
          </a:p>
          <a:p>
            <a:pPr eaLnBrk="1" hangingPunct="1">
              <a:lnSpc>
                <a:spcPct val="90000"/>
              </a:lnSpc>
            </a:pPr>
            <a:endParaRPr lang="en-NZ" sz="2000">
              <a:latin typeface="Arial Unicode MS" charset="0"/>
              <a:ea typeface="ヒラギノ角ゴ Pro W3" charset="0"/>
              <a:cs typeface="ヒラギノ角ゴ Pro W3" charset="0"/>
            </a:endParaRPr>
          </a:p>
        </p:txBody>
      </p:sp>
      <p:sp>
        <p:nvSpPr>
          <p:cNvPr id="39940" name="Slide Number Placeholder 7"/>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6088BD6C-3909-9E49-9F0D-D59A007CB021}" type="slidenum">
              <a:rPr lang="en-NZ"/>
              <a:pPr eaLnBrk="1" hangingPunct="1"/>
              <a:t>19</a:t>
            </a:fld>
            <a:endParaRPr lang="en-NZ"/>
          </a:p>
        </p:txBody>
      </p:sp>
      <p:grpSp>
        <p:nvGrpSpPr>
          <p:cNvPr id="2" name="Group 15"/>
          <p:cNvGrpSpPr>
            <a:grpSpLocks/>
          </p:cNvGrpSpPr>
          <p:nvPr/>
        </p:nvGrpSpPr>
        <p:grpSpPr bwMode="auto">
          <a:xfrm>
            <a:off x="6011863" y="1773238"/>
            <a:ext cx="1944687" cy="1943100"/>
            <a:chOff x="3787" y="2704"/>
            <a:chExt cx="1225" cy="1224"/>
          </a:xfrm>
        </p:grpSpPr>
        <p:sp>
          <p:nvSpPr>
            <p:cNvPr id="39947" name="AutoShape 13"/>
            <p:cNvSpPr>
              <a:spLocks noChangeArrowheads="1"/>
            </p:cNvSpPr>
            <p:nvPr/>
          </p:nvSpPr>
          <p:spPr bwMode="auto">
            <a:xfrm>
              <a:off x="3787" y="2704"/>
              <a:ext cx="1225" cy="1224"/>
            </a:xfrm>
            <a:prstGeom prst="octagon">
              <a:avLst>
                <a:gd name="adj" fmla="val 29287"/>
              </a:avLst>
            </a:prstGeom>
            <a:solidFill>
              <a:srgbClr val="EAEAEA"/>
            </a:solidFill>
            <a:ln w="9525">
              <a:solidFill>
                <a:schemeClr val="tx1"/>
              </a:solidFill>
              <a:miter lim="800000"/>
              <a:headEnd/>
              <a:tailEnd/>
            </a:ln>
          </p:spPr>
          <p:txBody>
            <a:bodyPr wrap="none" anchor="ctr"/>
            <a:lstStyle/>
            <a:p>
              <a:endParaRPr lang="en-US"/>
            </a:p>
          </p:txBody>
        </p:sp>
        <p:sp>
          <p:nvSpPr>
            <p:cNvPr id="39948" name="AutoShape 14"/>
            <p:cNvSpPr>
              <a:spLocks noChangeArrowheads="1"/>
            </p:cNvSpPr>
            <p:nvPr/>
          </p:nvSpPr>
          <p:spPr bwMode="auto">
            <a:xfrm>
              <a:off x="3832" y="2750"/>
              <a:ext cx="1135" cy="1134"/>
            </a:xfrm>
            <a:prstGeom prst="octagon">
              <a:avLst>
                <a:gd name="adj" fmla="val 29287"/>
              </a:avLst>
            </a:prstGeom>
            <a:solidFill>
              <a:srgbClr val="009900"/>
            </a:solidFill>
            <a:ln w="9525">
              <a:solidFill>
                <a:schemeClr val="tx1"/>
              </a:solidFill>
              <a:miter lim="800000"/>
              <a:headEnd/>
              <a:tailEnd/>
            </a:ln>
          </p:spPr>
          <p:txBody>
            <a:bodyPr wrap="none" anchor="ctr"/>
            <a:lstStyle/>
            <a:p>
              <a:endParaRPr lang="en-US"/>
            </a:p>
          </p:txBody>
        </p:sp>
        <p:sp>
          <p:nvSpPr>
            <p:cNvPr id="39949" name="Text Box 11"/>
            <p:cNvSpPr txBox="1">
              <a:spLocks noChangeArrowheads="1"/>
            </p:cNvSpPr>
            <p:nvPr/>
          </p:nvSpPr>
          <p:spPr bwMode="auto">
            <a:xfrm>
              <a:off x="3924" y="3086"/>
              <a:ext cx="1043" cy="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r>
                <a:rPr lang="en-NZ" sz="4800">
                  <a:latin typeface="Arial Narrow" charset="0"/>
                </a:rPr>
                <a:t>STOP</a:t>
              </a:r>
              <a:endParaRPr lang="en-AU" sz="4800">
                <a:latin typeface="Arial Narrow" charset="0"/>
              </a:endParaRPr>
            </a:p>
          </p:txBody>
        </p:sp>
      </p:grpSp>
      <p:grpSp>
        <p:nvGrpSpPr>
          <p:cNvPr id="3" name="Group 22"/>
          <p:cNvGrpSpPr>
            <a:grpSpLocks/>
          </p:cNvGrpSpPr>
          <p:nvPr/>
        </p:nvGrpSpPr>
        <p:grpSpPr bwMode="auto">
          <a:xfrm>
            <a:off x="6011863" y="4149725"/>
            <a:ext cx="1944687" cy="1943100"/>
            <a:chOff x="3787" y="1072"/>
            <a:chExt cx="1225" cy="1224"/>
          </a:xfrm>
        </p:grpSpPr>
        <p:grpSp>
          <p:nvGrpSpPr>
            <p:cNvPr id="39943" name="Group 20"/>
            <p:cNvGrpSpPr>
              <a:grpSpLocks/>
            </p:cNvGrpSpPr>
            <p:nvPr/>
          </p:nvGrpSpPr>
          <p:grpSpPr bwMode="auto">
            <a:xfrm>
              <a:off x="3787" y="1072"/>
              <a:ext cx="1225" cy="1224"/>
              <a:chOff x="3787" y="1071"/>
              <a:chExt cx="1225" cy="1224"/>
            </a:xfrm>
          </p:grpSpPr>
          <p:sp>
            <p:nvSpPr>
              <p:cNvPr id="39945" name="AutoShape 17"/>
              <p:cNvSpPr>
                <a:spLocks noChangeArrowheads="1"/>
              </p:cNvSpPr>
              <p:nvPr/>
            </p:nvSpPr>
            <p:spPr bwMode="auto">
              <a:xfrm>
                <a:off x="3787" y="1071"/>
                <a:ext cx="1225" cy="1224"/>
              </a:xfrm>
              <a:prstGeom prst="octagon">
                <a:avLst>
                  <a:gd name="adj" fmla="val 29287"/>
                </a:avLst>
              </a:prstGeom>
              <a:solidFill>
                <a:srgbClr val="EAEAEA"/>
              </a:solidFill>
              <a:ln w="9525">
                <a:solidFill>
                  <a:schemeClr val="tx1"/>
                </a:solidFill>
                <a:miter lim="800000"/>
                <a:headEnd/>
                <a:tailEnd/>
              </a:ln>
            </p:spPr>
            <p:txBody>
              <a:bodyPr wrap="none" anchor="ctr"/>
              <a:lstStyle/>
              <a:p>
                <a:endParaRPr lang="en-US"/>
              </a:p>
            </p:txBody>
          </p:sp>
          <p:sp>
            <p:nvSpPr>
              <p:cNvPr id="39946" name="AutoShape 18"/>
              <p:cNvSpPr>
                <a:spLocks noChangeArrowheads="1"/>
              </p:cNvSpPr>
              <p:nvPr/>
            </p:nvSpPr>
            <p:spPr bwMode="auto">
              <a:xfrm>
                <a:off x="3832" y="1117"/>
                <a:ext cx="1135" cy="1134"/>
              </a:xfrm>
              <a:prstGeom prst="octagon">
                <a:avLst>
                  <a:gd name="adj" fmla="val 29287"/>
                </a:avLst>
              </a:prstGeom>
              <a:solidFill>
                <a:srgbClr val="FF0000"/>
              </a:solidFill>
              <a:ln w="9525">
                <a:solidFill>
                  <a:schemeClr val="tx1"/>
                </a:solidFill>
                <a:miter lim="800000"/>
                <a:headEnd/>
                <a:tailEnd/>
              </a:ln>
            </p:spPr>
            <p:txBody>
              <a:bodyPr wrap="none" anchor="ctr"/>
              <a:lstStyle/>
              <a:p>
                <a:endParaRPr lang="en-US"/>
              </a:p>
            </p:txBody>
          </p:sp>
        </p:grpSp>
        <p:sp>
          <p:nvSpPr>
            <p:cNvPr id="39944" name="Text Box 19"/>
            <p:cNvSpPr txBox="1">
              <a:spLocks noChangeArrowheads="1"/>
            </p:cNvSpPr>
            <p:nvPr/>
          </p:nvSpPr>
          <p:spPr bwMode="auto">
            <a:xfrm>
              <a:off x="3924" y="1434"/>
              <a:ext cx="1043" cy="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r>
                <a:rPr lang="en-NZ" sz="4800">
                  <a:latin typeface="Arial Narrow" charset="0"/>
                </a:rPr>
                <a:t>STOP</a:t>
              </a:r>
              <a:endParaRPr lang="en-AU" sz="4800">
                <a:latin typeface="Arial Narrow" charset="0"/>
              </a:endParaRPr>
            </a:p>
          </p:txBody>
        </p:sp>
      </p:grpSp>
    </p:spTree>
    <p:extLst>
      <p:ext uri="{BB962C8B-B14F-4D97-AF65-F5344CB8AC3E}">
        <p14:creationId xmlns:p14="http://schemas.microsoft.com/office/powerpoint/2010/main" val="3598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4213" y="188913"/>
            <a:ext cx="7772400" cy="1143000"/>
          </a:xfrm>
        </p:spPr>
        <p:txBody>
          <a:bodyPr/>
          <a:lstStyle/>
          <a:p>
            <a:pPr eaLnBrk="1" hangingPunct="1"/>
            <a:r>
              <a:rPr lang="en-NZ">
                <a:latin typeface="Arial Unicode MS" charset="0"/>
                <a:ea typeface="ヒラギノ角ゴ Pro W3" charset="0"/>
                <a:cs typeface="ヒラギノ角ゴ Pro W3" charset="0"/>
              </a:rPr>
              <a:t>Vision</a:t>
            </a:r>
            <a:endParaRPr lang="en-AU">
              <a:latin typeface="Arial Unicode MS" charset="0"/>
              <a:ea typeface="ヒラギノ角ゴ Pro W3" charset="0"/>
              <a:cs typeface="ヒラギノ角ゴ Pro W3" charset="0"/>
            </a:endParaRPr>
          </a:p>
        </p:txBody>
      </p:sp>
      <p:sp>
        <p:nvSpPr>
          <p:cNvPr id="21507" name="Rectangle 3"/>
          <p:cNvSpPr>
            <a:spLocks noGrp="1" noChangeArrowheads="1"/>
          </p:cNvSpPr>
          <p:nvPr>
            <p:ph idx="1"/>
          </p:nvPr>
        </p:nvSpPr>
        <p:spPr>
          <a:xfrm>
            <a:off x="428625" y="1714500"/>
            <a:ext cx="7772400" cy="5589588"/>
          </a:xfrm>
        </p:spPr>
        <p:txBody>
          <a:bodyPr/>
          <a:lstStyle/>
          <a:p>
            <a:pPr eaLnBrk="1" hangingPunct="1"/>
            <a:r>
              <a:rPr lang="en-NZ" sz="2800" dirty="0">
                <a:latin typeface="Arial Unicode MS" charset="0"/>
                <a:ea typeface="ヒラギノ角ゴ Pro W3" charset="0"/>
                <a:cs typeface="ヒラギノ角ゴ Pro W3" charset="0"/>
              </a:rPr>
              <a:t>Vision begins with light</a:t>
            </a:r>
          </a:p>
          <a:p>
            <a:pPr eaLnBrk="1" hangingPunct="1"/>
            <a:r>
              <a:rPr lang="en-NZ" sz="2800" dirty="0">
                <a:latin typeface="Arial Unicode MS" charset="0"/>
                <a:ea typeface="ヒラギノ角ゴ Pro W3" charset="0"/>
                <a:cs typeface="ヒラギノ角ゴ Pro W3" charset="0"/>
              </a:rPr>
              <a:t>The nature of light</a:t>
            </a:r>
          </a:p>
          <a:p>
            <a:pPr eaLnBrk="1" hangingPunct="1">
              <a:buFontTx/>
              <a:buNone/>
            </a:pPr>
            <a:r>
              <a:rPr lang="en-NZ" sz="2400" dirty="0">
                <a:latin typeface="Arial Unicode MS" charset="0"/>
                <a:ea typeface="ヒラギノ角ゴ Pro W3" charset="0"/>
                <a:cs typeface="ヒラギノ角ゴ Pro W3" charset="0"/>
                <a:hlinkClick r:id="rId2"/>
              </a:rPr>
              <a:t>http://science.howstuffworks.com/light2.htm</a:t>
            </a:r>
            <a:endParaRPr lang="en-NZ" sz="2400" dirty="0">
              <a:latin typeface="Arial Unicode MS" charset="0"/>
              <a:ea typeface="ヒラギノ角ゴ Pro W3" charset="0"/>
              <a:cs typeface="ヒラギノ角ゴ Pro W3" charset="0"/>
            </a:endParaRPr>
          </a:p>
          <a:p>
            <a:pPr eaLnBrk="1" hangingPunct="1">
              <a:buFontTx/>
              <a:buNone/>
            </a:pPr>
            <a:endParaRPr lang="en-NZ" sz="2400" dirty="0">
              <a:latin typeface="Arial Unicode MS" charset="0"/>
              <a:ea typeface="ヒラギノ角ゴ Pro W3" charset="0"/>
              <a:cs typeface="ヒラギノ角ゴ Pro W3" charset="0"/>
            </a:endParaRPr>
          </a:p>
          <a:p>
            <a:pPr eaLnBrk="1" hangingPunct="1">
              <a:buFontTx/>
              <a:buNone/>
            </a:pPr>
            <a:endParaRPr lang="en-AU" sz="2400" dirty="0">
              <a:latin typeface="Arial Unicode MS" charset="0"/>
              <a:ea typeface="ヒラギノ角ゴ Pro W3" charset="0"/>
              <a:cs typeface="ヒラギノ角ゴ Pro W3" charset="0"/>
            </a:endParaRPr>
          </a:p>
        </p:txBody>
      </p:sp>
      <p:sp>
        <p:nvSpPr>
          <p:cNvPr id="2150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A3384DCF-9536-BC43-AC05-606C0307745F}" type="slidenum">
              <a:rPr lang="en-NZ"/>
              <a:pPr eaLnBrk="1" hangingPunct="1"/>
              <a:t>2</a:t>
            </a:fld>
            <a:endParaRPr lang="en-NZ"/>
          </a:p>
        </p:txBody>
      </p:sp>
      <p:sp>
        <p:nvSpPr>
          <p:cNvPr id="21509" name="Rectangle 5"/>
          <p:cNvSpPr>
            <a:spLocks noChangeArrowheads="1"/>
          </p:cNvSpPr>
          <p:nvPr/>
        </p:nvSpPr>
        <p:spPr bwMode="auto">
          <a:xfrm>
            <a:off x="323850" y="3143250"/>
            <a:ext cx="8208963" cy="33131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pic>
        <p:nvPicPr>
          <p:cNvPr id="21510" name="Picture 4" descr="light-spect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71875"/>
            <a:ext cx="7748587" cy="280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324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260350"/>
            <a:ext cx="7772400" cy="1143000"/>
          </a:xfrm>
        </p:spPr>
        <p:txBody>
          <a:bodyPr/>
          <a:lstStyle/>
          <a:p>
            <a:pPr eaLnBrk="1" hangingPunct="1"/>
            <a:r>
              <a:rPr lang="en-NZ">
                <a:latin typeface="Arial Unicode MS" charset="0"/>
                <a:ea typeface="ヒラギノ角ゴ Pro W3" charset="0"/>
                <a:cs typeface="ヒラギノ角ゴ Pro W3" charset="0"/>
              </a:rPr>
              <a:t>Reading</a:t>
            </a:r>
            <a:endParaRPr lang="en-AU">
              <a:latin typeface="Arial Unicode MS" charset="0"/>
              <a:ea typeface="ヒラギノ角ゴ Pro W3" charset="0"/>
              <a:cs typeface="ヒラギノ角ゴ Pro W3" charset="0"/>
            </a:endParaRPr>
          </a:p>
        </p:txBody>
      </p:sp>
      <p:sp>
        <p:nvSpPr>
          <p:cNvPr id="41987" name="Rectangle 3"/>
          <p:cNvSpPr>
            <a:spLocks noGrp="1" noChangeArrowheads="1"/>
          </p:cNvSpPr>
          <p:nvPr>
            <p:ph idx="1"/>
          </p:nvPr>
        </p:nvSpPr>
        <p:spPr>
          <a:xfrm>
            <a:off x="142875" y="1785938"/>
            <a:ext cx="8535988" cy="4087812"/>
          </a:xfrm>
        </p:spPr>
        <p:txBody>
          <a:bodyPr/>
          <a:lstStyle/>
          <a:p>
            <a:pPr eaLnBrk="1" hangingPunct="1">
              <a:lnSpc>
                <a:spcPct val="80000"/>
              </a:lnSpc>
              <a:spcBef>
                <a:spcPct val="50000"/>
              </a:spcBef>
            </a:pPr>
            <a:r>
              <a:rPr lang="en-US" sz="2800">
                <a:latin typeface="Arial Unicode MS" charset="0"/>
                <a:ea typeface="ヒラギノ角ゴ Pro W3" charset="0"/>
                <a:cs typeface="ヒラギノ角ゴ Pro W3" charset="0"/>
              </a:rPr>
              <a:t>Several stages:</a:t>
            </a:r>
          </a:p>
          <a:p>
            <a:pPr lvl="1" eaLnBrk="1" hangingPunct="1">
              <a:lnSpc>
                <a:spcPct val="80000"/>
              </a:lnSpc>
              <a:spcBef>
                <a:spcPct val="50000"/>
              </a:spcBef>
            </a:pPr>
            <a:r>
              <a:rPr lang="en-US" sz="2400">
                <a:latin typeface="Arial Unicode MS" charset="0"/>
                <a:ea typeface="ヒラギノ角ゴ Pro W3" charset="0"/>
              </a:rPr>
              <a:t>visual </a:t>
            </a:r>
            <a:r>
              <a:rPr lang="en-US" sz="2400">
                <a:solidFill>
                  <a:schemeClr val="tx2"/>
                </a:solidFill>
                <a:latin typeface="Arial Unicode MS" charset="0"/>
                <a:ea typeface="ヒラギノ角ゴ Pro W3" charset="0"/>
              </a:rPr>
              <a:t>pattern perceived</a:t>
            </a:r>
          </a:p>
          <a:p>
            <a:pPr lvl="1" eaLnBrk="1" hangingPunct="1">
              <a:lnSpc>
                <a:spcPct val="80000"/>
              </a:lnSpc>
              <a:spcBef>
                <a:spcPct val="50000"/>
              </a:spcBef>
            </a:pPr>
            <a:r>
              <a:rPr lang="en-US" sz="2400">
                <a:solidFill>
                  <a:schemeClr val="tx2"/>
                </a:solidFill>
                <a:latin typeface="Arial Unicode MS" charset="0"/>
                <a:ea typeface="ヒラギノ角ゴ Pro W3" charset="0"/>
              </a:rPr>
              <a:t>decoded</a:t>
            </a:r>
            <a:r>
              <a:rPr lang="en-US" sz="2400">
                <a:latin typeface="Arial Unicode MS" charset="0"/>
                <a:ea typeface="ヒラギノ角ゴ Pro W3" charset="0"/>
              </a:rPr>
              <a:t> using internal representation of</a:t>
            </a:r>
            <a:r>
              <a:rPr lang="en-GB" sz="2400">
                <a:latin typeface="Arial Unicode MS" charset="0"/>
                <a:ea typeface="ヒラギノ角ゴ Pro W3" charset="0"/>
              </a:rPr>
              <a:t> </a:t>
            </a:r>
            <a:r>
              <a:rPr lang="en-US" sz="2400">
                <a:latin typeface="Arial Unicode MS" charset="0"/>
                <a:ea typeface="ヒラギノ角ゴ Pro W3" charset="0"/>
              </a:rPr>
              <a:t>language</a:t>
            </a:r>
          </a:p>
          <a:p>
            <a:pPr lvl="1" eaLnBrk="1" hangingPunct="1">
              <a:lnSpc>
                <a:spcPct val="80000"/>
              </a:lnSpc>
              <a:spcBef>
                <a:spcPct val="50000"/>
              </a:spcBef>
            </a:pPr>
            <a:r>
              <a:rPr lang="en-US" sz="2400">
                <a:solidFill>
                  <a:schemeClr val="tx2"/>
                </a:solidFill>
                <a:latin typeface="Arial Unicode MS" charset="0"/>
                <a:ea typeface="ヒラギノ角ゴ Pro W3" charset="0"/>
              </a:rPr>
              <a:t>interpreted</a:t>
            </a:r>
            <a:r>
              <a:rPr lang="en-US" sz="2400">
                <a:latin typeface="Arial Unicode MS" charset="0"/>
                <a:ea typeface="ヒラギノ角ゴ Pro W3" charset="0"/>
              </a:rPr>
              <a:t> using knowledge of syntax,</a:t>
            </a:r>
            <a:r>
              <a:rPr lang="en-GB" sz="2400">
                <a:latin typeface="Arial Unicode MS" charset="0"/>
                <a:ea typeface="ヒラギノ角ゴ Pro W3" charset="0"/>
              </a:rPr>
              <a:t> </a:t>
            </a:r>
            <a:r>
              <a:rPr lang="en-US" sz="2400">
                <a:latin typeface="Arial Unicode MS" charset="0"/>
                <a:ea typeface="ヒラギノ角ゴ Pro W3" charset="0"/>
              </a:rPr>
              <a:t>semantics, pragmatics</a:t>
            </a:r>
            <a:endParaRPr lang="en-GB" sz="2400">
              <a:latin typeface="Arial Unicode MS" charset="0"/>
              <a:ea typeface="ヒラギノ角ゴ Pro W3" charset="0"/>
            </a:endParaRPr>
          </a:p>
          <a:p>
            <a:pPr eaLnBrk="1" hangingPunct="1">
              <a:lnSpc>
                <a:spcPct val="80000"/>
              </a:lnSpc>
              <a:spcBef>
                <a:spcPct val="50000"/>
              </a:spcBef>
            </a:pPr>
            <a:r>
              <a:rPr lang="en-US" sz="2800">
                <a:latin typeface="Arial Unicode MS" charset="0"/>
                <a:ea typeface="ヒラギノ角ゴ Pro W3" charset="0"/>
                <a:cs typeface="ヒラギノ角ゴ Pro W3" charset="0"/>
              </a:rPr>
              <a:t>Reading involves </a:t>
            </a:r>
            <a:r>
              <a:rPr lang="en-US" sz="2800">
                <a:solidFill>
                  <a:schemeClr val="tx2"/>
                </a:solidFill>
                <a:latin typeface="Arial Unicode MS" charset="0"/>
                <a:ea typeface="ヒラギノ角ゴ Pro W3" charset="0"/>
                <a:cs typeface="ヒラギノ角ゴ Pro W3" charset="0"/>
              </a:rPr>
              <a:t>saccades</a:t>
            </a:r>
            <a:r>
              <a:rPr lang="en-US" sz="2800">
                <a:latin typeface="Arial Unicode MS" charset="0"/>
                <a:ea typeface="ヒラギノ角ゴ Pro W3" charset="0"/>
                <a:cs typeface="ヒラギノ角ゴ Pro W3" charset="0"/>
              </a:rPr>
              <a:t> and </a:t>
            </a:r>
            <a:r>
              <a:rPr lang="en-US" sz="2800">
                <a:solidFill>
                  <a:schemeClr val="tx2"/>
                </a:solidFill>
                <a:latin typeface="Arial Unicode MS" charset="0"/>
                <a:ea typeface="ヒラギノ角ゴ Pro W3" charset="0"/>
                <a:cs typeface="ヒラギノ角ゴ Pro W3" charset="0"/>
              </a:rPr>
              <a:t>fixations</a:t>
            </a:r>
          </a:p>
          <a:p>
            <a:pPr eaLnBrk="1" hangingPunct="1">
              <a:lnSpc>
                <a:spcPct val="80000"/>
              </a:lnSpc>
              <a:spcBef>
                <a:spcPct val="50000"/>
              </a:spcBef>
            </a:pPr>
            <a:r>
              <a:rPr lang="en-US" sz="2800">
                <a:latin typeface="Arial Unicode MS" charset="0"/>
                <a:ea typeface="ヒラギノ角ゴ Pro W3" charset="0"/>
                <a:cs typeface="ヒラギノ角ゴ Pro W3" charset="0"/>
              </a:rPr>
              <a:t>Perception occurs during fixations (94% of time)</a:t>
            </a:r>
          </a:p>
          <a:p>
            <a:pPr eaLnBrk="1" hangingPunct="1">
              <a:lnSpc>
                <a:spcPct val="80000"/>
              </a:lnSpc>
              <a:spcBef>
                <a:spcPct val="50000"/>
              </a:spcBef>
            </a:pPr>
            <a:r>
              <a:rPr lang="en-US" sz="2800">
                <a:solidFill>
                  <a:schemeClr val="tx2"/>
                </a:solidFill>
                <a:latin typeface="Arial Unicode MS" charset="0"/>
                <a:ea typeface="ヒラギノ角ゴ Pro W3" charset="0"/>
                <a:cs typeface="ヒラギノ角ゴ Pro W3" charset="0"/>
              </a:rPr>
              <a:t>Word shape</a:t>
            </a:r>
            <a:r>
              <a:rPr lang="en-US" sz="2800">
                <a:latin typeface="Arial Unicode MS" charset="0"/>
                <a:ea typeface="ヒラギノ角ゴ Pro W3" charset="0"/>
                <a:cs typeface="ヒラギノ角ゴ Pro W3" charset="0"/>
              </a:rPr>
              <a:t> is important to recognition</a:t>
            </a:r>
          </a:p>
        </p:txBody>
      </p:sp>
      <p:sp>
        <p:nvSpPr>
          <p:cNvPr id="4198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0EA747EF-ADB9-8249-86DA-6030C4D9D91C}" type="slidenum">
              <a:rPr lang="en-NZ"/>
              <a:pPr eaLnBrk="1" hangingPunct="1"/>
              <a:t>20</a:t>
            </a:fld>
            <a:endParaRPr lang="en-NZ"/>
          </a:p>
        </p:txBody>
      </p:sp>
    </p:spTree>
    <p:extLst>
      <p:ext uri="{BB962C8B-B14F-4D97-AF65-F5344CB8AC3E}">
        <p14:creationId xmlns:p14="http://schemas.microsoft.com/office/powerpoint/2010/main" val="2143220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213" y="260350"/>
            <a:ext cx="7772400" cy="1143000"/>
          </a:xfrm>
        </p:spPr>
        <p:txBody>
          <a:bodyPr/>
          <a:lstStyle/>
          <a:p>
            <a:pPr eaLnBrk="1" hangingPunct="1"/>
            <a:r>
              <a:rPr lang="en-NZ">
                <a:latin typeface="Arial Unicode MS" charset="0"/>
                <a:ea typeface="ヒラギノ角ゴ Pro W3" charset="0"/>
                <a:cs typeface="ヒラギノ角ゴ Pro W3" charset="0"/>
              </a:rPr>
              <a:t>Reading</a:t>
            </a:r>
            <a:endParaRPr lang="en-AU">
              <a:latin typeface="Arial Unicode MS" charset="0"/>
              <a:ea typeface="ヒラギノ角ゴ Pro W3" charset="0"/>
              <a:cs typeface="ヒラギノ角ゴ Pro W3" charset="0"/>
            </a:endParaRPr>
          </a:p>
        </p:txBody>
      </p:sp>
      <p:sp>
        <p:nvSpPr>
          <p:cNvPr id="4301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D9F1EBE9-B743-6844-A8F7-5317EF663B62}" type="slidenum">
              <a:rPr lang="en-NZ"/>
              <a:pPr eaLnBrk="1" hangingPunct="1"/>
              <a:t>21</a:t>
            </a:fld>
            <a:endParaRPr lang="en-NZ"/>
          </a:p>
        </p:txBody>
      </p:sp>
      <p:sp>
        <p:nvSpPr>
          <p:cNvPr id="51206" name="Text Box 6"/>
          <p:cNvSpPr txBox="1">
            <a:spLocks noChangeArrowheads="1"/>
          </p:cNvSpPr>
          <p:nvPr/>
        </p:nvSpPr>
        <p:spPr bwMode="auto">
          <a:xfrm>
            <a:off x="16644" y="5537945"/>
            <a:ext cx="9144000" cy="116046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r>
              <a:rPr lang="en-US" sz="2800" dirty="0">
                <a:solidFill>
                  <a:srgbClr val="000000"/>
                </a:solidFill>
              </a:rPr>
              <a:t>Positive contrast makes reading from</a:t>
            </a:r>
            <a:r>
              <a:rPr lang="en-GB" sz="2800" dirty="0">
                <a:solidFill>
                  <a:srgbClr val="000000"/>
                </a:solidFill>
              </a:rPr>
              <a:t> </a:t>
            </a:r>
            <a:r>
              <a:rPr lang="en-US" sz="2800" dirty="0">
                <a:solidFill>
                  <a:srgbClr val="000000"/>
                </a:solidFill>
              </a:rPr>
              <a:t>computer screen harder</a:t>
            </a:r>
          </a:p>
          <a:p>
            <a:pPr algn="ctr" eaLnBrk="1" hangingPunct="1"/>
            <a:r>
              <a:rPr lang="en-US" sz="2800" dirty="0">
                <a:solidFill>
                  <a:srgbClr val="000000"/>
                </a:solidFill>
              </a:rPr>
              <a:t>(perhaps more tiring ???)</a:t>
            </a:r>
            <a:endParaRPr lang="en-AU" sz="2800" dirty="0">
              <a:solidFill>
                <a:srgbClr val="000000"/>
              </a:solidFill>
            </a:endParaRPr>
          </a:p>
        </p:txBody>
      </p:sp>
      <p:sp>
        <p:nvSpPr>
          <p:cNvPr id="2" name="Rectangle 1"/>
          <p:cNvSpPr/>
          <p:nvPr/>
        </p:nvSpPr>
        <p:spPr bwMode="auto">
          <a:xfrm>
            <a:off x="0" y="4878488"/>
            <a:ext cx="9144000" cy="576064"/>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effectLst/>
              <a:latin typeface="Times"/>
            </a:endParaRPr>
          </a:p>
        </p:txBody>
      </p:sp>
      <p:sp>
        <p:nvSpPr>
          <p:cNvPr id="43011" name="Rectangle 3"/>
          <p:cNvSpPr>
            <a:spLocks noGrp="1" noChangeArrowheads="1"/>
          </p:cNvSpPr>
          <p:nvPr>
            <p:ph idx="1"/>
          </p:nvPr>
        </p:nvSpPr>
        <p:spPr>
          <a:xfrm>
            <a:off x="123825" y="1824038"/>
            <a:ext cx="8893175" cy="4895850"/>
          </a:xfrm>
        </p:spPr>
        <p:txBody>
          <a:bodyPr/>
          <a:lstStyle/>
          <a:p>
            <a:pPr eaLnBrk="1" hangingPunct="1">
              <a:lnSpc>
                <a:spcPct val="80000"/>
              </a:lnSpc>
              <a:spcBef>
                <a:spcPct val="50000"/>
              </a:spcBef>
            </a:pPr>
            <a:r>
              <a:rPr lang="en-US" sz="2400" dirty="0">
                <a:solidFill>
                  <a:srgbClr val="0000CC"/>
                </a:solidFill>
                <a:latin typeface="Arial Unicode MS" charset="0"/>
                <a:ea typeface="ヒラギノ角ゴ Pro W3" charset="0"/>
                <a:cs typeface="ヒラギノ角ゴ Pro W3" charset="0"/>
              </a:rPr>
              <a:t>Several stages:</a:t>
            </a:r>
          </a:p>
          <a:p>
            <a:pPr lvl="1" eaLnBrk="1" hangingPunct="1">
              <a:lnSpc>
                <a:spcPct val="80000"/>
              </a:lnSpc>
              <a:spcBef>
                <a:spcPct val="50000"/>
              </a:spcBef>
            </a:pPr>
            <a:r>
              <a:rPr lang="en-US" sz="2000" dirty="0">
                <a:solidFill>
                  <a:srgbClr val="0000CC"/>
                </a:solidFill>
                <a:latin typeface="Arial Unicode MS" charset="0"/>
                <a:ea typeface="ヒラギノ角ゴ Pro W3" charset="0"/>
              </a:rPr>
              <a:t>visual pattern perceived</a:t>
            </a:r>
          </a:p>
          <a:p>
            <a:pPr lvl="1" eaLnBrk="1" hangingPunct="1">
              <a:lnSpc>
                <a:spcPct val="80000"/>
              </a:lnSpc>
              <a:spcBef>
                <a:spcPct val="50000"/>
              </a:spcBef>
            </a:pPr>
            <a:r>
              <a:rPr lang="en-US" sz="2000" dirty="0">
                <a:solidFill>
                  <a:srgbClr val="0000CC"/>
                </a:solidFill>
                <a:latin typeface="Arial Unicode MS" charset="0"/>
                <a:ea typeface="ヒラギノ角ゴ Pro W3" charset="0"/>
              </a:rPr>
              <a:t>decoded using internal representation of</a:t>
            </a:r>
            <a:r>
              <a:rPr lang="en-GB" sz="2000" dirty="0">
                <a:solidFill>
                  <a:srgbClr val="0000CC"/>
                </a:solidFill>
                <a:latin typeface="Arial Unicode MS" charset="0"/>
                <a:ea typeface="ヒラギノ角ゴ Pro W3" charset="0"/>
              </a:rPr>
              <a:t> </a:t>
            </a:r>
            <a:r>
              <a:rPr lang="en-US" sz="2000" dirty="0">
                <a:solidFill>
                  <a:srgbClr val="0000CC"/>
                </a:solidFill>
                <a:latin typeface="Arial Unicode MS" charset="0"/>
                <a:ea typeface="ヒラギノ角ゴ Pro W3" charset="0"/>
              </a:rPr>
              <a:t>language</a:t>
            </a:r>
          </a:p>
          <a:p>
            <a:pPr lvl="1" eaLnBrk="1" hangingPunct="1">
              <a:lnSpc>
                <a:spcPct val="80000"/>
              </a:lnSpc>
              <a:spcBef>
                <a:spcPct val="50000"/>
              </a:spcBef>
            </a:pPr>
            <a:r>
              <a:rPr lang="en-US" sz="2000" dirty="0">
                <a:solidFill>
                  <a:srgbClr val="0000CC"/>
                </a:solidFill>
                <a:latin typeface="Arial Unicode MS" charset="0"/>
                <a:ea typeface="ヒラギノ角ゴ Pro W3" charset="0"/>
              </a:rPr>
              <a:t>interpreted using knowledge of syntax,</a:t>
            </a:r>
            <a:r>
              <a:rPr lang="en-GB" sz="2000" dirty="0">
                <a:solidFill>
                  <a:srgbClr val="0000CC"/>
                </a:solidFill>
                <a:latin typeface="Arial Unicode MS" charset="0"/>
                <a:ea typeface="ヒラギノ角ゴ Pro W3" charset="0"/>
              </a:rPr>
              <a:t> </a:t>
            </a:r>
            <a:r>
              <a:rPr lang="en-US" sz="2000" dirty="0">
                <a:solidFill>
                  <a:srgbClr val="0000CC"/>
                </a:solidFill>
                <a:latin typeface="Arial Unicode MS" charset="0"/>
                <a:ea typeface="ヒラギノ角ゴ Pro W3" charset="0"/>
              </a:rPr>
              <a:t>semantics, pragmatics</a:t>
            </a:r>
            <a:endParaRPr lang="en-GB" sz="2000" dirty="0">
              <a:solidFill>
                <a:srgbClr val="0000CC"/>
              </a:solidFill>
              <a:latin typeface="Arial Unicode MS" charset="0"/>
              <a:ea typeface="ヒラギノ角ゴ Pro W3" charset="0"/>
            </a:endParaRPr>
          </a:p>
          <a:p>
            <a:pPr eaLnBrk="1" hangingPunct="1">
              <a:lnSpc>
                <a:spcPct val="80000"/>
              </a:lnSpc>
              <a:spcBef>
                <a:spcPct val="50000"/>
              </a:spcBef>
            </a:pPr>
            <a:r>
              <a:rPr lang="en-US" sz="2400" dirty="0">
                <a:solidFill>
                  <a:srgbClr val="0000CC"/>
                </a:solidFill>
                <a:latin typeface="Arial Unicode MS" charset="0"/>
                <a:ea typeface="ヒラギノ角ゴ Pro W3" charset="0"/>
                <a:cs typeface="ヒラギノ角ゴ Pro W3" charset="0"/>
              </a:rPr>
              <a:t>Reading involves saccades and fixations</a:t>
            </a:r>
          </a:p>
          <a:p>
            <a:pPr eaLnBrk="1" hangingPunct="1">
              <a:lnSpc>
                <a:spcPct val="80000"/>
              </a:lnSpc>
              <a:spcBef>
                <a:spcPct val="50000"/>
              </a:spcBef>
            </a:pPr>
            <a:r>
              <a:rPr lang="en-US" sz="2400" dirty="0">
                <a:solidFill>
                  <a:srgbClr val="0000CC"/>
                </a:solidFill>
                <a:latin typeface="Arial Unicode MS" charset="0"/>
                <a:ea typeface="ヒラギノ角ゴ Pro W3" charset="0"/>
                <a:cs typeface="ヒラギノ角ゴ Pro W3" charset="0"/>
              </a:rPr>
              <a:t>Perception occurs during fixations (94% of time)</a:t>
            </a:r>
          </a:p>
          <a:p>
            <a:pPr eaLnBrk="1" hangingPunct="1">
              <a:lnSpc>
                <a:spcPct val="80000"/>
              </a:lnSpc>
              <a:spcBef>
                <a:spcPct val="50000"/>
              </a:spcBef>
            </a:pPr>
            <a:r>
              <a:rPr lang="en-US" sz="2400" dirty="0">
                <a:solidFill>
                  <a:srgbClr val="0000CC"/>
                </a:solidFill>
                <a:latin typeface="Arial Unicode MS" charset="0"/>
                <a:ea typeface="ヒラギノ角ゴ Pro W3" charset="0"/>
                <a:cs typeface="ヒラギノ角ゴ Pro W3" charset="0"/>
              </a:rPr>
              <a:t>Word shape is important to recognition</a:t>
            </a:r>
          </a:p>
          <a:p>
            <a:pPr eaLnBrk="1" hangingPunct="1">
              <a:lnSpc>
                <a:spcPct val="80000"/>
              </a:lnSpc>
              <a:spcBef>
                <a:spcPct val="50000"/>
              </a:spcBef>
            </a:pPr>
            <a:r>
              <a:rPr lang="en-US" sz="2400" dirty="0">
                <a:solidFill>
                  <a:schemeClr val="bg1"/>
                </a:solidFill>
                <a:latin typeface="Arial Unicode MS" charset="0"/>
                <a:ea typeface="ヒラギノ角ゴ Pro W3" charset="0"/>
                <a:cs typeface="ヒラギノ角ゴ Pro W3" charset="0"/>
              </a:rPr>
              <a:t>Negative </a:t>
            </a:r>
            <a:r>
              <a:rPr lang="en-US" sz="2400" dirty="0" smtClean="0">
                <a:solidFill>
                  <a:schemeClr val="bg1"/>
                </a:solidFill>
                <a:latin typeface="Arial Unicode MS" charset="0"/>
                <a:ea typeface="ヒラギノ角ゴ Pro W3" charset="0"/>
                <a:cs typeface="ヒラギノ角ゴ Pro W3" charset="0"/>
              </a:rPr>
              <a:t>contrast, in theory, improves reading from a screen</a:t>
            </a:r>
            <a:endParaRPr lang="en-AU" sz="2400" dirty="0">
              <a:solidFill>
                <a:schemeClr val="bg1"/>
              </a:solidFill>
              <a:latin typeface="Arial Unicode MS" charset="0"/>
              <a:ea typeface="ヒラギノ角ゴ Pro W3" charset="0"/>
              <a:cs typeface="ヒラギノ角ゴ Pro W3" charset="0"/>
            </a:endParaRPr>
          </a:p>
        </p:txBody>
      </p:sp>
    </p:spTree>
    <p:extLst>
      <p:ext uri="{BB962C8B-B14F-4D97-AF65-F5344CB8AC3E}">
        <p14:creationId xmlns:p14="http://schemas.microsoft.com/office/powerpoint/2010/main" val="340751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0"/>
            <a:ext cx="7772400" cy="1143000"/>
          </a:xfrm>
        </p:spPr>
        <p:txBody>
          <a:bodyPr/>
          <a:lstStyle/>
          <a:p>
            <a:pPr eaLnBrk="1" hangingPunct="1"/>
            <a:r>
              <a:rPr lang="en-NZ" smtClean="0"/>
              <a:t>Hearing</a:t>
            </a:r>
            <a:endParaRPr lang="en-AU" smtClean="0"/>
          </a:p>
        </p:txBody>
      </p:sp>
      <p:sp>
        <p:nvSpPr>
          <p:cNvPr id="1027" name="Rectangle 3"/>
          <p:cNvSpPr>
            <a:spLocks noGrp="1" noChangeArrowheads="1"/>
          </p:cNvSpPr>
          <p:nvPr>
            <p:ph idx="1"/>
          </p:nvPr>
        </p:nvSpPr>
        <p:spPr>
          <a:xfrm>
            <a:off x="71438" y="1785938"/>
            <a:ext cx="9072562" cy="4357687"/>
          </a:xfrm>
        </p:spPr>
        <p:txBody>
          <a:bodyPr/>
          <a:lstStyle/>
          <a:p>
            <a:pPr eaLnBrk="1" hangingPunct="1">
              <a:lnSpc>
                <a:spcPct val="90000"/>
              </a:lnSpc>
            </a:pPr>
            <a:r>
              <a:rPr lang="en-NZ" sz="4000" smtClean="0"/>
              <a:t>Hearing begins with vibrations in the ear (sound waves)</a:t>
            </a:r>
          </a:p>
          <a:p>
            <a:pPr eaLnBrk="1" hangingPunct="1">
              <a:lnSpc>
                <a:spcPct val="90000"/>
              </a:lnSpc>
            </a:pPr>
            <a:endParaRPr lang="en-NZ" sz="4000" smtClean="0"/>
          </a:p>
          <a:p>
            <a:pPr eaLnBrk="1" hangingPunct="1">
              <a:lnSpc>
                <a:spcPct val="90000"/>
              </a:lnSpc>
            </a:pPr>
            <a:r>
              <a:rPr lang="en-NZ" sz="4000" smtClean="0"/>
              <a:t>Sound is the change in air pressure</a:t>
            </a:r>
          </a:p>
          <a:p>
            <a:pPr eaLnBrk="1" hangingPunct="1">
              <a:lnSpc>
                <a:spcPct val="90000"/>
              </a:lnSpc>
            </a:pPr>
            <a:endParaRPr lang="en-NZ" sz="4000" smtClean="0"/>
          </a:p>
          <a:p>
            <a:pPr eaLnBrk="1" hangingPunct="1">
              <a:lnSpc>
                <a:spcPct val="90000"/>
              </a:lnSpc>
            </a:pPr>
            <a:r>
              <a:rPr lang="en-NZ" sz="4000" smtClean="0"/>
              <a:t>Hearing is the second most important sense after sight.</a:t>
            </a:r>
          </a:p>
        </p:txBody>
      </p:sp>
      <p:sp>
        <p:nvSpPr>
          <p:cNvPr id="6149" name="Slide Number Placeholder 5"/>
          <p:cNvSpPr>
            <a:spLocks noGrp="1"/>
          </p:cNvSpPr>
          <p:nvPr>
            <p:ph type="sldNum" sz="quarter" idx="11"/>
          </p:nvPr>
        </p:nvSpPr>
        <p:spPr>
          <a:noFill/>
        </p:spPr>
        <p:txBody>
          <a:bodyPr/>
          <a:lstStyle/>
          <a:p>
            <a:fld id="{5F2A8854-A31D-4BDE-8C07-2A4553DD9D97}" type="slidenum">
              <a:rPr lang="en-NZ" smtClean="0"/>
              <a:pPr/>
              <a:t>22</a:t>
            </a:fld>
            <a:endParaRPr lang="en-NZ" smtClean="0"/>
          </a:p>
        </p:txBody>
      </p:sp>
      <p:pic>
        <p:nvPicPr>
          <p:cNvPr id="1029" name="Picture 5" descr="eds"/>
          <p:cNvPicPr>
            <a:picLocks noChangeAspect="1" noChangeArrowheads="1" noCrop="1"/>
          </p:cNvPicPr>
          <p:nvPr/>
        </p:nvPicPr>
        <p:blipFill>
          <a:blip r:embed="rId3"/>
          <a:srcRect/>
          <a:stretch>
            <a:fillRect/>
          </a:stretch>
        </p:blipFill>
        <p:spPr bwMode="auto">
          <a:xfrm>
            <a:off x="6227763" y="2349500"/>
            <a:ext cx="1628775" cy="102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NZ" dirty="0" smtClean="0"/>
              <a:t>Sound</a:t>
            </a:r>
            <a:endParaRPr lang="en-AU" dirty="0" smtClean="0"/>
          </a:p>
        </p:txBody>
      </p:sp>
      <p:sp>
        <p:nvSpPr>
          <p:cNvPr id="7171" name="Rectangle 3"/>
          <p:cNvSpPr>
            <a:spLocks noGrp="1" noChangeArrowheads="1"/>
          </p:cNvSpPr>
          <p:nvPr>
            <p:ph idx="1"/>
          </p:nvPr>
        </p:nvSpPr>
        <p:spPr>
          <a:xfrm>
            <a:off x="642938" y="1928813"/>
            <a:ext cx="7772400" cy="4495800"/>
          </a:xfrm>
        </p:spPr>
        <p:txBody>
          <a:bodyPr/>
          <a:lstStyle/>
          <a:p>
            <a:pPr eaLnBrk="1" hangingPunct="1"/>
            <a:r>
              <a:rPr lang="en-NZ" dirty="0" smtClean="0"/>
              <a:t>Sound properties:</a:t>
            </a:r>
          </a:p>
          <a:p>
            <a:pPr lvl="1" eaLnBrk="1" hangingPunct="1"/>
            <a:r>
              <a:rPr lang="en-NZ" dirty="0" smtClean="0"/>
              <a:t>Pitch</a:t>
            </a:r>
          </a:p>
          <a:p>
            <a:pPr lvl="1" eaLnBrk="1" hangingPunct="1"/>
            <a:r>
              <a:rPr lang="en-NZ" dirty="0" smtClean="0"/>
              <a:t>Loudness </a:t>
            </a:r>
          </a:p>
          <a:p>
            <a:pPr lvl="1" eaLnBrk="1" hangingPunct="1"/>
            <a:r>
              <a:rPr lang="en-NZ" dirty="0" smtClean="0"/>
              <a:t>Timbre</a:t>
            </a:r>
          </a:p>
          <a:p>
            <a:pPr eaLnBrk="1" hangingPunct="1"/>
            <a:r>
              <a:rPr lang="en-NZ" dirty="0" smtClean="0"/>
              <a:t>Sound is used as a locator (2 ears) </a:t>
            </a:r>
          </a:p>
          <a:p>
            <a:pPr eaLnBrk="1" hangingPunct="1"/>
            <a:r>
              <a:rPr lang="en-NZ" dirty="0" smtClean="0"/>
              <a:t>Permanent hearing impairment – about 10% of population</a:t>
            </a:r>
            <a:endParaRPr lang="en-AU" dirty="0" smtClean="0"/>
          </a:p>
        </p:txBody>
      </p:sp>
      <p:sp>
        <p:nvSpPr>
          <p:cNvPr id="7173" name="Slide Number Placeholder 5"/>
          <p:cNvSpPr>
            <a:spLocks noGrp="1"/>
          </p:cNvSpPr>
          <p:nvPr>
            <p:ph type="sldNum" sz="quarter" idx="11"/>
          </p:nvPr>
        </p:nvSpPr>
        <p:spPr>
          <a:noFill/>
        </p:spPr>
        <p:txBody>
          <a:bodyPr/>
          <a:lstStyle/>
          <a:p>
            <a:fld id="{FA5277F7-D693-4766-BBC1-44314AC32D7C}" type="slidenum">
              <a:rPr lang="en-NZ" smtClean="0"/>
              <a:pPr/>
              <a:t>23</a:t>
            </a:fld>
            <a:endParaRPr lang="en-NZ"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Sound</a:t>
            </a:r>
            <a:endParaRPr lang="en-AU" smtClean="0"/>
          </a:p>
        </p:txBody>
      </p:sp>
      <p:sp>
        <p:nvSpPr>
          <p:cNvPr id="30723" name="Rectangle 3"/>
          <p:cNvSpPr>
            <a:spLocks noGrp="1" noChangeArrowheads="1"/>
          </p:cNvSpPr>
          <p:nvPr>
            <p:ph idx="1"/>
          </p:nvPr>
        </p:nvSpPr>
        <p:spPr>
          <a:xfrm>
            <a:off x="428625" y="1828800"/>
            <a:ext cx="8458200" cy="4457700"/>
          </a:xfrm>
        </p:spPr>
        <p:txBody>
          <a:bodyPr/>
          <a:lstStyle/>
          <a:p>
            <a:pPr eaLnBrk="1" hangingPunct="1">
              <a:lnSpc>
                <a:spcPct val="90000"/>
              </a:lnSpc>
              <a:defRPr/>
            </a:pPr>
            <a:r>
              <a:rPr lang="en-US" dirty="0">
                <a:solidFill>
                  <a:schemeClr val="tx2"/>
                </a:solidFill>
              </a:rPr>
              <a:t>Pitch</a:t>
            </a:r>
            <a:r>
              <a:rPr lang="en-US" dirty="0"/>
              <a:t> is the </a:t>
            </a:r>
            <a:r>
              <a:rPr lang="en-US" i="1" dirty="0"/>
              <a:t>sensation</a:t>
            </a:r>
            <a:r>
              <a:rPr lang="en-US" dirty="0"/>
              <a:t> of sound frequency </a:t>
            </a:r>
          </a:p>
          <a:p>
            <a:pPr eaLnBrk="1" hangingPunct="1">
              <a:lnSpc>
                <a:spcPct val="90000"/>
              </a:lnSpc>
              <a:buFontTx/>
              <a:buNone/>
              <a:defRPr/>
            </a:pPr>
            <a:r>
              <a:rPr lang="en-AU" sz="2400" dirty="0">
                <a:solidFill>
                  <a:schemeClr val="accent2"/>
                </a:solidFill>
              </a:rPr>
              <a:t>			</a:t>
            </a:r>
            <a:r>
              <a:rPr lang="en-AU" sz="2400" dirty="0">
                <a:solidFill>
                  <a:schemeClr val="accent6">
                    <a:lumMod val="50000"/>
                  </a:schemeClr>
                </a:solidFill>
              </a:rPr>
              <a:t>1 Hertz = 1 vibration/second</a:t>
            </a:r>
          </a:p>
          <a:p>
            <a:pPr eaLnBrk="1" hangingPunct="1">
              <a:lnSpc>
                <a:spcPct val="90000"/>
              </a:lnSpc>
              <a:buFontTx/>
              <a:buNone/>
              <a:defRPr/>
            </a:pPr>
            <a:r>
              <a:rPr lang="en-US" dirty="0">
                <a:solidFill>
                  <a:schemeClr val="accent6">
                    <a:lumMod val="50000"/>
                  </a:schemeClr>
                </a:solidFill>
              </a:rPr>
              <a:t> 			 </a:t>
            </a:r>
          </a:p>
          <a:p>
            <a:pPr eaLnBrk="1" hangingPunct="1">
              <a:lnSpc>
                <a:spcPct val="90000"/>
              </a:lnSpc>
              <a:buFontTx/>
              <a:buNone/>
              <a:defRPr/>
            </a:pPr>
            <a:r>
              <a:rPr lang="en-US" dirty="0">
                <a:solidFill>
                  <a:schemeClr val="accent6">
                    <a:lumMod val="50000"/>
                  </a:schemeClr>
                </a:solidFill>
              </a:rPr>
              <a:t>			</a:t>
            </a:r>
            <a:r>
              <a:rPr lang="en-US" sz="2800" dirty="0">
                <a:solidFill>
                  <a:schemeClr val="accent6">
                    <a:lumMod val="50000"/>
                  </a:schemeClr>
                </a:solidFill>
              </a:rPr>
              <a:t>20 Hz 		20 000 Hz</a:t>
            </a:r>
          </a:p>
          <a:p>
            <a:pPr eaLnBrk="1" hangingPunct="1">
              <a:lnSpc>
                <a:spcPct val="90000"/>
              </a:lnSpc>
              <a:defRPr/>
            </a:pPr>
            <a:endParaRPr lang="en-US" dirty="0" smtClean="0"/>
          </a:p>
          <a:p>
            <a:pPr eaLnBrk="1" hangingPunct="1">
              <a:lnSpc>
                <a:spcPct val="90000"/>
              </a:lnSpc>
              <a:defRPr/>
            </a:pPr>
            <a:r>
              <a:rPr lang="en-US" dirty="0" smtClean="0"/>
              <a:t>The </a:t>
            </a:r>
            <a:r>
              <a:rPr lang="en-US" dirty="0"/>
              <a:t>ear is insensitive to frequencies&lt;20Hz</a:t>
            </a:r>
          </a:p>
          <a:p>
            <a:pPr eaLnBrk="1" hangingPunct="1">
              <a:lnSpc>
                <a:spcPct val="90000"/>
              </a:lnSpc>
              <a:defRPr/>
            </a:pPr>
            <a:r>
              <a:rPr lang="en-US" dirty="0"/>
              <a:t>Most sensitive to range 1000-4000Hz (top two octaves of the piano)</a:t>
            </a:r>
          </a:p>
        </p:txBody>
      </p:sp>
      <p:sp>
        <p:nvSpPr>
          <p:cNvPr id="8197" name="Slide Number Placeholder 5"/>
          <p:cNvSpPr>
            <a:spLocks noGrp="1"/>
          </p:cNvSpPr>
          <p:nvPr>
            <p:ph type="sldNum" sz="quarter" idx="11"/>
          </p:nvPr>
        </p:nvSpPr>
        <p:spPr>
          <a:noFill/>
        </p:spPr>
        <p:txBody>
          <a:bodyPr/>
          <a:lstStyle/>
          <a:p>
            <a:fld id="{1FB8E049-5978-457A-BAFB-3028B44896BA}" type="slidenum">
              <a:rPr lang="en-NZ" smtClean="0"/>
              <a:pPr/>
              <a:t>24</a:t>
            </a:fld>
            <a:endParaRPr lang="en-NZ" smtClean="0"/>
          </a:p>
        </p:txBody>
      </p:sp>
      <p:sp>
        <p:nvSpPr>
          <p:cNvPr id="8198" name="Line 4"/>
          <p:cNvSpPr>
            <a:spLocks noChangeShapeType="1"/>
          </p:cNvSpPr>
          <p:nvPr/>
        </p:nvSpPr>
        <p:spPr bwMode="auto">
          <a:xfrm>
            <a:off x="1000125" y="3071813"/>
            <a:ext cx="7010400" cy="0"/>
          </a:xfrm>
          <a:prstGeom prst="line">
            <a:avLst/>
          </a:prstGeom>
          <a:noFill/>
          <a:ln w="9525">
            <a:solidFill>
              <a:schemeClr val="tx1"/>
            </a:solidFill>
            <a:round/>
            <a:headEnd/>
            <a:tailEnd/>
          </a:ln>
        </p:spPr>
        <p:txBody>
          <a:bodyPr>
            <a:spAutoFit/>
          </a:bodyPr>
          <a:lstStyle/>
          <a:p>
            <a:endParaRPr lang="en-NZ"/>
          </a:p>
        </p:txBody>
      </p:sp>
      <p:sp>
        <p:nvSpPr>
          <p:cNvPr id="8199" name="Line 5"/>
          <p:cNvSpPr>
            <a:spLocks noChangeShapeType="1"/>
          </p:cNvSpPr>
          <p:nvPr/>
        </p:nvSpPr>
        <p:spPr bwMode="auto">
          <a:xfrm>
            <a:off x="2819400" y="3000375"/>
            <a:ext cx="0" cy="152400"/>
          </a:xfrm>
          <a:prstGeom prst="line">
            <a:avLst/>
          </a:prstGeom>
          <a:noFill/>
          <a:ln w="9525">
            <a:solidFill>
              <a:schemeClr val="tx1"/>
            </a:solidFill>
            <a:round/>
            <a:headEnd/>
            <a:tailEnd/>
          </a:ln>
        </p:spPr>
        <p:txBody>
          <a:bodyPr>
            <a:spAutoFit/>
          </a:bodyPr>
          <a:lstStyle/>
          <a:p>
            <a:endParaRPr lang="en-NZ"/>
          </a:p>
        </p:txBody>
      </p:sp>
      <p:sp>
        <p:nvSpPr>
          <p:cNvPr id="8200" name="Line 6"/>
          <p:cNvSpPr>
            <a:spLocks noChangeShapeType="1"/>
          </p:cNvSpPr>
          <p:nvPr/>
        </p:nvSpPr>
        <p:spPr bwMode="auto">
          <a:xfrm>
            <a:off x="6248400" y="3000375"/>
            <a:ext cx="0" cy="152400"/>
          </a:xfrm>
          <a:prstGeom prst="line">
            <a:avLst/>
          </a:prstGeom>
          <a:noFill/>
          <a:ln w="9525">
            <a:solidFill>
              <a:schemeClr val="tx1"/>
            </a:solidFill>
            <a:round/>
            <a:headEnd/>
            <a:tailEnd/>
          </a:ln>
        </p:spPr>
        <p:txBody>
          <a:bodyPr>
            <a:spAutoFit/>
          </a:bodyPr>
          <a:lstStyle/>
          <a:p>
            <a:endParaRPr lang="en-NZ"/>
          </a:p>
        </p:txBody>
      </p:sp>
      <p:sp>
        <p:nvSpPr>
          <p:cNvPr id="8201" name="Text Box 7"/>
          <p:cNvSpPr txBox="1">
            <a:spLocks noChangeArrowheads="1"/>
          </p:cNvSpPr>
          <p:nvPr/>
        </p:nvSpPr>
        <p:spPr bwMode="auto">
          <a:xfrm>
            <a:off x="7772400" y="3214688"/>
            <a:ext cx="1149350" cy="366712"/>
          </a:xfrm>
          <a:prstGeom prst="rect">
            <a:avLst/>
          </a:prstGeom>
          <a:noFill/>
          <a:ln w="9525">
            <a:noFill/>
            <a:miter lim="800000"/>
            <a:headEnd/>
            <a:tailEnd/>
          </a:ln>
        </p:spPr>
        <p:txBody>
          <a:bodyPr wrap="none">
            <a:spAutoFit/>
          </a:bodyPr>
          <a:lstStyle/>
          <a:p>
            <a:r>
              <a:rPr lang="en-NZ"/>
              <a:t>ultrasound</a:t>
            </a:r>
            <a:endParaRPr lang="en-AU"/>
          </a:p>
        </p:txBody>
      </p:sp>
      <p:sp>
        <p:nvSpPr>
          <p:cNvPr id="8202" name="Text Box 8"/>
          <p:cNvSpPr txBox="1">
            <a:spLocks noChangeArrowheads="1"/>
          </p:cNvSpPr>
          <p:nvPr/>
        </p:nvSpPr>
        <p:spPr bwMode="auto">
          <a:xfrm>
            <a:off x="533400" y="3290888"/>
            <a:ext cx="1162050" cy="366712"/>
          </a:xfrm>
          <a:prstGeom prst="rect">
            <a:avLst/>
          </a:prstGeom>
          <a:noFill/>
          <a:ln w="9525">
            <a:noFill/>
            <a:miter lim="800000"/>
            <a:headEnd/>
            <a:tailEnd/>
          </a:ln>
        </p:spPr>
        <p:txBody>
          <a:bodyPr wrap="none">
            <a:spAutoFit/>
          </a:bodyPr>
          <a:lstStyle/>
          <a:p>
            <a:r>
              <a:rPr lang="en-NZ"/>
              <a:t>infrasound</a:t>
            </a:r>
            <a:endParaRPr lang="en-A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8625" y="285750"/>
            <a:ext cx="7772400" cy="1143000"/>
          </a:xfrm>
        </p:spPr>
        <p:txBody>
          <a:bodyPr/>
          <a:lstStyle/>
          <a:p>
            <a:pPr eaLnBrk="1" hangingPunct="1"/>
            <a:r>
              <a:rPr lang="en-NZ" smtClean="0"/>
              <a:t>Sound</a:t>
            </a:r>
            <a:endParaRPr lang="en-AU" smtClean="0"/>
          </a:p>
        </p:txBody>
      </p:sp>
      <p:sp>
        <p:nvSpPr>
          <p:cNvPr id="9219" name="Rectangle 3"/>
          <p:cNvSpPr>
            <a:spLocks noGrp="1" noChangeArrowheads="1"/>
          </p:cNvSpPr>
          <p:nvPr>
            <p:ph idx="1"/>
          </p:nvPr>
        </p:nvSpPr>
        <p:spPr>
          <a:xfrm>
            <a:off x="71438" y="1681163"/>
            <a:ext cx="8931275" cy="5105400"/>
          </a:xfrm>
        </p:spPr>
        <p:txBody>
          <a:bodyPr/>
          <a:lstStyle/>
          <a:p>
            <a:pPr eaLnBrk="1" hangingPunct="1">
              <a:lnSpc>
                <a:spcPct val="80000"/>
              </a:lnSpc>
              <a:buFontTx/>
              <a:buNone/>
            </a:pPr>
            <a:r>
              <a:rPr lang="en-US" dirty="0" smtClean="0">
                <a:solidFill>
                  <a:schemeClr val="tx2"/>
                </a:solidFill>
              </a:rPr>
              <a:t>Loudness</a:t>
            </a:r>
            <a:r>
              <a:rPr lang="en-US" dirty="0" smtClean="0"/>
              <a:t> (related to intensity) is the </a:t>
            </a:r>
            <a:r>
              <a:rPr lang="en-US" i="1" dirty="0" smtClean="0"/>
              <a:t>perception</a:t>
            </a:r>
            <a:r>
              <a:rPr lang="en-US" dirty="0" smtClean="0"/>
              <a:t> of the amplitude of the sound wave</a:t>
            </a:r>
            <a:r>
              <a:rPr lang="en-US" sz="3600" dirty="0" smtClean="0"/>
              <a:t> </a:t>
            </a:r>
          </a:p>
          <a:p>
            <a:pPr eaLnBrk="1" hangingPunct="1">
              <a:lnSpc>
                <a:spcPct val="80000"/>
              </a:lnSpc>
              <a:buFontTx/>
              <a:buNone/>
            </a:pPr>
            <a:endParaRPr lang="en-AU" sz="1600" dirty="0" smtClean="0"/>
          </a:p>
          <a:p>
            <a:pPr eaLnBrk="1" hangingPunct="1">
              <a:lnSpc>
                <a:spcPct val="80000"/>
              </a:lnSpc>
              <a:buFontTx/>
              <a:buNone/>
            </a:pPr>
            <a:r>
              <a:rPr lang="en-AU" sz="2000" b="1" dirty="0" smtClean="0"/>
              <a:t>Source 				Intensity	</a:t>
            </a:r>
            <a:r>
              <a:rPr lang="en-AU" sz="1800" dirty="0" smtClean="0"/>
              <a:t>	</a:t>
            </a:r>
          </a:p>
          <a:p>
            <a:pPr eaLnBrk="1" hangingPunct="1">
              <a:lnSpc>
                <a:spcPct val="80000"/>
              </a:lnSpc>
              <a:buFontTx/>
              <a:buNone/>
            </a:pPr>
            <a:r>
              <a:rPr lang="en-AU" sz="1800" dirty="0" smtClean="0"/>
              <a:t>TOH (threshold of hearing)		0 dB</a:t>
            </a:r>
          </a:p>
          <a:p>
            <a:pPr eaLnBrk="1" hangingPunct="1">
              <a:lnSpc>
                <a:spcPct val="80000"/>
              </a:lnSpc>
              <a:buFontTx/>
              <a:buNone/>
            </a:pPr>
            <a:r>
              <a:rPr lang="en-AU" sz="1800" dirty="0" smtClean="0"/>
              <a:t>Rustling Leaves 			10 dB</a:t>
            </a:r>
          </a:p>
          <a:p>
            <a:pPr eaLnBrk="1" hangingPunct="1">
              <a:lnSpc>
                <a:spcPct val="80000"/>
              </a:lnSpc>
              <a:buFontTx/>
              <a:buNone/>
            </a:pPr>
            <a:r>
              <a:rPr lang="en-AU" sz="1800" dirty="0" smtClean="0"/>
              <a:t>Whisper				20 dB</a:t>
            </a:r>
          </a:p>
          <a:p>
            <a:pPr eaLnBrk="1" hangingPunct="1">
              <a:lnSpc>
                <a:spcPct val="80000"/>
              </a:lnSpc>
              <a:buFontTx/>
              <a:buNone/>
            </a:pPr>
            <a:r>
              <a:rPr lang="en-AU" sz="1800" dirty="0" smtClean="0"/>
              <a:t>Normal Conversation		60 dB</a:t>
            </a:r>
          </a:p>
          <a:p>
            <a:pPr eaLnBrk="1" hangingPunct="1">
              <a:lnSpc>
                <a:spcPct val="80000"/>
              </a:lnSpc>
              <a:buFontTx/>
              <a:buNone/>
            </a:pPr>
            <a:r>
              <a:rPr lang="en-AU" sz="1800" dirty="0" smtClean="0"/>
              <a:t>Busy Street Traffic		70 dB </a:t>
            </a:r>
            <a:r>
              <a:rPr lang="en-AU" sz="1800" dirty="0" smtClean="0">
                <a:solidFill>
                  <a:srgbClr val="C09200"/>
                </a:solidFill>
              </a:rPr>
              <a:t>(start of danger zone)</a:t>
            </a:r>
          </a:p>
          <a:p>
            <a:pPr eaLnBrk="1" hangingPunct="1">
              <a:lnSpc>
                <a:spcPct val="80000"/>
              </a:lnSpc>
              <a:buFontTx/>
              <a:buNone/>
            </a:pPr>
            <a:r>
              <a:rPr lang="en-AU" sz="1800" dirty="0" smtClean="0"/>
              <a:t>Vacuum Cleaner			80 dB</a:t>
            </a:r>
          </a:p>
          <a:p>
            <a:pPr eaLnBrk="1" hangingPunct="1">
              <a:lnSpc>
                <a:spcPct val="80000"/>
              </a:lnSpc>
              <a:buFontTx/>
              <a:buNone/>
            </a:pPr>
            <a:r>
              <a:rPr lang="en-AU" sz="1800" dirty="0" smtClean="0"/>
              <a:t>Large Orchestra			98 dB</a:t>
            </a:r>
            <a:r>
              <a:rPr lang="en-AU" sz="1800" dirty="0" smtClean="0">
                <a:solidFill>
                  <a:srgbClr val="C09200"/>
                </a:solidFill>
              </a:rPr>
              <a:t> (hearing loss with prolonged exposure)</a:t>
            </a:r>
          </a:p>
          <a:p>
            <a:pPr eaLnBrk="1" hangingPunct="1">
              <a:lnSpc>
                <a:spcPct val="80000"/>
              </a:lnSpc>
              <a:buFontTx/>
              <a:buNone/>
            </a:pPr>
            <a:r>
              <a:rPr lang="en-AU" sz="1800" dirty="0" smtClean="0"/>
              <a:t>MP3 player at Maximum Level	100 dB</a:t>
            </a:r>
          </a:p>
          <a:p>
            <a:pPr eaLnBrk="1" hangingPunct="1">
              <a:lnSpc>
                <a:spcPct val="80000"/>
              </a:lnSpc>
              <a:buFontTx/>
              <a:buNone/>
            </a:pPr>
            <a:r>
              <a:rPr lang="en-AU" sz="1800" dirty="0" smtClean="0"/>
              <a:t>Front Rows of Rock Concert	110 dB</a:t>
            </a:r>
          </a:p>
          <a:p>
            <a:pPr eaLnBrk="1" hangingPunct="1">
              <a:lnSpc>
                <a:spcPct val="80000"/>
              </a:lnSpc>
              <a:buFontTx/>
              <a:buNone/>
            </a:pPr>
            <a:r>
              <a:rPr lang="en-AU" sz="1800" dirty="0" smtClean="0">
                <a:solidFill>
                  <a:srgbClr val="C09200"/>
                </a:solidFill>
              </a:rPr>
              <a:t>Threshold of Pain	</a:t>
            </a:r>
            <a:r>
              <a:rPr lang="en-AU" sz="1800" dirty="0" smtClean="0"/>
              <a:t>		130 dB</a:t>
            </a:r>
          </a:p>
          <a:p>
            <a:pPr eaLnBrk="1" hangingPunct="1">
              <a:lnSpc>
                <a:spcPct val="80000"/>
              </a:lnSpc>
              <a:buFontTx/>
              <a:buNone/>
            </a:pPr>
            <a:r>
              <a:rPr lang="en-AU" sz="1800" dirty="0" smtClean="0"/>
              <a:t>Military Jet Takeoff		 140 dB</a:t>
            </a:r>
          </a:p>
        </p:txBody>
      </p:sp>
      <p:sp>
        <p:nvSpPr>
          <p:cNvPr id="9221" name="Slide Number Placeholder 5"/>
          <p:cNvSpPr>
            <a:spLocks noGrp="1"/>
          </p:cNvSpPr>
          <p:nvPr>
            <p:ph type="sldNum" sz="quarter" idx="11"/>
          </p:nvPr>
        </p:nvSpPr>
        <p:spPr>
          <a:noFill/>
        </p:spPr>
        <p:txBody>
          <a:bodyPr/>
          <a:lstStyle/>
          <a:p>
            <a:fld id="{36E5AC3B-E999-4213-99E0-B885FE77312D}" type="slidenum">
              <a:rPr lang="en-NZ" smtClean="0"/>
              <a:pPr/>
              <a:t>25</a:t>
            </a:fld>
            <a:endParaRPr lang="en-NZ" smtClean="0"/>
          </a:p>
        </p:txBody>
      </p:sp>
      <p:sp>
        <p:nvSpPr>
          <p:cNvPr id="9222" name="Text Box 4"/>
          <p:cNvSpPr txBox="1">
            <a:spLocks noChangeArrowheads="1"/>
          </p:cNvSpPr>
          <p:nvPr/>
        </p:nvSpPr>
        <p:spPr bwMode="auto">
          <a:xfrm>
            <a:off x="179512" y="6310481"/>
            <a:ext cx="7992888" cy="430887"/>
          </a:xfrm>
          <a:prstGeom prst="rect">
            <a:avLst/>
          </a:prstGeom>
          <a:solidFill>
            <a:schemeClr val="tx1"/>
          </a:solidFill>
          <a:ln w="9525">
            <a:noFill/>
            <a:miter lim="800000"/>
            <a:headEnd/>
            <a:tailEnd/>
          </a:ln>
        </p:spPr>
        <p:txBody>
          <a:bodyPr wrap="square">
            <a:spAutoFit/>
          </a:bodyPr>
          <a:lstStyle/>
          <a:p>
            <a:pPr>
              <a:lnSpc>
                <a:spcPct val="90000"/>
              </a:lnSpc>
              <a:spcBef>
                <a:spcPct val="20000"/>
              </a:spcBef>
            </a:pPr>
            <a:r>
              <a:rPr lang="en-AU" b="1" dirty="0">
                <a:solidFill>
                  <a:srgbClr val="FF3300"/>
                </a:solidFill>
              </a:rPr>
              <a:t>Instant Perforation of </a:t>
            </a:r>
            <a:r>
              <a:rPr lang="en-AU" b="1" dirty="0" smtClean="0">
                <a:solidFill>
                  <a:srgbClr val="FF3300"/>
                </a:solidFill>
              </a:rPr>
              <a:t>Eardrum 160 </a:t>
            </a:r>
            <a:r>
              <a:rPr lang="en-AU" b="1" dirty="0">
                <a:solidFill>
                  <a:srgbClr val="FF3300"/>
                </a:solidFill>
              </a:rPr>
              <a:t>dB</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260350"/>
            <a:ext cx="7772400" cy="1143000"/>
          </a:xfrm>
        </p:spPr>
        <p:txBody>
          <a:bodyPr/>
          <a:lstStyle/>
          <a:p>
            <a:pPr eaLnBrk="1" hangingPunct="1"/>
            <a:r>
              <a:rPr lang="en-AU" smtClean="0"/>
              <a:t>Sound</a:t>
            </a:r>
          </a:p>
        </p:txBody>
      </p:sp>
      <p:sp>
        <p:nvSpPr>
          <p:cNvPr id="32771" name="Rectangle 3"/>
          <p:cNvSpPr>
            <a:spLocks noGrp="1" noChangeArrowheads="1"/>
          </p:cNvSpPr>
          <p:nvPr>
            <p:ph idx="1"/>
          </p:nvPr>
        </p:nvSpPr>
        <p:spPr>
          <a:xfrm>
            <a:off x="457200" y="1981200"/>
            <a:ext cx="8382000" cy="4114800"/>
          </a:xfrm>
        </p:spPr>
        <p:txBody>
          <a:bodyPr/>
          <a:lstStyle/>
          <a:p>
            <a:pPr eaLnBrk="1" hangingPunct="1"/>
            <a:r>
              <a:rPr lang="en-US" sz="2800" dirty="0" smtClean="0">
                <a:solidFill>
                  <a:schemeClr val="tx2"/>
                </a:solidFill>
              </a:rPr>
              <a:t>Timbre</a:t>
            </a:r>
            <a:r>
              <a:rPr lang="en-US" sz="2800" dirty="0" smtClean="0"/>
              <a:t> - type or quality of sound</a:t>
            </a:r>
          </a:p>
          <a:p>
            <a:pPr eaLnBrk="1" hangingPunct="1"/>
            <a:r>
              <a:rPr lang="en-US" sz="2800" dirty="0" smtClean="0"/>
              <a:t>Sounds may have the same pitch and loudness but be made by different instruments and so vary in timbre.</a:t>
            </a:r>
          </a:p>
          <a:p>
            <a:pPr eaLnBrk="1" hangingPunct="1"/>
            <a:r>
              <a:rPr lang="en-US" sz="2800" dirty="0" smtClean="0"/>
              <a:t>Musical sound used for navigation in the interface </a:t>
            </a:r>
            <a:r>
              <a:rPr lang="en-US" sz="2800" dirty="0" smtClean="0">
                <a:solidFill>
                  <a:srgbClr val="FFC000"/>
                </a:solidFill>
              </a:rPr>
              <a:t>– </a:t>
            </a:r>
            <a:r>
              <a:rPr lang="en-US" sz="2800" dirty="0" err="1" smtClean="0">
                <a:solidFill>
                  <a:srgbClr val="FFC000"/>
                </a:solidFill>
              </a:rPr>
              <a:t>ear</a:t>
            </a:r>
            <a:r>
              <a:rPr lang="en-US" sz="2800" dirty="0" err="1" smtClean="0"/>
              <a:t>con</a:t>
            </a:r>
            <a:r>
              <a:rPr lang="en-US" sz="2800" dirty="0" smtClean="0"/>
              <a:t> (</a:t>
            </a:r>
            <a:r>
              <a:rPr lang="en-US" sz="2800" dirty="0" err="1" smtClean="0"/>
              <a:t>vs</a:t>
            </a:r>
            <a:r>
              <a:rPr lang="en-US" sz="2800" dirty="0" smtClean="0"/>
              <a:t> </a:t>
            </a:r>
            <a:r>
              <a:rPr lang="en-US" sz="2800" dirty="0" smtClean="0">
                <a:solidFill>
                  <a:srgbClr val="FFC000"/>
                </a:solidFill>
              </a:rPr>
              <a:t>i</a:t>
            </a:r>
            <a:r>
              <a:rPr lang="en-US" sz="2800" dirty="0" smtClean="0"/>
              <a:t>con?)</a:t>
            </a:r>
          </a:p>
          <a:p>
            <a:pPr eaLnBrk="1" hangingPunct="1">
              <a:buFontTx/>
              <a:buNone/>
            </a:pPr>
            <a:endParaRPr lang="en-AU" sz="2800" dirty="0" smtClean="0"/>
          </a:p>
        </p:txBody>
      </p:sp>
      <p:sp>
        <p:nvSpPr>
          <p:cNvPr id="10245" name="Slide Number Placeholder 5"/>
          <p:cNvSpPr>
            <a:spLocks noGrp="1"/>
          </p:cNvSpPr>
          <p:nvPr>
            <p:ph type="sldNum" sz="quarter" idx="11"/>
          </p:nvPr>
        </p:nvSpPr>
        <p:spPr>
          <a:noFill/>
        </p:spPr>
        <p:txBody>
          <a:bodyPr/>
          <a:lstStyle/>
          <a:p>
            <a:fld id="{1C36E1A2-6870-4B6B-8906-FD42FA56E3FF}" type="slidenum">
              <a:rPr lang="en-NZ" smtClean="0"/>
              <a:pPr/>
              <a:t>26</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7175" y="152400"/>
            <a:ext cx="8458200" cy="1143000"/>
          </a:xfrm>
        </p:spPr>
        <p:txBody>
          <a:bodyPr/>
          <a:lstStyle/>
          <a:p>
            <a:pPr eaLnBrk="1" hangingPunct="1"/>
            <a:r>
              <a:rPr lang="en-AU" sz="4000" b="1" smtClean="0"/>
              <a:t>Advantages of Auditory over Visual</a:t>
            </a:r>
          </a:p>
        </p:txBody>
      </p:sp>
      <p:sp>
        <p:nvSpPr>
          <p:cNvPr id="22531" name="Rectangle 3"/>
          <p:cNvSpPr>
            <a:spLocks noGrp="1" noChangeArrowheads="1"/>
          </p:cNvSpPr>
          <p:nvPr>
            <p:ph idx="1"/>
          </p:nvPr>
        </p:nvSpPr>
        <p:spPr>
          <a:xfrm>
            <a:off x="180975" y="1785938"/>
            <a:ext cx="8748713" cy="4522787"/>
          </a:xfrm>
        </p:spPr>
        <p:txBody>
          <a:bodyPr/>
          <a:lstStyle/>
          <a:p>
            <a:pPr eaLnBrk="1" hangingPunct="1">
              <a:lnSpc>
                <a:spcPct val="90000"/>
              </a:lnSpc>
              <a:buFontTx/>
              <a:buNone/>
            </a:pPr>
            <a:r>
              <a:rPr lang="en-AU" b="1" dirty="0" smtClean="0"/>
              <a:t> </a:t>
            </a:r>
            <a:r>
              <a:rPr lang="en-AU" dirty="0" smtClean="0"/>
              <a:t>Using the auditory modality offers advantages in the following cases:</a:t>
            </a:r>
          </a:p>
          <a:p>
            <a:pPr eaLnBrk="1" hangingPunct="1">
              <a:lnSpc>
                <a:spcPct val="90000"/>
              </a:lnSpc>
            </a:pPr>
            <a:r>
              <a:rPr lang="en-AU" sz="2800" dirty="0" smtClean="0"/>
              <a:t>When the message is short.</a:t>
            </a:r>
          </a:p>
          <a:p>
            <a:pPr eaLnBrk="1" hangingPunct="1">
              <a:lnSpc>
                <a:spcPct val="90000"/>
              </a:lnSpc>
            </a:pPr>
            <a:r>
              <a:rPr lang="en-AU" sz="2800" dirty="0" smtClean="0"/>
              <a:t>When the message need not be referred to at a later date.</a:t>
            </a:r>
          </a:p>
          <a:p>
            <a:pPr eaLnBrk="1" hangingPunct="1">
              <a:lnSpc>
                <a:spcPct val="90000"/>
              </a:lnSpc>
            </a:pPr>
            <a:r>
              <a:rPr lang="en-AU" sz="2800" dirty="0" smtClean="0"/>
              <a:t>When the message deals with events in time</a:t>
            </a:r>
          </a:p>
          <a:p>
            <a:pPr lvl="1" eaLnBrk="1" hangingPunct="1">
              <a:lnSpc>
                <a:spcPct val="90000"/>
              </a:lnSpc>
            </a:pPr>
            <a:r>
              <a:rPr lang="en-AU" sz="2400" dirty="0" smtClean="0"/>
              <a:t>e.g. A story / narrative, or procedural instruction</a:t>
            </a:r>
          </a:p>
          <a:p>
            <a:pPr eaLnBrk="1" hangingPunct="1">
              <a:lnSpc>
                <a:spcPct val="90000"/>
              </a:lnSpc>
            </a:pPr>
            <a:r>
              <a:rPr lang="en-AU" sz="2800" dirty="0" smtClean="0"/>
              <a:t>When the message calls for immediate action, e.g. starter gun at a race.</a:t>
            </a:r>
          </a:p>
          <a:p>
            <a:pPr eaLnBrk="1" hangingPunct="1">
              <a:lnSpc>
                <a:spcPct val="90000"/>
              </a:lnSpc>
            </a:pPr>
            <a:endParaRPr lang="en-AU" sz="2800" dirty="0" smtClean="0"/>
          </a:p>
        </p:txBody>
      </p:sp>
      <p:sp>
        <p:nvSpPr>
          <p:cNvPr id="11269" name="Slide Number Placeholder 5"/>
          <p:cNvSpPr>
            <a:spLocks noGrp="1"/>
          </p:cNvSpPr>
          <p:nvPr>
            <p:ph type="sldNum" sz="quarter" idx="11"/>
          </p:nvPr>
        </p:nvSpPr>
        <p:spPr>
          <a:noFill/>
        </p:spPr>
        <p:txBody>
          <a:bodyPr/>
          <a:lstStyle/>
          <a:p>
            <a:fld id="{7C262E34-440A-4619-9EE2-0B4AC12C475E}" type="slidenum">
              <a:rPr lang="en-NZ" smtClean="0"/>
              <a:pPr/>
              <a:t>27</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NZ" smtClean="0"/>
              <a:t>Short-term memory</a:t>
            </a:r>
          </a:p>
        </p:txBody>
      </p:sp>
      <p:sp>
        <p:nvSpPr>
          <p:cNvPr id="9219" name="Rectangle 3"/>
          <p:cNvSpPr>
            <a:spLocks noGrp="1" noChangeArrowheads="1"/>
          </p:cNvSpPr>
          <p:nvPr>
            <p:ph idx="1"/>
          </p:nvPr>
        </p:nvSpPr>
        <p:spPr/>
        <p:txBody>
          <a:bodyPr/>
          <a:lstStyle/>
          <a:p>
            <a:pPr eaLnBrk="1" hangingPunct="1">
              <a:buFontTx/>
              <a:buNone/>
            </a:pPr>
            <a:r>
              <a:rPr lang="en-NZ" smtClean="0"/>
              <a:t>Some concepts related to STM: </a:t>
            </a:r>
          </a:p>
          <a:p>
            <a:pPr lvl="1" eaLnBrk="1" hangingPunct="1"/>
            <a:r>
              <a:rPr lang="en-NZ" smtClean="0"/>
              <a:t>chunking </a:t>
            </a:r>
          </a:p>
          <a:p>
            <a:pPr lvl="1" eaLnBrk="1" hangingPunct="1"/>
            <a:r>
              <a:rPr lang="en-NZ" smtClean="0"/>
              <a:t>closure </a:t>
            </a:r>
          </a:p>
          <a:p>
            <a:pPr lvl="1" eaLnBrk="1" hangingPunct="1"/>
            <a:r>
              <a:rPr lang="en-NZ" smtClean="0"/>
              <a:t>primacy effect </a:t>
            </a:r>
          </a:p>
          <a:p>
            <a:pPr lvl="1" eaLnBrk="1" hangingPunct="1"/>
            <a:r>
              <a:rPr lang="en-NZ" smtClean="0"/>
              <a:t>recency effect </a:t>
            </a:r>
          </a:p>
        </p:txBody>
      </p:sp>
      <p:sp>
        <p:nvSpPr>
          <p:cNvPr id="14340" name="Slide Number Placeholder 5"/>
          <p:cNvSpPr>
            <a:spLocks noGrp="1"/>
          </p:cNvSpPr>
          <p:nvPr>
            <p:ph type="sldNum" sz="quarter" idx="11"/>
          </p:nvPr>
        </p:nvSpPr>
        <p:spPr>
          <a:noFill/>
        </p:spPr>
        <p:txBody>
          <a:bodyPr/>
          <a:lstStyle/>
          <a:p>
            <a:fld id="{2855B270-2F1E-4F7E-BC7C-3DCABAC93F50}" type="slidenum">
              <a:rPr lang="en-NZ" smtClean="0"/>
              <a:pPr/>
              <a:t>28</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188" y="260350"/>
            <a:ext cx="7772400" cy="1143000"/>
          </a:xfrm>
        </p:spPr>
        <p:txBody>
          <a:bodyPr/>
          <a:lstStyle/>
          <a:p>
            <a:pPr eaLnBrk="1" hangingPunct="1"/>
            <a:r>
              <a:rPr lang="en-NZ" dirty="0" smtClean="0"/>
              <a:t>Touch – the haptic channel</a:t>
            </a:r>
            <a:endParaRPr lang="en-AU" dirty="0" smtClean="0"/>
          </a:p>
        </p:txBody>
      </p:sp>
      <p:sp>
        <p:nvSpPr>
          <p:cNvPr id="39939" name="Rectangle 3"/>
          <p:cNvSpPr>
            <a:spLocks noGrp="1" noChangeArrowheads="1"/>
          </p:cNvSpPr>
          <p:nvPr>
            <p:ph idx="1"/>
          </p:nvPr>
        </p:nvSpPr>
        <p:spPr>
          <a:xfrm>
            <a:off x="142875" y="1670050"/>
            <a:ext cx="8893175" cy="4616450"/>
          </a:xfrm>
        </p:spPr>
        <p:txBody>
          <a:bodyPr/>
          <a:lstStyle/>
          <a:p>
            <a:pPr eaLnBrk="1" hangingPunct="1"/>
            <a:r>
              <a:rPr lang="en-US" sz="2800" dirty="0" smtClean="0"/>
              <a:t>Stimulus received via </a:t>
            </a:r>
            <a:r>
              <a:rPr lang="en-US" sz="2800" dirty="0" smtClean="0">
                <a:solidFill>
                  <a:srgbClr val="CC9900"/>
                </a:solidFill>
              </a:rPr>
              <a:t>receptors</a:t>
            </a:r>
            <a:r>
              <a:rPr lang="en-US" sz="2800" dirty="0" smtClean="0"/>
              <a:t> in the skin:</a:t>
            </a:r>
          </a:p>
          <a:p>
            <a:pPr lvl="1" eaLnBrk="1" hangingPunct="1"/>
            <a:r>
              <a:rPr lang="en-US" dirty="0" smtClean="0"/>
              <a:t>	</a:t>
            </a:r>
            <a:r>
              <a:rPr lang="en-US" dirty="0" err="1" smtClean="0"/>
              <a:t>thermoreceptors</a:t>
            </a:r>
            <a:r>
              <a:rPr lang="en-US" dirty="0" smtClean="0"/>
              <a:t> - heat and cold</a:t>
            </a:r>
            <a:endParaRPr lang="en-GB" dirty="0" smtClean="0"/>
          </a:p>
          <a:p>
            <a:pPr lvl="1" eaLnBrk="1" hangingPunct="1"/>
            <a:r>
              <a:rPr lang="en-US" dirty="0" smtClean="0"/>
              <a:t>	</a:t>
            </a:r>
            <a:r>
              <a:rPr lang="en-US" dirty="0" err="1" smtClean="0"/>
              <a:t>nociceptors</a:t>
            </a:r>
            <a:r>
              <a:rPr lang="en-US" dirty="0" smtClean="0"/>
              <a:t> – pain, intense pressure</a:t>
            </a:r>
          </a:p>
          <a:p>
            <a:pPr lvl="1" eaLnBrk="1" hangingPunct="1"/>
            <a:r>
              <a:rPr lang="en-US" dirty="0" smtClean="0"/>
              <a:t>	mechanoreceptors - pressure (some</a:t>
            </a:r>
            <a:r>
              <a:rPr lang="en-GB" dirty="0" smtClean="0"/>
              <a:t> </a:t>
            </a:r>
            <a:r>
              <a:rPr lang="en-US" dirty="0" smtClean="0"/>
              <a:t>instant, some continuous)</a:t>
            </a:r>
            <a:endParaRPr lang="en-GB" dirty="0" smtClean="0"/>
          </a:p>
          <a:p>
            <a:pPr eaLnBrk="1" hangingPunct="1">
              <a:spcBef>
                <a:spcPct val="50000"/>
              </a:spcBef>
            </a:pPr>
            <a:r>
              <a:rPr lang="en-US" sz="2800" dirty="0" smtClean="0"/>
              <a:t>Some areas more sensitive than others e.g.</a:t>
            </a:r>
            <a:r>
              <a:rPr lang="en-GB" sz="2800" dirty="0" smtClean="0"/>
              <a:t> fingers</a:t>
            </a:r>
            <a:r>
              <a:rPr lang="en-US" sz="2800" dirty="0" smtClean="0"/>
              <a:t>.</a:t>
            </a:r>
          </a:p>
          <a:p>
            <a:pPr eaLnBrk="1" hangingPunct="1">
              <a:spcBef>
                <a:spcPct val="50000"/>
              </a:spcBef>
            </a:pPr>
            <a:r>
              <a:rPr lang="en-US" sz="2800" dirty="0" smtClean="0">
                <a:solidFill>
                  <a:srgbClr val="CC9900"/>
                </a:solidFill>
              </a:rPr>
              <a:t>Proprioception </a:t>
            </a:r>
            <a:r>
              <a:rPr lang="en-US" sz="2800" dirty="0" smtClean="0"/>
              <a:t>(due to receptors in the joints) - awareness of body position</a:t>
            </a:r>
            <a:r>
              <a:rPr lang="en-GB" sz="2800" dirty="0" smtClean="0"/>
              <a:t> </a:t>
            </a:r>
            <a:r>
              <a:rPr lang="en-US" sz="2800" dirty="0" smtClean="0"/>
              <a:t>affects comfort and performance.</a:t>
            </a:r>
            <a:endParaRPr lang="en-AU" sz="2800" dirty="0" smtClean="0"/>
          </a:p>
        </p:txBody>
      </p:sp>
      <p:sp>
        <p:nvSpPr>
          <p:cNvPr id="15365" name="Slide Number Placeholder 5"/>
          <p:cNvSpPr>
            <a:spLocks noGrp="1"/>
          </p:cNvSpPr>
          <p:nvPr>
            <p:ph type="sldNum" sz="quarter" idx="11"/>
          </p:nvPr>
        </p:nvSpPr>
        <p:spPr>
          <a:noFill/>
        </p:spPr>
        <p:txBody>
          <a:bodyPr/>
          <a:lstStyle/>
          <a:p>
            <a:fld id="{80CA2D6C-452B-41B6-804B-726A3312AE6E}" type="slidenum">
              <a:rPr lang="en-NZ" smtClean="0"/>
              <a:pPr/>
              <a:t>29</a:t>
            </a:fld>
            <a:endParaRPr lang="en-NZ" smtClean="0"/>
          </a:p>
        </p:txBody>
      </p:sp>
    </p:spTree>
    <p:extLst>
      <p:ext uri="{BB962C8B-B14F-4D97-AF65-F5344CB8AC3E}">
        <p14:creationId xmlns:p14="http://schemas.microsoft.com/office/powerpoint/2010/main" val="98392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Vision</a:t>
            </a:r>
            <a:endParaRPr lang="en-AU">
              <a:latin typeface="Arial Unicode MS" charset="0"/>
              <a:ea typeface="ヒラギノ角ゴ Pro W3" charset="0"/>
              <a:cs typeface="ヒラギノ角ゴ Pro W3" charset="0"/>
            </a:endParaRPr>
          </a:p>
        </p:txBody>
      </p:sp>
      <p:sp>
        <p:nvSpPr>
          <p:cNvPr id="33795" name="Rectangle 3"/>
          <p:cNvSpPr>
            <a:spLocks noGrp="1" noChangeArrowheads="1"/>
          </p:cNvSpPr>
          <p:nvPr>
            <p:ph idx="1"/>
          </p:nvPr>
        </p:nvSpPr>
        <p:spPr>
          <a:xfrm>
            <a:off x="609600" y="1905000"/>
            <a:ext cx="7772400" cy="4114800"/>
          </a:xfrm>
        </p:spPr>
        <p:txBody>
          <a:bodyPr/>
          <a:lstStyle/>
          <a:p>
            <a:pPr eaLnBrk="1" hangingPunct="1">
              <a:spcBef>
                <a:spcPct val="50000"/>
              </a:spcBef>
              <a:buFontTx/>
              <a:buNone/>
            </a:pPr>
            <a:r>
              <a:rPr lang="en-US" sz="4400">
                <a:latin typeface="Arial Unicode MS" charset="0"/>
                <a:ea typeface="ヒラギノ角ゴ Pro W3" charset="0"/>
                <a:cs typeface="ヒラギノ角ゴ Pro W3" charset="0"/>
              </a:rPr>
              <a:t>There are two stages in vision:</a:t>
            </a:r>
            <a:endParaRPr lang="en-GB" sz="4400">
              <a:latin typeface="Arial Unicode MS" charset="0"/>
              <a:ea typeface="ヒラギノ角ゴ Pro W3" charset="0"/>
              <a:cs typeface="ヒラギノ角ゴ Pro W3" charset="0"/>
            </a:endParaRPr>
          </a:p>
          <a:p>
            <a:pPr eaLnBrk="1" hangingPunct="1">
              <a:spcBef>
                <a:spcPct val="50000"/>
              </a:spcBef>
              <a:buFontTx/>
              <a:buNone/>
            </a:pPr>
            <a:r>
              <a:rPr lang="en-US" sz="3600">
                <a:latin typeface="Arial Unicode MS" charset="0"/>
                <a:ea typeface="ヒラギノ角ゴ Pro W3" charset="0"/>
                <a:cs typeface="ヒラギノ角ゴ Pro W3" charset="0"/>
              </a:rPr>
              <a:t>•  </a:t>
            </a:r>
            <a:r>
              <a:rPr lang="en-US">
                <a:latin typeface="Arial Unicode MS" charset="0"/>
                <a:ea typeface="ヒラギノ角ゴ Pro W3" charset="0"/>
                <a:cs typeface="ヒラギノ角ゴ Pro W3" charset="0"/>
              </a:rPr>
              <a:t>physical reception of stimulus (the eye)</a:t>
            </a:r>
          </a:p>
          <a:p>
            <a:pPr eaLnBrk="1" hangingPunct="1">
              <a:spcBef>
                <a:spcPct val="50000"/>
              </a:spcBef>
              <a:buFontTx/>
              <a:buNone/>
            </a:pPr>
            <a:r>
              <a:rPr lang="en-US">
                <a:latin typeface="Arial Unicode MS" charset="0"/>
                <a:ea typeface="ヒラギノ角ゴ Pro W3" charset="0"/>
                <a:cs typeface="ヒラギノ角ゴ Pro W3" charset="0"/>
              </a:rPr>
              <a:t>•  processing and interpretation of stimulus (the brain)</a:t>
            </a:r>
            <a:endParaRPr lang="en-AU" sz="2800">
              <a:latin typeface="Arial" charset="0"/>
              <a:ea typeface="ヒラギノ角ゴ Pro W3" charset="0"/>
              <a:cs typeface="ヒラギノ角ゴ Pro W3" charset="0"/>
            </a:endParaRPr>
          </a:p>
        </p:txBody>
      </p:sp>
      <p:sp>
        <p:nvSpPr>
          <p:cNvPr id="2253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0F3F8A19-E6EE-B44D-9719-FB74820E55EE}" type="slidenum">
              <a:rPr lang="en-NZ"/>
              <a:pPr eaLnBrk="1" hangingPunct="1"/>
              <a:t>3</a:t>
            </a:fld>
            <a:endParaRPr lang="en-NZ"/>
          </a:p>
        </p:txBody>
      </p:sp>
    </p:spTree>
    <p:extLst>
      <p:ext uri="{BB962C8B-B14F-4D97-AF65-F5344CB8AC3E}">
        <p14:creationId xmlns:p14="http://schemas.microsoft.com/office/powerpoint/2010/main" val="3038045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0"/>
            <a:ext cx="7772400" cy="1143000"/>
          </a:xfrm>
        </p:spPr>
        <p:txBody>
          <a:bodyPr/>
          <a:lstStyle/>
          <a:p>
            <a:pPr eaLnBrk="1" hangingPunct="1"/>
            <a:r>
              <a:rPr lang="en-NZ" smtClean="0"/>
              <a:t>Short-term memory</a:t>
            </a:r>
          </a:p>
        </p:txBody>
      </p:sp>
      <p:sp>
        <p:nvSpPr>
          <p:cNvPr id="8195" name="Rectangle 3"/>
          <p:cNvSpPr>
            <a:spLocks noGrp="1" noChangeArrowheads="1"/>
          </p:cNvSpPr>
          <p:nvPr>
            <p:ph idx="1"/>
          </p:nvPr>
        </p:nvSpPr>
        <p:spPr>
          <a:xfrm>
            <a:off x="142875" y="1674813"/>
            <a:ext cx="8696325" cy="4540250"/>
          </a:xfrm>
        </p:spPr>
        <p:txBody>
          <a:bodyPr/>
          <a:lstStyle/>
          <a:p>
            <a:pPr eaLnBrk="1" hangingPunct="1">
              <a:buFontTx/>
              <a:buNone/>
            </a:pPr>
            <a:r>
              <a:rPr lang="en-NZ" sz="2800" b="1" smtClean="0">
                <a:cs typeface="Times New Roman" pitchFamily="18" charset="0"/>
              </a:rPr>
              <a:t>Chunking:</a:t>
            </a:r>
          </a:p>
          <a:p>
            <a:pPr eaLnBrk="1" hangingPunct="1"/>
            <a:r>
              <a:rPr lang="en-NZ" sz="2800" smtClean="0">
                <a:cs typeface="Times New Roman" pitchFamily="18" charset="0"/>
              </a:rPr>
              <a:t>Means the grouping together of information in sections that make sense to the individual or are seen as entities by that individual. (e.g. passwords, phone numbers, menu in MS applications, etc.)</a:t>
            </a:r>
          </a:p>
          <a:p>
            <a:pPr eaLnBrk="1" hangingPunct="1"/>
            <a:endParaRPr lang="en-NZ" sz="1400" smtClean="0">
              <a:cs typeface="Times New Roman" pitchFamily="18" charset="0"/>
            </a:endParaRPr>
          </a:p>
          <a:p>
            <a:pPr eaLnBrk="1" hangingPunct="1"/>
            <a:r>
              <a:rPr lang="en-NZ" sz="2800" smtClean="0">
                <a:cs typeface="Times New Roman" pitchFamily="18" charset="0"/>
              </a:rPr>
              <a:t>It provides a mechanism for building hierarchical structures – a way of decomposing a large representation into its smaller parts. It’s an efficient way to represent large amounts of information. </a:t>
            </a:r>
            <a:endParaRPr lang="en-NZ" sz="2800" smtClean="0"/>
          </a:p>
        </p:txBody>
      </p:sp>
      <p:sp>
        <p:nvSpPr>
          <p:cNvPr id="15364" name="Slide Number Placeholder 5"/>
          <p:cNvSpPr>
            <a:spLocks noGrp="1"/>
          </p:cNvSpPr>
          <p:nvPr>
            <p:ph type="sldNum" sz="quarter" idx="11"/>
          </p:nvPr>
        </p:nvSpPr>
        <p:spPr>
          <a:noFill/>
        </p:spPr>
        <p:txBody>
          <a:bodyPr/>
          <a:lstStyle/>
          <a:p>
            <a:fld id="{96B40C44-A236-41D5-9BD0-0B13400A07A8}" type="slidenum">
              <a:rPr lang="en-NZ" smtClean="0"/>
              <a:pPr/>
              <a:t>30</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en-AU" smtClean="0"/>
          </a:p>
        </p:txBody>
      </p:sp>
      <p:sp>
        <p:nvSpPr>
          <p:cNvPr id="26627" name="Rectangle 3"/>
          <p:cNvSpPr>
            <a:spLocks noGrp="1" noChangeArrowheads="1"/>
          </p:cNvSpPr>
          <p:nvPr>
            <p:ph idx="1"/>
          </p:nvPr>
        </p:nvSpPr>
        <p:spPr>
          <a:xfrm>
            <a:off x="1000125" y="1714500"/>
            <a:ext cx="6858000" cy="3378200"/>
          </a:xfrm>
        </p:spPr>
        <p:txBody>
          <a:bodyPr/>
          <a:lstStyle/>
          <a:p>
            <a:pPr eaLnBrk="1" hangingPunct="1">
              <a:lnSpc>
                <a:spcPct val="90000"/>
              </a:lnSpc>
              <a:buFontTx/>
              <a:buNone/>
            </a:pPr>
            <a:r>
              <a:rPr lang="en-NZ" sz="7200" smtClean="0"/>
              <a:t>26831940759</a:t>
            </a:r>
          </a:p>
          <a:p>
            <a:pPr eaLnBrk="1" hangingPunct="1">
              <a:lnSpc>
                <a:spcPct val="90000"/>
              </a:lnSpc>
              <a:buFontTx/>
              <a:buNone/>
            </a:pPr>
            <a:r>
              <a:rPr lang="en-NZ" sz="7200" smtClean="0"/>
              <a:t>61</a:t>
            </a:r>
            <a:r>
              <a:rPr lang="en-AU" sz="7200" smtClean="0"/>
              <a:t>7 3345 6277</a:t>
            </a:r>
            <a:endParaRPr lang="en-NZ" sz="7200" smtClean="0"/>
          </a:p>
          <a:p>
            <a:pPr eaLnBrk="1" hangingPunct="1">
              <a:lnSpc>
                <a:spcPct val="90000"/>
              </a:lnSpc>
              <a:buFontTx/>
              <a:buNone/>
            </a:pPr>
            <a:r>
              <a:rPr lang="en-NZ" sz="7200" smtClean="0"/>
              <a:t>64 3 587	2706 </a:t>
            </a:r>
            <a:endParaRPr lang="en-AU" sz="7200" smtClean="0"/>
          </a:p>
        </p:txBody>
      </p:sp>
      <p:sp>
        <p:nvSpPr>
          <p:cNvPr id="16388" name="Slide Number Placeholder 5"/>
          <p:cNvSpPr>
            <a:spLocks noGrp="1"/>
          </p:cNvSpPr>
          <p:nvPr>
            <p:ph type="sldNum" sz="quarter" idx="11"/>
          </p:nvPr>
        </p:nvSpPr>
        <p:spPr>
          <a:noFill/>
        </p:spPr>
        <p:txBody>
          <a:bodyPr/>
          <a:lstStyle/>
          <a:p>
            <a:fld id="{EC084CAB-5974-4E63-B744-30443A09E0B6}" type="slidenum">
              <a:rPr lang="en-NZ" smtClean="0"/>
              <a:pPr/>
              <a:t>31</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subTnLst>
                                    <p:set>
                                      <p:cBhvr override="childStyle">
                                        <p:cTn dur="1" fill="hold" display="0" masterRel="nextClick" afterEffect="1"/>
                                        <p:tgtEl>
                                          <p:spTgt spid="26627">
                                            <p:txEl>
                                              <p:pRg st="0" end="0"/>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subTnLst>
                                    <p:set>
                                      <p:cBhvr override="childStyle">
                                        <p:cTn dur="1" fill="hold" display="0" masterRel="nextClick" afterEffect="1"/>
                                        <p:tgtEl>
                                          <p:spTgt spid="26627">
                                            <p:txEl>
                                              <p:pRg st="1" end="1"/>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NZ" smtClean="0"/>
              <a:t>Short-term memory</a:t>
            </a:r>
          </a:p>
        </p:txBody>
      </p:sp>
      <p:sp>
        <p:nvSpPr>
          <p:cNvPr id="10243" name="Rectangle 3"/>
          <p:cNvSpPr>
            <a:spLocks noGrp="1" noChangeArrowheads="1"/>
          </p:cNvSpPr>
          <p:nvPr>
            <p:ph idx="1"/>
          </p:nvPr>
        </p:nvSpPr>
        <p:spPr>
          <a:xfrm>
            <a:off x="685800" y="1981200"/>
            <a:ext cx="8229600" cy="4114800"/>
          </a:xfrm>
        </p:spPr>
        <p:txBody>
          <a:bodyPr/>
          <a:lstStyle/>
          <a:p>
            <a:pPr eaLnBrk="1" hangingPunct="1">
              <a:buFontTx/>
              <a:buNone/>
            </a:pPr>
            <a:r>
              <a:rPr lang="en-NZ" b="1" smtClean="0"/>
              <a:t>Closure:</a:t>
            </a:r>
          </a:p>
          <a:p>
            <a:pPr eaLnBrk="1" hangingPunct="1"/>
            <a:r>
              <a:rPr lang="en-NZ" smtClean="0"/>
              <a:t>Successful formation of a chunk</a:t>
            </a:r>
          </a:p>
          <a:p>
            <a:pPr eaLnBrk="1" hangingPunct="1"/>
            <a:r>
              <a:rPr lang="en-NZ" smtClean="0"/>
              <a:t>Accounts for the desire to complete/close tasks held in STM</a:t>
            </a:r>
          </a:p>
          <a:p>
            <a:pPr eaLnBrk="1" hangingPunct="1"/>
            <a:r>
              <a:rPr lang="en-NZ" smtClean="0"/>
              <a:t>If closure does not occur there might be </a:t>
            </a:r>
            <a:r>
              <a:rPr lang="en-NZ" smtClean="0">
                <a:solidFill>
                  <a:schemeClr val="tx2"/>
                </a:solidFill>
              </a:rPr>
              <a:t>errors</a:t>
            </a:r>
          </a:p>
          <a:p>
            <a:pPr eaLnBrk="1" hangingPunct="1"/>
            <a:r>
              <a:rPr lang="en-NZ" smtClean="0"/>
              <a:t>It is important to </a:t>
            </a:r>
            <a:r>
              <a:rPr lang="en-NZ" smtClean="0">
                <a:solidFill>
                  <a:schemeClr val="tx2"/>
                </a:solidFill>
              </a:rPr>
              <a:t>build closure</a:t>
            </a:r>
            <a:r>
              <a:rPr lang="en-NZ" smtClean="0"/>
              <a:t> in systems</a:t>
            </a:r>
          </a:p>
        </p:txBody>
      </p:sp>
      <p:sp>
        <p:nvSpPr>
          <p:cNvPr id="17412" name="Slide Number Placeholder 5"/>
          <p:cNvSpPr>
            <a:spLocks noGrp="1"/>
          </p:cNvSpPr>
          <p:nvPr>
            <p:ph type="sldNum" sz="quarter" idx="11"/>
          </p:nvPr>
        </p:nvSpPr>
        <p:spPr>
          <a:noFill/>
        </p:spPr>
        <p:txBody>
          <a:bodyPr/>
          <a:lstStyle/>
          <a:p>
            <a:fld id="{393B7EED-5B9A-44FC-9E41-695366A8E85C}" type="slidenum">
              <a:rPr lang="en-NZ" smtClean="0"/>
              <a:pPr/>
              <a:t>32</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NZ" smtClean="0"/>
              <a:t>Short-term memory</a:t>
            </a:r>
          </a:p>
        </p:txBody>
      </p:sp>
      <p:sp>
        <p:nvSpPr>
          <p:cNvPr id="11267" name="Rectangle 3"/>
          <p:cNvSpPr>
            <a:spLocks noGrp="1" noChangeArrowheads="1"/>
          </p:cNvSpPr>
          <p:nvPr>
            <p:ph idx="1"/>
          </p:nvPr>
        </p:nvSpPr>
        <p:spPr>
          <a:xfrm>
            <a:off x="685800" y="1752600"/>
            <a:ext cx="8153400" cy="4572000"/>
          </a:xfrm>
        </p:spPr>
        <p:txBody>
          <a:bodyPr/>
          <a:lstStyle/>
          <a:p>
            <a:pPr eaLnBrk="1" hangingPunct="1">
              <a:lnSpc>
                <a:spcPct val="90000"/>
              </a:lnSpc>
              <a:buFontTx/>
              <a:buNone/>
            </a:pPr>
            <a:r>
              <a:rPr lang="en-NZ" sz="2800" b="1" smtClean="0"/>
              <a:t>Primacy effect:</a:t>
            </a:r>
          </a:p>
          <a:p>
            <a:pPr eaLnBrk="1" hangingPunct="1">
              <a:lnSpc>
                <a:spcPct val="90000"/>
              </a:lnSpc>
            </a:pPr>
            <a:r>
              <a:rPr lang="en-NZ" sz="2800" smtClean="0"/>
              <a:t>In free recall exercises there is a tendency for the first one or two words to be remembered well</a:t>
            </a:r>
          </a:p>
          <a:p>
            <a:pPr eaLnBrk="1" hangingPunct="1">
              <a:lnSpc>
                <a:spcPct val="90000"/>
              </a:lnSpc>
              <a:buFontTx/>
              <a:buNone/>
            </a:pPr>
            <a:r>
              <a:rPr lang="en-NZ" sz="2800" b="1" smtClean="0"/>
              <a:t>Recency effect:</a:t>
            </a:r>
          </a:p>
          <a:p>
            <a:pPr eaLnBrk="1" hangingPunct="1">
              <a:lnSpc>
                <a:spcPct val="90000"/>
              </a:lnSpc>
            </a:pPr>
            <a:r>
              <a:rPr lang="en-NZ" sz="2800" smtClean="0"/>
              <a:t>Generally words at the end of a free recalled list are well remembered</a:t>
            </a:r>
          </a:p>
          <a:p>
            <a:pPr eaLnBrk="1" hangingPunct="1">
              <a:lnSpc>
                <a:spcPct val="90000"/>
              </a:lnSpc>
            </a:pPr>
            <a:endParaRPr lang="en-NZ" sz="1600" smtClean="0"/>
          </a:p>
          <a:p>
            <a:pPr eaLnBrk="1" hangingPunct="1">
              <a:lnSpc>
                <a:spcPct val="90000"/>
              </a:lnSpc>
            </a:pPr>
            <a:r>
              <a:rPr lang="en-NZ" sz="2800" smtClean="0"/>
              <a:t>If there is some interference with the recall process, the primacy effect will still operate but the recency effect would be destroyed. </a:t>
            </a:r>
            <a:endParaRPr lang="en-NZ" sz="2800" b="1" smtClean="0">
              <a:solidFill>
                <a:srgbClr val="FFFF66"/>
              </a:solidFill>
            </a:endParaRPr>
          </a:p>
        </p:txBody>
      </p:sp>
      <p:sp>
        <p:nvSpPr>
          <p:cNvPr id="18436" name="Slide Number Placeholder 5"/>
          <p:cNvSpPr>
            <a:spLocks noGrp="1"/>
          </p:cNvSpPr>
          <p:nvPr>
            <p:ph type="sldNum" sz="quarter" idx="11"/>
          </p:nvPr>
        </p:nvSpPr>
        <p:spPr>
          <a:noFill/>
        </p:spPr>
        <p:txBody>
          <a:bodyPr/>
          <a:lstStyle/>
          <a:p>
            <a:fld id="{5E9F222D-EAB5-43B4-9564-0F48206D7724}" type="slidenum">
              <a:rPr lang="en-NZ" smtClean="0"/>
              <a:pPr/>
              <a:t>33</a:t>
            </a:fld>
            <a:endParaRPr lang="en-NZ"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DE7328F4-A8C3-4CD9-813C-0AFA7129040F}" type="slidenum">
              <a:rPr lang="en-NZ" smtClean="0"/>
              <a:pPr/>
              <a:t>34</a:t>
            </a:fld>
            <a:endParaRPr lang="en-NZ" smtClean="0"/>
          </a:p>
        </p:txBody>
      </p:sp>
      <p:sp>
        <p:nvSpPr>
          <p:cNvPr id="7171" name="Rectangle 2"/>
          <p:cNvSpPr>
            <a:spLocks noGrp="1" noChangeArrowheads="1"/>
          </p:cNvSpPr>
          <p:nvPr>
            <p:ph type="title"/>
          </p:nvPr>
        </p:nvSpPr>
        <p:spPr/>
        <p:txBody>
          <a:bodyPr/>
          <a:lstStyle/>
          <a:p>
            <a:pPr eaLnBrk="1" hangingPunct="1"/>
            <a:r>
              <a:rPr lang="en-NZ" smtClean="0"/>
              <a:t>Long-term memory</a:t>
            </a:r>
          </a:p>
        </p:txBody>
      </p:sp>
      <p:sp>
        <p:nvSpPr>
          <p:cNvPr id="7172" name="Rectangle 3"/>
          <p:cNvSpPr>
            <a:spLocks noGrp="1" noChangeArrowheads="1"/>
          </p:cNvSpPr>
          <p:nvPr>
            <p:ph type="body" idx="1"/>
          </p:nvPr>
        </p:nvSpPr>
        <p:spPr>
          <a:xfrm>
            <a:off x="685800" y="1981200"/>
            <a:ext cx="7924800" cy="4572000"/>
          </a:xfrm>
        </p:spPr>
        <p:txBody>
          <a:bodyPr/>
          <a:lstStyle/>
          <a:p>
            <a:pPr eaLnBrk="1" hangingPunct="1"/>
            <a:r>
              <a:rPr lang="en-NZ" smtClean="0"/>
              <a:t>LTM is our memory for the past </a:t>
            </a:r>
          </a:p>
          <a:p>
            <a:pPr eaLnBrk="1" hangingPunct="1"/>
            <a:r>
              <a:rPr lang="en-NZ" smtClean="0"/>
              <a:t>LTM is the repository for all our knowledge: </a:t>
            </a:r>
          </a:p>
          <a:p>
            <a:pPr lvl="1" eaLnBrk="1" hangingPunct="1"/>
            <a:r>
              <a:rPr lang="en-NZ" smtClean="0"/>
              <a:t>slow access - 1/10 second </a:t>
            </a:r>
          </a:p>
          <a:p>
            <a:pPr lvl="1" eaLnBrk="1" hangingPunct="1"/>
            <a:r>
              <a:rPr lang="en-NZ" smtClean="0"/>
              <a:t>slow decay, if any </a:t>
            </a:r>
          </a:p>
          <a:p>
            <a:pPr lvl="1" eaLnBrk="1" hangingPunct="1"/>
            <a:r>
              <a:rPr lang="en-NZ" smtClean="0"/>
              <a:t>huge (or unlimited?) capacity </a:t>
            </a:r>
          </a:p>
          <a:p>
            <a:pPr eaLnBrk="1" hangingPunct="1"/>
            <a:r>
              <a:rPr lang="en-NZ" smtClean="0"/>
              <a:t>LTM is essentially 'knowledge in the head' </a:t>
            </a:r>
          </a:p>
        </p:txBody>
      </p:sp>
    </p:spTree>
    <p:extLst>
      <p:ext uri="{BB962C8B-B14F-4D97-AF65-F5344CB8AC3E}">
        <p14:creationId xmlns:p14="http://schemas.microsoft.com/office/powerpoint/2010/main" val="3523644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A8C02875-EC39-4AF6-A05B-9B9C78F3978D}" type="slidenum">
              <a:rPr lang="en-NZ" smtClean="0"/>
              <a:pPr/>
              <a:t>35</a:t>
            </a:fld>
            <a:endParaRPr lang="en-NZ" smtClean="0"/>
          </a:p>
        </p:txBody>
      </p:sp>
      <p:sp>
        <p:nvSpPr>
          <p:cNvPr id="8195" name="Rectangle 1026"/>
          <p:cNvSpPr>
            <a:spLocks noGrp="1" noChangeArrowheads="1"/>
          </p:cNvSpPr>
          <p:nvPr>
            <p:ph type="title"/>
          </p:nvPr>
        </p:nvSpPr>
        <p:spPr/>
        <p:txBody>
          <a:bodyPr/>
          <a:lstStyle/>
          <a:p>
            <a:pPr eaLnBrk="1" hangingPunct="1"/>
            <a:r>
              <a:rPr lang="en-NZ" smtClean="0"/>
              <a:t>LTM processes</a:t>
            </a:r>
          </a:p>
        </p:txBody>
      </p:sp>
      <p:sp>
        <p:nvSpPr>
          <p:cNvPr id="20483" name="Rectangle 1027"/>
          <p:cNvSpPr>
            <a:spLocks noGrp="1" noChangeArrowheads="1"/>
          </p:cNvSpPr>
          <p:nvPr>
            <p:ph type="body" idx="1"/>
          </p:nvPr>
        </p:nvSpPr>
        <p:spPr>
          <a:xfrm>
            <a:off x="1143000" y="1828800"/>
            <a:ext cx="7162800" cy="4114800"/>
          </a:xfrm>
        </p:spPr>
        <p:txBody>
          <a:bodyPr/>
          <a:lstStyle/>
          <a:p>
            <a:pPr eaLnBrk="1" hangingPunct="1">
              <a:buFontTx/>
              <a:buNone/>
            </a:pPr>
            <a:r>
              <a:rPr lang="en-NZ" smtClean="0"/>
              <a:t>Three main activities/processes are related to </a:t>
            </a:r>
            <a:r>
              <a:rPr lang="en-NZ" smtClean="0">
                <a:hlinkClick r:id="rId2" action="ppaction://hlinkpres?slideindex=13&amp;slidetitle=Multi-Store Model of Memory"/>
              </a:rPr>
              <a:t>LTM</a:t>
            </a:r>
            <a:r>
              <a:rPr lang="en-NZ" smtClean="0"/>
              <a:t>:</a:t>
            </a:r>
          </a:p>
          <a:p>
            <a:pPr eaLnBrk="1" hangingPunct="1">
              <a:buClr>
                <a:schemeClr val="tx1"/>
              </a:buClr>
            </a:pPr>
            <a:r>
              <a:rPr lang="en-NZ" sz="4400" smtClean="0"/>
              <a:t>Storage</a:t>
            </a:r>
          </a:p>
          <a:p>
            <a:pPr eaLnBrk="1" hangingPunct="1">
              <a:buClr>
                <a:schemeClr val="tx1"/>
              </a:buClr>
            </a:pPr>
            <a:r>
              <a:rPr lang="en-NZ" sz="4400" smtClean="0"/>
              <a:t>Forgetting</a:t>
            </a:r>
          </a:p>
          <a:p>
            <a:pPr eaLnBrk="1" hangingPunct="1">
              <a:buClr>
                <a:schemeClr val="tx1"/>
              </a:buClr>
            </a:pPr>
            <a:r>
              <a:rPr lang="en-NZ" sz="4400" smtClean="0"/>
              <a:t>Information retrieval</a:t>
            </a:r>
          </a:p>
          <a:p>
            <a:pPr eaLnBrk="1" hangingPunct="1">
              <a:buFontTx/>
              <a:buNone/>
            </a:pPr>
            <a:endParaRPr lang="en-NZ" smtClean="0"/>
          </a:p>
        </p:txBody>
      </p:sp>
    </p:spTree>
    <p:extLst>
      <p:ext uri="{BB962C8B-B14F-4D97-AF65-F5344CB8AC3E}">
        <p14:creationId xmlns:p14="http://schemas.microsoft.com/office/powerpoint/2010/main" val="207212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53226E9C-7286-4137-9EFB-929D68F01EDC}" type="slidenum">
              <a:rPr lang="en-NZ" smtClean="0"/>
              <a:pPr/>
              <a:t>36</a:t>
            </a:fld>
            <a:endParaRPr lang="en-NZ" smtClean="0"/>
          </a:p>
        </p:txBody>
      </p:sp>
      <p:sp>
        <p:nvSpPr>
          <p:cNvPr id="9219" name="Rectangle 2"/>
          <p:cNvSpPr>
            <a:spLocks noGrp="1" noChangeArrowheads="1"/>
          </p:cNvSpPr>
          <p:nvPr>
            <p:ph type="title"/>
          </p:nvPr>
        </p:nvSpPr>
        <p:spPr/>
        <p:txBody>
          <a:bodyPr/>
          <a:lstStyle/>
          <a:p>
            <a:pPr eaLnBrk="1" hangingPunct="1"/>
            <a:r>
              <a:rPr lang="en-NZ" smtClean="0"/>
              <a:t>LTM processes: Storage</a:t>
            </a:r>
          </a:p>
        </p:txBody>
      </p:sp>
      <p:sp>
        <p:nvSpPr>
          <p:cNvPr id="19459" name="Rectangle 3"/>
          <p:cNvSpPr>
            <a:spLocks noGrp="1" noChangeArrowheads="1"/>
          </p:cNvSpPr>
          <p:nvPr>
            <p:ph type="body" idx="1"/>
          </p:nvPr>
        </p:nvSpPr>
        <p:spPr>
          <a:xfrm>
            <a:off x="381000" y="1981200"/>
            <a:ext cx="8534400" cy="4114800"/>
          </a:xfrm>
        </p:spPr>
        <p:txBody>
          <a:bodyPr/>
          <a:lstStyle/>
          <a:p>
            <a:pPr eaLnBrk="1" hangingPunct="1"/>
            <a:r>
              <a:rPr lang="en-NZ" sz="2800" smtClean="0"/>
              <a:t>Storage (remembering, retention): </a:t>
            </a:r>
          </a:p>
          <a:p>
            <a:pPr lvl="1" eaLnBrk="1" hangingPunct="1"/>
            <a:r>
              <a:rPr lang="en-NZ" sz="2400" smtClean="0"/>
              <a:t>Information moves from STM to LTM by </a:t>
            </a:r>
            <a:r>
              <a:rPr lang="en-NZ" sz="2400" smtClean="0">
                <a:solidFill>
                  <a:schemeClr val="tx2"/>
                </a:solidFill>
              </a:rPr>
              <a:t>rehearsal</a:t>
            </a:r>
            <a:r>
              <a:rPr lang="en-NZ" sz="2400" smtClean="0"/>
              <a:t> (repetition, practice); </a:t>
            </a:r>
          </a:p>
          <a:p>
            <a:pPr lvl="1" eaLnBrk="1" hangingPunct="1"/>
            <a:r>
              <a:rPr lang="en-NZ" sz="2400" smtClean="0">
                <a:solidFill>
                  <a:srgbClr val="D68F00"/>
                </a:solidFill>
              </a:rPr>
              <a:t>Total time hypothesis </a:t>
            </a:r>
            <a:r>
              <a:rPr lang="en-NZ" sz="2400" smtClean="0"/>
              <a:t>- amount of stored information is proportional to rehearsal time; </a:t>
            </a:r>
          </a:p>
          <a:p>
            <a:pPr lvl="1" eaLnBrk="1" hangingPunct="1"/>
            <a:r>
              <a:rPr lang="en-NZ" sz="2400" smtClean="0">
                <a:solidFill>
                  <a:srgbClr val="D68F00"/>
                </a:solidFill>
              </a:rPr>
              <a:t>Distribution of practice effect </a:t>
            </a:r>
            <a:r>
              <a:rPr lang="en-NZ" sz="2400" smtClean="0"/>
              <a:t>- storage of information is optimised by spreading learning over time; </a:t>
            </a:r>
          </a:p>
          <a:p>
            <a:pPr lvl="1" eaLnBrk="1" hangingPunct="1"/>
            <a:r>
              <a:rPr lang="en-NZ" sz="2400" smtClean="0">
                <a:solidFill>
                  <a:srgbClr val="D68F00"/>
                </a:solidFill>
              </a:rPr>
              <a:t>Structure, meaning and familiarity </a:t>
            </a:r>
            <a:r>
              <a:rPr lang="en-NZ" sz="2400" smtClean="0"/>
              <a:t>make information easier to remember; </a:t>
            </a:r>
          </a:p>
        </p:txBody>
      </p:sp>
    </p:spTree>
    <p:extLst>
      <p:ext uri="{BB962C8B-B14F-4D97-AF65-F5344CB8AC3E}">
        <p14:creationId xmlns:p14="http://schemas.microsoft.com/office/powerpoint/2010/main" val="424369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AU" smtClean="0"/>
          </a:p>
        </p:txBody>
      </p:sp>
      <p:sp>
        <p:nvSpPr>
          <p:cNvPr id="62467" name="Rectangle 3"/>
          <p:cNvSpPr>
            <a:spLocks noGrp="1" noChangeArrowheads="1"/>
          </p:cNvSpPr>
          <p:nvPr>
            <p:ph type="body" idx="1"/>
          </p:nvPr>
        </p:nvSpPr>
        <p:spPr>
          <a:xfrm>
            <a:off x="323850" y="1268413"/>
            <a:ext cx="8424863" cy="2520950"/>
          </a:xfrm>
        </p:spPr>
        <p:txBody>
          <a:bodyPr/>
          <a:lstStyle/>
          <a:p>
            <a:pPr eaLnBrk="1" hangingPunct="1">
              <a:buFontTx/>
              <a:buNone/>
            </a:pPr>
            <a:endParaRPr lang="en-NZ" sz="2800" smtClean="0">
              <a:solidFill>
                <a:srgbClr val="FFFFCC"/>
              </a:solidFill>
            </a:endParaRPr>
          </a:p>
          <a:p>
            <a:pPr eaLnBrk="1" hangingPunct="1">
              <a:buFontTx/>
              <a:buNone/>
            </a:pPr>
            <a:r>
              <a:rPr lang="en-NZ" sz="2800" smtClean="0">
                <a:solidFill>
                  <a:schemeClr val="tx1"/>
                </a:solidFill>
              </a:rPr>
              <a:t>boat tree cat child rug plate church gun flame head</a:t>
            </a:r>
          </a:p>
          <a:p>
            <a:pPr eaLnBrk="1" hangingPunct="1">
              <a:buFontTx/>
              <a:buNone/>
            </a:pPr>
            <a:endParaRPr lang="en-NZ" sz="2800" smtClean="0">
              <a:solidFill>
                <a:schemeClr val="tx1"/>
              </a:solidFill>
            </a:endParaRPr>
          </a:p>
          <a:p>
            <a:pPr eaLnBrk="1" hangingPunct="1">
              <a:buFontTx/>
              <a:buNone/>
            </a:pPr>
            <a:r>
              <a:rPr lang="en-NZ" sz="2800" smtClean="0">
                <a:solidFill>
                  <a:schemeClr val="tx1"/>
                </a:solidFill>
              </a:rPr>
              <a:t>faith age cold tenet quiet logic idea value past vast</a:t>
            </a:r>
          </a:p>
          <a:p>
            <a:pPr eaLnBrk="1" hangingPunct="1">
              <a:buFontTx/>
              <a:buNone/>
            </a:pPr>
            <a:endParaRPr lang="en-NZ" sz="2800" smtClean="0">
              <a:solidFill>
                <a:schemeClr val="tx1"/>
              </a:solidFill>
            </a:endParaRPr>
          </a:p>
        </p:txBody>
      </p:sp>
      <p:sp>
        <p:nvSpPr>
          <p:cNvPr id="10244" name="Text Box 4"/>
          <p:cNvSpPr txBox="1">
            <a:spLocks noChangeArrowheads="1"/>
          </p:cNvSpPr>
          <p:nvPr/>
        </p:nvSpPr>
        <p:spPr bwMode="auto">
          <a:xfrm>
            <a:off x="250825" y="4437063"/>
            <a:ext cx="8713788" cy="457200"/>
          </a:xfrm>
          <a:prstGeom prst="rect">
            <a:avLst/>
          </a:prstGeom>
          <a:noFill/>
          <a:ln w="9525">
            <a:noFill/>
            <a:miter lim="800000"/>
            <a:headEnd/>
            <a:tailEnd/>
          </a:ln>
        </p:spPr>
        <p:txBody>
          <a:bodyPr>
            <a:spAutoFit/>
          </a:bodyPr>
          <a:lstStyle/>
          <a:p>
            <a:pPr>
              <a:spcBef>
                <a:spcPct val="50000"/>
              </a:spcBef>
            </a:pPr>
            <a:endParaRPr lang="en-AU"/>
          </a:p>
        </p:txBody>
      </p:sp>
      <p:sp>
        <p:nvSpPr>
          <p:cNvPr id="62469" name="Text Box 5"/>
          <p:cNvSpPr txBox="1">
            <a:spLocks noChangeArrowheads="1"/>
          </p:cNvSpPr>
          <p:nvPr/>
        </p:nvSpPr>
        <p:spPr bwMode="auto">
          <a:xfrm>
            <a:off x="179388" y="4221163"/>
            <a:ext cx="8353425" cy="1085850"/>
          </a:xfrm>
          <a:prstGeom prst="rect">
            <a:avLst/>
          </a:prstGeom>
          <a:noFill/>
          <a:ln w="19050">
            <a:solidFill>
              <a:schemeClr val="tx1"/>
            </a:solidFill>
            <a:miter lim="800000"/>
            <a:headEnd/>
            <a:tailEnd/>
          </a:ln>
        </p:spPr>
        <p:txBody>
          <a:bodyPr>
            <a:spAutoFit/>
          </a:bodyPr>
          <a:lstStyle/>
          <a:p>
            <a:pPr>
              <a:spcBef>
                <a:spcPct val="20000"/>
              </a:spcBef>
            </a:pPr>
            <a:r>
              <a:rPr lang="en-NZ" sz="3200"/>
              <a:t>Words representing </a:t>
            </a:r>
            <a:r>
              <a:rPr lang="en-NZ" sz="3200">
                <a:solidFill>
                  <a:schemeClr val="tx2"/>
                </a:solidFill>
              </a:rPr>
              <a:t>concepts</a:t>
            </a:r>
            <a:r>
              <a:rPr lang="en-NZ" sz="3200"/>
              <a:t> are more difficult to remember than words representing </a:t>
            </a:r>
            <a:r>
              <a:rPr lang="en-NZ" sz="3200">
                <a:solidFill>
                  <a:schemeClr val="tx2"/>
                </a:solidFill>
              </a:rPr>
              <a:t>objects</a:t>
            </a:r>
            <a:r>
              <a:rPr lang="en-NZ" sz="3200"/>
              <a:t>  </a:t>
            </a:r>
            <a:endParaRPr lang="en-AU" sz="3200"/>
          </a:p>
        </p:txBody>
      </p:sp>
      <p:sp>
        <p:nvSpPr>
          <p:cNvPr id="10246" name="Slide Number Placeholder 5"/>
          <p:cNvSpPr>
            <a:spLocks noGrp="1"/>
          </p:cNvSpPr>
          <p:nvPr>
            <p:ph type="sldNum" sz="quarter" idx="10"/>
          </p:nvPr>
        </p:nvSpPr>
        <p:spPr>
          <a:noFill/>
        </p:spPr>
        <p:txBody>
          <a:bodyPr/>
          <a:lstStyle/>
          <a:p>
            <a:fld id="{700A7035-5902-418F-AE55-527F827C73F8}" type="slidenum">
              <a:rPr lang="en-NZ" smtClean="0"/>
              <a:pPr/>
              <a:t>37</a:t>
            </a:fld>
            <a:endParaRPr lang="en-NZ" smtClean="0"/>
          </a:p>
        </p:txBody>
      </p:sp>
    </p:spTree>
    <p:extLst>
      <p:ext uri="{BB962C8B-B14F-4D97-AF65-F5344CB8AC3E}">
        <p14:creationId xmlns:p14="http://schemas.microsoft.com/office/powerpoint/2010/main" val="219870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subTnLst>
                                    <p:set>
                                      <p:cBhvr override="childStyle">
                                        <p:cTn dur="1" fill="hold" display="0" masterRel="nextClick" afterEffect="1"/>
                                        <p:tgtEl>
                                          <p:spTgt spid="62467">
                                            <p:txEl>
                                              <p:pRg st="1" end="1"/>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3" end="3"/>
                                            </p:txEl>
                                          </p:spTgt>
                                        </p:tgtEl>
                                        <p:attrNameLst>
                                          <p:attrName>style.visibility</p:attrName>
                                        </p:attrNameLst>
                                      </p:cBhvr>
                                      <p:to>
                                        <p:strVal val="visible"/>
                                      </p:to>
                                    </p:set>
                                  </p:childTnLst>
                                  <p:subTnLst>
                                    <p:set>
                                      <p:cBhvr override="childStyle">
                                        <p:cTn dur="1" fill="hold" display="0" masterRel="nextClick" afterEffect="1"/>
                                        <p:tgtEl>
                                          <p:spTgt spid="62467">
                                            <p:txEl>
                                              <p:pRg st="3" end="3"/>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025668AB-CECB-42AB-A880-1E994DC13D3A}" type="slidenum">
              <a:rPr lang="en-NZ" smtClean="0"/>
              <a:pPr/>
              <a:t>38</a:t>
            </a:fld>
            <a:endParaRPr lang="en-NZ" smtClean="0"/>
          </a:p>
        </p:txBody>
      </p:sp>
      <p:sp>
        <p:nvSpPr>
          <p:cNvPr id="11267" name="Rectangle 2"/>
          <p:cNvSpPr>
            <a:spLocks noGrp="1" noChangeArrowheads="1"/>
          </p:cNvSpPr>
          <p:nvPr>
            <p:ph type="title"/>
          </p:nvPr>
        </p:nvSpPr>
        <p:spPr/>
        <p:txBody>
          <a:bodyPr/>
          <a:lstStyle/>
          <a:p>
            <a:pPr eaLnBrk="1" hangingPunct="1"/>
            <a:r>
              <a:rPr lang="en-NZ" smtClean="0"/>
              <a:t>LTM processes: Forgetting</a:t>
            </a:r>
          </a:p>
        </p:txBody>
      </p:sp>
      <p:sp>
        <p:nvSpPr>
          <p:cNvPr id="11268" name="Rectangle 3"/>
          <p:cNvSpPr>
            <a:spLocks noGrp="1" noChangeArrowheads="1"/>
          </p:cNvSpPr>
          <p:nvPr>
            <p:ph type="body" idx="1"/>
          </p:nvPr>
        </p:nvSpPr>
        <p:spPr>
          <a:xfrm>
            <a:off x="533400" y="1752600"/>
            <a:ext cx="7924800" cy="4343400"/>
          </a:xfrm>
        </p:spPr>
        <p:txBody>
          <a:bodyPr/>
          <a:lstStyle/>
          <a:p>
            <a:pPr eaLnBrk="1" hangingPunct="1">
              <a:lnSpc>
                <a:spcPct val="90000"/>
              </a:lnSpc>
            </a:pPr>
            <a:r>
              <a:rPr lang="en-NZ" smtClean="0"/>
              <a:t>Forgetting -  2 theories: </a:t>
            </a:r>
          </a:p>
          <a:p>
            <a:pPr lvl="1" eaLnBrk="1" hangingPunct="1">
              <a:lnSpc>
                <a:spcPct val="90000"/>
              </a:lnSpc>
            </a:pPr>
            <a:r>
              <a:rPr lang="en-NZ" b="1" smtClean="0">
                <a:solidFill>
                  <a:srgbClr val="D68F00"/>
                </a:solidFill>
              </a:rPr>
              <a:t>Decay</a:t>
            </a:r>
            <a:r>
              <a:rPr lang="en-NZ" smtClean="0"/>
              <a:t> - information is lost gradually but very slowly; </a:t>
            </a:r>
          </a:p>
          <a:p>
            <a:pPr lvl="1" eaLnBrk="1" hangingPunct="1">
              <a:lnSpc>
                <a:spcPct val="90000"/>
              </a:lnSpc>
            </a:pPr>
            <a:r>
              <a:rPr lang="en-NZ" b="1" smtClean="0">
                <a:solidFill>
                  <a:srgbClr val="D68F00"/>
                </a:solidFill>
              </a:rPr>
              <a:t>Interference</a:t>
            </a:r>
            <a:r>
              <a:rPr lang="en-NZ" smtClean="0"/>
              <a:t> - </a:t>
            </a:r>
          </a:p>
          <a:p>
            <a:pPr lvl="2" eaLnBrk="1" hangingPunct="1">
              <a:lnSpc>
                <a:spcPct val="90000"/>
              </a:lnSpc>
            </a:pPr>
            <a:r>
              <a:rPr lang="en-NZ" smtClean="0">
                <a:solidFill>
                  <a:schemeClr val="tx2"/>
                </a:solidFill>
              </a:rPr>
              <a:t>retroactive interference</a:t>
            </a:r>
            <a:r>
              <a:rPr lang="en-NZ" smtClean="0"/>
              <a:t> - new information replaces (masks?) old; </a:t>
            </a:r>
          </a:p>
          <a:p>
            <a:pPr lvl="2" eaLnBrk="1" hangingPunct="1">
              <a:lnSpc>
                <a:spcPct val="90000"/>
              </a:lnSpc>
            </a:pPr>
            <a:r>
              <a:rPr lang="en-NZ" smtClean="0">
                <a:solidFill>
                  <a:schemeClr val="tx2"/>
                </a:solidFill>
              </a:rPr>
              <a:t>proactive inhibition</a:t>
            </a:r>
            <a:r>
              <a:rPr lang="en-NZ" smtClean="0"/>
              <a:t> - old may interfere with new; </a:t>
            </a:r>
          </a:p>
          <a:p>
            <a:pPr lvl="1" eaLnBrk="1" hangingPunct="1">
              <a:lnSpc>
                <a:spcPct val="90000"/>
              </a:lnSpc>
              <a:buFontTx/>
              <a:buNone/>
            </a:pPr>
            <a:endParaRPr lang="en-NZ" smtClean="0"/>
          </a:p>
        </p:txBody>
      </p:sp>
    </p:spTree>
    <p:extLst>
      <p:ext uri="{BB962C8B-B14F-4D97-AF65-F5344CB8AC3E}">
        <p14:creationId xmlns:p14="http://schemas.microsoft.com/office/powerpoint/2010/main" val="54323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E84A631A-7AF1-4271-BC8C-F0A66B2FAE8F}" type="slidenum">
              <a:rPr lang="en-NZ" smtClean="0"/>
              <a:pPr/>
              <a:t>39</a:t>
            </a:fld>
            <a:endParaRPr lang="en-NZ" smtClean="0"/>
          </a:p>
        </p:txBody>
      </p:sp>
      <p:sp>
        <p:nvSpPr>
          <p:cNvPr id="12291" name="Rectangle 2"/>
          <p:cNvSpPr>
            <a:spLocks noGrp="1" noChangeArrowheads="1"/>
          </p:cNvSpPr>
          <p:nvPr>
            <p:ph type="title"/>
          </p:nvPr>
        </p:nvSpPr>
        <p:spPr/>
        <p:txBody>
          <a:bodyPr/>
          <a:lstStyle/>
          <a:p>
            <a:pPr eaLnBrk="1" hangingPunct="1"/>
            <a:r>
              <a:rPr lang="en-NZ" smtClean="0"/>
              <a:t>LTM processes: Retreival</a:t>
            </a:r>
          </a:p>
        </p:txBody>
      </p:sp>
      <p:sp>
        <p:nvSpPr>
          <p:cNvPr id="22531" name="Rectangle 3"/>
          <p:cNvSpPr>
            <a:spLocks noGrp="1" noChangeArrowheads="1"/>
          </p:cNvSpPr>
          <p:nvPr>
            <p:ph type="body" idx="1"/>
          </p:nvPr>
        </p:nvSpPr>
        <p:spPr>
          <a:xfrm>
            <a:off x="250825" y="1989138"/>
            <a:ext cx="8207375" cy="4495800"/>
          </a:xfrm>
        </p:spPr>
        <p:txBody>
          <a:bodyPr/>
          <a:lstStyle/>
          <a:p>
            <a:pPr eaLnBrk="1" hangingPunct="1">
              <a:lnSpc>
                <a:spcPct val="90000"/>
              </a:lnSpc>
            </a:pPr>
            <a:r>
              <a:rPr lang="en-NZ" smtClean="0"/>
              <a:t>Information retrieval: </a:t>
            </a:r>
          </a:p>
          <a:p>
            <a:pPr lvl="1" eaLnBrk="1" hangingPunct="1">
              <a:lnSpc>
                <a:spcPct val="90000"/>
              </a:lnSpc>
            </a:pPr>
            <a:r>
              <a:rPr lang="en-NZ" b="1" smtClean="0">
                <a:solidFill>
                  <a:srgbClr val="D68F00"/>
                </a:solidFill>
              </a:rPr>
              <a:t>recall</a:t>
            </a:r>
            <a:r>
              <a:rPr lang="en-NZ" smtClean="0"/>
              <a:t> - information reproduced from memory (e.g. passwords); </a:t>
            </a:r>
          </a:p>
          <a:p>
            <a:pPr lvl="1" eaLnBrk="1" hangingPunct="1">
              <a:lnSpc>
                <a:spcPct val="90000"/>
              </a:lnSpc>
            </a:pPr>
            <a:r>
              <a:rPr lang="en-NZ" b="1" smtClean="0">
                <a:solidFill>
                  <a:srgbClr val="D68F00"/>
                </a:solidFill>
              </a:rPr>
              <a:t>recognition</a:t>
            </a:r>
            <a:r>
              <a:rPr lang="en-NZ" smtClean="0"/>
              <a:t> - information is cue; less complex than recall; forces stimuli into STM first.</a:t>
            </a:r>
          </a:p>
          <a:p>
            <a:pPr lvl="1" eaLnBrk="1" hangingPunct="1">
              <a:lnSpc>
                <a:spcPct val="90000"/>
              </a:lnSpc>
              <a:buFontTx/>
              <a:buNone/>
            </a:pPr>
            <a:r>
              <a:rPr lang="en-NZ" smtClean="0"/>
              <a:t>Our mind tends </a:t>
            </a:r>
            <a:r>
              <a:rPr lang="en-NZ" b="1" smtClean="0">
                <a:solidFill>
                  <a:srgbClr val="D68F00"/>
                </a:solidFill>
              </a:rPr>
              <a:t>to fill in </a:t>
            </a:r>
            <a:r>
              <a:rPr lang="en-NZ" smtClean="0"/>
              <a:t>missing information or even invent it.</a:t>
            </a:r>
          </a:p>
          <a:p>
            <a:pPr lvl="1" eaLnBrk="1" hangingPunct="1">
              <a:lnSpc>
                <a:spcPct val="90000"/>
              </a:lnSpc>
              <a:buFontTx/>
              <a:buNone/>
            </a:pPr>
            <a:r>
              <a:rPr lang="en-NZ" smtClean="0"/>
              <a:t>Memory is </a:t>
            </a:r>
            <a:r>
              <a:rPr lang="en-NZ" b="1" smtClean="0">
                <a:solidFill>
                  <a:srgbClr val="D68F00"/>
                </a:solidFill>
              </a:rPr>
              <a:t>selective</a:t>
            </a:r>
            <a:r>
              <a:rPr lang="en-NZ" smtClean="0"/>
              <a:t> and is affected by emotion, stress, tiredness. </a:t>
            </a:r>
          </a:p>
        </p:txBody>
      </p:sp>
    </p:spTree>
    <p:extLst>
      <p:ext uri="{BB962C8B-B14F-4D97-AF65-F5344CB8AC3E}">
        <p14:creationId xmlns:p14="http://schemas.microsoft.com/office/powerpoint/2010/main" val="280134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333375"/>
            <a:ext cx="7772400" cy="1143000"/>
          </a:xfrm>
        </p:spPr>
        <p:txBody>
          <a:bodyPr/>
          <a:lstStyle/>
          <a:p>
            <a:pPr eaLnBrk="1" hangingPunct="1"/>
            <a:r>
              <a:rPr lang="en-NZ">
                <a:latin typeface="Arial Unicode MS" charset="0"/>
                <a:ea typeface="ヒラギノ角ゴ Pro W3" charset="0"/>
                <a:cs typeface="ヒラギノ角ゴ Pro W3" charset="0"/>
              </a:rPr>
              <a:t>The Human eye</a:t>
            </a:r>
            <a:endParaRPr lang="en-AU">
              <a:latin typeface="Arial Unicode MS" charset="0"/>
              <a:ea typeface="ヒラギノ角ゴ Pro W3" charset="0"/>
              <a:cs typeface="ヒラギノ角ゴ Pro W3" charset="0"/>
            </a:endParaRPr>
          </a:p>
        </p:txBody>
      </p:sp>
      <p:pic>
        <p:nvPicPr>
          <p:cNvPr id="23555" name="Picture 6" descr="theeye"/>
          <p:cNvPicPr>
            <a:picLocks noGrp="1" noChangeAspect="1" noChangeArrowheads="1"/>
          </p:cNvPicPr>
          <p:nvPr>
            <p:ph type="chart" sz="half" idx="1"/>
          </p:nvPr>
        </p:nvPicPr>
        <p:blipFill>
          <a:blip r:embed="rId2">
            <a:extLst>
              <a:ext uri="{28A0092B-C50C-407E-A947-70E740481C1C}">
                <a14:useLocalDpi xmlns:a14="http://schemas.microsoft.com/office/drawing/2010/main" val="0"/>
              </a:ext>
            </a:extLst>
          </a:blip>
          <a:srcRect/>
          <a:stretch>
            <a:fillRect/>
          </a:stretch>
        </p:blipFill>
        <p:spPr>
          <a:xfrm>
            <a:off x="609600" y="1752600"/>
            <a:ext cx="7993063" cy="4467225"/>
          </a:xfrm>
          <a:noFill/>
        </p:spPr>
      </p:pic>
      <p:sp>
        <p:nvSpPr>
          <p:cNvPr id="23556" name="Rectangle 4"/>
          <p:cNvSpPr>
            <a:spLocks noGrp="1" noChangeArrowheads="1"/>
          </p:cNvSpPr>
          <p:nvPr>
            <p:ph type="body" sz="half" idx="2"/>
          </p:nvPr>
        </p:nvSpPr>
        <p:spPr>
          <a:xfrm>
            <a:off x="2263080" y="6093296"/>
            <a:ext cx="6629400" cy="533400"/>
          </a:xfrm>
        </p:spPr>
        <p:txBody>
          <a:bodyPr/>
          <a:lstStyle/>
          <a:p>
            <a:pPr eaLnBrk="1" hangingPunct="1"/>
            <a:r>
              <a:rPr lang="en-AU" sz="1800" dirty="0">
                <a:latin typeface="Arial Unicode MS" charset="0"/>
                <a:ea typeface="ヒラギノ角ゴ Pro W3" charset="0"/>
                <a:cs typeface="ヒラギノ角ゴ Pro W3" charset="0"/>
                <a:hlinkClick r:id="rId3"/>
              </a:rPr>
              <a:t>http://webvision.med.utah.edu/imageswv/Sagschem.jpeg</a:t>
            </a:r>
            <a:endParaRPr lang="en-AU" sz="1800" dirty="0">
              <a:latin typeface="Arial Unicode MS" charset="0"/>
              <a:ea typeface="ヒラギノ角ゴ Pro W3" charset="0"/>
              <a:cs typeface="ヒラギノ角ゴ Pro W3" charset="0"/>
            </a:endParaRPr>
          </a:p>
        </p:txBody>
      </p:sp>
      <p:sp>
        <p:nvSpPr>
          <p:cNvPr id="23557"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81B41006-D776-0249-9361-BB6F22E660B7}" type="slidenum">
              <a:rPr lang="en-NZ"/>
              <a:pPr eaLnBrk="1" hangingPunct="1"/>
              <a:t>4</a:t>
            </a:fld>
            <a:endParaRPr lang="en-NZ"/>
          </a:p>
        </p:txBody>
      </p:sp>
      <p:sp>
        <p:nvSpPr>
          <p:cNvPr id="23558" name="Oval 7"/>
          <p:cNvSpPr>
            <a:spLocks noChangeArrowheads="1"/>
          </p:cNvSpPr>
          <p:nvPr/>
        </p:nvSpPr>
        <p:spPr bwMode="auto">
          <a:xfrm>
            <a:off x="7164388" y="1700213"/>
            <a:ext cx="1295400" cy="3384550"/>
          </a:xfrm>
          <a:prstGeom prst="ellipse">
            <a:avLst/>
          </a:prstGeom>
          <a:noFill/>
          <a:ln w="9525">
            <a:solidFill>
              <a:srgbClr val="000099"/>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559" name="Oval 9"/>
          <p:cNvSpPr>
            <a:spLocks noChangeArrowheads="1"/>
          </p:cNvSpPr>
          <p:nvPr/>
        </p:nvSpPr>
        <p:spPr bwMode="auto">
          <a:xfrm>
            <a:off x="4787900" y="3860800"/>
            <a:ext cx="360363" cy="576263"/>
          </a:xfrm>
          <a:prstGeom prst="ellipse">
            <a:avLst/>
          </a:prstGeom>
          <a:noFill/>
          <a:ln w="38100">
            <a:solidFill>
              <a:srgbClr val="FFFF66"/>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3560" name="Text Box 11"/>
          <p:cNvSpPr txBox="1">
            <a:spLocks noChangeArrowheads="1"/>
          </p:cNvSpPr>
          <p:nvPr/>
        </p:nvSpPr>
        <p:spPr bwMode="auto">
          <a:xfrm>
            <a:off x="6156325" y="5013325"/>
            <a:ext cx="10509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spcBef>
                <a:spcPct val="0"/>
              </a:spcBef>
            </a:pPr>
            <a:r>
              <a:rPr lang="en-NZ" sz="1400" b="1">
                <a:solidFill>
                  <a:srgbClr val="000000"/>
                </a:solidFill>
                <a:latin typeface="Arial Rounded MT Bold" charset="0"/>
              </a:rPr>
              <a:t>Blind spot</a:t>
            </a:r>
            <a:endParaRPr lang="en-AU" sz="1400" b="1">
              <a:solidFill>
                <a:srgbClr val="000000"/>
              </a:solidFill>
              <a:latin typeface="Arial Rounded MT Bold" charset="0"/>
            </a:endParaRPr>
          </a:p>
        </p:txBody>
      </p:sp>
      <p:sp>
        <p:nvSpPr>
          <p:cNvPr id="23561" name="AutoShape 13"/>
          <p:cNvSpPr>
            <a:spLocks noChangeArrowheads="1"/>
          </p:cNvSpPr>
          <p:nvPr/>
        </p:nvSpPr>
        <p:spPr bwMode="auto">
          <a:xfrm rot="2070512">
            <a:off x="4867275" y="4481513"/>
            <a:ext cx="1535113" cy="215900"/>
          </a:xfrm>
          <a:prstGeom prst="leftArrow">
            <a:avLst>
              <a:gd name="adj1" fmla="val 50000"/>
              <a:gd name="adj2" fmla="val 177757"/>
            </a:avLst>
          </a:prstGeom>
          <a:solidFill>
            <a:srgbClr val="FFFF66"/>
          </a:solidFill>
          <a:ln w="9525">
            <a:solidFill>
              <a:srgbClr val="000000"/>
            </a:solidFill>
            <a:miter lim="800000"/>
            <a:headEnd/>
            <a:tailEnd/>
          </a:ln>
        </p:spPr>
        <p:txBody>
          <a:bodyPr anchor="ctr">
            <a:spAutoFit/>
          </a:bodyPr>
          <a:lstStyle/>
          <a:p>
            <a:endParaRPr lang="en-US"/>
          </a:p>
        </p:txBody>
      </p:sp>
      <p:sp>
        <p:nvSpPr>
          <p:cNvPr id="23562" name="Oval 15"/>
          <p:cNvSpPr>
            <a:spLocks noChangeArrowheads="1"/>
          </p:cNvSpPr>
          <p:nvPr/>
        </p:nvSpPr>
        <p:spPr bwMode="auto">
          <a:xfrm>
            <a:off x="4876800" y="3657600"/>
            <a:ext cx="215900" cy="215900"/>
          </a:xfrm>
          <a:prstGeom prst="ellipse">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endParaRPr lang="en-US"/>
          </a:p>
        </p:txBody>
      </p:sp>
      <p:sp>
        <p:nvSpPr>
          <p:cNvPr id="23563" name="Line 16"/>
          <p:cNvSpPr>
            <a:spLocks noChangeShapeType="1"/>
          </p:cNvSpPr>
          <p:nvPr/>
        </p:nvSpPr>
        <p:spPr bwMode="auto">
          <a:xfrm flipH="1" flipV="1">
            <a:off x="5024438" y="3886200"/>
            <a:ext cx="80962" cy="10668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a:p>
        </p:txBody>
      </p:sp>
      <p:sp>
        <p:nvSpPr>
          <p:cNvPr id="23564" name="Text Box 17"/>
          <p:cNvSpPr txBox="1">
            <a:spLocks noChangeArrowheads="1"/>
          </p:cNvSpPr>
          <p:nvPr/>
        </p:nvSpPr>
        <p:spPr bwMode="auto">
          <a:xfrm>
            <a:off x="4800600" y="4876800"/>
            <a:ext cx="10080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r>
              <a:rPr lang="en-NZ" sz="1400" b="1">
                <a:solidFill>
                  <a:srgbClr val="000000"/>
                </a:solidFill>
                <a:latin typeface="Arial Rounded MT Bold" charset="0"/>
              </a:rPr>
              <a:t>fovea</a:t>
            </a:r>
            <a:endParaRPr lang="en-AU" sz="1400" b="1">
              <a:solidFill>
                <a:srgbClr val="000000"/>
              </a:solidFill>
              <a:latin typeface="Arial Rounded MT Bold" charset="0"/>
            </a:endParaRPr>
          </a:p>
        </p:txBody>
      </p:sp>
    </p:spTree>
    <p:extLst>
      <p:ext uri="{BB962C8B-B14F-4D97-AF65-F5344CB8AC3E}">
        <p14:creationId xmlns:p14="http://schemas.microsoft.com/office/powerpoint/2010/main" val="3012805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B059FC3B-6210-4EDF-B7D6-F62CCA8050F2}" type="slidenum">
              <a:rPr lang="en-NZ" smtClean="0"/>
              <a:pPr/>
              <a:t>40</a:t>
            </a:fld>
            <a:endParaRPr lang="en-NZ" smtClean="0"/>
          </a:p>
        </p:txBody>
      </p:sp>
      <p:sp>
        <p:nvSpPr>
          <p:cNvPr id="14339" name="Rectangle 2"/>
          <p:cNvSpPr>
            <a:spLocks noGrp="1" noChangeArrowheads="1"/>
          </p:cNvSpPr>
          <p:nvPr>
            <p:ph type="title"/>
          </p:nvPr>
        </p:nvSpPr>
        <p:spPr/>
        <p:txBody>
          <a:bodyPr/>
          <a:lstStyle/>
          <a:p>
            <a:pPr eaLnBrk="1" hangingPunct="1"/>
            <a:r>
              <a:rPr lang="en-NZ" sz="3200" smtClean="0"/>
              <a:t>Thinking: </a:t>
            </a:r>
            <a:br>
              <a:rPr lang="en-NZ" sz="3200" smtClean="0"/>
            </a:br>
            <a:r>
              <a:rPr lang="en-NZ" sz="3200" smtClean="0"/>
              <a:t>reasoning </a:t>
            </a:r>
            <a:r>
              <a:rPr lang="en-NZ" sz="3200" smtClean="0">
                <a:solidFill>
                  <a:srgbClr val="DDDDDD"/>
                </a:solidFill>
              </a:rPr>
              <a:t>and problem solving</a:t>
            </a:r>
            <a:endParaRPr lang="en-AU" sz="3200" smtClean="0">
              <a:solidFill>
                <a:srgbClr val="DDDDDD"/>
              </a:solidFill>
            </a:endParaRPr>
          </a:p>
        </p:txBody>
      </p:sp>
      <p:sp>
        <p:nvSpPr>
          <p:cNvPr id="46083" name="Rectangle 3"/>
          <p:cNvSpPr>
            <a:spLocks noGrp="1" noChangeArrowheads="1"/>
          </p:cNvSpPr>
          <p:nvPr>
            <p:ph type="body" idx="1"/>
          </p:nvPr>
        </p:nvSpPr>
        <p:spPr/>
        <p:txBody>
          <a:bodyPr/>
          <a:lstStyle/>
          <a:p>
            <a:pPr eaLnBrk="1" hangingPunct="1"/>
            <a:r>
              <a:rPr lang="en-NZ" sz="3600" smtClean="0"/>
              <a:t>Reasoning is a means of inferring </a:t>
            </a:r>
            <a:r>
              <a:rPr lang="en-NZ" sz="3600" b="1" smtClean="0">
                <a:solidFill>
                  <a:srgbClr val="D68F00"/>
                </a:solidFill>
              </a:rPr>
              <a:t>new information </a:t>
            </a:r>
            <a:r>
              <a:rPr lang="en-NZ" sz="3600" smtClean="0"/>
              <a:t>from what is already known.</a:t>
            </a:r>
          </a:p>
          <a:p>
            <a:pPr eaLnBrk="1" hangingPunct="1"/>
            <a:r>
              <a:rPr lang="en-NZ" sz="3600" smtClean="0"/>
              <a:t>Types of reasoning:</a:t>
            </a:r>
          </a:p>
          <a:p>
            <a:pPr lvl="1" eaLnBrk="1" hangingPunct="1"/>
            <a:r>
              <a:rPr lang="en-NZ" sz="3200" smtClean="0"/>
              <a:t>Deductive</a:t>
            </a:r>
          </a:p>
          <a:p>
            <a:pPr lvl="1" eaLnBrk="1" hangingPunct="1"/>
            <a:r>
              <a:rPr lang="en-NZ" sz="3200" smtClean="0"/>
              <a:t>Inductive</a:t>
            </a:r>
          </a:p>
          <a:p>
            <a:pPr lvl="1" eaLnBrk="1" hangingPunct="1"/>
            <a:r>
              <a:rPr lang="en-NZ" sz="3200" smtClean="0"/>
              <a:t>Abductive</a:t>
            </a:r>
          </a:p>
          <a:p>
            <a:pPr eaLnBrk="1" hangingPunct="1">
              <a:buFontTx/>
              <a:buNone/>
            </a:pPr>
            <a:endParaRPr lang="en-NZ" sz="3600" smtClean="0"/>
          </a:p>
          <a:p>
            <a:pPr eaLnBrk="1" hangingPunct="1"/>
            <a:endParaRPr lang="en-NZ" sz="3600" smtClean="0"/>
          </a:p>
        </p:txBody>
      </p:sp>
    </p:spTree>
    <p:extLst>
      <p:ext uri="{BB962C8B-B14F-4D97-AF65-F5344CB8AC3E}">
        <p14:creationId xmlns:p14="http://schemas.microsoft.com/office/powerpoint/2010/main" val="421110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D3FEDAE6-3F12-46F6-A16A-72E50BD66204}" type="slidenum">
              <a:rPr lang="en-NZ" smtClean="0"/>
              <a:pPr/>
              <a:t>41</a:t>
            </a:fld>
            <a:endParaRPr lang="en-NZ" smtClean="0"/>
          </a:p>
        </p:txBody>
      </p:sp>
      <p:sp>
        <p:nvSpPr>
          <p:cNvPr id="15363" name="Rectangle 2"/>
          <p:cNvSpPr>
            <a:spLocks noGrp="1" noChangeArrowheads="1"/>
          </p:cNvSpPr>
          <p:nvPr>
            <p:ph type="title"/>
          </p:nvPr>
        </p:nvSpPr>
        <p:spPr/>
        <p:txBody>
          <a:bodyPr/>
          <a:lstStyle/>
          <a:p>
            <a:pPr eaLnBrk="1" hangingPunct="1"/>
            <a:r>
              <a:rPr lang="en-NZ" smtClean="0"/>
              <a:t>Types of reasoning	</a:t>
            </a:r>
            <a:endParaRPr lang="en-AU" smtClean="0"/>
          </a:p>
        </p:txBody>
      </p:sp>
      <p:sp>
        <p:nvSpPr>
          <p:cNvPr id="15364" name="Rectangle 3"/>
          <p:cNvSpPr>
            <a:spLocks noGrp="1" noChangeArrowheads="1"/>
          </p:cNvSpPr>
          <p:nvPr>
            <p:ph type="body" idx="1"/>
          </p:nvPr>
        </p:nvSpPr>
        <p:spPr/>
        <p:txBody>
          <a:bodyPr/>
          <a:lstStyle/>
          <a:p>
            <a:pPr eaLnBrk="1" hangingPunct="1"/>
            <a:r>
              <a:rPr lang="en-NZ" b="1" smtClean="0">
                <a:solidFill>
                  <a:srgbClr val="D68F00"/>
                </a:solidFill>
              </a:rPr>
              <a:t>Deductive</a:t>
            </a:r>
            <a:r>
              <a:rPr lang="en-NZ" smtClean="0"/>
              <a:t>: derive logically necessary conclusions from </a:t>
            </a:r>
            <a:r>
              <a:rPr lang="en-NZ" b="1" smtClean="0">
                <a:solidFill>
                  <a:srgbClr val="D68F00"/>
                </a:solidFill>
              </a:rPr>
              <a:t>given premises</a:t>
            </a:r>
            <a:r>
              <a:rPr lang="en-NZ" smtClean="0"/>
              <a:t>:</a:t>
            </a:r>
          </a:p>
          <a:p>
            <a:pPr eaLnBrk="1" hangingPunct="1"/>
            <a:r>
              <a:rPr lang="en-NZ" smtClean="0"/>
              <a:t>The most famous example:</a:t>
            </a:r>
          </a:p>
          <a:p>
            <a:pPr eaLnBrk="1" hangingPunct="1"/>
            <a:endParaRPr lang="en-AU" smtClean="0"/>
          </a:p>
          <a:p>
            <a:pPr lvl="1" eaLnBrk="1" hangingPunct="1">
              <a:buFontTx/>
              <a:buNone/>
            </a:pPr>
            <a:r>
              <a:rPr lang="en-AU" sz="2000" i="1" smtClean="0">
                <a:latin typeface="Arial Rounded MT Bold" pitchFamily="34" charset="0"/>
              </a:rPr>
              <a:t>Socrates is a man. </a:t>
            </a:r>
          </a:p>
          <a:p>
            <a:pPr lvl="1" eaLnBrk="1" hangingPunct="1">
              <a:buFontTx/>
              <a:buNone/>
            </a:pPr>
            <a:r>
              <a:rPr lang="en-AU" sz="2000" i="1" smtClean="0">
                <a:latin typeface="Arial Rounded MT Bold" pitchFamily="34" charset="0"/>
              </a:rPr>
              <a:t>All men are mortal. </a:t>
            </a:r>
          </a:p>
          <a:p>
            <a:pPr lvl="1" eaLnBrk="1" hangingPunct="1">
              <a:buFontTx/>
              <a:buNone/>
            </a:pPr>
            <a:r>
              <a:rPr lang="en-AU" sz="2000" i="1" smtClean="0">
                <a:latin typeface="Arial Rounded MT Bold" pitchFamily="34" charset="0"/>
              </a:rPr>
              <a:t>Therefore, Socrates is mortal.</a:t>
            </a:r>
            <a:r>
              <a:rPr lang="en-AU" i="1" smtClean="0"/>
              <a:t> </a:t>
            </a:r>
          </a:p>
        </p:txBody>
      </p:sp>
    </p:spTree>
    <p:extLst>
      <p:ext uri="{BB962C8B-B14F-4D97-AF65-F5344CB8AC3E}">
        <p14:creationId xmlns:p14="http://schemas.microsoft.com/office/powerpoint/2010/main" val="15221463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56E6402C-5D85-4952-9499-1ED1E896D04A}" type="slidenum">
              <a:rPr lang="en-NZ" smtClean="0"/>
              <a:pPr/>
              <a:t>42</a:t>
            </a:fld>
            <a:endParaRPr lang="en-NZ" smtClean="0"/>
          </a:p>
        </p:txBody>
      </p:sp>
      <p:sp>
        <p:nvSpPr>
          <p:cNvPr id="16387" name="Rectangle 2"/>
          <p:cNvSpPr>
            <a:spLocks noGrp="1" noChangeArrowheads="1"/>
          </p:cNvSpPr>
          <p:nvPr>
            <p:ph type="title"/>
          </p:nvPr>
        </p:nvSpPr>
        <p:spPr>
          <a:xfrm>
            <a:off x="684213" y="260350"/>
            <a:ext cx="7772400" cy="1143000"/>
          </a:xfrm>
        </p:spPr>
        <p:txBody>
          <a:bodyPr/>
          <a:lstStyle/>
          <a:p>
            <a:pPr eaLnBrk="1" hangingPunct="1"/>
            <a:r>
              <a:rPr lang="en-NZ" smtClean="0"/>
              <a:t>Types of reasoning	</a:t>
            </a:r>
            <a:endParaRPr lang="en-AU" smtClean="0"/>
          </a:p>
        </p:txBody>
      </p:sp>
      <p:sp>
        <p:nvSpPr>
          <p:cNvPr id="47107" name="Rectangle 3"/>
          <p:cNvSpPr>
            <a:spLocks noGrp="1" noChangeArrowheads="1"/>
          </p:cNvSpPr>
          <p:nvPr>
            <p:ph type="body" idx="1"/>
          </p:nvPr>
        </p:nvSpPr>
        <p:spPr>
          <a:xfrm>
            <a:off x="250825" y="1844675"/>
            <a:ext cx="8642350" cy="4681538"/>
          </a:xfrm>
        </p:spPr>
        <p:txBody>
          <a:bodyPr/>
          <a:lstStyle/>
          <a:p>
            <a:pPr eaLnBrk="1" hangingPunct="1"/>
            <a:r>
              <a:rPr lang="en-NZ" sz="2400" b="1" smtClean="0">
                <a:solidFill>
                  <a:srgbClr val="D68F00"/>
                </a:solidFill>
              </a:rPr>
              <a:t>Deductive</a:t>
            </a:r>
            <a:r>
              <a:rPr lang="en-NZ" sz="2400" smtClean="0"/>
              <a:t>: derive logically necessary conclusions from </a:t>
            </a:r>
            <a:r>
              <a:rPr lang="en-NZ" sz="2400" b="1" smtClean="0">
                <a:solidFill>
                  <a:srgbClr val="D68F00"/>
                </a:solidFill>
              </a:rPr>
              <a:t>given premises</a:t>
            </a:r>
            <a:r>
              <a:rPr lang="en-NZ" sz="2400" smtClean="0"/>
              <a:t>:</a:t>
            </a:r>
          </a:p>
          <a:p>
            <a:pPr lvl="1" eaLnBrk="1" hangingPunct="1"/>
            <a:r>
              <a:rPr lang="en-NZ" sz="2000" i="1" smtClean="0">
                <a:latin typeface="Arial Rounded MT Bold" pitchFamily="34" charset="0"/>
              </a:rPr>
              <a:t>If it is Friday then she will go to work        </a:t>
            </a:r>
          </a:p>
          <a:p>
            <a:pPr lvl="1" eaLnBrk="1" hangingPunct="1"/>
            <a:r>
              <a:rPr lang="en-NZ" sz="2000" i="1" smtClean="0">
                <a:latin typeface="Arial Rounded MT Bold" pitchFamily="34" charset="0"/>
              </a:rPr>
              <a:t>It is Friday</a:t>
            </a:r>
          </a:p>
          <a:p>
            <a:pPr lvl="1" eaLnBrk="1" hangingPunct="1"/>
            <a:r>
              <a:rPr lang="en-NZ" sz="2000" i="1" smtClean="0">
                <a:latin typeface="Arial Rounded MT Bold" pitchFamily="34" charset="0"/>
              </a:rPr>
              <a:t>Therefore she will go to work</a:t>
            </a:r>
          </a:p>
          <a:p>
            <a:pPr eaLnBrk="1" hangingPunct="1">
              <a:buFontTx/>
              <a:buNone/>
            </a:pPr>
            <a:r>
              <a:rPr lang="en-NZ" sz="2400" smtClean="0"/>
              <a:t>          Valid deduction and is true	</a:t>
            </a:r>
          </a:p>
          <a:p>
            <a:pPr eaLnBrk="1" hangingPunct="1">
              <a:buFontTx/>
              <a:buNone/>
            </a:pPr>
            <a:endParaRPr lang="en-NZ" sz="1400" smtClean="0"/>
          </a:p>
          <a:p>
            <a:pPr eaLnBrk="1" hangingPunct="1"/>
            <a:r>
              <a:rPr lang="en-NZ" sz="2400" smtClean="0"/>
              <a:t>A logical conclusion can be valid but not necessarily true:</a:t>
            </a:r>
          </a:p>
          <a:p>
            <a:pPr lvl="1" eaLnBrk="1" hangingPunct="1"/>
            <a:r>
              <a:rPr lang="en-NZ" sz="2000" i="1" smtClean="0">
                <a:latin typeface="Arial Rounded MT Bold" pitchFamily="34" charset="0"/>
              </a:rPr>
              <a:t>If it is raining then the ground is dry</a:t>
            </a:r>
          </a:p>
          <a:p>
            <a:pPr lvl="1" eaLnBrk="1" hangingPunct="1"/>
            <a:r>
              <a:rPr lang="en-NZ" sz="2000" i="1" smtClean="0">
                <a:latin typeface="Arial Rounded MT Bold" pitchFamily="34" charset="0"/>
              </a:rPr>
              <a:t>It is raining </a:t>
            </a:r>
          </a:p>
          <a:p>
            <a:pPr lvl="1" eaLnBrk="1" hangingPunct="1"/>
            <a:r>
              <a:rPr lang="en-NZ" sz="2000" i="1" smtClean="0">
                <a:latin typeface="Arial Rounded MT Bold" pitchFamily="34" charset="0"/>
              </a:rPr>
              <a:t>Therefore the ground is dry.</a:t>
            </a:r>
            <a:endParaRPr lang="en-AU" sz="2400" i="1" smtClean="0">
              <a:solidFill>
                <a:srgbClr val="FFFF00"/>
              </a:solidFill>
            </a:endParaRPr>
          </a:p>
        </p:txBody>
      </p:sp>
      <p:sp>
        <p:nvSpPr>
          <p:cNvPr id="47108" name="AutoShape 4"/>
          <p:cNvSpPr>
            <a:spLocks/>
          </p:cNvSpPr>
          <p:nvPr/>
        </p:nvSpPr>
        <p:spPr bwMode="auto">
          <a:xfrm>
            <a:off x="5500688" y="2786063"/>
            <a:ext cx="73025" cy="647700"/>
          </a:xfrm>
          <a:prstGeom prst="rightBrace">
            <a:avLst>
              <a:gd name="adj1" fmla="val 73913"/>
              <a:gd name="adj2" fmla="val 50000"/>
            </a:avLst>
          </a:prstGeom>
          <a:noFill/>
          <a:ln w="9525">
            <a:solidFill>
              <a:schemeClr val="tx1"/>
            </a:solidFill>
            <a:round/>
            <a:headEnd/>
            <a:tailEnd/>
          </a:ln>
        </p:spPr>
        <p:txBody>
          <a:bodyPr wrap="none" anchor="ctr"/>
          <a:lstStyle/>
          <a:p>
            <a:endParaRPr lang="en-US"/>
          </a:p>
        </p:txBody>
      </p:sp>
      <p:sp>
        <p:nvSpPr>
          <p:cNvPr id="47109" name="Text Box 5"/>
          <p:cNvSpPr txBox="1">
            <a:spLocks noChangeArrowheads="1"/>
          </p:cNvSpPr>
          <p:nvPr/>
        </p:nvSpPr>
        <p:spPr bwMode="auto">
          <a:xfrm>
            <a:off x="5651500" y="2901950"/>
            <a:ext cx="2808288" cy="382588"/>
          </a:xfrm>
          <a:prstGeom prst="rect">
            <a:avLst/>
          </a:prstGeom>
          <a:noFill/>
          <a:ln w="15875">
            <a:solidFill>
              <a:schemeClr val="tx1"/>
            </a:solidFill>
            <a:miter lim="800000"/>
            <a:headEnd/>
            <a:tailEnd/>
          </a:ln>
        </p:spPr>
        <p:txBody>
          <a:bodyPr>
            <a:spAutoFit/>
          </a:bodyPr>
          <a:lstStyle/>
          <a:p>
            <a:pPr>
              <a:spcBef>
                <a:spcPct val="50000"/>
              </a:spcBef>
            </a:pPr>
            <a:r>
              <a:rPr lang="en-NZ" sz="1800"/>
              <a:t>Premises (things we know)</a:t>
            </a:r>
            <a:endParaRPr lang="en-AU" sz="1800"/>
          </a:p>
        </p:txBody>
      </p:sp>
      <p:sp>
        <p:nvSpPr>
          <p:cNvPr id="47110" name="Text Box 6"/>
          <p:cNvSpPr txBox="1">
            <a:spLocks noChangeArrowheads="1"/>
          </p:cNvSpPr>
          <p:nvPr/>
        </p:nvSpPr>
        <p:spPr bwMode="auto">
          <a:xfrm>
            <a:off x="5724525" y="3429000"/>
            <a:ext cx="1943100" cy="412750"/>
          </a:xfrm>
          <a:prstGeom prst="rect">
            <a:avLst/>
          </a:prstGeom>
          <a:noFill/>
          <a:ln w="15875" algn="ctr">
            <a:solidFill>
              <a:schemeClr val="tx1"/>
            </a:solidFill>
            <a:miter lim="800000"/>
            <a:headEnd/>
            <a:tailEnd/>
          </a:ln>
        </p:spPr>
        <p:txBody>
          <a:bodyPr>
            <a:spAutoFit/>
          </a:bodyPr>
          <a:lstStyle/>
          <a:p>
            <a:pPr>
              <a:spcBef>
                <a:spcPct val="50000"/>
              </a:spcBef>
            </a:pPr>
            <a:r>
              <a:rPr lang="en-NZ" sz="2000"/>
              <a:t>conclusion</a:t>
            </a:r>
            <a:endParaRPr lang="en-AU" sz="2000"/>
          </a:p>
        </p:txBody>
      </p:sp>
    </p:spTree>
    <p:extLst>
      <p:ext uri="{BB962C8B-B14F-4D97-AF65-F5344CB8AC3E}">
        <p14:creationId xmlns:p14="http://schemas.microsoft.com/office/powerpoint/2010/main" val="31417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0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P spid="47108" grpId="0" animBg="1"/>
      <p:bldP spid="47109" grpId="0" animBg="1"/>
      <p:bldP spid="471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7A4892EC-02EE-4899-A609-7221758EA2D5}" type="slidenum">
              <a:rPr lang="en-NZ" smtClean="0"/>
              <a:pPr/>
              <a:t>43</a:t>
            </a:fld>
            <a:endParaRPr lang="en-NZ" smtClean="0"/>
          </a:p>
        </p:txBody>
      </p:sp>
      <p:sp>
        <p:nvSpPr>
          <p:cNvPr id="17411" name="Rectangle 2"/>
          <p:cNvSpPr>
            <a:spLocks noGrp="1" noChangeArrowheads="1"/>
          </p:cNvSpPr>
          <p:nvPr>
            <p:ph type="title"/>
          </p:nvPr>
        </p:nvSpPr>
        <p:spPr>
          <a:xfrm>
            <a:off x="684213" y="260350"/>
            <a:ext cx="7772400" cy="1143000"/>
          </a:xfrm>
        </p:spPr>
        <p:txBody>
          <a:bodyPr/>
          <a:lstStyle/>
          <a:p>
            <a:pPr eaLnBrk="1" hangingPunct="1"/>
            <a:r>
              <a:rPr lang="en-NZ" smtClean="0"/>
              <a:t>Types of reasoning	</a:t>
            </a:r>
            <a:endParaRPr lang="en-AU" smtClean="0"/>
          </a:p>
        </p:txBody>
      </p:sp>
      <p:sp>
        <p:nvSpPr>
          <p:cNvPr id="55299" name="Rectangle 3"/>
          <p:cNvSpPr>
            <a:spLocks noGrp="1" noChangeArrowheads="1"/>
          </p:cNvSpPr>
          <p:nvPr>
            <p:ph type="body" idx="1"/>
          </p:nvPr>
        </p:nvSpPr>
        <p:spPr>
          <a:xfrm>
            <a:off x="395288" y="1700213"/>
            <a:ext cx="8459787" cy="4637087"/>
          </a:xfrm>
        </p:spPr>
        <p:txBody>
          <a:bodyPr/>
          <a:lstStyle/>
          <a:p>
            <a:pPr eaLnBrk="1" hangingPunct="1"/>
            <a:r>
              <a:rPr lang="en-NZ" smtClean="0">
                <a:solidFill>
                  <a:schemeClr val="tx2"/>
                </a:solidFill>
              </a:rPr>
              <a:t>Deductive reasoning is easy to program;</a:t>
            </a:r>
          </a:p>
          <a:p>
            <a:pPr eaLnBrk="1" hangingPunct="1"/>
            <a:endParaRPr lang="en-NZ" smtClean="0"/>
          </a:p>
          <a:p>
            <a:pPr eaLnBrk="1" hangingPunct="1"/>
            <a:r>
              <a:rPr lang="en-NZ" smtClean="0"/>
              <a:t>We bring our knowledge about the world into the reasoning process;</a:t>
            </a:r>
          </a:p>
          <a:p>
            <a:pPr eaLnBrk="1" hangingPunct="1"/>
            <a:endParaRPr lang="en-NZ" smtClean="0"/>
          </a:p>
          <a:p>
            <a:pPr eaLnBrk="1" hangingPunct="1"/>
            <a:r>
              <a:rPr lang="en-NZ" smtClean="0"/>
              <a:t>We assume certain amount of </a:t>
            </a:r>
            <a:r>
              <a:rPr lang="en-NZ" b="1" smtClean="0">
                <a:solidFill>
                  <a:srgbClr val="D68F00"/>
                </a:solidFill>
              </a:rPr>
              <a:t>shared knowledge</a:t>
            </a:r>
            <a:r>
              <a:rPr lang="en-NZ" smtClean="0"/>
              <a:t> about the world in our dealings with others (to interpret inferences).</a:t>
            </a:r>
            <a:endParaRPr lang="en-AU" sz="3600" smtClean="0"/>
          </a:p>
        </p:txBody>
      </p:sp>
    </p:spTree>
    <p:extLst>
      <p:ext uri="{BB962C8B-B14F-4D97-AF65-F5344CB8AC3E}">
        <p14:creationId xmlns:p14="http://schemas.microsoft.com/office/powerpoint/2010/main" val="304326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FBDBC194-17F2-405C-AB00-922B72526ACE}" type="slidenum">
              <a:rPr lang="en-NZ" smtClean="0"/>
              <a:pPr/>
              <a:t>44</a:t>
            </a:fld>
            <a:endParaRPr lang="en-NZ" smtClean="0"/>
          </a:p>
        </p:txBody>
      </p:sp>
      <p:sp>
        <p:nvSpPr>
          <p:cNvPr id="18435" name="Rectangle 2"/>
          <p:cNvSpPr>
            <a:spLocks noGrp="1" noChangeArrowheads="1"/>
          </p:cNvSpPr>
          <p:nvPr>
            <p:ph type="title"/>
          </p:nvPr>
        </p:nvSpPr>
        <p:spPr/>
        <p:txBody>
          <a:bodyPr/>
          <a:lstStyle/>
          <a:p>
            <a:pPr eaLnBrk="1" hangingPunct="1"/>
            <a:r>
              <a:rPr lang="en-NZ" smtClean="0"/>
              <a:t>Reasoning (cont.)</a:t>
            </a:r>
            <a:endParaRPr lang="en-AU" smtClean="0"/>
          </a:p>
        </p:txBody>
      </p:sp>
      <p:sp>
        <p:nvSpPr>
          <p:cNvPr id="18436" name="Rectangle 3"/>
          <p:cNvSpPr>
            <a:spLocks noGrp="1" noChangeArrowheads="1"/>
          </p:cNvSpPr>
          <p:nvPr>
            <p:ph type="body" idx="1"/>
          </p:nvPr>
        </p:nvSpPr>
        <p:spPr>
          <a:xfrm>
            <a:off x="685800" y="1981200"/>
            <a:ext cx="8134350" cy="4471988"/>
          </a:xfrm>
        </p:spPr>
        <p:txBody>
          <a:bodyPr/>
          <a:lstStyle/>
          <a:p>
            <a:pPr eaLnBrk="1" hangingPunct="1"/>
            <a:r>
              <a:rPr lang="en-NZ" sz="3600" b="1" smtClean="0">
                <a:solidFill>
                  <a:srgbClr val="D68F00"/>
                </a:solidFill>
              </a:rPr>
              <a:t>Inductive reasoning </a:t>
            </a:r>
            <a:r>
              <a:rPr lang="en-NZ" sz="3600" smtClean="0"/>
              <a:t>(probabilistic): generalise from cases we have seen to infer information about cases we have not seen</a:t>
            </a:r>
          </a:p>
          <a:p>
            <a:pPr lvl="1" eaLnBrk="1" hangingPunct="1"/>
            <a:r>
              <a:rPr lang="en-NZ" sz="2400" smtClean="0">
                <a:latin typeface="Arial Rounded MT Bold" pitchFamily="34" charset="0"/>
              </a:rPr>
              <a:t>All elephants we have seen have trunks therefore all elephants have trunks.</a:t>
            </a:r>
          </a:p>
          <a:p>
            <a:pPr lvl="1" eaLnBrk="1" hangingPunct="1"/>
            <a:endParaRPr lang="en-NZ" sz="2400" smtClean="0">
              <a:latin typeface="Arial Rounded MT Bold" pitchFamily="34" charset="0"/>
            </a:endParaRPr>
          </a:p>
        </p:txBody>
      </p:sp>
    </p:spTree>
    <p:extLst>
      <p:ext uri="{BB962C8B-B14F-4D97-AF65-F5344CB8AC3E}">
        <p14:creationId xmlns:p14="http://schemas.microsoft.com/office/powerpoint/2010/main" val="1332575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4F635E3D-6314-4144-A5F0-70D384EBBA71}" type="slidenum">
              <a:rPr lang="en-NZ" smtClean="0"/>
              <a:pPr/>
              <a:t>45</a:t>
            </a:fld>
            <a:endParaRPr lang="en-NZ" smtClean="0"/>
          </a:p>
        </p:txBody>
      </p:sp>
      <p:sp>
        <p:nvSpPr>
          <p:cNvPr id="19459" name="Rectangle 2"/>
          <p:cNvSpPr>
            <a:spLocks noGrp="1" noChangeArrowheads="1"/>
          </p:cNvSpPr>
          <p:nvPr>
            <p:ph type="title"/>
          </p:nvPr>
        </p:nvSpPr>
        <p:spPr/>
        <p:txBody>
          <a:bodyPr/>
          <a:lstStyle/>
          <a:p>
            <a:pPr eaLnBrk="1" hangingPunct="1"/>
            <a:r>
              <a:rPr lang="en-NZ" smtClean="0"/>
              <a:t>Reasoning (cont.)</a:t>
            </a:r>
            <a:endParaRPr lang="en-AU" smtClean="0"/>
          </a:p>
        </p:txBody>
      </p:sp>
      <p:sp>
        <p:nvSpPr>
          <p:cNvPr id="19460" name="Rectangle 3"/>
          <p:cNvSpPr>
            <a:spLocks noGrp="1" noChangeArrowheads="1"/>
          </p:cNvSpPr>
          <p:nvPr>
            <p:ph type="body" idx="1"/>
          </p:nvPr>
        </p:nvSpPr>
        <p:spPr>
          <a:xfrm>
            <a:off x="395288" y="1981200"/>
            <a:ext cx="8458200" cy="4114800"/>
          </a:xfrm>
        </p:spPr>
        <p:txBody>
          <a:bodyPr/>
          <a:lstStyle/>
          <a:p>
            <a:pPr eaLnBrk="1" hangingPunct="1"/>
            <a:r>
              <a:rPr lang="en-NZ" smtClean="0"/>
              <a:t>Inductive reasoning can be seen as the opposite of deductive reasoning (moving from examples to theory)</a:t>
            </a:r>
          </a:p>
          <a:p>
            <a:pPr eaLnBrk="1" hangingPunct="1"/>
            <a:r>
              <a:rPr lang="en-NZ" smtClean="0"/>
              <a:t>It is a useful process allowing us to learn about our environment.</a:t>
            </a:r>
          </a:p>
          <a:p>
            <a:pPr eaLnBrk="1" hangingPunct="1"/>
            <a:r>
              <a:rPr lang="en-NZ" smtClean="0">
                <a:solidFill>
                  <a:schemeClr val="tx2"/>
                </a:solidFill>
              </a:rPr>
              <a:t>Harder to program than the deductive reasoning</a:t>
            </a:r>
          </a:p>
          <a:p>
            <a:pPr eaLnBrk="1" hangingPunct="1"/>
            <a:endParaRPr lang="en-AU" smtClean="0"/>
          </a:p>
        </p:txBody>
      </p:sp>
    </p:spTree>
    <p:extLst>
      <p:ext uri="{BB962C8B-B14F-4D97-AF65-F5344CB8AC3E}">
        <p14:creationId xmlns:p14="http://schemas.microsoft.com/office/powerpoint/2010/main" val="36452802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854E78CC-74E0-4A80-9AB1-C9F9DBB84197}" type="slidenum">
              <a:rPr lang="en-NZ" smtClean="0"/>
              <a:pPr/>
              <a:t>46</a:t>
            </a:fld>
            <a:endParaRPr lang="en-NZ" smtClean="0"/>
          </a:p>
        </p:txBody>
      </p:sp>
      <p:sp>
        <p:nvSpPr>
          <p:cNvPr id="20483" name="Rectangle 2"/>
          <p:cNvSpPr>
            <a:spLocks noGrp="1" noChangeArrowheads="1"/>
          </p:cNvSpPr>
          <p:nvPr>
            <p:ph type="title"/>
          </p:nvPr>
        </p:nvSpPr>
        <p:spPr/>
        <p:txBody>
          <a:bodyPr/>
          <a:lstStyle/>
          <a:p>
            <a:pPr eaLnBrk="1" hangingPunct="1"/>
            <a:r>
              <a:rPr lang="en-NZ" smtClean="0"/>
              <a:t>Reasoning (cont.)</a:t>
            </a:r>
            <a:endParaRPr lang="en-AU" smtClean="0"/>
          </a:p>
        </p:txBody>
      </p:sp>
      <p:sp>
        <p:nvSpPr>
          <p:cNvPr id="50179" name="Rectangle 3"/>
          <p:cNvSpPr>
            <a:spLocks noGrp="1" noChangeArrowheads="1"/>
          </p:cNvSpPr>
          <p:nvPr>
            <p:ph type="body" idx="1"/>
          </p:nvPr>
        </p:nvSpPr>
        <p:spPr>
          <a:xfrm>
            <a:off x="323850" y="1989138"/>
            <a:ext cx="8278813" cy="4114800"/>
          </a:xfrm>
        </p:spPr>
        <p:txBody>
          <a:bodyPr/>
          <a:lstStyle/>
          <a:p>
            <a:pPr eaLnBrk="1" hangingPunct="1"/>
            <a:r>
              <a:rPr lang="en-NZ" sz="3600" b="1" smtClean="0">
                <a:solidFill>
                  <a:srgbClr val="D68F00"/>
                </a:solidFill>
              </a:rPr>
              <a:t>Abductive reasoning</a:t>
            </a:r>
            <a:r>
              <a:rPr lang="en-NZ" sz="3600" smtClean="0">
                <a:solidFill>
                  <a:srgbClr val="FFFF00"/>
                </a:solidFill>
              </a:rPr>
              <a:t>: </a:t>
            </a:r>
            <a:r>
              <a:rPr lang="en-NZ" sz="3600" smtClean="0"/>
              <a:t>reasoning from event (result) to cause (aka ‘</a:t>
            </a:r>
            <a:r>
              <a:rPr lang="en-AU" sz="3600" smtClean="0"/>
              <a:t>reasoning to the best explanation’)</a:t>
            </a:r>
            <a:r>
              <a:rPr lang="en-NZ" sz="3600" smtClean="0"/>
              <a:t>: </a:t>
            </a:r>
          </a:p>
          <a:p>
            <a:pPr eaLnBrk="1" hangingPunct="1"/>
            <a:endParaRPr lang="en-NZ" sz="3600" smtClean="0"/>
          </a:p>
          <a:p>
            <a:pPr lvl="1" eaLnBrk="1" hangingPunct="1"/>
            <a:r>
              <a:rPr lang="en-NZ" sz="2400" i="1" smtClean="0">
                <a:latin typeface="Arial Rounded MT Bold" pitchFamily="34" charset="0"/>
              </a:rPr>
              <a:t>John drives fast when drunk. </a:t>
            </a:r>
          </a:p>
          <a:p>
            <a:pPr lvl="1" eaLnBrk="1" hangingPunct="1"/>
            <a:r>
              <a:rPr lang="en-NZ" sz="2400" i="1" smtClean="0">
                <a:latin typeface="Arial Rounded MT Bold" pitchFamily="34" charset="0"/>
              </a:rPr>
              <a:t>If you see John driving fast assume he is drunk</a:t>
            </a:r>
          </a:p>
          <a:p>
            <a:pPr lvl="1" eaLnBrk="1" hangingPunct="1">
              <a:buFontTx/>
              <a:buNone/>
            </a:pPr>
            <a:r>
              <a:rPr lang="en-NZ" smtClean="0"/>
              <a:t>     </a:t>
            </a:r>
          </a:p>
        </p:txBody>
      </p:sp>
    </p:spTree>
    <p:extLst>
      <p:ext uri="{BB962C8B-B14F-4D97-AF65-F5344CB8AC3E}">
        <p14:creationId xmlns:p14="http://schemas.microsoft.com/office/powerpoint/2010/main" val="24184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B838DFB2-9A6B-4F2C-A3D1-0A40E6516AD2}" type="slidenum">
              <a:rPr lang="en-NZ" smtClean="0"/>
              <a:pPr/>
              <a:t>47</a:t>
            </a:fld>
            <a:endParaRPr lang="en-NZ" smtClean="0"/>
          </a:p>
        </p:txBody>
      </p:sp>
      <p:sp>
        <p:nvSpPr>
          <p:cNvPr id="21507" name="Rectangle 2"/>
          <p:cNvSpPr>
            <a:spLocks noGrp="1" noChangeArrowheads="1"/>
          </p:cNvSpPr>
          <p:nvPr>
            <p:ph type="title"/>
          </p:nvPr>
        </p:nvSpPr>
        <p:spPr/>
        <p:txBody>
          <a:bodyPr/>
          <a:lstStyle/>
          <a:p>
            <a:pPr eaLnBrk="1" hangingPunct="1"/>
            <a:r>
              <a:rPr lang="en-NZ" smtClean="0"/>
              <a:t>Reasoning (cont.)</a:t>
            </a:r>
            <a:endParaRPr lang="en-AU" smtClean="0"/>
          </a:p>
        </p:txBody>
      </p:sp>
      <p:sp>
        <p:nvSpPr>
          <p:cNvPr id="21508" name="Rectangle 3"/>
          <p:cNvSpPr>
            <a:spLocks noGrp="1" noChangeArrowheads="1"/>
          </p:cNvSpPr>
          <p:nvPr>
            <p:ph type="body" idx="1"/>
          </p:nvPr>
        </p:nvSpPr>
        <p:spPr>
          <a:xfrm>
            <a:off x="0" y="1676400"/>
            <a:ext cx="9144000" cy="4752975"/>
          </a:xfrm>
        </p:spPr>
        <p:txBody>
          <a:bodyPr/>
          <a:lstStyle/>
          <a:p>
            <a:pPr eaLnBrk="1" hangingPunct="1">
              <a:lnSpc>
                <a:spcPct val="80000"/>
              </a:lnSpc>
            </a:pPr>
            <a:r>
              <a:rPr lang="en-US" sz="2400" smtClean="0"/>
              <a:t>Abduction is inference to the best explanation and has applications to diagnosis, plan recognition, natural language understanding, vision, and many other tasks. It is frequently formalized as constructing a set of assumptions that logically imply and therefore 'explain' a set of observations. </a:t>
            </a:r>
            <a:endParaRPr lang="en-NZ" sz="2400" smtClean="0"/>
          </a:p>
          <a:p>
            <a:pPr eaLnBrk="1" hangingPunct="1">
              <a:lnSpc>
                <a:spcPct val="80000"/>
              </a:lnSpc>
            </a:pPr>
            <a:endParaRPr lang="en-NZ" sz="2400" smtClean="0"/>
          </a:p>
          <a:p>
            <a:pPr eaLnBrk="1" hangingPunct="1">
              <a:lnSpc>
                <a:spcPct val="80000"/>
              </a:lnSpc>
            </a:pPr>
            <a:r>
              <a:rPr lang="en-NZ" sz="2400" smtClean="0"/>
              <a:t>Extreme example of abductive reasoning:</a:t>
            </a:r>
          </a:p>
          <a:p>
            <a:pPr eaLnBrk="1" hangingPunct="1">
              <a:lnSpc>
                <a:spcPct val="80000"/>
              </a:lnSpc>
              <a:buFontTx/>
              <a:buNone/>
            </a:pPr>
            <a:r>
              <a:rPr lang="en-US" sz="1800" i="1" smtClean="0"/>
              <a:t>				</a:t>
            </a:r>
            <a:r>
              <a:rPr lang="en-US" sz="2000" i="1" smtClean="0">
                <a:latin typeface="Arial Rounded MT Bold" pitchFamily="34" charset="0"/>
              </a:rPr>
              <a:t>All cats die.</a:t>
            </a:r>
          </a:p>
          <a:p>
            <a:pPr eaLnBrk="1" hangingPunct="1">
              <a:lnSpc>
                <a:spcPct val="80000"/>
              </a:lnSpc>
              <a:buFontTx/>
              <a:buNone/>
            </a:pPr>
            <a:r>
              <a:rPr lang="en-US" sz="2000" i="1" smtClean="0">
                <a:latin typeface="Arial Rounded MT Bold" pitchFamily="34" charset="0"/>
              </a:rPr>
              <a:t>				Socrates is dead. </a:t>
            </a:r>
          </a:p>
          <a:p>
            <a:pPr eaLnBrk="1" hangingPunct="1">
              <a:lnSpc>
                <a:spcPct val="80000"/>
              </a:lnSpc>
              <a:buFontTx/>
              <a:buNone/>
            </a:pPr>
            <a:r>
              <a:rPr lang="en-US" sz="2000" i="1" smtClean="0">
                <a:latin typeface="Arial Rounded MT Bold" pitchFamily="34" charset="0"/>
              </a:rPr>
              <a:t>				Therefore, Socrates is a cat. </a:t>
            </a:r>
            <a:r>
              <a:rPr lang="en-US" sz="2000" smtClean="0"/>
              <a:t>(MLRG, n.d.)</a:t>
            </a:r>
          </a:p>
          <a:p>
            <a:pPr lvl="1" eaLnBrk="1" hangingPunct="1">
              <a:lnSpc>
                <a:spcPct val="80000"/>
              </a:lnSpc>
              <a:buFontTx/>
              <a:buNone/>
            </a:pPr>
            <a:endParaRPr lang="en-NZ" sz="2000" smtClean="0"/>
          </a:p>
          <a:p>
            <a:pPr lvl="1" eaLnBrk="1" hangingPunct="1">
              <a:lnSpc>
                <a:spcPct val="80000"/>
              </a:lnSpc>
              <a:buFontTx/>
              <a:buNone/>
            </a:pPr>
            <a:r>
              <a:rPr lang="en-NZ" sz="2000" smtClean="0"/>
              <a:t>Abductive reasoning is unreliable – can lead to false explanations</a:t>
            </a:r>
          </a:p>
          <a:p>
            <a:pPr lvl="1" eaLnBrk="1" hangingPunct="1">
              <a:lnSpc>
                <a:spcPct val="80000"/>
              </a:lnSpc>
              <a:buFontTx/>
              <a:buNone/>
            </a:pPr>
            <a:r>
              <a:rPr lang="en-NZ" sz="2000" smtClean="0"/>
              <a:t>Easiest for humans, hardest for computers</a:t>
            </a:r>
          </a:p>
          <a:p>
            <a:pPr lvl="1" eaLnBrk="1" hangingPunct="1">
              <a:lnSpc>
                <a:spcPct val="80000"/>
              </a:lnSpc>
              <a:buFontTx/>
              <a:buNone/>
            </a:pPr>
            <a:r>
              <a:rPr lang="en-NZ" sz="2000" b="1" smtClean="0">
                <a:solidFill>
                  <a:srgbClr val="D68F00"/>
                </a:solidFill>
              </a:rPr>
              <a:t>In HCI – If an event always follows an action, user infers that the event is caused by the action </a:t>
            </a:r>
            <a:endParaRPr lang="en-NZ" sz="1800" b="1" smtClean="0">
              <a:solidFill>
                <a:srgbClr val="D68F00"/>
              </a:solidFill>
            </a:endParaRPr>
          </a:p>
          <a:p>
            <a:pPr eaLnBrk="1" hangingPunct="1">
              <a:lnSpc>
                <a:spcPct val="80000"/>
              </a:lnSpc>
            </a:pPr>
            <a:endParaRPr lang="en-NZ" sz="2000" b="1" smtClean="0"/>
          </a:p>
        </p:txBody>
      </p:sp>
    </p:spTree>
    <p:extLst>
      <p:ext uri="{BB962C8B-B14F-4D97-AF65-F5344CB8AC3E}">
        <p14:creationId xmlns:p14="http://schemas.microsoft.com/office/powerpoint/2010/main" val="1070811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NZ"/>
              <a:t>Learning</a:t>
            </a:r>
            <a:endParaRPr lang="en-AU"/>
          </a:p>
        </p:txBody>
      </p:sp>
      <p:sp>
        <p:nvSpPr>
          <p:cNvPr id="14339" name="Rectangle 3"/>
          <p:cNvSpPr>
            <a:spLocks noGrp="1" noChangeArrowheads="1"/>
          </p:cNvSpPr>
          <p:nvPr>
            <p:ph type="body" idx="1"/>
          </p:nvPr>
        </p:nvSpPr>
        <p:spPr/>
        <p:txBody>
          <a:bodyPr/>
          <a:lstStyle/>
          <a:p>
            <a:pPr eaLnBrk="1" hangingPunct="1"/>
            <a:r>
              <a:rPr lang="en-NZ"/>
              <a:t>Active process</a:t>
            </a:r>
          </a:p>
          <a:p>
            <a:pPr eaLnBrk="1" hangingPunct="1"/>
            <a:r>
              <a:rPr lang="en-NZ"/>
              <a:t>Involves acquiring knowledge</a:t>
            </a:r>
          </a:p>
          <a:p>
            <a:pPr eaLnBrk="1" hangingPunct="1"/>
            <a:r>
              <a:rPr lang="en-NZ"/>
              <a:t>Procedural Knowledge</a:t>
            </a:r>
          </a:p>
          <a:p>
            <a:pPr lvl="1" eaLnBrk="1" hangingPunct="1"/>
            <a:r>
              <a:rPr lang="en-NZ"/>
              <a:t>How you do something</a:t>
            </a:r>
          </a:p>
          <a:p>
            <a:pPr eaLnBrk="1" hangingPunct="1"/>
            <a:r>
              <a:rPr lang="en-NZ"/>
              <a:t>Declarative Knowledge</a:t>
            </a:r>
          </a:p>
          <a:p>
            <a:pPr lvl="1" eaLnBrk="1" hangingPunct="1"/>
            <a:r>
              <a:rPr lang="en-NZ"/>
              <a:t>Facts, rules etc.</a:t>
            </a: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Dreyfus 5 stages</a:t>
            </a:r>
          </a:p>
        </p:txBody>
      </p:sp>
      <p:sp>
        <p:nvSpPr>
          <p:cNvPr id="15363" name="Rectangle 3"/>
          <p:cNvSpPr>
            <a:spLocks noGrp="1" noChangeArrowheads="1"/>
          </p:cNvSpPr>
          <p:nvPr>
            <p:ph type="body" idx="1"/>
          </p:nvPr>
        </p:nvSpPr>
        <p:spPr/>
        <p:txBody>
          <a:bodyPr/>
          <a:lstStyle/>
          <a:p>
            <a:pPr eaLnBrk="1" hangingPunct="1"/>
            <a:r>
              <a:rPr lang="en-US"/>
              <a:t>Novice</a:t>
            </a:r>
          </a:p>
          <a:p>
            <a:pPr eaLnBrk="1" hangingPunct="1"/>
            <a:r>
              <a:rPr lang="en-US"/>
              <a:t>Advanced Beginner</a:t>
            </a:r>
          </a:p>
          <a:p>
            <a:pPr eaLnBrk="1" hangingPunct="1"/>
            <a:r>
              <a:rPr lang="en-US"/>
              <a:t>Competence</a:t>
            </a:r>
          </a:p>
          <a:p>
            <a:pPr eaLnBrk="1" hangingPunct="1"/>
            <a:r>
              <a:rPr lang="en-US"/>
              <a:t>Proficiency</a:t>
            </a:r>
          </a:p>
          <a:p>
            <a:pPr eaLnBrk="1" hangingPunct="1"/>
            <a:r>
              <a:rPr lang="en-US"/>
              <a:t>Expert</a:t>
            </a:r>
          </a:p>
          <a:p>
            <a:pPr eaLnBrk="1" hangingPunct="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The Human eye</a:t>
            </a:r>
            <a:endParaRPr lang="en-AU">
              <a:latin typeface="Arial Unicode MS" charset="0"/>
              <a:ea typeface="ヒラギノ角ゴ Pro W3" charset="0"/>
              <a:cs typeface="ヒラギノ角ゴ Pro W3" charset="0"/>
            </a:endParaRPr>
          </a:p>
        </p:txBody>
      </p:sp>
      <p:sp>
        <p:nvSpPr>
          <p:cNvPr id="35843" name="Rectangle 3"/>
          <p:cNvSpPr>
            <a:spLocks noGrp="1" noChangeArrowheads="1"/>
          </p:cNvSpPr>
          <p:nvPr>
            <p:ph idx="1"/>
          </p:nvPr>
        </p:nvSpPr>
        <p:spPr>
          <a:xfrm>
            <a:off x="685800" y="1752600"/>
            <a:ext cx="7772400" cy="4648200"/>
          </a:xfrm>
        </p:spPr>
        <p:txBody>
          <a:bodyPr/>
          <a:lstStyle/>
          <a:p>
            <a:pPr eaLnBrk="1" hangingPunct="1">
              <a:lnSpc>
                <a:spcPct val="90000"/>
              </a:lnSpc>
              <a:spcBef>
                <a:spcPct val="50000"/>
              </a:spcBef>
            </a:pPr>
            <a:r>
              <a:rPr lang="en-US" sz="2400">
                <a:latin typeface="Arial Unicode MS" charset="0"/>
                <a:ea typeface="ヒラギノ角ゴ Pro W3" charset="0"/>
                <a:cs typeface="ヒラギノ角ゴ Pro W3" charset="0"/>
              </a:rPr>
              <a:t>An optical system for receiving light and</a:t>
            </a:r>
            <a:r>
              <a:rPr lang="en-GB" sz="2400">
                <a:latin typeface="Arial Unicode MS" charset="0"/>
                <a:ea typeface="ヒラギノ角ゴ Pro W3" charset="0"/>
                <a:cs typeface="ヒラギノ角ゴ Pro W3" charset="0"/>
              </a:rPr>
              <a:t> </a:t>
            </a:r>
            <a:r>
              <a:rPr lang="en-US" sz="2400">
                <a:latin typeface="Arial Unicode MS" charset="0"/>
                <a:ea typeface="ヒラギノ角ゴ Pro W3" charset="0"/>
                <a:cs typeface="ヒラギノ角ゴ Pro W3" charset="0"/>
              </a:rPr>
              <a:t>transforming it into electrical energy</a:t>
            </a:r>
          </a:p>
          <a:p>
            <a:pPr eaLnBrk="1" hangingPunct="1">
              <a:lnSpc>
                <a:spcPct val="90000"/>
              </a:lnSpc>
              <a:spcBef>
                <a:spcPct val="50000"/>
              </a:spcBef>
            </a:pPr>
            <a:r>
              <a:rPr lang="en-US" sz="2400">
                <a:latin typeface="Arial Unicode MS" charset="0"/>
                <a:ea typeface="ヒラギノ角ゴ Pro W3" charset="0"/>
                <a:cs typeface="ヒラギノ角ゴ Pro W3" charset="0"/>
              </a:rPr>
              <a:t>Light re</a:t>
            </a:r>
            <a:r>
              <a:rPr lang="en-GB" sz="2400">
                <a:latin typeface="Arial Unicode MS" charset="0"/>
                <a:ea typeface="ヒラギノ角ゴ Pro W3" charset="0"/>
                <a:cs typeface="ヒラギノ角ゴ Pro W3" charset="0"/>
              </a:rPr>
              <a:t>fl</a:t>
            </a:r>
            <a:r>
              <a:rPr lang="en-US" sz="2400">
                <a:latin typeface="Arial Unicode MS" charset="0"/>
                <a:ea typeface="ヒラギノ角ゴ Pro W3" charset="0"/>
                <a:cs typeface="ヒラギノ角ゴ Pro W3" charset="0"/>
              </a:rPr>
              <a:t>ects from objects</a:t>
            </a:r>
          </a:p>
          <a:p>
            <a:pPr eaLnBrk="1" hangingPunct="1">
              <a:lnSpc>
                <a:spcPct val="90000"/>
              </a:lnSpc>
              <a:spcBef>
                <a:spcPct val="50000"/>
              </a:spcBef>
            </a:pPr>
            <a:r>
              <a:rPr lang="en-US" sz="2400">
                <a:latin typeface="Arial Unicode MS" charset="0"/>
                <a:ea typeface="ヒラギノ角ゴ Pro W3" charset="0"/>
                <a:cs typeface="ヒラギノ角ゴ Pro W3" charset="0"/>
              </a:rPr>
              <a:t>Images are</a:t>
            </a:r>
            <a:r>
              <a:rPr lang="en-GB" sz="2400">
                <a:latin typeface="Arial Unicode MS" charset="0"/>
                <a:ea typeface="ヒラギノ角ゴ Pro W3" charset="0"/>
                <a:cs typeface="ヒラギノ角ゴ Pro W3" charset="0"/>
              </a:rPr>
              <a:t> </a:t>
            </a:r>
            <a:r>
              <a:rPr lang="en-US" sz="2400">
                <a:latin typeface="Arial Unicode MS" charset="0"/>
                <a:ea typeface="ヒラギノ角ゴ Pro W3" charset="0"/>
                <a:cs typeface="ヒラギノ角ゴ Pro W3" charset="0"/>
              </a:rPr>
              <a:t>focused upside-down on retina</a:t>
            </a:r>
          </a:p>
          <a:p>
            <a:pPr eaLnBrk="1" hangingPunct="1">
              <a:lnSpc>
                <a:spcPct val="90000"/>
              </a:lnSpc>
              <a:spcBef>
                <a:spcPct val="50000"/>
              </a:spcBef>
            </a:pPr>
            <a:r>
              <a:rPr lang="en-US" sz="2400">
                <a:latin typeface="Arial Unicode MS" charset="0"/>
                <a:ea typeface="ヒラギノ角ゴ Pro W3" charset="0"/>
                <a:cs typeface="ヒラギノ角ゴ Pro W3" charset="0"/>
              </a:rPr>
              <a:t>Retina contains </a:t>
            </a:r>
            <a:r>
              <a:rPr lang="en-US" sz="2400">
                <a:solidFill>
                  <a:srgbClr val="FFC000"/>
                </a:solidFill>
                <a:latin typeface="Arial Unicode MS" charset="0"/>
                <a:ea typeface="ヒラギノ角ゴ Pro W3" charset="0"/>
                <a:cs typeface="ヒラギノ角ゴ Pro W3" charset="0"/>
              </a:rPr>
              <a:t>rods</a:t>
            </a:r>
            <a:r>
              <a:rPr lang="en-US" sz="2400">
                <a:latin typeface="Arial Unicode MS" charset="0"/>
                <a:ea typeface="ヒラギノ角ゴ Pro W3" charset="0"/>
                <a:cs typeface="ヒラギノ角ゴ Pro W3" charset="0"/>
              </a:rPr>
              <a:t> and</a:t>
            </a:r>
            <a:r>
              <a:rPr lang="en-GB" sz="2400">
                <a:latin typeface="Arial Unicode MS" charset="0"/>
                <a:ea typeface="ヒラギノ角ゴ Pro W3" charset="0"/>
                <a:cs typeface="ヒラギノ角ゴ Pro W3" charset="0"/>
              </a:rPr>
              <a:t> </a:t>
            </a:r>
            <a:r>
              <a:rPr lang="en-US" sz="2400">
                <a:solidFill>
                  <a:srgbClr val="FFC000"/>
                </a:solidFill>
                <a:latin typeface="Arial Unicode MS" charset="0"/>
                <a:ea typeface="ヒラギノ角ゴ Pro W3" charset="0"/>
                <a:cs typeface="ヒラギノ角ゴ Pro W3" charset="0"/>
              </a:rPr>
              <a:t>cones </a:t>
            </a:r>
          </a:p>
          <a:p>
            <a:pPr lvl="1" eaLnBrk="1" hangingPunct="1">
              <a:lnSpc>
                <a:spcPct val="90000"/>
              </a:lnSpc>
              <a:spcBef>
                <a:spcPct val="50000"/>
              </a:spcBef>
            </a:pPr>
            <a:r>
              <a:rPr lang="en-US" sz="2000">
                <a:latin typeface="Arial Unicode MS" charset="0"/>
                <a:ea typeface="ヒラギノ角ゴ Pro W3" charset="0"/>
              </a:rPr>
              <a:t>Rods are highly sensitive to light – low light vision</a:t>
            </a:r>
          </a:p>
          <a:p>
            <a:pPr lvl="1" eaLnBrk="1" hangingPunct="1">
              <a:lnSpc>
                <a:spcPct val="90000"/>
              </a:lnSpc>
              <a:spcBef>
                <a:spcPct val="50000"/>
              </a:spcBef>
            </a:pPr>
            <a:r>
              <a:rPr lang="en-US" sz="2000">
                <a:latin typeface="Arial Unicode MS" charset="0"/>
                <a:ea typeface="ヒラギノ角ゴ Pro W3" charset="0"/>
              </a:rPr>
              <a:t>Cones - for colour vision</a:t>
            </a:r>
          </a:p>
          <a:p>
            <a:pPr eaLnBrk="1" hangingPunct="1">
              <a:lnSpc>
                <a:spcPct val="90000"/>
              </a:lnSpc>
              <a:spcBef>
                <a:spcPct val="50000"/>
              </a:spcBef>
            </a:pPr>
            <a:r>
              <a:rPr lang="en-US" sz="2400">
                <a:solidFill>
                  <a:srgbClr val="FFC000"/>
                </a:solidFill>
                <a:latin typeface="Arial Unicode MS" charset="0"/>
                <a:ea typeface="ヒラギノ角ゴ Pro W3" charset="0"/>
                <a:cs typeface="ヒラギノ角ゴ Pro W3" charset="0"/>
              </a:rPr>
              <a:t>Ganglion cells </a:t>
            </a:r>
            <a:r>
              <a:rPr lang="en-US" sz="2400">
                <a:latin typeface="Arial Unicode MS" charset="0"/>
                <a:ea typeface="ヒラギノ角ゴ Pro W3" charset="0"/>
                <a:cs typeface="ヒラギノ角ゴ Pro W3" charset="0"/>
              </a:rPr>
              <a:t>detect pattern and movement </a:t>
            </a:r>
          </a:p>
          <a:p>
            <a:pPr eaLnBrk="1" hangingPunct="1">
              <a:lnSpc>
                <a:spcPct val="90000"/>
              </a:lnSpc>
              <a:spcBef>
                <a:spcPct val="50000"/>
              </a:spcBef>
            </a:pPr>
            <a:r>
              <a:rPr lang="en-AU" sz="2400">
                <a:latin typeface="Arial Unicode MS" charset="0"/>
                <a:ea typeface="ヒラギノ角ゴ Pro W3" charset="0"/>
                <a:cs typeface="ヒラギノ角ゴ Pro W3" charset="0"/>
              </a:rPr>
              <a:t>The optic nerve contains the ganglion cell axons running to the brain </a:t>
            </a:r>
          </a:p>
        </p:txBody>
      </p:sp>
      <p:sp>
        <p:nvSpPr>
          <p:cNvPr id="24580"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527B21BF-A56D-8449-8C9D-1EE60D873B03}" type="slidenum">
              <a:rPr lang="en-NZ"/>
              <a:pPr eaLnBrk="1" hangingPunct="1"/>
              <a:t>5</a:t>
            </a:fld>
            <a:endParaRPr lang="en-NZ"/>
          </a:p>
        </p:txBody>
      </p:sp>
    </p:spTree>
    <p:extLst>
      <p:ext uri="{BB962C8B-B14F-4D97-AF65-F5344CB8AC3E}">
        <p14:creationId xmlns:p14="http://schemas.microsoft.com/office/powerpoint/2010/main" val="484364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Learning</a:t>
            </a:r>
          </a:p>
        </p:txBody>
      </p:sp>
      <p:sp>
        <p:nvSpPr>
          <p:cNvPr id="16387" name="Rectangle 3"/>
          <p:cNvSpPr>
            <a:spLocks noGrp="1" noChangeArrowheads="1"/>
          </p:cNvSpPr>
          <p:nvPr>
            <p:ph type="body" idx="1"/>
          </p:nvPr>
        </p:nvSpPr>
        <p:spPr/>
        <p:txBody>
          <a:bodyPr/>
          <a:lstStyle/>
          <a:p>
            <a:pPr eaLnBrk="1" hangingPunct="1"/>
            <a:r>
              <a:rPr lang="en-US"/>
              <a:t>Move up scale, from novice to expert</a:t>
            </a:r>
          </a:p>
          <a:p>
            <a:pPr eaLnBrk="1" hangingPunct="1"/>
            <a:r>
              <a:rPr lang="en-US"/>
              <a:t>May not need to go as far as expert</a:t>
            </a:r>
          </a:p>
          <a:p>
            <a:pPr eaLnBrk="1" hangingPunct="1"/>
            <a:r>
              <a:rPr lang="en-US"/>
              <a:t>Transform explicit knowledge into implicit knowledge</a:t>
            </a:r>
          </a:p>
          <a:p>
            <a:pPr eaLnBrk="1" hangingPunct="1"/>
            <a:r>
              <a:rPr lang="en-US"/>
              <a:t>Tell, show, do</a:t>
            </a:r>
          </a:p>
          <a:p>
            <a:pPr eaLnBrk="1" hangingPunct="1"/>
            <a:r>
              <a:rPr lang="en-US"/>
              <a:t>See one, Do one, Teach one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Novice</a:t>
            </a:r>
          </a:p>
        </p:txBody>
      </p:sp>
      <p:sp>
        <p:nvSpPr>
          <p:cNvPr id="17411" name="Rectangle 3"/>
          <p:cNvSpPr>
            <a:spLocks noGrp="1" noChangeArrowheads="1"/>
          </p:cNvSpPr>
          <p:nvPr>
            <p:ph type="body" idx="1"/>
          </p:nvPr>
        </p:nvSpPr>
        <p:spPr/>
        <p:txBody>
          <a:bodyPr/>
          <a:lstStyle/>
          <a:p>
            <a:pPr eaLnBrk="1" hangingPunct="1"/>
            <a:r>
              <a:rPr lang="en-US"/>
              <a:t>Does what they are told to do.</a:t>
            </a:r>
          </a:p>
          <a:p>
            <a:pPr eaLnBrk="1" hangingPunct="1"/>
            <a:r>
              <a:rPr lang="en-US"/>
              <a:t>Rule- based decision making</a:t>
            </a:r>
          </a:p>
          <a:p>
            <a:pPr eaLnBrk="1" hangingPunct="1"/>
            <a:r>
              <a:rPr lang="en-US"/>
              <a:t>No insight into why, just what.</a:t>
            </a:r>
          </a:p>
          <a:p>
            <a:pPr eaLnBrk="1" hangingPunct="1"/>
            <a:r>
              <a:rPr lang="en-US"/>
              <a:t>Driving a car: First lesson</a:t>
            </a:r>
          </a:p>
          <a:p>
            <a:pPr eaLnBrk="1" hangingPunct="1"/>
            <a:r>
              <a:rPr lang="en-US"/>
              <a:t>Computing : Newbie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Advanced Beginner</a:t>
            </a:r>
          </a:p>
        </p:txBody>
      </p:sp>
      <p:sp>
        <p:nvSpPr>
          <p:cNvPr id="18435" name="Rectangle 3"/>
          <p:cNvSpPr>
            <a:spLocks noGrp="1" noChangeArrowheads="1"/>
          </p:cNvSpPr>
          <p:nvPr>
            <p:ph type="body" idx="1"/>
          </p:nvPr>
        </p:nvSpPr>
        <p:spPr/>
        <p:txBody>
          <a:bodyPr/>
          <a:lstStyle/>
          <a:p>
            <a:pPr eaLnBrk="1" hangingPunct="1">
              <a:lnSpc>
                <a:spcPct val="90000"/>
              </a:lnSpc>
            </a:pPr>
            <a:r>
              <a:rPr lang="en-US"/>
              <a:t>More experience.</a:t>
            </a:r>
          </a:p>
          <a:p>
            <a:pPr eaLnBrk="1" hangingPunct="1">
              <a:lnSpc>
                <a:spcPct val="90000"/>
              </a:lnSpc>
            </a:pPr>
            <a:r>
              <a:rPr lang="en-US"/>
              <a:t>Starts to analyse examples</a:t>
            </a:r>
          </a:p>
          <a:p>
            <a:pPr eaLnBrk="1" hangingPunct="1">
              <a:lnSpc>
                <a:spcPct val="90000"/>
              </a:lnSpc>
            </a:pPr>
            <a:r>
              <a:rPr lang="en-US"/>
              <a:t>Still sees problems as caused by system not self “It didn’t work”</a:t>
            </a:r>
          </a:p>
          <a:p>
            <a:pPr eaLnBrk="1" hangingPunct="1">
              <a:lnSpc>
                <a:spcPct val="90000"/>
              </a:lnSpc>
            </a:pPr>
            <a:r>
              <a:rPr lang="en-US"/>
              <a:t>Driving a car: Usually changing gear correctly.</a:t>
            </a:r>
          </a:p>
          <a:p>
            <a:pPr eaLnBrk="1" hangingPunct="1">
              <a:lnSpc>
                <a:spcPct val="90000"/>
              </a:lnSpc>
            </a:pPr>
            <a:r>
              <a:rPr lang="en-US"/>
              <a:t>Computing: Can follow list, but gets upset by unexpected behaviour.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Competency</a:t>
            </a:r>
          </a:p>
        </p:txBody>
      </p:sp>
      <p:sp>
        <p:nvSpPr>
          <p:cNvPr id="19459" name="Rectangle 3"/>
          <p:cNvSpPr>
            <a:spLocks noGrp="1" noChangeArrowheads="1"/>
          </p:cNvSpPr>
          <p:nvPr>
            <p:ph type="body" idx="1"/>
          </p:nvPr>
        </p:nvSpPr>
        <p:spPr/>
        <p:txBody>
          <a:bodyPr/>
          <a:lstStyle/>
          <a:p>
            <a:pPr eaLnBrk="1" hangingPunct="1">
              <a:lnSpc>
                <a:spcPct val="90000"/>
              </a:lnSpc>
            </a:pPr>
            <a:r>
              <a:rPr lang="en-US"/>
              <a:t>Much wider mental model.</a:t>
            </a:r>
          </a:p>
          <a:p>
            <a:pPr eaLnBrk="1" hangingPunct="1">
              <a:lnSpc>
                <a:spcPct val="90000"/>
              </a:lnSpc>
            </a:pPr>
            <a:r>
              <a:rPr lang="en-US"/>
              <a:t>Takes responsibility for the outcome.</a:t>
            </a:r>
          </a:p>
          <a:p>
            <a:pPr eaLnBrk="1" hangingPunct="1">
              <a:lnSpc>
                <a:spcPct val="90000"/>
              </a:lnSpc>
            </a:pPr>
            <a:r>
              <a:rPr lang="en-US"/>
              <a:t>More experience, and more understanding of that experience.</a:t>
            </a:r>
          </a:p>
          <a:p>
            <a:pPr eaLnBrk="1" hangingPunct="1">
              <a:lnSpc>
                <a:spcPct val="90000"/>
              </a:lnSpc>
            </a:pPr>
            <a:r>
              <a:rPr lang="en-US"/>
              <a:t>Driving a car: Can do all the maneuvers, but still need to think about them</a:t>
            </a:r>
          </a:p>
          <a:p>
            <a:pPr eaLnBrk="1" hangingPunct="1">
              <a:lnSpc>
                <a:spcPct val="90000"/>
              </a:lnSpc>
            </a:pPr>
            <a:r>
              <a:rPr lang="en-US"/>
              <a:t>Computing: Can do most tasks, and predict how to do new ones.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Proficiency</a:t>
            </a:r>
          </a:p>
        </p:txBody>
      </p:sp>
      <p:sp>
        <p:nvSpPr>
          <p:cNvPr id="20483" name="Rectangle 3"/>
          <p:cNvSpPr>
            <a:spLocks noGrp="1" noChangeArrowheads="1"/>
          </p:cNvSpPr>
          <p:nvPr>
            <p:ph type="body" idx="1"/>
          </p:nvPr>
        </p:nvSpPr>
        <p:spPr/>
        <p:txBody>
          <a:bodyPr/>
          <a:lstStyle/>
          <a:p>
            <a:pPr eaLnBrk="1" hangingPunct="1">
              <a:lnSpc>
                <a:spcPct val="90000"/>
              </a:lnSpc>
            </a:pPr>
            <a:r>
              <a:rPr lang="en-US"/>
              <a:t>Much more experience.</a:t>
            </a:r>
          </a:p>
          <a:p>
            <a:pPr eaLnBrk="1" hangingPunct="1">
              <a:lnSpc>
                <a:spcPct val="90000"/>
              </a:lnSpc>
            </a:pPr>
            <a:r>
              <a:rPr lang="en-US"/>
              <a:t>Able to plan at much higher level</a:t>
            </a:r>
          </a:p>
          <a:p>
            <a:pPr eaLnBrk="1" hangingPunct="1">
              <a:lnSpc>
                <a:spcPct val="90000"/>
              </a:lnSpc>
            </a:pPr>
            <a:r>
              <a:rPr lang="en-US"/>
              <a:t>Still uses rules occasionally</a:t>
            </a:r>
          </a:p>
          <a:p>
            <a:pPr eaLnBrk="1" hangingPunct="1">
              <a:lnSpc>
                <a:spcPct val="90000"/>
              </a:lnSpc>
            </a:pPr>
            <a:r>
              <a:rPr lang="en-US"/>
              <a:t>Driving a car: Most actions automatic, can be overwhelmed.</a:t>
            </a:r>
          </a:p>
          <a:p>
            <a:pPr eaLnBrk="1" hangingPunct="1">
              <a:lnSpc>
                <a:spcPct val="90000"/>
              </a:lnSpc>
            </a:pPr>
            <a:r>
              <a:rPr lang="en-US"/>
              <a:t>Computing : Confident about package, and can transfer this knowledge to other packages. Concentrates on task.</a:t>
            </a:r>
          </a:p>
          <a:p>
            <a:pPr eaLnBrk="1" hangingPunct="1">
              <a:lnSpc>
                <a:spcPct val="90000"/>
              </a:lnSpc>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Expert</a:t>
            </a:r>
          </a:p>
        </p:txBody>
      </p:sp>
      <p:sp>
        <p:nvSpPr>
          <p:cNvPr id="21507" name="Rectangle 3"/>
          <p:cNvSpPr>
            <a:spLocks noGrp="1" noChangeArrowheads="1"/>
          </p:cNvSpPr>
          <p:nvPr>
            <p:ph type="body" idx="1"/>
          </p:nvPr>
        </p:nvSpPr>
        <p:spPr/>
        <p:txBody>
          <a:bodyPr/>
          <a:lstStyle/>
          <a:p>
            <a:pPr eaLnBrk="1" hangingPunct="1">
              <a:lnSpc>
                <a:spcPct val="90000"/>
              </a:lnSpc>
            </a:pPr>
            <a:r>
              <a:rPr lang="en-US"/>
              <a:t>Very experienced.</a:t>
            </a:r>
          </a:p>
          <a:p>
            <a:pPr eaLnBrk="1" hangingPunct="1">
              <a:lnSpc>
                <a:spcPct val="90000"/>
              </a:lnSpc>
            </a:pPr>
            <a:r>
              <a:rPr lang="en-US"/>
              <a:t>Perform procedures automatically</a:t>
            </a:r>
          </a:p>
          <a:p>
            <a:pPr eaLnBrk="1" hangingPunct="1">
              <a:lnSpc>
                <a:spcPct val="90000"/>
              </a:lnSpc>
            </a:pPr>
            <a:r>
              <a:rPr lang="en-US"/>
              <a:t>Can write new rules</a:t>
            </a:r>
          </a:p>
          <a:p>
            <a:pPr eaLnBrk="1" hangingPunct="1">
              <a:lnSpc>
                <a:spcPct val="90000"/>
              </a:lnSpc>
            </a:pPr>
            <a:r>
              <a:rPr lang="en-US"/>
              <a:t>Driving a Car: Professional driver/advanced level, very little attention focused on mechanics of driving</a:t>
            </a:r>
          </a:p>
          <a:p>
            <a:pPr eaLnBrk="1" hangingPunct="1">
              <a:lnSpc>
                <a:spcPct val="90000"/>
              </a:lnSpc>
            </a:pPr>
            <a:r>
              <a:rPr lang="en-US"/>
              <a:t>Computing: “Power user” – can read manual!</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Learning and HCI</a:t>
            </a:r>
          </a:p>
        </p:txBody>
      </p:sp>
      <p:sp>
        <p:nvSpPr>
          <p:cNvPr id="22531" name="Rectangle 3"/>
          <p:cNvSpPr>
            <a:spLocks noGrp="1" noChangeArrowheads="1"/>
          </p:cNvSpPr>
          <p:nvPr>
            <p:ph type="body" idx="1"/>
          </p:nvPr>
        </p:nvSpPr>
        <p:spPr/>
        <p:txBody>
          <a:bodyPr/>
          <a:lstStyle/>
          <a:p>
            <a:pPr eaLnBrk="1" hangingPunct="1"/>
            <a:r>
              <a:rPr lang="en-US"/>
              <a:t>Lots of short lessons more effective than long ones – common experience with software.</a:t>
            </a:r>
          </a:p>
          <a:p>
            <a:pPr eaLnBrk="1" hangingPunct="1"/>
            <a:r>
              <a:rPr lang="en-US"/>
              <a:t>How much learning can you expect the user to put in ?</a:t>
            </a:r>
          </a:p>
          <a:p>
            <a:pPr eaLnBrk="1" hangingPunct="1"/>
            <a:r>
              <a:rPr lang="en-US"/>
              <a:t>Usually, only novices any use for usability testing.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Learning Styles</a:t>
            </a:r>
          </a:p>
        </p:txBody>
      </p:sp>
      <p:sp>
        <p:nvSpPr>
          <p:cNvPr id="23555" name="Rectangle 3"/>
          <p:cNvSpPr>
            <a:spLocks noGrp="1" noChangeArrowheads="1"/>
          </p:cNvSpPr>
          <p:nvPr>
            <p:ph type="body" idx="1"/>
          </p:nvPr>
        </p:nvSpPr>
        <p:spPr/>
        <p:txBody>
          <a:bodyPr/>
          <a:lstStyle/>
          <a:p>
            <a:pPr eaLnBrk="1" hangingPunct="1"/>
            <a:r>
              <a:rPr lang="en-US" dirty="0"/>
              <a:t>sensing learners or intuitive learners </a:t>
            </a:r>
          </a:p>
          <a:p>
            <a:pPr eaLnBrk="1" hangingPunct="1"/>
            <a:r>
              <a:rPr lang="en-US" dirty="0"/>
              <a:t>visual learners or verbal learners </a:t>
            </a:r>
          </a:p>
          <a:p>
            <a:pPr eaLnBrk="1" hangingPunct="1"/>
            <a:r>
              <a:rPr lang="en-US" dirty="0"/>
              <a:t>inductive learners or deductive learners </a:t>
            </a:r>
          </a:p>
          <a:p>
            <a:pPr eaLnBrk="1" hangingPunct="1"/>
            <a:r>
              <a:rPr lang="en-US" dirty="0"/>
              <a:t>active learners or reflective learners</a:t>
            </a:r>
          </a:p>
          <a:p>
            <a:pPr eaLnBrk="1" hangingPunct="1"/>
            <a:r>
              <a:rPr lang="en-US" dirty="0"/>
              <a:t> sequential learners  or global </a:t>
            </a:r>
            <a:r>
              <a:rPr lang="en-US" dirty="0" smtClean="0"/>
              <a:t>learners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NZ"/>
              <a:t>Learnability</a:t>
            </a:r>
          </a:p>
        </p:txBody>
      </p:sp>
      <p:sp>
        <p:nvSpPr>
          <p:cNvPr id="24579" name="Rectangle 3"/>
          <p:cNvSpPr>
            <a:spLocks noGrp="1" noChangeArrowheads="1"/>
          </p:cNvSpPr>
          <p:nvPr>
            <p:ph type="body" idx="1"/>
          </p:nvPr>
        </p:nvSpPr>
        <p:spPr/>
        <p:txBody>
          <a:bodyPr/>
          <a:lstStyle/>
          <a:p>
            <a:pPr eaLnBrk="1" hangingPunct="1">
              <a:lnSpc>
                <a:spcPct val="90000"/>
              </a:lnSpc>
            </a:pPr>
            <a:r>
              <a:rPr lang="en-NZ"/>
              <a:t>Learning Overhead vs expected returns</a:t>
            </a:r>
          </a:p>
          <a:p>
            <a:pPr eaLnBrk="1" hangingPunct="1">
              <a:lnSpc>
                <a:spcPct val="90000"/>
              </a:lnSpc>
            </a:pPr>
            <a:r>
              <a:rPr lang="en-NZ"/>
              <a:t>The 10 minute rule (Preece, 2002:16)</a:t>
            </a:r>
          </a:p>
          <a:p>
            <a:pPr eaLnBrk="1" hangingPunct="1">
              <a:lnSpc>
                <a:spcPct val="90000"/>
              </a:lnSpc>
            </a:pPr>
            <a:r>
              <a:rPr lang="en-NZ"/>
              <a:t>Principles that support learnability (Dix et al. 2004:261)</a:t>
            </a:r>
          </a:p>
          <a:p>
            <a:pPr lvl="1" eaLnBrk="1" hangingPunct="1">
              <a:lnSpc>
                <a:spcPct val="90000"/>
              </a:lnSpc>
            </a:pPr>
            <a:r>
              <a:rPr lang="en-NZ"/>
              <a:t>Predictability</a:t>
            </a:r>
          </a:p>
          <a:p>
            <a:pPr lvl="1" eaLnBrk="1" hangingPunct="1">
              <a:lnSpc>
                <a:spcPct val="90000"/>
              </a:lnSpc>
            </a:pPr>
            <a:r>
              <a:rPr lang="en-NZ"/>
              <a:t>Sythesizability</a:t>
            </a:r>
          </a:p>
          <a:p>
            <a:pPr lvl="1" eaLnBrk="1" hangingPunct="1">
              <a:lnSpc>
                <a:spcPct val="90000"/>
              </a:lnSpc>
            </a:pPr>
            <a:r>
              <a:rPr lang="en-NZ"/>
              <a:t>Familiarity</a:t>
            </a:r>
          </a:p>
          <a:p>
            <a:pPr lvl="1" eaLnBrk="1" hangingPunct="1">
              <a:lnSpc>
                <a:spcPct val="90000"/>
              </a:lnSpc>
            </a:pPr>
            <a:r>
              <a:rPr lang="en-NZ"/>
              <a:t>Generalizability</a:t>
            </a:r>
          </a:p>
          <a:p>
            <a:pPr lvl="1" eaLnBrk="1" hangingPunct="1">
              <a:lnSpc>
                <a:spcPct val="90000"/>
              </a:lnSpc>
            </a:pPr>
            <a:r>
              <a:rPr lang="en-NZ"/>
              <a:t>Consistency</a:t>
            </a:r>
          </a:p>
          <a:p>
            <a:pPr eaLnBrk="1" hangingPunct="1">
              <a:lnSpc>
                <a:spcPct val="90000"/>
              </a:lnSpc>
            </a:pPr>
            <a:endParaRPr lang="en-NZ"/>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NZ" altLang="en-US" smtClean="0"/>
              <a:t>References</a:t>
            </a:r>
            <a:endParaRPr lang="en-AU" altLang="en-US" smtClean="0"/>
          </a:p>
        </p:txBody>
      </p:sp>
      <p:sp>
        <p:nvSpPr>
          <p:cNvPr id="48131" name="Rectangle 3"/>
          <p:cNvSpPr>
            <a:spLocks noGrp="1" noChangeArrowheads="1"/>
          </p:cNvSpPr>
          <p:nvPr>
            <p:ph idx="1"/>
          </p:nvPr>
        </p:nvSpPr>
        <p:spPr/>
        <p:txBody>
          <a:bodyPr/>
          <a:lstStyle/>
          <a:p>
            <a:pPr eaLnBrk="1" hangingPunct="1"/>
            <a:r>
              <a:rPr lang="en-NZ" altLang="en-US" smtClean="0">
                <a:cs typeface="Times New Roman" panose="02020603050405020304" pitchFamily="18" charset="0"/>
              </a:rPr>
              <a:t>Alan Dix et al (</a:t>
            </a:r>
            <a:r>
              <a:rPr lang="en-NZ" altLang="en-US" smtClean="0"/>
              <a:t>1998)</a:t>
            </a:r>
            <a:r>
              <a:rPr lang="en-NZ" altLang="en-US" sz="1800" smtClean="0"/>
              <a:t> </a:t>
            </a:r>
            <a:r>
              <a:rPr lang="en-NZ" altLang="en-US" i="1" smtClean="0">
                <a:cs typeface="Times New Roman" panose="02020603050405020304" pitchFamily="18" charset="0"/>
              </a:rPr>
              <a:t>Human computer Interaction, 2nd ed., </a:t>
            </a:r>
            <a:r>
              <a:rPr lang="en-NZ" altLang="en-US" smtClean="0">
                <a:cs typeface="Times New Roman" panose="02020603050405020304" pitchFamily="18" charset="0"/>
              </a:rPr>
              <a:t>Prentice Hall Europe.</a:t>
            </a:r>
          </a:p>
          <a:p>
            <a:pPr eaLnBrk="1" hangingPunct="1"/>
            <a:r>
              <a:rPr lang="en-NZ" altLang="en-US" smtClean="0">
                <a:cs typeface="Times New Roman" panose="02020603050405020304" pitchFamily="18" charset="0"/>
              </a:rPr>
              <a:t>C. Faulkner (1998) </a:t>
            </a:r>
            <a:r>
              <a:rPr lang="en-NZ" altLang="en-US" i="1" smtClean="0">
                <a:cs typeface="Times New Roman" panose="02020603050405020304" pitchFamily="18" charset="0"/>
              </a:rPr>
              <a:t>The Essence of Human Computer Interaction</a:t>
            </a:r>
            <a:r>
              <a:rPr lang="en-NZ" altLang="en-US" smtClean="0">
                <a:cs typeface="Times New Roman" panose="02020603050405020304" pitchFamily="18" charset="0"/>
              </a:rPr>
              <a:t>, Prentice Hall </a:t>
            </a:r>
            <a:endParaRPr lang="en-AU" altLang="en-US" smtClean="0">
              <a:cs typeface="Times New Roman" panose="02020603050405020304" pitchFamily="18" charset="0"/>
            </a:endParaRPr>
          </a:p>
        </p:txBody>
      </p:sp>
      <p:sp>
        <p:nvSpPr>
          <p:cNvPr id="4813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ヒラギノ角ゴ Pro W3" charset="-128"/>
              </a:defRPr>
            </a:lvl1pPr>
            <a:lvl2pPr marL="37931725" indent="-37474525" eaLnBrk="0" hangingPunct="0">
              <a:defRPr sz="2400">
                <a:solidFill>
                  <a:schemeClr val="tx1"/>
                </a:solidFill>
                <a:latin typeface="Times New Roman" panose="02020603050405020304" pitchFamily="18" charset="0"/>
                <a:ea typeface="ヒラギノ角ゴ Pro W3" charset="-128"/>
              </a:defRPr>
            </a:lvl2pPr>
            <a:lvl3pPr eaLnBrk="0" hangingPunct="0">
              <a:defRPr sz="2400">
                <a:solidFill>
                  <a:schemeClr val="tx1"/>
                </a:solidFill>
                <a:latin typeface="Times New Roman" panose="02020603050405020304" pitchFamily="18" charset="0"/>
                <a:ea typeface="ヒラギノ角ゴ Pro W3" charset="-128"/>
              </a:defRPr>
            </a:lvl3pPr>
            <a:lvl4pPr eaLnBrk="0" hangingPunct="0">
              <a:defRPr sz="2400">
                <a:solidFill>
                  <a:schemeClr val="tx1"/>
                </a:solidFill>
                <a:latin typeface="Times New Roman" panose="02020603050405020304" pitchFamily="18" charset="0"/>
                <a:ea typeface="ヒラギノ角ゴ Pro W3" charset="-128"/>
              </a:defRPr>
            </a:lvl4pPr>
            <a:lvl5pPr eaLnBrk="0" hangingPunct="0">
              <a:defRPr sz="2400">
                <a:solidFill>
                  <a:schemeClr val="tx1"/>
                </a:solidFill>
                <a:latin typeface="Times New Roman" panose="02020603050405020304" pitchFamily="18" charset="0"/>
                <a:ea typeface="ヒラギノ角ゴ Pro W3" charset="-128"/>
              </a:defRPr>
            </a:lvl5pPr>
            <a:lvl6pPr marL="457200" eaLnBrk="0" fontAlgn="base" hangingPunct="0">
              <a:spcBef>
                <a:spcPct val="50000"/>
              </a:spcBef>
              <a:spcAft>
                <a:spcPct val="0"/>
              </a:spcAft>
              <a:defRPr sz="2400">
                <a:solidFill>
                  <a:schemeClr val="tx1"/>
                </a:solidFill>
                <a:latin typeface="Times New Roman" panose="02020603050405020304" pitchFamily="18" charset="0"/>
                <a:ea typeface="ヒラギノ角ゴ Pro W3" charset="-128"/>
              </a:defRPr>
            </a:lvl6pPr>
            <a:lvl7pPr marL="914400" eaLnBrk="0" fontAlgn="base" hangingPunct="0">
              <a:spcBef>
                <a:spcPct val="50000"/>
              </a:spcBef>
              <a:spcAft>
                <a:spcPct val="0"/>
              </a:spcAft>
              <a:defRPr sz="2400">
                <a:solidFill>
                  <a:schemeClr val="tx1"/>
                </a:solidFill>
                <a:latin typeface="Times New Roman" panose="02020603050405020304" pitchFamily="18" charset="0"/>
                <a:ea typeface="ヒラギノ角ゴ Pro W3" charset="-128"/>
              </a:defRPr>
            </a:lvl7pPr>
            <a:lvl8pPr marL="1371600" eaLnBrk="0" fontAlgn="base" hangingPunct="0">
              <a:spcBef>
                <a:spcPct val="50000"/>
              </a:spcBef>
              <a:spcAft>
                <a:spcPct val="0"/>
              </a:spcAft>
              <a:defRPr sz="2400">
                <a:solidFill>
                  <a:schemeClr val="tx1"/>
                </a:solidFill>
                <a:latin typeface="Times New Roman" panose="02020603050405020304" pitchFamily="18" charset="0"/>
                <a:ea typeface="ヒラギノ角ゴ Pro W3" charset="-128"/>
              </a:defRPr>
            </a:lvl8pPr>
            <a:lvl9pPr marL="1828800" eaLnBrk="0" fontAlgn="base" hangingPunct="0">
              <a:spcBef>
                <a:spcPct val="50000"/>
              </a:spcBef>
              <a:spcAft>
                <a:spcPct val="0"/>
              </a:spcAft>
              <a:defRPr sz="2400">
                <a:solidFill>
                  <a:schemeClr val="tx1"/>
                </a:solidFill>
                <a:latin typeface="Times New Roman" panose="02020603050405020304" pitchFamily="18" charset="0"/>
                <a:ea typeface="ヒラギノ角ゴ Pro W3" charset="-128"/>
              </a:defRPr>
            </a:lvl9pPr>
          </a:lstStyle>
          <a:p>
            <a:pPr eaLnBrk="1" hangingPunct="1"/>
            <a:fld id="{818924F8-CCDC-459D-A1FA-654AC105F1E9}" type="slidenum">
              <a:rPr lang="en-NZ" altLang="en-US"/>
              <a:pPr eaLnBrk="1" hangingPunct="1"/>
              <a:t>59</a:t>
            </a:fld>
            <a:endParaRPr lang="en-NZ" altLang="en-US"/>
          </a:p>
        </p:txBody>
      </p:sp>
    </p:spTree>
    <p:extLst>
      <p:ext uri="{BB962C8B-B14F-4D97-AF65-F5344CB8AC3E}">
        <p14:creationId xmlns:p14="http://schemas.microsoft.com/office/powerpoint/2010/main" val="95735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Interpreting the signal</a:t>
            </a:r>
            <a:endParaRPr lang="en-AU">
              <a:latin typeface="Arial Unicode MS" charset="0"/>
              <a:ea typeface="ヒラギノ角ゴ Pro W3" charset="0"/>
              <a:cs typeface="ヒラギノ角ゴ Pro W3" charset="0"/>
            </a:endParaRPr>
          </a:p>
        </p:txBody>
      </p:sp>
      <p:sp>
        <p:nvSpPr>
          <p:cNvPr id="26627" name="Rectangle 3"/>
          <p:cNvSpPr>
            <a:spLocks noGrp="1" noChangeArrowheads="1"/>
          </p:cNvSpPr>
          <p:nvPr>
            <p:ph idx="1"/>
          </p:nvPr>
        </p:nvSpPr>
        <p:spPr>
          <a:xfrm>
            <a:off x="1071563" y="1981200"/>
            <a:ext cx="6472237" cy="4114800"/>
          </a:xfrm>
        </p:spPr>
        <p:txBody>
          <a:bodyPr/>
          <a:lstStyle/>
          <a:p>
            <a:pPr eaLnBrk="1" hangingPunct="1">
              <a:spcBef>
                <a:spcPct val="50000"/>
              </a:spcBef>
            </a:pPr>
            <a:endParaRPr lang="en-GB" sz="3600">
              <a:latin typeface="Arial Unicode MS" charset="0"/>
              <a:ea typeface="ヒラギノ角ゴ Pro W3" charset="0"/>
              <a:cs typeface="ヒラギノ角ゴ Pro W3" charset="0"/>
            </a:endParaRPr>
          </a:p>
          <a:p>
            <a:pPr eaLnBrk="1" hangingPunct="1">
              <a:spcBef>
                <a:spcPct val="50000"/>
              </a:spcBef>
            </a:pPr>
            <a:r>
              <a:rPr lang="en-GB" sz="3600">
                <a:latin typeface="Arial Unicode MS" charset="0"/>
                <a:ea typeface="ヒラギノ角ゴ Pro W3" charset="0"/>
                <a:cs typeface="ヒラギノ角ゴ Pro W3" charset="0"/>
                <a:hlinkClick r:id="" action="ppaction://hlinkshowjump?jump=nextslide"/>
              </a:rPr>
              <a:t>Perceiving size and depth</a:t>
            </a:r>
            <a:endParaRPr lang="en-GB" sz="3600">
              <a:latin typeface="Arial Unicode MS" charset="0"/>
              <a:ea typeface="ヒラギノ角ゴ Pro W3" charset="0"/>
              <a:cs typeface="ヒラギノ角ゴ Pro W3" charset="0"/>
            </a:endParaRPr>
          </a:p>
          <a:p>
            <a:pPr eaLnBrk="1" hangingPunct="1">
              <a:spcBef>
                <a:spcPct val="50000"/>
              </a:spcBef>
            </a:pPr>
            <a:r>
              <a:rPr lang="en-GB" sz="3600">
                <a:latin typeface="Arial Unicode MS" charset="0"/>
                <a:ea typeface="ヒラギノ角ゴ Pro W3" charset="0"/>
                <a:cs typeface="ヒラギノ角ゴ Pro W3" charset="0"/>
                <a:hlinkClick r:id="rId2" action="ppaction://hlinksldjump"/>
              </a:rPr>
              <a:t>Perceiving brightness</a:t>
            </a:r>
            <a:endParaRPr lang="en-GB" sz="3600">
              <a:latin typeface="Arial Unicode MS" charset="0"/>
              <a:ea typeface="ヒラギノ角ゴ Pro W3" charset="0"/>
              <a:cs typeface="ヒラギノ角ゴ Pro W3" charset="0"/>
            </a:endParaRPr>
          </a:p>
          <a:p>
            <a:pPr eaLnBrk="1" hangingPunct="1">
              <a:spcBef>
                <a:spcPct val="50000"/>
              </a:spcBef>
            </a:pPr>
            <a:r>
              <a:rPr lang="en-GB" sz="3600">
                <a:latin typeface="Arial Unicode MS" charset="0"/>
                <a:ea typeface="ヒラギノ角ゴ Pro W3" charset="0"/>
                <a:cs typeface="ヒラギノ角ゴ Pro W3" charset="0"/>
                <a:hlinkClick r:id="rId3" action="ppaction://hlinksldjump"/>
              </a:rPr>
              <a:t>Perceiving colour</a:t>
            </a:r>
            <a:endParaRPr lang="en-GB" sz="3600">
              <a:latin typeface="Arial Unicode MS" charset="0"/>
              <a:ea typeface="ヒラギノ角ゴ Pro W3" charset="0"/>
              <a:cs typeface="ヒラギノ角ゴ Pro W3" charset="0"/>
            </a:endParaRPr>
          </a:p>
          <a:p>
            <a:pPr eaLnBrk="1" hangingPunct="1">
              <a:spcBef>
                <a:spcPct val="50000"/>
              </a:spcBef>
              <a:buFontTx/>
              <a:buNone/>
            </a:pPr>
            <a:endParaRPr lang="en-GB" sz="3600">
              <a:latin typeface="Arial Unicode MS" charset="0"/>
              <a:ea typeface="ヒラギノ角ゴ Pro W3" charset="0"/>
              <a:cs typeface="ヒラギノ角ゴ Pro W3" charset="0"/>
            </a:endParaRPr>
          </a:p>
        </p:txBody>
      </p:sp>
      <p:sp>
        <p:nvSpPr>
          <p:cNvPr id="26628"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BB0D52AE-6D01-8847-B594-0A94C45C1625}" type="slidenum">
              <a:rPr lang="en-NZ"/>
              <a:pPr eaLnBrk="1" hangingPunct="1"/>
              <a:t>6</a:t>
            </a:fld>
            <a:endParaRPr lang="en-NZ"/>
          </a:p>
        </p:txBody>
      </p:sp>
    </p:spTree>
    <p:extLst>
      <p:ext uri="{BB962C8B-B14F-4D97-AF65-F5344CB8AC3E}">
        <p14:creationId xmlns:p14="http://schemas.microsoft.com/office/powerpoint/2010/main" val="1888533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rPr>
              <a:t>Interpreting the signal</a:t>
            </a:r>
            <a:endParaRPr lang="en-AU">
              <a:latin typeface="Arial Unicode MS" charset="0"/>
              <a:ea typeface="ヒラギノ角ゴ Pro W3" charset="0"/>
              <a:cs typeface="ヒラギノ角ゴ Pro W3" charset="0"/>
            </a:endParaRPr>
          </a:p>
        </p:txBody>
      </p:sp>
      <p:sp>
        <p:nvSpPr>
          <p:cNvPr id="43011" name="Rectangle 3"/>
          <p:cNvSpPr>
            <a:spLocks noGrp="1" noChangeArrowheads="1"/>
          </p:cNvSpPr>
          <p:nvPr>
            <p:ph idx="1"/>
          </p:nvPr>
        </p:nvSpPr>
        <p:spPr>
          <a:xfrm>
            <a:off x="685800" y="1981200"/>
            <a:ext cx="7772400" cy="4343400"/>
          </a:xfrm>
        </p:spPr>
        <p:txBody>
          <a:bodyPr/>
          <a:lstStyle/>
          <a:p>
            <a:pPr eaLnBrk="1" hangingPunct="1">
              <a:spcBef>
                <a:spcPct val="50000"/>
              </a:spcBef>
            </a:pPr>
            <a:r>
              <a:rPr lang="en-GB" sz="3600" b="1" i="1">
                <a:latin typeface="Arial Unicode MS" charset="0"/>
                <a:ea typeface="ヒラギノ角ゴ Pro W3" charset="0"/>
                <a:cs typeface="ヒラギノ角ゴ Pro W3" charset="0"/>
              </a:rPr>
              <a:t>Perceiving size and depth</a:t>
            </a:r>
          </a:p>
          <a:p>
            <a:pPr lvl="1" eaLnBrk="1" hangingPunct="1">
              <a:spcBef>
                <a:spcPct val="50000"/>
              </a:spcBef>
            </a:pPr>
            <a:r>
              <a:rPr lang="en-US" sz="2400">
                <a:solidFill>
                  <a:srgbClr val="FFC000"/>
                </a:solidFill>
                <a:latin typeface="Arial Unicode MS" charset="0"/>
                <a:ea typeface="ヒラギノ角ゴ Pro W3" charset="0"/>
              </a:rPr>
              <a:t>visual angle </a:t>
            </a:r>
            <a:r>
              <a:rPr lang="en-US" sz="2400">
                <a:latin typeface="Arial Unicode MS" charset="0"/>
                <a:ea typeface="ヒラギノ角ゴ Pro W3" charset="0"/>
              </a:rPr>
              <a:t>indicates how much of</a:t>
            </a:r>
            <a:r>
              <a:rPr lang="en-GB" sz="2400">
                <a:latin typeface="Arial Unicode MS" charset="0"/>
                <a:ea typeface="ヒラギノ角ゴ Pro W3" charset="0"/>
              </a:rPr>
              <a:t> </a:t>
            </a:r>
            <a:r>
              <a:rPr lang="en-US" sz="2400">
                <a:latin typeface="Arial Unicode MS" charset="0"/>
                <a:ea typeface="ヒラギノ角ゴ Pro W3" charset="0"/>
              </a:rPr>
              <a:t>view object occupies (relates to size and</a:t>
            </a:r>
            <a:r>
              <a:rPr lang="en-GB" sz="2400">
                <a:latin typeface="Arial Unicode MS" charset="0"/>
                <a:ea typeface="ヒラギノ角ゴ Pro W3" charset="0"/>
              </a:rPr>
              <a:t> </a:t>
            </a:r>
            <a:r>
              <a:rPr lang="en-US" sz="2400">
                <a:latin typeface="Arial Unicode MS" charset="0"/>
                <a:ea typeface="ヒラギノ角ゴ Pro W3" charset="0"/>
              </a:rPr>
              <a:t>distance from eye)</a:t>
            </a:r>
          </a:p>
          <a:p>
            <a:pPr lvl="1" eaLnBrk="1" hangingPunct="1">
              <a:spcBef>
                <a:spcPct val="50000"/>
              </a:spcBef>
            </a:pPr>
            <a:r>
              <a:rPr lang="en-US" sz="2400">
                <a:solidFill>
                  <a:srgbClr val="FFC000"/>
                </a:solidFill>
                <a:latin typeface="Arial Unicode MS" charset="0"/>
                <a:ea typeface="ヒラギノ角ゴ Pro W3" charset="0"/>
              </a:rPr>
              <a:t>visual</a:t>
            </a:r>
            <a:r>
              <a:rPr lang="en-US" sz="2400">
                <a:solidFill>
                  <a:srgbClr val="FFFF99"/>
                </a:solidFill>
                <a:latin typeface="Arial Unicode MS" charset="0"/>
                <a:ea typeface="ヒラギノ角ゴ Pro W3" charset="0"/>
              </a:rPr>
              <a:t> </a:t>
            </a:r>
            <a:r>
              <a:rPr lang="en-US" sz="2400">
                <a:solidFill>
                  <a:srgbClr val="FFC000"/>
                </a:solidFill>
                <a:latin typeface="Arial Unicode MS" charset="0"/>
                <a:ea typeface="ヒラギノ角ゴ Pro W3" charset="0"/>
              </a:rPr>
              <a:t>acuity</a:t>
            </a:r>
            <a:r>
              <a:rPr lang="en-US" sz="2400">
                <a:latin typeface="Arial Unicode MS" charset="0"/>
                <a:ea typeface="ヒラギノ角ゴ Pro W3" charset="0"/>
              </a:rPr>
              <a:t> is ability to perceive detail</a:t>
            </a:r>
            <a:r>
              <a:rPr lang="en-GB" sz="2400">
                <a:latin typeface="Arial Unicode MS" charset="0"/>
                <a:ea typeface="ヒラギノ角ゴ Pro W3" charset="0"/>
              </a:rPr>
              <a:t> </a:t>
            </a:r>
            <a:r>
              <a:rPr lang="en-US" sz="2400">
                <a:latin typeface="Arial Unicode MS" charset="0"/>
                <a:ea typeface="ヒラギノ角ゴ Pro W3" charset="0"/>
              </a:rPr>
              <a:t>(limited)</a:t>
            </a:r>
          </a:p>
          <a:p>
            <a:pPr lvl="1" eaLnBrk="1" hangingPunct="1">
              <a:spcBef>
                <a:spcPct val="50000"/>
              </a:spcBef>
            </a:pPr>
            <a:r>
              <a:rPr lang="en-US" sz="2400">
                <a:latin typeface="Arial Unicode MS" charset="0"/>
                <a:ea typeface="ヒラギノ角ゴ Pro W3" charset="0"/>
              </a:rPr>
              <a:t>familiar objects are perceived as </a:t>
            </a:r>
            <a:r>
              <a:rPr lang="en-US" sz="2400">
                <a:solidFill>
                  <a:srgbClr val="FFC000"/>
                </a:solidFill>
                <a:latin typeface="Arial Unicode MS" charset="0"/>
                <a:ea typeface="ヒラギノ角ゴ Pro W3" charset="0"/>
              </a:rPr>
              <a:t>constant</a:t>
            </a:r>
            <a:r>
              <a:rPr lang="en-US" sz="2400">
                <a:solidFill>
                  <a:srgbClr val="FFFF99"/>
                </a:solidFill>
                <a:latin typeface="Arial Unicode MS" charset="0"/>
                <a:ea typeface="ヒラギノ角ゴ Pro W3" charset="0"/>
              </a:rPr>
              <a:t> </a:t>
            </a:r>
            <a:r>
              <a:rPr lang="en-US" sz="2400">
                <a:solidFill>
                  <a:srgbClr val="FFC000"/>
                </a:solidFill>
                <a:latin typeface="Arial Unicode MS" charset="0"/>
                <a:ea typeface="ヒラギノ角ゴ Pro W3" charset="0"/>
              </a:rPr>
              <a:t>size</a:t>
            </a:r>
            <a:r>
              <a:rPr lang="en-US" sz="2400">
                <a:latin typeface="Arial Unicode MS" charset="0"/>
                <a:ea typeface="ヒラギノ角ゴ Pro W3" charset="0"/>
              </a:rPr>
              <a:t> </a:t>
            </a:r>
            <a:r>
              <a:rPr lang="en-GB" sz="2400">
                <a:latin typeface="Arial Unicode MS" charset="0"/>
                <a:ea typeface="ヒラギノ角ゴ Pro W3" charset="0"/>
              </a:rPr>
              <a:t>(</a:t>
            </a:r>
            <a:r>
              <a:rPr lang="en-US" sz="2400">
                <a:latin typeface="Arial Unicode MS" charset="0"/>
                <a:ea typeface="ヒラギノ角ゴ Pro W3" charset="0"/>
              </a:rPr>
              <a:t>in spite of changes in visual angle when far away)</a:t>
            </a:r>
          </a:p>
          <a:p>
            <a:pPr lvl="1" eaLnBrk="1" hangingPunct="1">
              <a:spcBef>
                <a:spcPct val="50000"/>
              </a:spcBef>
            </a:pPr>
            <a:r>
              <a:rPr lang="en-US" sz="2400">
                <a:latin typeface="Arial Unicode MS" charset="0"/>
                <a:ea typeface="ヒラギノ角ゴ Pro W3" charset="0"/>
              </a:rPr>
              <a:t>cues like </a:t>
            </a:r>
            <a:r>
              <a:rPr lang="en-US" sz="2400">
                <a:solidFill>
                  <a:srgbClr val="FFC000"/>
                </a:solidFill>
                <a:latin typeface="Arial Unicode MS" charset="0"/>
                <a:ea typeface="ヒラギノ角ゴ Pro W3" charset="0"/>
              </a:rPr>
              <a:t>overlapping</a:t>
            </a:r>
            <a:r>
              <a:rPr lang="en-US" sz="2400">
                <a:latin typeface="Arial Unicode MS" charset="0"/>
                <a:ea typeface="ヒラギノ角ゴ Pro W3" charset="0"/>
              </a:rPr>
              <a:t> help perception of size</a:t>
            </a:r>
            <a:r>
              <a:rPr lang="en-GB" sz="2400">
                <a:latin typeface="Arial Unicode MS" charset="0"/>
                <a:ea typeface="ヒラギノ角ゴ Pro W3" charset="0"/>
              </a:rPr>
              <a:t> </a:t>
            </a:r>
            <a:r>
              <a:rPr lang="en-US" sz="2400">
                <a:latin typeface="Arial Unicode MS" charset="0"/>
                <a:ea typeface="ヒラギノ角ゴ Pro W3" charset="0"/>
              </a:rPr>
              <a:t>and depth</a:t>
            </a:r>
          </a:p>
          <a:p>
            <a:pPr lvl="1" eaLnBrk="1" hangingPunct="1"/>
            <a:endParaRPr lang="en-AU" sz="2400">
              <a:latin typeface="Arial Unicode MS" charset="0"/>
              <a:ea typeface="ヒラギノ角ゴ Pro W3" charset="0"/>
            </a:endParaRPr>
          </a:p>
        </p:txBody>
      </p:sp>
      <p:sp>
        <p:nvSpPr>
          <p:cNvPr id="2765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C6F23491-FAE4-8340-B8A2-6B17A3BAB7CE}" type="slidenum">
              <a:rPr lang="en-NZ"/>
              <a:pPr eaLnBrk="1" hangingPunct="1"/>
              <a:t>7</a:t>
            </a:fld>
            <a:endParaRPr lang="en-NZ"/>
          </a:p>
        </p:txBody>
      </p:sp>
    </p:spTree>
    <p:extLst>
      <p:ext uri="{BB962C8B-B14F-4D97-AF65-F5344CB8AC3E}">
        <p14:creationId xmlns:p14="http://schemas.microsoft.com/office/powerpoint/2010/main" val="264868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228600"/>
            <a:ext cx="7772400" cy="1143000"/>
          </a:xfrm>
        </p:spPr>
        <p:txBody>
          <a:bodyPr/>
          <a:lstStyle/>
          <a:p>
            <a:pPr eaLnBrk="1" hangingPunct="1"/>
            <a:r>
              <a:rPr lang="en-NZ">
                <a:latin typeface="Arial Unicode MS" charset="0"/>
                <a:ea typeface="ヒラギノ角ゴ Pro W3" charset="0"/>
                <a:cs typeface="ヒラギノ角ゴ Pro W3" charset="0"/>
                <a:hlinkClick r:id="rId2" action="ppaction://hlinksldjump"/>
              </a:rPr>
              <a:t>Interpreting the signal</a:t>
            </a:r>
            <a:endParaRPr lang="en-AU">
              <a:latin typeface="Arial Unicode MS" charset="0"/>
              <a:ea typeface="ヒラギノ角ゴ Pro W3" charset="0"/>
              <a:cs typeface="ヒラギノ角ゴ Pro W3" charset="0"/>
            </a:endParaRPr>
          </a:p>
        </p:txBody>
      </p:sp>
      <p:sp>
        <p:nvSpPr>
          <p:cNvPr id="28675" name="Rectangle 3"/>
          <p:cNvSpPr>
            <a:spLocks noGrp="1" noChangeArrowheads="1"/>
          </p:cNvSpPr>
          <p:nvPr>
            <p:ph idx="1"/>
          </p:nvPr>
        </p:nvSpPr>
        <p:spPr>
          <a:xfrm>
            <a:off x="395288" y="1219200"/>
            <a:ext cx="8034337" cy="4567238"/>
          </a:xfrm>
        </p:spPr>
        <p:txBody>
          <a:bodyPr/>
          <a:lstStyle/>
          <a:p>
            <a:pPr eaLnBrk="1" hangingPunct="1"/>
            <a:r>
              <a:rPr lang="en-NZ" sz="2000">
                <a:latin typeface="Arial Unicode MS" charset="0"/>
                <a:ea typeface="ヒラギノ角ゴ Pro W3" charset="0"/>
                <a:cs typeface="ヒラギノ角ゴ Pro W3" charset="0"/>
              </a:rPr>
              <a:t>Visual angle – objects of different sizes and different distances may have the same visual angle:</a:t>
            </a:r>
          </a:p>
          <a:p>
            <a:pPr eaLnBrk="1" hangingPunct="1"/>
            <a:endParaRPr lang="en-NZ" sz="2000">
              <a:latin typeface="Arial Unicode MS" charset="0"/>
              <a:ea typeface="ヒラギノ角ゴ Pro W3" charset="0"/>
              <a:cs typeface="ヒラギノ角ゴ Pro W3" charset="0"/>
            </a:endParaRPr>
          </a:p>
          <a:p>
            <a:pPr eaLnBrk="1" hangingPunct="1"/>
            <a:endParaRPr lang="en-NZ" sz="2000">
              <a:latin typeface="Arial Unicode MS" charset="0"/>
              <a:ea typeface="ヒラギノ角ゴ Pro W3" charset="0"/>
              <a:cs typeface="ヒラギノ角ゴ Pro W3" charset="0"/>
            </a:endParaRPr>
          </a:p>
          <a:p>
            <a:pPr eaLnBrk="1" hangingPunct="1"/>
            <a:endParaRPr lang="en-NZ" sz="2000">
              <a:latin typeface="Arial Unicode MS" charset="0"/>
              <a:ea typeface="ヒラギノ角ゴ Pro W3" charset="0"/>
              <a:cs typeface="ヒラギノ角ゴ Pro W3" charset="0"/>
            </a:endParaRPr>
          </a:p>
          <a:p>
            <a:pPr eaLnBrk="1" hangingPunct="1"/>
            <a:endParaRPr lang="en-NZ" sz="2000">
              <a:latin typeface="Arial Unicode MS" charset="0"/>
              <a:ea typeface="ヒラギノ角ゴ Pro W3" charset="0"/>
              <a:cs typeface="ヒラギノ角ゴ Pro W3" charset="0"/>
            </a:endParaRPr>
          </a:p>
          <a:p>
            <a:pPr eaLnBrk="1" hangingPunct="1"/>
            <a:endParaRPr lang="en-NZ" sz="2000">
              <a:latin typeface="Arial Unicode MS" charset="0"/>
              <a:ea typeface="ヒラギノ角ゴ Pro W3" charset="0"/>
              <a:cs typeface="ヒラギノ角ゴ Pro W3" charset="0"/>
            </a:endParaRPr>
          </a:p>
          <a:p>
            <a:pPr eaLnBrk="1" hangingPunct="1"/>
            <a:endParaRPr lang="en-NZ" sz="2000">
              <a:latin typeface="Arial Unicode MS" charset="0"/>
              <a:ea typeface="ヒラギノ角ゴ Pro W3" charset="0"/>
              <a:cs typeface="ヒラギノ角ゴ Pro W3" charset="0"/>
            </a:endParaRPr>
          </a:p>
          <a:p>
            <a:pPr eaLnBrk="1" hangingPunct="1"/>
            <a:r>
              <a:rPr lang="en-NZ" sz="2000">
                <a:latin typeface="Arial Unicode MS" charset="0"/>
                <a:ea typeface="ヒラギノ角ゴ Pro W3" charset="0"/>
                <a:cs typeface="ヒラギノ角ゴ Pro W3" charset="0"/>
              </a:rPr>
              <a:t>Objects of the same size at different distances have different visual angles:</a:t>
            </a:r>
          </a:p>
          <a:p>
            <a:pPr eaLnBrk="1" hangingPunct="1"/>
            <a:endParaRPr lang="en-NZ" sz="2000">
              <a:latin typeface="Arial Unicode MS" charset="0"/>
              <a:ea typeface="ヒラギノ角ゴ Pro W3" charset="0"/>
              <a:cs typeface="ヒラギノ角ゴ Pro W3" charset="0"/>
            </a:endParaRPr>
          </a:p>
          <a:p>
            <a:pPr eaLnBrk="1" hangingPunct="1"/>
            <a:endParaRPr lang="en-AU" sz="2000">
              <a:latin typeface="Arial Unicode MS" charset="0"/>
              <a:ea typeface="ヒラギノ角ゴ Pro W3" charset="0"/>
              <a:cs typeface="ヒラギノ角ゴ Pro W3" charset="0"/>
            </a:endParaRPr>
          </a:p>
        </p:txBody>
      </p:sp>
      <p:sp>
        <p:nvSpPr>
          <p:cNvPr id="28676"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432AF061-A68F-1948-B96B-F8C4429B1419}" type="slidenum">
              <a:rPr lang="en-NZ"/>
              <a:pPr eaLnBrk="1" hangingPunct="1"/>
              <a:t>8</a:t>
            </a:fld>
            <a:endParaRPr lang="en-NZ"/>
          </a:p>
        </p:txBody>
      </p:sp>
      <p:pic>
        <p:nvPicPr>
          <p:cNvPr id="28677" name="Picture 4" descr="BD1084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2286000"/>
            <a:ext cx="914400" cy="86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8" name="Line 5"/>
          <p:cNvSpPr>
            <a:spLocks noChangeShapeType="1"/>
          </p:cNvSpPr>
          <p:nvPr/>
        </p:nvSpPr>
        <p:spPr bwMode="auto">
          <a:xfrm>
            <a:off x="2895600" y="2057400"/>
            <a:ext cx="4413250" cy="866775"/>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2895600" y="2819400"/>
            <a:ext cx="4419600" cy="137160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39" name="Tree"/>
          <p:cNvSpPr>
            <a:spLocks noEditPoints="1" noChangeArrowheads="1"/>
          </p:cNvSpPr>
          <p:nvPr/>
        </p:nvSpPr>
        <p:spPr bwMode="auto">
          <a:xfrm>
            <a:off x="2743200" y="2133600"/>
            <a:ext cx="1143000" cy="182880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NZ">
              <a:latin typeface="Times New Roman" pitchFamily="18" charset="0"/>
              <a:ea typeface="+mn-ea"/>
              <a:cs typeface="+mn-cs"/>
            </a:endParaRPr>
          </a:p>
        </p:txBody>
      </p:sp>
      <p:sp>
        <p:nvSpPr>
          <p:cNvPr id="44040" name="Tree"/>
          <p:cNvSpPr>
            <a:spLocks noEditPoints="1" noChangeArrowheads="1"/>
          </p:cNvSpPr>
          <p:nvPr/>
        </p:nvSpPr>
        <p:spPr bwMode="auto">
          <a:xfrm>
            <a:off x="4724400" y="2438400"/>
            <a:ext cx="381000" cy="99060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NZ">
              <a:latin typeface="Times New Roman" pitchFamily="18" charset="0"/>
              <a:ea typeface="+mn-ea"/>
              <a:cs typeface="+mn-cs"/>
            </a:endParaRPr>
          </a:p>
        </p:txBody>
      </p:sp>
      <p:grpSp>
        <p:nvGrpSpPr>
          <p:cNvPr id="28682" name="Group 18"/>
          <p:cNvGrpSpPr>
            <a:grpSpLocks/>
          </p:cNvGrpSpPr>
          <p:nvPr/>
        </p:nvGrpSpPr>
        <p:grpSpPr bwMode="auto">
          <a:xfrm>
            <a:off x="1000125" y="4795838"/>
            <a:ext cx="6629400" cy="1419225"/>
            <a:chOff x="144" y="3072"/>
            <a:chExt cx="4704" cy="1248"/>
          </a:xfrm>
        </p:grpSpPr>
        <p:pic>
          <p:nvPicPr>
            <p:cNvPr id="28683" name="Picture 9" descr="BD1084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2" y="3293"/>
              <a:ext cx="576" cy="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84" name="Line 10"/>
            <p:cNvSpPr>
              <a:spLocks noChangeShapeType="1"/>
            </p:cNvSpPr>
            <p:nvPr/>
          </p:nvSpPr>
          <p:spPr bwMode="auto">
            <a:xfrm>
              <a:off x="336" y="3120"/>
              <a:ext cx="4464" cy="576"/>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5" name="Line 11"/>
            <p:cNvSpPr>
              <a:spLocks noChangeShapeType="1"/>
            </p:cNvSpPr>
            <p:nvPr/>
          </p:nvSpPr>
          <p:spPr bwMode="auto">
            <a:xfrm flipH="1">
              <a:off x="384" y="3600"/>
              <a:ext cx="4320" cy="72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45" name="Tree"/>
            <p:cNvSpPr>
              <a:spLocks noEditPoints="1" noChangeArrowheads="1"/>
            </p:cNvSpPr>
            <p:nvPr/>
          </p:nvSpPr>
          <p:spPr bwMode="auto">
            <a:xfrm>
              <a:off x="144" y="3119"/>
              <a:ext cx="720" cy="1153"/>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NZ">
                <a:latin typeface="Times New Roman" pitchFamily="18" charset="0"/>
                <a:ea typeface="+mn-ea"/>
                <a:cs typeface="+mn-cs"/>
              </a:endParaRPr>
            </a:p>
          </p:txBody>
        </p:sp>
        <p:sp>
          <p:nvSpPr>
            <p:cNvPr id="44046" name="Tree"/>
            <p:cNvSpPr>
              <a:spLocks noEditPoints="1" noChangeArrowheads="1"/>
            </p:cNvSpPr>
            <p:nvPr/>
          </p:nvSpPr>
          <p:spPr bwMode="auto">
            <a:xfrm>
              <a:off x="1441" y="3072"/>
              <a:ext cx="721" cy="1152"/>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NZ">
                <a:latin typeface="Times New Roman" pitchFamily="18" charset="0"/>
                <a:ea typeface="+mn-ea"/>
                <a:cs typeface="+mn-cs"/>
              </a:endParaRPr>
            </a:p>
          </p:txBody>
        </p:sp>
        <p:sp>
          <p:nvSpPr>
            <p:cNvPr id="28688" name="Line 16"/>
            <p:cNvSpPr>
              <a:spLocks noChangeShapeType="1"/>
            </p:cNvSpPr>
            <p:nvPr/>
          </p:nvSpPr>
          <p:spPr bwMode="auto">
            <a:xfrm flipV="1">
              <a:off x="1776" y="3566"/>
              <a:ext cx="2964" cy="754"/>
            </a:xfrm>
            <a:prstGeom prst="line">
              <a:avLst/>
            </a:prstGeom>
            <a:noFill/>
            <a:ln w="38100">
              <a:solidFill>
                <a:srgbClr val="FF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8689" name="Line 17"/>
            <p:cNvSpPr>
              <a:spLocks noChangeShapeType="1"/>
            </p:cNvSpPr>
            <p:nvPr/>
          </p:nvSpPr>
          <p:spPr bwMode="auto">
            <a:xfrm>
              <a:off x="1776" y="3072"/>
              <a:ext cx="2928" cy="624"/>
            </a:xfrm>
            <a:prstGeom prst="line">
              <a:avLst/>
            </a:prstGeom>
            <a:noFill/>
            <a:ln w="38100">
              <a:solidFill>
                <a:srgbClr val="FF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9272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NZ">
                <a:latin typeface="Arial Unicode MS" charset="0"/>
                <a:ea typeface="ヒラギノ角ゴ Pro W3" charset="0"/>
                <a:cs typeface="ヒラギノ角ゴ Pro W3" charset="0"/>
                <a:hlinkClick r:id="rId2" action="ppaction://hlinksldjump"/>
              </a:rPr>
              <a:t>Interpreting the signal</a:t>
            </a:r>
            <a:endParaRPr lang="en-AU">
              <a:latin typeface="Arial Unicode MS" charset="0"/>
              <a:ea typeface="ヒラギノ角ゴ Pro W3" charset="0"/>
              <a:cs typeface="ヒラギノ角ゴ Pro W3" charset="0"/>
            </a:endParaRPr>
          </a:p>
        </p:txBody>
      </p:sp>
      <p:sp>
        <p:nvSpPr>
          <p:cNvPr id="45059" name="Rectangle 3"/>
          <p:cNvSpPr>
            <a:spLocks noGrp="1" noChangeArrowheads="1"/>
          </p:cNvSpPr>
          <p:nvPr>
            <p:ph idx="1"/>
          </p:nvPr>
        </p:nvSpPr>
        <p:spPr>
          <a:xfrm>
            <a:off x="179388" y="1844675"/>
            <a:ext cx="8583612" cy="4467225"/>
          </a:xfrm>
        </p:spPr>
        <p:txBody>
          <a:bodyPr/>
          <a:lstStyle/>
          <a:p>
            <a:pPr eaLnBrk="1" hangingPunct="1">
              <a:lnSpc>
                <a:spcPct val="90000"/>
              </a:lnSpc>
            </a:pPr>
            <a:r>
              <a:rPr lang="en-NZ" b="1" i="1">
                <a:latin typeface="Arial Unicode MS" charset="0"/>
                <a:ea typeface="ヒラギノ角ゴ Pro W3" charset="0"/>
                <a:cs typeface="ヒラギノ角ゴ Pro W3" charset="0"/>
              </a:rPr>
              <a:t>Perceiving brightness</a:t>
            </a:r>
            <a:r>
              <a:rPr lang="en-NZ">
                <a:latin typeface="Arial Unicode MS" charset="0"/>
                <a:ea typeface="ヒラギノ角ゴ Pro W3" charset="0"/>
                <a:cs typeface="ヒラギノ角ゴ Pro W3" charset="0"/>
              </a:rPr>
              <a:t> – subjective reaction to levels of light </a:t>
            </a:r>
          </a:p>
          <a:p>
            <a:pPr lvl="1" eaLnBrk="1" hangingPunct="1">
              <a:lnSpc>
                <a:spcPct val="90000"/>
              </a:lnSpc>
            </a:pPr>
            <a:r>
              <a:rPr lang="en-NZ">
                <a:latin typeface="Arial Unicode MS" charset="0"/>
                <a:ea typeface="ヒラギノ角ゴ Pro W3" charset="0"/>
              </a:rPr>
              <a:t>Affected by </a:t>
            </a:r>
            <a:r>
              <a:rPr lang="en-NZ">
                <a:solidFill>
                  <a:srgbClr val="FFC000"/>
                </a:solidFill>
                <a:latin typeface="Arial Unicode MS" charset="0"/>
                <a:ea typeface="ヒラギノ角ゴ Pro W3" charset="0"/>
              </a:rPr>
              <a:t>luminance</a:t>
            </a:r>
            <a:r>
              <a:rPr lang="en-NZ">
                <a:latin typeface="Arial Unicode MS" charset="0"/>
                <a:ea typeface="ヒラギノ角ゴ Pro W3" charset="0"/>
              </a:rPr>
              <a:t> (amount of light emitted by an object)</a:t>
            </a:r>
          </a:p>
          <a:p>
            <a:pPr lvl="1" eaLnBrk="1" hangingPunct="1">
              <a:lnSpc>
                <a:spcPct val="90000"/>
              </a:lnSpc>
            </a:pPr>
            <a:r>
              <a:rPr lang="en-NZ">
                <a:solidFill>
                  <a:srgbClr val="FFC000"/>
                </a:solidFill>
                <a:latin typeface="Arial Unicode MS" charset="0"/>
                <a:ea typeface="ヒラギノ角ゴ Pro W3" charset="0"/>
              </a:rPr>
              <a:t>Contrast</a:t>
            </a:r>
            <a:r>
              <a:rPr lang="en-NZ">
                <a:latin typeface="Arial Unicode MS" charset="0"/>
                <a:ea typeface="ヒラギノ角ゴ Pro W3" charset="0"/>
              </a:rPr>
              <a:t> – function of the luminance of an object and that of its background</a:t>
            </a:r>
          </a:p>
          <a:p>
            <a:pPr lvl="1" eaLnBrk="1" hangingPunct="1">
              <a:lnSpc>
                <a:spcPct val="90000"/>
              </a:lnSpc>
            </a:pPr>
            <a:r>
              <a:rPr lang="en-NZ">
                <a:latin typeface="Arial Unicode MS" charset="0"/>
                <a:ea typeface="ヒラギノ角ゴ Pro W3" charset="0"/>
              </a:rPr>
              <a:t>Increased brightness increases visual </a:t>
            </a:r>
            <a:r>
              <a:rPr lang="en-NZ">
                <a:solidFill>
                  <a:srgbClr val="FFC000"/>
                </a:solidFill>
                <a:latin typeface="Arial Unicode MS" charset="0"/>
                <a:ea typeface="ヒラギノ角ゴ Pro W3" charset="0"/>
              </a:rPr>
              <a:t>acuity</a:t>
            </a:r>
            <a:r>
              <a:rPr lang="en-NZ">
                <a:solidFill>
                  <a:srgbClr val="FFFF99"/>
                </a:solidFill>
                <a:latin typeface="Arial Unicode MS" charset="0"/>
                <a:ea typeface="ヒラギノ角ゴ Pro W3" charset="0"/>
              </a:rPr>
              <a:t>,</a:t>
            </a:r>
            <a:r>
              <a:rPr lang="en-NZ">
                <a:latin typeface="Arial Unicode MS" charset="0"/>
                <a:ea typeface="ヒラギノ角ゴ Pro W3" charset="0"/>
              </a:rPr>
              <a:t> i.e. helps see more detail </a:t>
            </a:r>
          </a:p>
          <a:p>
            <a:pPr lvl="1" eaLnBrk="1" hangingPunct="1">
              <a:lnSpc>
                <a:spcPct val="90000"/>
              </a:lnSpc>
            </a:pPr>
            <a:r>
              <a:rPr lang="en-NZ">
                <a:latin typeface="Arial Unicode MS" charset="0"/>
                <a:ea typeface="ヒラギノ角ゴ Pro W3" charset="0"/>
              </a:rPr>
              <a:t>Increased luminance increases </a:t>
            </a:r>
            <a:r>
              <a:rPr lang="en-NZ">
                <a:solidFill>
                  <a:srgbClr val="FFC000"/>
                </a:solidFill>
                <a:latin typeface="Arial Unicode MS" charset="0"/>
                <a:ea typeface="ヒラギノ角ゴ Pro W3" charset="0"/>
              </a:rPr>
              <a:t>flicker</a:t>
            </a:r>
            <a:r>
              <a:rPr lang="en-NZ">
                <a:latin typeface="Arial Unicode MS" charset="0"/>
                <a:ea typeface="ヒラギノ角ゴ Pro W3" charset="0"/>
              </a:rPr>
              <a:t>  (more noticeable in peripheral vision – large displays)</a:t>
            </a:r>
            <a:endParaRPr lang="en-AU">
              <a:latin typeface="Arial Unicode MS" charset="0"/>
              <a:ea typeface="ヒラギノ角ゴ Pro W3" charset="0"/>
            </a:endParaRPr>
          </a:p>
        </p:txBody>
      </p:sp>
      <p:sp>
        <p:nvSpPr>
          <p:cNvPr id="29700"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ea typeface="ヒラギノ角ゴ Pro W3" charset="0"/>
                <a:cs typeface="ヒラギノ角ゴ Pro W3" charset="0"/>
              </a:defRPr>
            </a:lvl1pPr>
            <a:lvl2pPr marL="37931725" indent="-37474525" eaLnBrk="0" hangingPunct="0">
              <a:defRPr sz="2400">
                <a:solidFill>
                  <a:schemeClr val="tx1"/>
                </a:solidFill>
                <a:latin typeface="Times New Roman" charset="0"/>
                <a:ea typeface="ヒラギノ角ゴ Pro W3" charset="0"/>
                <a:cs typeface="ヒラギノ角ゴ Pro W3" charset="0"/>
              </a:defRPr>
            </a:lvl2pPr>
            <a:lvl3pPr eaLnBrk="0" hangingPunct="0">
              <a:defRPr sz="2400">
                <a:solidFill>
                  <a:schemeClr val="tx1"/>
                </a:solidFill>
                <a:latin typeface="Times New Roman" charset="0"/>
                <a:ea typeface="ヒラギノ角ゴ Pro W3" charset="0"/>
                <a:cs typeface="ヒラギノ角ゴ Pro W3" charset="0"/>
              </a:defRPr>
            </a:lvl3pPr>
            <a:lvl4pPr eaLnBrk="0" hangingPunct="0">
              <a:defRPr sz="2400">
                <a:solidFill>
                  <a:schemeClr val="tx1"/>
                </a:solidFill>
                <a:latin typeface="Times New Roman" charset="0"/>
                <a:ea typeface="ヒラギノ角ゴ Pro W3" charset="0"/>
                <a:cs typeface="ヒラギノ角ゴ Pro W3" charset="0"/>
              </a:defRPr>
            </a:lvl4pPr>
            <a:lvl5pPr eaLnBrk="0" hangingPunct="0">
              <a:defRPr sz="2400">
                <a:solidFill>
                  <a:schemeClr val="tx1"/>
                </a:solidFill>
                <a:latin typeface="Times New Roman" charset="0"/>
                <a:ea typeface="ヒラギノ角ゴ Pro W3" charset="0"/>
                <a:cs typeface="ヒラギノ角ゴ Pro W3" charset="0"/>
              </a:defRPr>
            </a:lvl5pPr>
            <a:lvl6pPr marL="4572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6pPr>
            <a:lvl7pPr marL="9144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7pPr>
            <a:lvl8pPr marL="13716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8pPr>
            <a:lvl9pPr marL="1828800" eaLnBrk="0" fontAlgn="base" hangingPunct="0">
              <a:spcBef>
                <a:spcPct val="50000"/>
              </a:spcBef>
              <a:spcAft>
                <a:spcPct val="0"/>
              </a:spcAft>
              <a:defRPr sz="2400">
                <a:solidFill>
                  <a:schemeClr val="tx1"/>
                </a:solidFill>
                <a:latin typeface="Times New Roman" charset="0"/>
                <a:ea typeface="ヒラギノ角ゴ Pro W3" charset="0"/>
                <a:cs typeface="ヒラギノ角ゴ Pro W3" charset="0"/>
              </a:defRPr>
            </a:lvl9pPr>
          </a:lstStyle>
          <a:p>
            <a:pPr eaLnBrk="1" hangingPunct="1"/>
            <a:fld id="{9CB8A3D1-D566-5C43-A690-595D424412A9}" type="slidenum">
              <a:rPr lang="en-NZ"/>
              <a:pPr eaLnBrk="1" hangingPunct="1"/>
              <a:t>9</a:t>
            </a:fld>
            <a:endParaRPr lang="en-NZ"/>
          </a:p>
        </p:txBody>
      </p:sp>
    </p:spTree>
    <p:extLst>
      <p:ext uri="{BB962C8B-B14F-4D97-AF65-F5344CB8AC3E}">
        <p14:creationId xmlns:p14="http://schemas.microsoft.com/office/powerpoint/2010/main" val="71670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theme/theme1.xml><?xml version="1.0" encoding="utf-8"?>
<a:theme xmlns:a="http://schemas.openxmlformats.org/drawingml/2006/main" name="1_SCIS_Template-20030819">
  <a:themeElements>
    <a:clrScheme name="1_SCIS_Template-2003081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1_SCIS_Template-20030819">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400" b="0" i="0" u="none" strike="noStrike" cap="none" normalizeH="0" baseline="0" smtClean="0">
            <a:ln>
              <a:noFill/>
            </a:ln>
            <a:solidFill>
              <a:schemeClr val="tx1"/>
            </a:solidFill>
            <a:effectLst/>
            <a:latin typeface="Times"/>
          </a:defRPr>
        </a:defPPr>
      </a:lstStyle>
    </a:lnDef>
  </a:objectDefaults>
  <a:extraClrSchemeLst>
    <a:extraClrScheme>
      <a:clrScheme name="1_SCIS_Template-2003081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CIS_Template-2003081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CIS_Template-2003081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CIS_Template-2003081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CIS_Template-2003081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CIS_Template-2003081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CIS_Template-20030819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CIS_Template-2003081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CIS_Template-2003081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CIS_Template-2003081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CIS_Template-2003081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CIS_Template-2003081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SCIS_Template-2003081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themeOverride>
</file>

<file path=docProps/app.xml><?xml version="1.0" encoding="utf-8"?>
<Properties xmlns="http://schemas.openxmlformats.org/officeDocument/2006/extended-properties" xmlns:vt="http://schemas.openxmlformats.org/officeDocument/2006/docPropsVTypes">
  <Template>Week 4 hearing_touch</Template>
  <TotalTime>905</TotalTime>
  <Words>2489</Words>
  <Application>Microsoft Macintosh PowerPoint</Application>
  <PresentationFormat>On-screen Show (4:3)</PresentationFormat>
  <Paragraphs>454</Paragraphs>
  <Slides>59</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9" baseType="lpstr">
      <vt:lpstr>Arial Narrow</vt:lpstr>
      <vt:lpstr>Arial Rounded MT Bold</vt:lpstr>
      <vt:lpstr>Arial Unicode MS</vt:lpstr>
      <vt:lpstr>CG Times</vt:lpstr>
      <vt:lpstr>Times</vt:lpstr>
      <vt:lpstr>Times New Roman</vt:lpstr>
      <vt:lpstr>ヒラギノ角ゴ Pro W3</vt:lpstr>
      <vt:lpstr>Arial</vt:lpstr>
      <vt:lpstr>1_SCIS_Template-20030819</vt:lpstr>
      <vt:lpstr>Bitmap Image</vt:lpstr>
      <vt:lpstr>Applied HCI COMP719 </vt:lpstr>
      <vt:lpstr>Vision</vt:lpstr>
      <vt:lpstr>Vision</vt:lpstr>
      <vt:lpstr>The Human eye</vt:lpstr>
      <vt:lpstr>The Human eye</vt:lpstr>
      <vt:lpstr>Interpreting the signal</vt:lpstr>
      <vt:lpstr>Interpreting the signal</vt:lpstr>
      <vt:lpstr>Interpreting the signal</vt:lpstr>
      <vt:lpstr>Interpreting the signal</vt:lpstr>
      <vt:lpstr>Interpreting the signal</vt:lpstr>
      <vt:lpstr>Interpreting the signal</vt:lpstr>
      <vt:lpstr>PowerPoint Presentation</vt:lpstr>
      <vt:lpstr>Capabilities and limitations of visual processing</vt:lpstr>
      <vt:lpstr>PowerPoint Presentation</vt:lpstr>
      <vt:lpstr>PowerPoint Presentation</vt:lpstr>
      <vt:lpstr>Use of colour</vt:lpstr>
      <vt:lpstr>Use of colour</vt:lpstr>
      <vt:lpstr>Stroop effect (described by J.R. Stroop in 1935)</vt:lpstr>
      <vt:lpstr>Stroop effect</vt:lpstr>
      <vt:lpstr>Reading</vt:lpstr>
      <vt:lpstr>Reading</vt:lpstr>
      <vt:lpstr>Hearing</vt:lpstr>
      <vt:lpstr>Sound</vt:lpstr>
      <vt:lpstr>Sound</vt:lpstr>
      <vt:lpstr>Sound</vt:lpstr>
      <vt:lpstr>Sound</vt:lpstr>
      <vt:lpstr>Advantages of Auditory over Visual</vt:lpstr>
      <vt:lpstr>Short-term memory</vt:lpstr>
      <vt:lpstr>Touch – the haptic channel</vt:lpstr>
      <vt:lpstr>Short-term memory</vt:lpstr>
      <vt:lpstr>PowerPoint Presentation</vt:lpstr>
      <vt:lpstr>Short-term memory</vt:lpstr>
      <vt:lpstr>Short-term memory</vt:lpstr>
      <vt:lpstr>Long-term memory</vt:lpstr>
      <vt:lpstr>LTM processes</vt:lpstr>
      <vt:lpstr>LTM processes: Storage</vt:lpstr>
      <vt:lpstr>PowerPoint Presentation</vt:lpstr>
      <vt:lpstr>LTM processes: Forgetting</vt:lpstr>
      <vt:lpstr>LTM processes: Retreival</vt:lpstr>
      <vt:lpstr>Thinking:  reasoning and problem solving</vt:lpstr>
      <vt:lpstr>Types of reasoning </vt:lpstr>
      <vt:lpstr>Types of reasoning </vt:lpstr>
      <vt:lpstr>Types of reasoning </vt:lpstr>
      <vt:lpstr>Reasoning (cont.)</vt:lpstr>
      <vt:lpstr>Reasoning (cont.)</vt:lpstr>
      <vt:lpstr>Reasoning (cont.)</vt:lpstr>
      <vt:lpstr>Reasoning (cont.)</vt:lpstr>
      <vt:lpstr>Learning</vt:lpstr>
      <vt:lpstr>Dreyfus 5 stages</vt:lpstr>
      <vt:lpstr>Learning</vt:lpstr>
      <vt:lpstr>Novice</vt:lpstr>
      <vt:lpstr>Advanced Beginner</vt:lpstr>
      <vt:lpstr>Competency</vt:lpstr>
      <vt:lpstr>Proficiency</vt:lpstr>
      <vt:lpstr>Expert</vt:lpstr>
      <vt:lpstr>Learning and HCI</vt:lpstr>
      <vt:lpstr>Learning Styles</vt:lpstr>
      <vt:lpstr>Learnability</vt:lpstr>
      <vt:lpstr>References</vt:lpstr>
    </vt:vector>
  </TitlesOfParts>
  <Company>AUT</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Memory</dc:title>
  <dc:creator>User</dc:creator>
  <cp:lastModifiedBy>Microsoft Office User</cp:lastModifiedBy>
  <cp:revision>64</cp:revision>
  <dcterms:created xsi:type="dcterms:W3CDTF">2013-09-05T00:18:56Z</dcterms:created>
  <dcterms:modified xsi:type="dcterms:W3CDTF">2018-08-26T19:51:22Z</dcterms:modified>
</cp:coreProperties>
</file>