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4"/>
  </p:notesMasterIdLst>
  <p:sldIdLst>
    <p:sldId id="257" r:id="rId2"/>
    <p:sldId id="291" r:id="rId3"/>
    <p:sldId id="292" r:id="rId4"/>
    <p:sldId id="262" r:id="rId5"/>
    <p:sldId id="290" r:id="rId6"/>
    <p:sldId id="294" r:id="rId7"/>
    <p:sldId id="289" r:id="rId8"/>
    <p:sldId id="300" r:id="rId9"/>
    <p:sldId id="301" r:id="rId10"/>
    <p:sldId id="302" r:id="rId11"/>
    <p:sldId id="303" r:id="rId12"/>
    <p:sldId id="305" r:id="rId13"/>
    <p:sldId id="306" r:id="rId14"/>
    <p:sldId id="307" r:id="rId15"/>
    <p:sldId id="308" r:id="rId16"/>
    <p:sldId id="282" r:id="rId17"/>
    <p:sldId id="309" r:id="rId18"/>
    <p:sldId id="283" r:id="rId19"/>
    <p:sldId id="284" r:id="rId20"/>
    <p:sldId id="310" r:id="rId21"/>
    <p:sldId id="311" r:id="rId22"/>
    <p:sldId id="293" r:id="rId23"/>
    <p:sldId id="295" r:id="rId24"/>
    <p:sldId id="296" r:id="rId25"/>
    <p:sldId id="297" r:id="rId26"/>
    <p:sldId id="298" r:id="rId27"/>
    <p:sldId id="299" r:id="rId28"/>
    <p:sldId id="312" r:id="rId29"/>
    <p:sldId id="313" r:id="rId30"/>
    <p:sldId id="314" r:id="rId31"/>
    <p:sldId id="315" r:id="rId32"/>
    <p:sldId id="316"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3"/>
    <a:srgbClr val="FFFFD9"/>
    <a:srgbClr val="A50021"/>
    <a:srgbClr val="FFFFE5"/>
    <a:srgbClr val="FF33CC"/>
    <a:srgbClr val="D9EDF3"/>
    <a:srgbClr val="E1FFE1"/>
    <a:srgbClr val="B3FFB3"/>
    <a:srgbClr val="0D2D0F"/>
    <a:srgbClr val="0A24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56308-8BDC-4410-AD00-E7A68AED5BA3}" type="datetimeFigureOut">
              <a:rPr lang="en-NZ" smtClean="0"/>
              <a:t>27/07/2018</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63F24-A8AE-4CB7-AF5C-B4DB5C1F7CE6}" type="slidenum">
              <a:rPr lang="en-NZ" smtClean="0"/>
              <a:t>‹#›</a:t>
            </a:fld>
            <a:endParaRPr lang="en-NZ"/>
          </a:p>
        </p:txBody>
      </p:sp>
    </p:spTree>
    <p:extLst>
      <p:ext uri="{BB962C8B-B14F-4D97-AF65-F5344CB8AC3E}">
        <p14:creationId xmlns:p14="http://schemas.microsoft.com/office/powerpoint/2010/main" val="2823118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2466046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E8299001-5C9A-4CAB-B331-C6016848BD05}" type="datetimeFigureOut">
              <a:rPr lang="en-GB" smtClean="0"/>
              <a:t>27/07/2018</a:t>
            </a:fld>
            <a:endParaRPr lang="en-GB"/>
          </a:p>
        </p:txBody>
      </p:sp>
      <p:sp>
        <p:nvSpPr>
          <p:cNvPr id="5" name="Footer Placeholder 4"/>
          <p:cNvSpPr>
            <a:spLocks noGrp="1"/>
          </p:cNvSpPr>
          <p:nvPr>
            <p:ph type="ftr" sz="quarter" idx="11"/>
          </p:nvPr>
        </p:nvSpPr>
        <p:spPr>
          <a:xfrm>
            <a:off x="1921934" y="5054602"/>
            <a:ext cx="4064860" cy="279400"/>
          </a:xfrm>
        </p:spPr>
        <p:txBody>
          <a:bodyPr/>
          <a:lstStyle/>
          <a:p>
            <a:endParaRPr lang="en-GB"/>
          </a:p>
        </p:txBody>
      </p:sp>
      <p:sp>
        <p:nvSpPr>
          <p:cNvPr id="6" name="Slide Number Placeholder 5"/>
          <p:cNvSpPr>
            <a:spLocks noGrp="1"/>
          </p:cNvSpPr>
          <p:nvPr>
            <p:ph type="sldNum" sz="quarter" idx="12"/>
          </p:nvPr>
        </p:nvSpPr>
        <p:spPr>
          <a:xfrm>
            <a:off x="6817317" y="5054602"/>
            <a:ext cx="413483" cy="279400"/>
          </a:xfrm>
        </p:spPr>
        <p:txBody>
          <a:bodyPr/>
          <a:lstStyle/>
          <a:p>
            <a:fld id="{C39BF7CD-BAC8-4D43-ABA9-84BE9D586C27}" type="slidenum">
              <a:rPr lang="en-GB" smtClean="0"/>
              <a:t>‹#›</a:t>
            </a:fld>
            <a:endParaRPr lang="en-GB"/>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940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8299001-5C9A-4CAB-B331-C6016848BD05}" type="datetimeFigureOut">
              <a:rPr lang="en-GB" smtClean="0"/>
              <a:t>27/07/2018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9BF7CD-BAC8-4D43-ABA9-84BE9D586C27}" type="slidenum">
              <a:rPr lang="en-GB" smtClean="0"/>
              <a:t>‹#›</a:t>
            </a:fld>
            <a:endParaRPr lang="en-GB"/>
          </a:p>
        </p:txBody>
      </p:sp>
    </p:spTree>
    <p:extLst>
      <p:ext uri="{BB962C8B-B14F-4D97-AF65-F5344CB8AC3E}">
        <p14:creationId xmlns:p14="http://schemas.microsoft.com/office/powerpoint/2010/main" val="302776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299001-5C9A-4CAB-B331-C6016848BD05}" type="datetimeFigureOut">
              <a:rPr lang="en-GB" smtClean="0"/>
              <a:t>27/07/2018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9BF7CD-BAC8-4D43-ABA9-84BE9D586C27}" type="slidenum">
              <a:rPr lang="en-GB" smtClean="0"/>
              <a:t>‹#›</a:t>
            </a:fld>
            <a:endParaRPr lang="en-GB"/>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7521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299001-5C9A-4CAB-B331-C6016848BD05}" type="datetimeFigureOut">
              <a:rPr lang="en-GB" smtClean="0"/>
              <a:t>27/07/2018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9BF7CD-BAC8-4D43-ABA9-84BE9D586C27}" type="slidenum">
              <a:rPr lang="en-GB" smtClean="0"/>
              <a:t>‹#›</a:t>
            </a:fld>
            <a:endParaRPr lang="en-GB"/>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156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299001-5C9A-4CAB-B331-C6016848BD05}" type="datetimeFigureOut">
              <a:rPr lang="en-GB" smtClean="0"/>
              <a:t>27/07/2018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9BF7CD-BAC8-4D43-ABA9-84BE9D586C27}" type="slidenum">
              <a:rPr lang="en-GB" smtClean="0"/>
              <a:t>‹#›</a:t>
            </a:fld>
            <a:endParaRPr lang="en-GB"/>
          </a:p>
        </p:txBody>
      </p:sp>
    </p:spTree>
    <p:extLst>
      <p:ext uri="{BB962C8B-B14F-4D97-AF65-F5344CB8AC3E}">
        <p14:creationId xmlns:p14="http://schemas.microsoft.com/office/powerpoint/2010/main" val="592178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299001-5C9A-4CAB-B331-C6016848BD05}" type="datetimeFigureOut">
              <a:rPr lang="en-GB" smtClean="0"/>
              <a:t>27/07/2018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9BF7CD-BAC8-4D43-ABA9-84BE9D586C27}" type="slidenum">
              <a:rPr lang="en-GB" smtClean="0"/>
              <a:t>‹#›</a:t>
            </a:fld>
            <a:endParaRPr lang="en-GB"/>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065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299001-5C9A-4CAB-B331-C6016848BD05}" type="datetimeFigureOut">
              <a:rPr lang="en-GB" smtClean="0"/>
              <a:t>27/07/2018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9BF7CD-BAC8-4D43-ABA9-84BE9D586C27}" type="slidenum">
              <a:rPr lang="en-GB" smtClean="0"/>
              <a:t>‹#›</a:t>
            </a:fld>
            <a:endParaRPr lang="en-GB"/>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939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299001-5C9A-4CAB-B331-C6016848BD05}" type="datetimeFigureOut">
              <a:rPr lang="en-GB" smtClean="0"/>
              <a:t>27/07/2018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9BF7CD-BAC8-4D43-ABA9-84BE9D586C27}" type="slidenum">
              <a:rPr lang="en-GB" smtClean="0"/>
              <a:t>‹#›</a:t>
            </a:fld>
            <a:endParaRPr lang="en-GB"/>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191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299001-5C9A-4CAB-B331-C6016848BD05}" type="datetimeFigureOut">
              <a:rPr lang="en-GB" smtClean="0"/>
              <a:t>27/07/2018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9BF7CD-BAC8-4D43-ABA9-84BE9D586C27}" type="slidenum">
              <a:rPr lang="en-GB" smtClean="0"/>
              <a:t>‹#›</a:t>
            </a:fld>
            <a:endParaRPr lang="en-GB"/>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6795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203187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299001-5C9A-4CAB-B331-C6016848BD05}" type="datetimeFigureOut">
              <a:rPr lang="en-GB" smtClean="0"/>
              <a:t>27/07/2018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9BF7CD-BAC8-4D43-ABA9-84BE9D586C27}" type="slidenum">
              <a:rPr lang="en-GB" smtClean="0"/>
              <a:t>‹#›</a:t>
            </a:fld>
            <a:endParaRPr lang="en-GB"/>
          </a:p>
        </p:txBody>
      </p:sp>
    </p:spTree>
    <p:extLst>
      <p:ext uri="{BB962C8B-B14F-4D97-AF65-F5344CB8AC3E}">
        <p14:creationId xmlns:p14="http://schemas.microsoft.com/office/powerpoint/2010/main" val="2334978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299001-5C9A-4CAB-B331-C6016848BD05}" type="datetimeFigureOut">
              <a:rPr lang="en-GB" smtClean="0"/>
              <a:t>27/07/2018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9BF7CD-BAC8-4D43-ABA9-84BE9D586C27}" type="slidenum">
              <a:rPr lang="en-GB" smtClean="0"/>
              <a:t>‹#›</a:t>
            </a:fld>
            <a:endParaRPr lang="en-GB"/>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98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299001-5C9A-4CAB-B331-C6016848BD05}" type="datetimeFigureOut">
              <a:rPr lang="en-GB" smtClean="0"/>
              <a:t>27/07/2018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9BF7CD-BAC8-4D43-ABA9-84BE9D586C27}" type="slidenum">
              <a:rPr lang="en-GB" smtClean="0"/>
              <a:t>‹#›</a:t>
            </a:fld>
            <a:endParaRPr lang="en-GB"/>
          </a:p>
        </p:txBody>
      </p:sp>
    </p:spTree>
    <p:extLst>
      <p:ext uri="{BB962C8B-B14F-4D97-AF65-F5344CB8AC3E}">
        <p14:creationId xmlns:p14="http://schemas.microsoft.com/office/powerpoint/2010/main" val="39294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299001-5C9A-4CAB-B331-C6016848BD05}" type="datetimeFigureOut">
              <a:rPr lang="en-GB" smtClean="0"/>
              <a:t>27/07/2018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39BF7CD-BAC8-4D43-ABA9-84BE9D586C27}" type="slidenum">
              <a:rPr lang="en-GB" smtClean="0"/>
              <a:t>‹#›</a:t>
            </a:fld>
            <a:endParaRPr lang="en-GB"/>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6066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299001-5C9A-4CAB-B331-C6016848BD05}" type="datetimeFigureOut">
              <a:rPr lang="en-GB" smtClean="0"/>
              <a:t>27/07/2018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39BF7CD-BAC8-4D43-ABA9-84BE9D586C27}" type="slidenum">
              <a:rPr lang="en-GB" smtClean="0"/>
              <a:t>‹#›</a:t>
            </a:fld>
            <a:endParaRPr lang="en-GB"/>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259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99001-5C9A-4CAB-B331-C6016848BD05}" type="datetimeFigureOut">
              <a:rPr lang="en-GB" smtClean="0"/>
              <a:t>27/07/2018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39BF7CD-BAC8-4D43-ABA9-84BE9D586C27}" type="slidenum">
              <a:rPr lang="en-GB" smtClean="0"/>
              <a:t>‹#›</a:t>
            </a:fld>
            <a:endParaRPr lang="en-GB"/>
          </a:p>
        </p:txBody>
      </p:sp>
    </p:spTree>
    <p:extLst>
      <p:ext uri="{BB962C8B-B14F-4D97-AF65-F5344CB8AC3E}">
        <p14:creationId xmlns:p14="http://schemas.microsoft.com/office/powerpoint/2010/main" val="1586201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8299001-5C9A-4CAB-B331-C6016848BD05}" type="datetimeFigureOut">
              <a:rPr lang="en-GB" smtClean="0"/>
              <a:t>27/07/2018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9BF7CD-BAC8-4D43-ABA9-84BE9D586C27}" type="slidenum">
              <a:rPr lang="en-GB" smtClean="0"/>
              <a:t>‹#›</a:t>
            </a:fld>
            <a:endParaRPr lang="en-GB"/>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3950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8299001-5C9A-4CAB-B331-C6016848BD05}" type="datetimeFigureOut">
              <a:rPr lang="en-GB" smtClean="0"/>
              <a:t>27/07/2018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9BF7CD-BAC8-4D43-ABA9-84BE9D586C27}" type="slidenum">
              <a:rPr lang="en-GB" smtClean="0"/>
              <a:t>‹#›</a:t>
            </a:fld>
            <a:endParaRPr lang="en-GB"/>
          </a:p>
        </p:txBody>
      </p:sp>
    </p:spTree>
    <p:extLst>
      <p:ext uri="{BB962C8B-B14F-4D97-AF65-F5344CB8AC3E}">
        <p14:creationId xmlns:p14="http://schemas.microsoft.com/office/powerpoint/2010/main" val="32507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299001-5C9A-4CAB-B331-C6016848BD05}" type="datetimeFigureOut">
              <a:rPr lang="en-GB" smtClean="0"/>
              <a:t>27/07/2018</a:t>
            </a:fld>
            <a:endParaRPr lang="en-GB"/>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9BF7CD-BAC8-4D43-ABA9-84BE9D586C27}" type="slidenum">
              <a:rPr lang="en-GB" smtClean="0"/>
              <a:t>‹#›</a:t>
            </a:fld>
            <a:endParaRPr lang="en-GB"/>
          </a:p>
        </p:txBody>
      </p:sp>
    </p:spTree>
    <p:extLst>
      <p:ext uri="{BB962C8B-B14F-4D97-AF65-F5344CB8AC3E}">
        <p14:creationId xmlns:p14="http://schemas.microsoft.com/office/powerpoint/2010/main" val="411919884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library.aut.ac.nz/"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Essay Writing</a:t>
            </a:r>
            <a:endParaRPr lang="en-NZ" dirty="0"/>
          </a:p>
        </p:txBody>
      </p:sp>
      <p:sp>
        <p:nvSpPr>
          <p:cNvPr id="3" name="Subtitle 2"/>
          <p:cNvSpPr>
            <a:spLocks noGrp="1"/>
          </p:cNvSpPr>
          <p:nvPr>
            <p:ph type="subTitle" idx="1"/>
          </p:nvPr>
        </p:nvSpPr>
        <p:spPr/>
        <p:txBody>
          <a:bodyPr/>
          <a:lstStyle/>
          <a:p>
            <a:r>
              <a:rPr lang="en-NZ" smtClean="0"/>
              <a:t>HCI </a:t>
            </a:r>
            <a:r>
              <a:rPr lang="en-NZ" dirty="0" smtClean="0"/>
              <a:t>Semester 2 2018</a:t>
            </a:r>
            <a:endParaRPr lang="en-NZ" dirty="0"/>
          </a:p>
        </p:txBody>
      </p:sp>
    </p:spTree>
    <p:extLst>
      <p:ext uri="{BB962C8B-B14F-4D97-AF65-F5344CB8AC3E}">
        <p14:creationId xmlns:p14="http://schemas.microsoft.com/office/powerpoint/2010/main" val="3711141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Introduction</a:t>
            </a:r>
            <a:endParaRPr lang="en-NZ" dirty="0"/>
          </a:p>
        </p:txBody>
      </p:sp>
      <p:sp>
        <p:nvSpPr>
          <p:cNvPr id="3" name="Content Placeholder 2"/>
          <p:cNvSpPr>
            <a:spLocks noGrp="1"/>
          </p:cNvSpPr>
          <p:nvPr>
            <p:ph idx="1"/>
          </p:nvPr>
        </p:nvSpPr>
        <p:spPr/>
        <p:txBody>
          <a:bodyPr>
            <a:normAutofit fontScale="92500" lnSpcReduction="20000"/>
          </a:bodyPr>
          <a:lstStyle/>
          <a:p>
            <a:r>
              <a:rPr lang="en-NZ" dirty="0"/>
              <a:t>An essay introduction should form about 10 percent of the total word count for your essay.</a:t>
            </a:r>
          </a:p>
          <a:p>
            <a:r>
              <a:rPr lang="en-NZ" dirty="0" smtClean="0"/>
              <a:t>You </a:t>
            </a:r>
            <a:r>
              <a:rPr lang="en-NZ" dirty="0"/>
              <a:t>should engage immediately with the question, to show you understand what is being asked</a:t>
            </a:r>
            <a:r>
              <a:rPr lang="en-NZ" dirty="0" smtClean="0"/>
              <a:t>.</a:t>
            </a:r>
          </a:p>
          <a:p>
            <a:r>
              <a:rPr lang="en-NZ" dirty="0"/>
              <a:t>It is a good idea to briefly explain the topic you are going to discuss, and how you are going to address it in your essay</a:t>
            </a:r>
            <a:r>
              <a:rPr lang="en-NZ" dirty="0" smtClean="0"/>
              <a:t>. What is your main argument?</a:t>
            </a:r>
          </a:p>
          <a:p>
            <a:r>
              <a:rPr lang="en-NZ" dirty="0"/>
              <a:t>Your introduction should be like a map – identifying the surrounding context and the route the essay will take to </a:t>
            </a:r>
            <a:r>
              <a:rPr lang="en-NZ" dirty="0" smtClean="0"/>
              <a:t>support the argument. </a:t>
            </a:r>
            <a:endParaRPr lang="en-NZ" dirty="0"/>
          </a:p>
          <a:p>
            <a:endParaRPr lang="en-NZ" dirty="0" smtClean="0"/>
          </a:p>
          <a:p>
            <a:endParaRPr lang="en-NZ" dirty="0"/>
          </a:p>
        </p:txBody>
      </p:sp>
    </p:spTree>
    <p:extLst>
      <p:ext uri="{BB962C8B-B14F-4D97-AF65-F5344CB8AC3E}">
        <p14:creationId xmlns:p14="http://schemas.microsoft.com/office/powerpoint/2010/main" val="291849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Introduction</a:t>
            </a:r>
            <a:endParaRPr lang="en-NZ" dirty="0"/>
          </a:p>
        </p:txBody>
      </p:sp>
      <p:sp>
        <p:nvSpPr>
          <p:cNvPr id="3" name="Content Placeholder 2"/>
          <p:cNvSpPr>
            <a:spLocks noGrp="1"/>
          </p:cNvSpPr>
          <p:nvPr>
            <p:ph idx="1"/>
          </p:nvPr>
        </p:nvSpPr>
        <p:spPr/>
        <p:txBody>
          <a:bodyPr>
            <a:normAutofit fontScale="92500" lnSpcReduction="10000"/>
          </a:bodyPr>
          <a:lstStyle/>
          <a:p>
            <a:pPr marL="0" indent="0">
              <a:buNone/>
            </a:pPr>
            <a:r>
              <a:rPr lang="en-NZ" dirty="0"/>
              <a:t>Questions to ask of your introduction</a:t>
            </a:r>
          </a:p>
          <a:p>
            <a:r>
              <a:rPr lang="en-NZ" dirty="0" smtClean="0"/>
              <a:t>Have </a:t>
            </a:r>
            <a:r>
              <a:rPr lang="en-NZ" dirty="0"/>
              <a:t>I shown that I understand the task that has  been set?</a:t>
            </a:r>
          </a:p>
          <a:p>
            <a:r>
              <a:rPr lang="en-NZ" dirty="0" smtClean="0"/>
              <a:t>Have </a:t>
            </a:r>
            <a:r>
              <a:rPr lang="en-NZ" dirty="0"/>
              <a:t>I given an outline of the way I plan to respond to the </a:t>
            </a:r>
            <a:r>
              <a:rPr lang="en-NZ" dirty="0" smtClean="0"/>
              <a:t>task?</a:t>
            </a:r>
            <a:endParaRPr lang="en-NZ" dirty="0"/>
          </a:p>
          <a:p>
            <a:r>
              <a:rPr lang="en-NZ" dirty="0" smtClean="0"/>
              <a:t>Is </a:t>
            </a:r>
            <a:r>
              <a:rPr lang="en-NZ" dirty="0"/>
              <a:t>my introduction a true indication of what the reader is about to read? </a:t>
            </a:r>
            <a:endParaRPr lang="en-NZ" dirty="0" smtClean="0"/>
          </a:p>
          <a:p>
            <a:pPr marL="0" indent="0">
              <a:buNone/>
            </a:pPr>
            <a:r>
              <a:rPr lang="en-NZ" dirty="0"/>
              <a:t>I</a:t>
            </a:r>
            <a:r>
              <a:rPr lang="en-NZ" dirty="0" smtClean="0"/>
              <a:t>f </a:t>
            </a:r>
            <a:r>
              <a:rPr lang="en-NZ" dirty="0"/>
              <a:t>you can answer YES to all these – you should have an effective introduction.</a:t>
            </a:r>
          </a:p>
        </p:txBody>
      </p:sp>
    </p:spTree>
    <p:extLst>
      <p:ext uri="{BB962C8B-B14F-4D97-AF65-F5344CB8AC3E}">
        <p14:creationId xmlns:p14="http://schemas.microsoft.com/office/powerpoint/2010/main" val="2021358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Introduction</a:t>
            </a:r>
            <a:endParaRPr lang="en-NZ" dirty="0"/>
          </a:p>
        </p:txBody>
      </p:sp>
      <p:sp>
        <p:nvSpPr>
          <p:cNvPr id="3" name="Content Placeholder 2"/>
          <p:cNvSpPr>
            <a:spLocks noGrp="1"/>
          </p:cNvSpPr>
          <p:nvPr>
            <p:ph idx="1"/>
          </p:nvPr>
        </p:nvSpPr>
        <p:spPr/>
        <p:txBody>
          <a:bodyPr>
            <a:normAutofit/>
          </a:bodyPr>
          <a:lstStyle/>
          <a:p>
            <a:pPr marL="0" indent="0">
              <a:buNone/>
            </a:pPr>
            <a:r>
              <a:rPr lang="en-NZ" dirty="0"/>
              <a:t>You don’t necessarily have to write your introduction first!</a:t>
            </a:r>
          </a:p>
          <a:p>
            <a:pPr marL="0" indent="0">
              <a:buNone/>
            </a:pPr>
            <a:r>
              <a:rPr lang="en-NZ" dirty="0" smtClean="0"/>
              <a:t>Sometimes </a:t>
            </a:r>
            <a:r>
              <a:rPr lang="en-NZ" dirty="0"/>
              <a:t>it is easier to go back and write this last, once you have written the main body of the essay, and know the points you have made.</a:t>
            </a:r>
          </a:p>
        </p:txBody>
      </p:sp>
    </p:spTree>
    <p:extLst>
      <p:ext uri="{BB962C8B-B14F-4D97-AF65-F5344CB8AC3E}">
        <p14:creationId xmlns:p14="http://schemas.microsoft.com/office/powerpoint/2010/main" val="407425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Introduction - Argument Sentence</a:t>
            </a:r>
            <a:endParaRPr lang="en-NZ" dirty="0"/>
          </a:p>
        </p:txBody>
      </p:sp>
      <p:sp>
        <p:nvSpPr>
          <p:cNvPr id="3" name="Content Placeholder 2"/>
          <p:cNvSpPr>
            <a:spLocks noGrp="1"/>
          </p:cNvSpPr>
          <p:nvPr>
            <p:ph idx="1"/>
          </p:nvPr>
        </p:nvSpPr>
        <p:spPr/>
        <p:txBody>
          <a:bodyPr/>
          <a:lstStyle/>
          <a:p>
            <a:pPr marL="0" indent="0">
              <a:buNone/>
            </a:pPr>
            <a:r>
              <a:rPr lang="en-US" dirty="0"/>
              <a:t>The MOST IMPORTANT SENTENCE in your </a:t>
            </a:r>
            <a:r>
              <a:rPr lang="en-US" dirty="0" smtClean="0"/>
              <a:t>essay</a:t>
            </a:r>
            <a:endParaRPr lang="en-US" dirty="0"/>
          </a:p>
          <a:p>
            <a:pPr marL="0" indent="0">
              <a:buNone/>
            </a:pPr>
            <a:r>
              <a:rPr lang="en-US" dirty="0"/>
              <a:t>Lets the reader know the main idea of the paper</a:t>
            </a:r>
          </a:p>
          <a:p>
            <a:pPr marL="0" indent="0">
              <a:buNone/>
            </a:pPr>
            <a:r>
              <a:rPr lang="en-US" dirty="0"/>
              <a:t>Answers the question: “What am I trying to prove?”</a:t>
            </a:r>
          </a:p>
          <a:p>
            <a:pPr marL="0" indent="0">
              <a:buNone/>
            </a:pPr>
            <a:r>
              <a:rPr lang="en-US" dirty="0"/>
              <a:t>Not a factual statement, but a claim that has to be proven throughout the </a:t>
            </a:r>
            <a:r>
              <a:rPr lang="en-US" dirty="0" smtClean="0"/>
              <a:t>essay</a:t>
            </a:r>
            <a:endParaRPr lang="en-US" dirty="0"/>
          </a:p>
        </p:txBody>
      </p:sp>
    </p:spTree>
    <p:extLst>
      <p:ext uri="{BB962C8B-B14F-4D97-AF65-F5344CB8AC3E}">
        <p14:creationId xmlns:p14="http://schemas.microsoft.com/office/powerpoint/2010/main" val="213133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Developing the Argument</a:t>
            </a:r>
            <a:endParaRPr lang="en-NZ" dirty="0"/>
          </a:p>
        </p:txBody>
      </p:sp>
      <p:sp>
        <p:nvSpPr>
          <p:cNvPr id="3" name="Content Placeholder 2"/>
          <p:cNvSpPr>
            <a:spLocks noGrp="1"/>
          </p:cNvSpPr>
          <p:nvPr>
            <p:ph idx="1"/>
          </p:nvPr>
        </p:nvSpPr>
        <p:spPr/>
        <p:txBody>
          <a:bodyPr>
            <a:normAutofit fontScale="70000" lnSpcReduction="20000"/>
          </a:bodyPr>
          <a:lstStyle/>
          <a:p>
            <a:pPr marL="0" indent="0">
              <a:spcBef>
                <a:spcPct val="50000"/>
              </a:spcBef>
              <a:buNone/>
            </a:pPr>
            <a:r>
              <a:rPr lang="en-US" altLang="en-US" dirty="0" smtClean="0">
                <a:solidFill>
                  <a:srgbClr val="080808"/>
                </a:solidFill>
              </a:rPr>
              <a:t>The sentence </a:t>
            </a:r>
            <a:r>
              <a:rPr lang="en-US" altLang="en-US" dirty="0">
                <a:solidFill>
                  <a:srgbClr val="080808"/>
                </a:solidFill>
              </a:rPr>
              <a:t>should </a:t>
            </a:r>
            <a:r>
              <a:rPr lang="en-US" altLang="en-US" dirty="0" smtClean="0">
                <a:solidFill>
                  <a:srgbClr val="080808"/>
                </a:solidFill>
              </a:rPr>
              <a:t>have the </a:t>
            </a:r>
            <a:r>
              <a:rPr lang="en-US" altLang="en-US" dirty="0">
                <a:solidFill>
                  <a:srgbClr val="080808"/>
                </a:solidFill>
              </a:rPr>
              <a:t>3 </a:t>
            </a:r>
            <a:r>
              <a:rPr lang="en-US" altLang="en-US" dirty="0" smtClean="0">
                <a:solidFill>
                  <a:srgbClr val="080808"/>
                </a:solidFill>
              </a:rPr>
              <a:t>points </a:t>
            </a:r>
            <a:r>
              <a:rPr lang="en-US" altLang="en-US" dirty="0">
                <a:solidFill>
                  <a:srgbClr val="080808"/>
                </a:solidFill>
              </a:rPr>
              <a:t>specifically laid out in the order you want to discuss them</a:t>
            </a:r>
            <a:r>
              <a:rPr lang="en-US" altLang="en-US" dirty="0" smtClean="0">
                <a:solidFill>
                  <a:srgbClr val="080808"/>
                </a:solidFill>
              </a:rPr>
              <a:t>:</a:t>
            </a:r>
          </a:p>
          <a:p>
            <a:pPr marL="0" indent="0">
              <a:spcBef>
                <a:spcPct val="50000"/>
              </a:spcBef>
              <a:buNone/>
            </a:pPr>
            <a:r>
              <a:rPr lang="en-US" altLang="en-US" b="1" i="1" dirty="0" smtClean="0">
                <a:solidFill>
                  <a:schemeClr val="tx2"/>
                </a:solidFill>
              </a:rPr>
              <a:t>Dogs </a:t>
            </a:r>
            <a:r>
              <a:rPr lang="en-US" altLang="en-US" b="1" i="1" dirty="0">
                <a:solidFill>
                  <a:schemeClr val="tx2"/>
                </a:solidFill>
              </a:rPr>
              <a:t>are great pets because they help owners get exercise and are loyal and friendly.</a:t>
            </a:r>
            <a:endParaRPr lang="en-US" altLang="en-US" b="1" i="1" dirty="0">
              <a:solidFill>
                <a:srgbClr val="080808"/>
              </a:solidFill>
            </a:endParaRPr>
          </a:p>
          <a:p>
            <a:pPr>
              <a:spcBef>
                <a:spcPct val="50000"/>
              </a:spcBef>
            </a:pPr>
            <a:r>
              <a:rPr lang="en-US" altLang="en-US" dirty="0">
                <a:solidFill>
                  <a:srgbClr val="080808"/>
                </a:solidFill>
              </a:rPr>
              <a:t>     If using this as </a:t>
            </a:r>
            <a:r>
              <a:rPr lang="en-US" altLang="en-US" dirty="0" smtClean="0">
                <a:solidFill>
                  <a:srgbClr val="080808"/>
                </a:solidFill>
              </a:rPr>
              <a:t>the argument, </a:t>
            </a:r>
            <a:r>
              <a:rPr lang="en-US" altLang="en-US" dirty="0">
                <a:solidFill>
                  <a:srgbClr val="080808"/>
                </a:solidFill>
              </a:rPr>
              <a:t>the </a:t>
            </a:r>
            <a:r>
              <a:rPr lang="en-US" altLang="en-US" dirty="0" smtClean="0">
                <a:solidFill>
                  <a:srgbClr val="080808"/>
                </a:solidFill>
              </a:rPr>
              <a:t>essay </a:t>
            </a:r>
            <a:r>
              <a:rPr lang="en-US" altLang="en-US" dirty="0">
                <a:solidFill>
                  <a:srgbClr val="080808"/>
                </a:solidFill>
              </a:rPr>
              <a:t>should follow the format it lays out.  The first </a:t>
            </a:r>
            <a:r>
              <a:rPr lang="en-US" altLang="en-US" dirty="0" smtClean="0">
                <a:solidFill>
                  <a:srgbClr val="080808"/>
                </a:solidFill>
              </a:rPr>
              <a:t>point should </a:t>
            </a:r>
            <a:r>
              <a:rPr lang="en-US" altLang="en-US" dirty="0">
                <a:solidFill>
                  <a:srgbClr val="080808"/>
                </a:solidFill>
              </a:rPr>
              <a:t>be about dogs helping owners get exercise, </a:t>
            </a:r>
            <a:r>
              <a:rPr lang="en-US" altLang="en-US" dirty="0" smtClean="0">
                <a:solidFill>
                  <a:srgbClr val="080808"/>
                </a:solidFill>
              </a:rPr>
              <a:t>point </a:t>
            </a:r>
            <a:r>
              <a:rPr lang="en-US" altLang="en-US" dirty="0">
                <a:solidFill>
                  <a:srgbClr val="080808"/>
                </a:solidFill>
              </a:rPr>
              <a:t>2 about dogs being loyal, and </a:t>
            </a:r>
            <a:r>
              <a:rPr lang="en-US" altLang="en-US" dirty="0" smtClean="0">
                <a:solidFill>
                  <a:srgbClr val="080808"/>
                </a:solidFill>
              </a:rPr>
              <a:t>point </a:t>
            </a:r>
            <a:r>
              <a:rPr lang="en-US" altLang="en-US" dirty="0">
                <a:solidFill>
                  <a:srgbClr val="080808"/>
                </a:solidFill>
              </a:rPr>
              <a:t>3 about dogs being friendly. </a:t>
            </a:r>
          </a:p>
          <a:p>
            <a:pPr>
              <a:spcBef>
                <a:spcPct val="50000"/>
              </a:spcBef>
            </a:pPr>
            <a:r>
              <a:rPr lang="en-US" altLang="en-US" dirty="0">
                <a:solidFill>
                  <a:srgbClr val="080808"/>
                </a:solidFill>
              </a:rPr>
              <a:t>     You should be able to transition smoothly between paragraphs, so order your points in a manner that flows well logically.</a:t>
            </a:r>
          </a:p>
          <a:p>
            <a:pPr>
              <a:spcBef>
                <a:spcPct val="50000"/>
              </a:spcBef>
            </a:pPr>
            <a:r>
              <a:rPr lang="en-US" altLang="en-US" dirty="0">
                <a:solidFill>
                  <a:srgbClr val="080808"/>
                </a:solidFill>
              </a:rPr>
              <a:t>     Each paragraph should begin with a topic sentence that relates directly back to your </a:t>
            </a:r>
            <a:r>
              <a:rPr lang="en-US" altLang="en-US" dirty="0" smtClean="0">
                <a:solidFill>
                  <a:srgbClr val="080808"/>
                </a:solidFill>
              </a:rPr>
              <a:t>argument.</a:t>
            </a:r>
            <a:endParaRPr lang="en-US" altLang="en-US" dirty="0"/>
          </a:p>
        </p:txBody>
      </p:sp>
    </p:spTree>
    <p:extLst>
      <p:ext uri="{BB962C8B-B14F-4D97-AF65-F5344CB8AC3E}">
        <p14:creationId xmlns:p14="http://schemas.microsoft.com/office/powerpoint/2010/main" val="24663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is a topic sentence?</a:t>
            </a:r>
            <a:endParaRPr lang="en-NZ" dirty="0"/>
          </a:p>
        </p:txBody>
      </p:sp>
      <p:sp>
        <p:nvSpPr>
          <p:cNvPr id="3" name="Content Placeholder 2"/>
          <p:cNvSpPr>
            <a:spLocks noGrp="1"/>
          </p:cNvSpPr>
          <p:nvPr>
            <p:ph idx="1"/>
          </p:nvPr>
        </p:nvSpPr>
        <p:spPr>
          <a:xfrm>
            <a:off x="1259632" y="2492896"/>
            <a:ext cx="6798736" cy="3444997"/>
          </a:xfrm>
        </p:spPr>
        <p:txBody>
          <a:bodyPr>
            <a:normAutofit fontScale="92500" lnSpcReduction="10000"/>
          </a:bodyPr>
          <a:lstStyle/>
          <a:p>
            <a:pPr marL="0" indent="0">
              <a:spcBef>
                <a:spcPct val="50000"/>
              </a:spcBef>
              <a:buNone/>
            </a:pPr>
            <a:r>
              <a:rPr lang="en-NZ" altLang="en-US" dirty="0">
                <a:solidFill>
                  <a:srgbClr val="080808"/>
                </a:solidFill>
              </a:rPr>
              <a:t>A topic sentence is sort of like a thesis, but on a smaller level.  It is </a:t>
            </a:r>
            <a:r>
              <a:rPr lang="en-NZ" altLang="en-US" dirty="0" smtClean="0">
                <a:solidFill>
                  <a:srgbClr val="080808"/>
                </a:solidFill>
              </a:rPr>
              <a:t>your </a:t>
            </a:r>
            <a:r>
              <a:rPr lang="en-NZ" altLang="en-US" dirty="0">
                <a:solidFill>
                  <a:srgbClr val="080808"/>
                </a:solidFill>
              </a:rPr>
              <a:t>paragraph boiled down into 1 sentence.  It summarizes </a:t>
            </a:r>
            <a:r>
              <a:rPr lang="en-NZ" altLang="en-US" dirty="0" smtClean="0">
                <a:solidFill>
                  <a:srgbClr val="080808"/>
                </a:solidFill>
              </a:rPr>
              <a:t>one supporting point </a:t>
            </a:r>
            <a:r>
              <a:rPr lang="en-NZ" altLang="en-US" dirty="0">
                <a:solidFill>
                  <a:srgbClr val="080808"/>
                </a:solidFill>
              </a:rPr>
              <a:t>and should correspond clearly to your </a:t>
            </a:r>
            <a:r>
              <a:rPr lang="en-NZ" altLang="en-US" dirty="0" smtClean="0">
                <a:solidFill>
                  <a:srgbClr val="080808"/>
                </a:solidFill>
              </a:rPr>
              <a:t>argument.</a:t>
            </a:r>
            <a:endParaRPr lang="en-NZ" altLang="en-US" dirty="0">
              <a:solidFill>
                <a:srgbClr val="080808"/>
              </a:solidFill>
            </a:endParaRPr>
          </a:p>
          <a:p>
            <a:pPr marL="0" indent="0">
              <a:spcBef>
                <a:spcPct val="50000"/>
              </a:spcBef>
              <a:buNone/>
            </a:pPr>
            <a:r>
              <a:rPr lang="en-NZ" altLang="en-US" dirty="0" smtClean="0">
                <a:solidFill>
                  <a:srgbClr val="080808"/>
                </a:solidFill>
              </a:rPr>
              <a:t>If </a:t>
            </a:r>
            <a:r>
              <a:rPr lang="en-NZ" altLang="en-US" dirty="0">
                <a:solidFill>
                  <a:srgbClr val="080808"/>
                </a:solidFill>
              </a:rPr>
              <a:t>we use the example thesis from the previous slide, a good topic </a:t>
            </a:r>
            <a:r>
              <a:rPr lang="en-NZ" altLang="en-US" dirty="0" smtClean="0">
                <a:solidFill>
                  <a:srgbClr val="080808"/>
                </a:solidFill>
              </a:rPr>
              <a:t>sentence </a:t>
            </a:r>
            <a:r>
              <a:rPr lang="en-NZ" altLang="en-US" dirty="0">
                <a:solidFill>
                  <a:srgbClr val="080808"/>
                </a:solidFill>
              </a:rPr>
              <a:t>for the first paragraph could be something like this:</a:t>
            </a:r>
          </a:p>
          <a:p>
            <a:pPr marL="0" indent="0">
              <a:spcBef>
                <a:spcPct val="50000"/>
              </a:spcBef>
              <a:buNone/>
            </a:pPr>
            <a:r>
              <a:rPr lang="en-NZ" altLang="en-US" b="1" i="1" dirty="0" smtClean="0">
                <a:solidFill>
                  <a:srgbClr val="080808"/>
                </a:solidFill>
              </a:rPr>
              <a:t>Because </a:t>
            </a:r>
            <a:r>
              <a:rPr lang="en-NZ" altLang="en-US" b="1" i="1" dirty="0">
                <a:solidFill>
                  <a:srgbClr val="080808"/>
                </a:solidFill>
              </a:rPr>
              <a:t>dogs need to be taken for walks, they provide a fun, safe way for owners to get exercise</a:t>
            </a:r>
            <a:r>
              <a:rPr lang="en-NZ" altLang="en-US" b="1" i="1" dirty="0" smtClean="0">
                <a:solidFill>
                  <a:srgbClr val="080808"/>
                </a:solidFill>
              </a:rPr>
              <a:t>.</a:t>
            </a:r>
            <a:endParaRPr lang="en-NZ" altLang="en-US" b="1" i="1" dirty="0">
              <a:solidFill>
                <a:srgbClr val="080808"/>
              </a:solidFill>
            </a:endParaRPr>
          </a:p>
        </p:txBody>
      </p:sp>
    </p:spTree>
    <p:extLst>
      <p:ext uri="{BB962C8B-B14F-4D97-AF65-F5344CB8AC3E}">
        <p14:creationId xmlns:p14="http://schemas.microsoft.com/office/powerpoint/2010/main" val="661490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t>The Writing Stage</a:t>
            </a:r>
          </a:p>
        </p:txBody>
      </p:sp>
      <p:sp>
        <p:nvSpPr>
          <p:cNvPr id="16387" name="Rectangle 3"/>
          <p:cNvSpPr>
            <a:spLocks noGrp="1" noChangeArrowheads="1"/>
          </p:cNvSpPr>
          <p:nvPr>
            <p:ph idx="1"/>
          </p:nvPr>
        </p:nvSpPr>
        <p:spPr/>
        <p:txBody>
          <a:bodyPr>
            <a:normAutofit fontScale="92500" lnSpcReduction="10000"/>
          </a:bodyPr>
          <a:lstStyle/>
          <a:p>
            <a:pPr>
              <a:lnSpc>
                <a:spcPct val="90000"/>
              </a:lnSpc>
            </a:pPr>
            <a:r>
              <a:rPr lang="en-US" altLang="en-US" dirty="0" smtClean="0"/>
              <a:t>After planning and arranging your main ideas and major details, begin writing your body </a:t>
            </a:r>
            <a:r>
              <a:rPr lang="en-US" altLang="en-US" dirty="0" smtClean="0"/>
              <a:t>paragraphs that support each main point.</a:t>
            </a:r>
            <a:endParaRPr lang="en-US" altLang="en-US" dirty="0" smtClean="0"/>
          </a:p>
          <a:p>
            <a:pPr>
              <a:lnSpc>
                <a:spcPct val="90000"/>
              </a:lnSpc>
            </a:pPr>
            <a:r>
              <a:rPr lang="en-US" altLang="en-US" dirty="0" smtClean="0"/>
              <a:t>The number of paragraphs depends on the topic’s complexity, inclusiveness, and your purpose for writing.</a:t>
            </a:r>
          </a:p>
          <a:p>
            <a:pPr>
              <a:lnSpc>
                <a:spcPct val="90000"/>
              </a:lnSpc>
            </a:pPr>
            <a:r>
              <a:rPr lang="en-US" altLang="en-US" dirty="0" smtClean="0"/>
              <a:t>Usually a </a:t>
            </a:r>
            <a:r>
              <a:rPr lang="en-US" altLang="en-US" u="sng" dirty="0" smtClean="0"/>
              <a:t>short</a:t>
            </a:r>
            <a:r>
              <a:rPr lang="en-US" altLang="en-US" dirty="0" smtClean="0"/>
              <a:t> essay contains </a:t>
            </a:r>
            <a:r>
              <a:rPr lang="en-US" altLang="en-US" u="sng" dirty="0" smtClean="0"/>
              <a:t>3 to 5</a:t>
            </a:r>
            <a:r>
              <a:rPr lang="en-US" altLang="en-US" dirty="0" smtClean="0"/>
              <a:t> </a:t>
            </a:r>
            <a:r>
              <a:rPr lang="en-US" altLang="en-US" dirty="0" smtClean="0"/>
              <a:t>points with supporting paragraphs</a:t>
            </a:r>
            <a:r>
              <a:rPr lang="en-US" altLang="en-US" dirty="0" smtClean="0"/>
              <a:t>, plus an introduction and conclusion</a:t>
            </a:r>
          </a:p>
          <a:p>
            <a:pPr>
              <a:lnSpc>
                <a:spcPct val="90000"/>
              </a:lnSpc>
            </a:pPr>
            <a:r>
              <a:rPr lang="en-US" altLang="en-US" dirty="0" smtClean="0"/>
              <a:t>Remember to use signal words to make smooth transitions between sentences and paragraphs. </a:t>
            </a:r>
          </a:p>
          <a:p>
            <a:pPr lvl="1">
              <a:lnSpc>
                <a:spcPct val="90000"/>
              </a:lnSpc>
              <a:buFont typeface="Wingdings" panose="05000000000000000000" pitchFamily="2" charset="2"/>
              <a:buNone/>
            </a:pPr>
            <a:endParaRPr lang="en-US" altLang="en-US" sz="2400" dirty="0" smtClean="0"/>
          </a:p>
        </p:txBody>
      </p:sp>
    </p:spTree>
    <p:extLst>
      <p:ext uri="{BB962C8B-B14F-4D97-AF65-F5344CB8AC3E}">
        <p14:creationId xmlns:p14="http://schemas.microsoft.com/office/powerpoint/2010/main" val="1485459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Paragraphs</a:t>
            </a:r>
            <a:endParaRPr lang="en-NZ" dirty="0"/>
          </a:p>
        </p:txBody>
      </p:sp>
      <p:sp>
        <p:nvSpPr>
          <p:cNvPr id="3" name="Content Placeholder 2"/>
          <p:cNvSpPr>
            <a:spLocks noGrp="1"/>
          </p:cNvSpPr>
          <p:nvPr>
            <p:ph idx="1"/>
          </p:nvPr>
        </p:nvSpPr>
        <p:spPr/>
        <p:txBody>
          <a:bodyPr>
            <a:normAutofit/>
          </a:bodyPr>
          <a:lstStyle/>
          <a:p>
            <a:r>
              <a:rPr lang="en-NZ" dirty="0"/>
              <a:t>You should be able to sum up the content of each paragraph in a few words.</a:t>
            </a:r>
          </a:p>
          <a:p>
            <a:r>
              <a:rPr lang="en-NZ" dirty="0" smtClean="0"/>
              <a:t>When </a:t>
            </a:r>
            <a:r>
              <a:rPr lang="en-NZ" dirty="0"/>
              <a:t>you think you have finished your essay, you could go through your essay, and next to each paragraph, write down the main point covered.</a:t>
            </a:r>
          </a:p>
          <a:p>
            <a:r>
              <a:rPr lang="en-NZ" dirty="0" smtClean="0"/>
              <a:t>Doing </a:t>
            </a:r>
            <a:r>
              <a:rPr lang="en-NZ" dirty="0"/>
              <a:t>this allows you to check the topics flow smoothly and there is no unnecessary repetition</a:t>
            </a:r>
          </a:p>
        </p:txBody>
      </p:sp>
    </p:spTree>
    <p:extLst>
      <p:ext uri="{BB962C8B-B14F-4D97-AF65-F5344CB8AC3E}">
        <p14:creationId xmlns:p14="http://schemas.microsoft.com/office/powerpoint/2010/main" val="876039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mtClean="0"/>
              <a:t>Signal/Transition Words</a:t>
            </a:r>
          </a:p>
        </p:txBody>
      </p:sp>
      <p:sp>
        <p:nvSpPr>
          <p:cNvPr id="131075" name="Rectangle 3"/>
          <p:cNvSpPr>
            <a:spLocks noGrp="1" noChangeArrowheads="1"/>
          </p:cNvSpPr>
          <p:nvPr>
            <p:ph idx="1"/>
          </p:nvPr>
        </p:nvSpPr>
        <p:spPr/>
        <p:txBody>
          <a:bodyPr rtlCol="0">
            <a:normAutofit fontScale="92500" lnSpcReduction="10000"/>
          </a:bodyPr>
          <a:lstStyle/>
          <a:p>
            <a:pPr fontAlgn="auto">
              <a:lnSpc>
                <a:spcPct val="80000"/>
              </a:lnSpc>
              <a:spcAft>
                <a:spcPts val="0"/>
              </a:spcAft>
              <a:defRPr/>
            </a:pPr>
            <a:r>
              <a:rPr lang="en-US" sz="2800" u="sng">
                <a:solidFill>
                  <a:schemeClr val="tx1">
                    <a:lumMod val="75000"/>
                    <a:lumOff val="25000"/>
                  </a:schemeClr>
                </a:solidFill>
              </a:rPr>
              <a:t>For examples</a:t>
            </a:r>
            <a:r>
              <a:rPr lang="en-US" sz="2800">
                <a:solidFill>
                  <a:schemeClr val="tx1">
                    <a:lumMod val="75000"/>
                    <a:lumOff val="25000"/>
                  </a:schemeClr>
                </a:solidFill>
              </a:rPr>
              <a:t>: For example, for instance, to illustrate</a:t>
            </a:r>
          </a:p>
          <a:p>
            <a:pPr fontAlgn="auto">
              <a:lnSpc>
                <a:spcPct val="80000"/>
              </a:lnSpc>
              <a:spcAft>
                <a:spcPts val="0"/>
              </a:spcAft>
              <a:defRPr/>
            </a:pPr>
            <a:r>
              <a:rPr lang="en-US" sz="2800" u="sng">
                <a:solidFill>
                  <a:schemeClr val="tx1">
                    <a:lumMod val="75000"/>
                    <a:lumOff val="25000"/>
                  </a:schemeClr>
                </a:solidFill>
              </a:rPr>
              <a:t>For organization or chronological order</a:t>
            </a:r>
            <a:r>
              <a:rPr lang="en-US" sz="2800">
                <a:solidFill>
                  <a:schemeClr val="tx1">
                    <a:lumMod val="75000"/>
                    <a:lumOff val="25000"/>
                  </a:schemeClr>
                </a:solidFill>
              </a:rPr>
              <a:t>: The six steps are…, next, finally first, secondly, third</a:t>
            </a:r>
          </a:p>
          <a:p>
            <a:pPr fontAlgn="auto">
              <a:lnSpc>
                <a:spcPct val="80000"/>
              </a:lnSpc>
              <a:spcAft>
                <a:spcPts val="0"/>
              </a:spcAft>
              <a:defRPr/>
            </a:pPr>
            <a:r>
              <a:rPr lang="en-US" sz="2800" u="sng">
                <a:solidFill>
                  <a:schemeClr val="tx1">
                    <a:lumMod val="75000"/>
                    <a:lumOff val="25000"/>
                  </a:schemeClr>
                </a:solidFill>
              </a:rPr>
              <a:t>For additional points</a:t>
            </a:r>
            <a:r>
              <a:rPr lang="en-US" sz="2800">
                <a:solidFill>
                  <a:schemeClr val="tx1">
                    <a:lumMod val="75000"/>
                    <a:lumOff val="25000"/>
                  </a:schemeClr>
                </a:solidFill>
              </a:rPr>
              <a:t>: Furthermore, in addition, also, moreover </a:t>
            </a:r>
          </a:p>
          <a:p>
            <a:pPr fontAlgn="auto">
              <a:lnSpc>
                <a:spcPct val="80000"/>
              </a:lnSpc>
              <a:spcAft>
                <a:spcPts val="0"/>
              </a:spcAft>
              <a:defRPr/>
            </a:pPr>
            <a:r>
              <a:rPr lang="en-US" sz="2800" u="sng">
                <a:solidFill>
                  <a:schemeClr val="tx1">
                    <a:lumMod val="75000"/>
                    <a:lumOff val="25000"/>
                  </a:schemeClr>
                </a:solidFill>
              </a:rPr>
              <a:t>For opposing ideas</a:t>
            </a:r>
            <a:r>
              <a:rPr lang="en-US" sz="2800">
                <a:solidFill>
                  <a:schemeClr val="tx1">
                    <a:lumMod val="75000"/>
                    <a:lumOff val="25000"/>
                  </a:schemeClr>
                </a:solidFill>
              </a:rPr>
              <a:t>: On the other hand, in contrast, although, however</a:t>
            </a:r>
          </a:p>
          <a:p>
            <a:pPr fontAlgn="auto">
              <a:lnSpc>
                <a:spcPct val="80000"/>
              </a:lnSpc>
              <a:spcAft>
                <a:spcPts val="0"/>
              </a:spcAft>
              <a:defRPr/>
            </a:pPr>
            <a:r>
              <a:rPr lang="en-US" sz="2800" u="sng">
                <a:solidFill>
                  <a:schemeClr val="tx1">
                    <a:lumMod val="75000"/>
                    <a:lumOff val="25000"/>
                  </a:schemeClr>
                </a:solidFill>
              </a:rPr>
              <a:t>For similar ideas</a:t>
            </a:r>
            <a:r>
              <a:rPr lang="en-US" sz="2800">
                <a:solidFill>
                  <a:schemeClr val="tx1">
                    <a:lumMod val="75000"/>
                    <a:lumOff val="25000"/>
                  </a:schemeClr>
                </a:solidFill>
              </a:rPr>
              <a:t>: Likewise, similarly, in comparison</a:t>
            </a:r>
          </a:p>
          <a:p>
            <a:pPr fontAlgn="auto">
              <a:lnSpc>
                <a:spcPct val="80000"/>
              </a:lnSpc>
              <a:spcAft>
                <a:spcPts val="0"/>
              </a:spcAft>
              <a:defRPr/>
            </a:pPr>
            <a:endParaRPr lang="en-US" sz="2800">
              <a:solidFill>
                <a:schemeClr val="tx1">
                  <a:lumMod val="75000"/>
                  <a:lumOff val="25000"/>
                </a:schemeClr>
              </a:solidFill>
            </a:endParaRPr>
          </a:p>
        </p:txBody>
      </p:sp>
    </p:spTree>
    <p:extLst>
      <p:ext uri="{BB962C8B-B14F-4D97-AF65-F5344CB8AC3E}">
        <p14:creationId xmlns:p14="http://schemas.microsoft.com/office/powerpoint/2010/main" val="2326448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Signal/Transition Words</a:t>
            </a:r>
          </a:p>
        </p:txBody>
      </p:sp>
      <p:sp>
        <p:nvSpPr>
          <p:cNvPr id="132099" name="Rectangle 3"/>
          <p:cNvSpPr>
            <a:spLocks noGrp="1" noChangeArrowheads="1"/>
          </p:cNvSpPr>
          <p:nvPr>
            <p:ph idx="1"/>
          </p:nvPr>
        </p:nvSpPr>
        <p:spPr/>
        <p:txBody>
          <a:bodyPr rtlCol="0">
            <a:normAutofit fontScale="92500" lnSpcReduction="20000"/>
          </a:bodyPr>
          <a:lstStyle/>
          <a:p>
            <a:pPr fontAlgn="auto">
              <a:lnSpc>
                <a:spcPct val="90000"/>
              </a:lnSpc>
              <a:spcAft>
                <a:spcPts val="0"/>
              </a:spcAft>
              <a:defRPr/>
            </a:pPr>
            <a:r>
              <a:rPr lang="en-US" sz="2800" u="sng">
                <a:solidFill>
                  <a:schemeClr val="tx1">
                    <a:lumMod val="75000"/>
                    <a:lumOff val="25000"/>
                  </a:schemeClr>
                </a:solidFill>
              </a:rPr>
              <a:t>For exceptions</a:t>
            </a:r>
            <a:r>
              <a:rPr lang="en-US" sz="2800">
                <a:solidFill>
                  <a:schemeClr val="tx1">
                    <a:lumMod val="75000"/>
                    <a:lumOff val="25000"/>
                  </a:schemeClr>
                </a:solidFill>
              </a:rPr>
              <a:t>: However, nevertheless, but, yet, still </a:t>
            </a:r>
          </a:p>
          <a:p>
            <a:pPr fontAlgn="auto">
              <a:lnSpc>
                <a:spcPct val="90000"/>
              </a:lnSpc>
              <a:spcAft>
                <a:spcPts val="0"/>
              </a:spcAft>
              <a:defRPr/>
            </a:pPr>
            <a:r>
              <a:rPr lang="en-US" sz="2800" u="sng">
                <a:solidFill>
                  <a:schemeClr val="tx1">
                    <a:lumMod val="75000"/>
                    <a:lumOff val="25000"/>
                  </a:schemeClr>
                </a:solidFill>
              </a:rPr>
              <a:t>For emphasis</a:t>
            </a:r>
            <a:r>
              <a:rPr lang="en-US" sz="2800">
                <a:solidFill>
                  <a:schemeClr val="tx1">
                    <a:lumMod val="75000"/>
                    <a:lumOff val="25000"/>
                  </a:schemeClr>
                </a:solidFill>
              </a:rPr>
              <a:t>: Above all, finally, more importantly</a:t>
            </a:r>
          </a:p>
          <a:p>
            <a:pPr fontAlgn="auto">
              <a:lnSpc>
                <a:spcPct val="90000"/>
              </a:lnSpc>
              <a:spcAft>
                <a:spcPts val="0"/>
              </a:spcAft>
              <a:defRPr/>
            </a:pPr>
            <a:r>
              <a:rPr lang="en-US" sz="2800" u="sng">
                <a:solidFill>
                  <a:schemeClr val="tx1">
                    <a:lumMod val="75000"/>
                    <a:lumOff val="25000"/>
                  </a:schemeClr>
                </a:solidFill>
              </a:rPr>
              <a:t>For understanding</a:t>
            </a:r>
            <a:r>
              <a:rPr lang="en-US" sz="2800">
                <a:solidFill>
                  <a:schemeClr val="tx1">
                    <a:lumMod val="75000"/>
                    <a:lumOff val="25000"/>
                  </a:schemeClr>
                </a:solidFill>
              </a:rPr>
              <a:t>: In other words, in essence, briefly</a:t>
            </a:r>
          </a:p>
          <a:p>
            <a:pPr fontAlgn="auto">
              <a:lnSpc>
                <a:spcPct val="90000"/>
              </a:lnSpc>
              <a:spcAft>
                <a:spcPts val="0"/>
              </a:spcAft>
              <a:defRPr/>
            </a:pPr>
            <a:r>
              <a:rPr lang="en-US" sz="2800" u="sng">
                <a:solidFill>
                  <a:schemeClr val="tx1">
                    <a:lumMod val="75000"/>
                    <a:lumOff val="25000"/>
                  </a:schemeClr>
                </a:solidFill>
              </a:rPr>
              <a:t>For summarizing</a:t>
            </a:r>
            <a:r>
              <a:rPr lang="en-US" sz="2800">
                <a:solidFill>
                  <a:schemeClr val="tx1">
                    <a:lumMod val="75000"/>
                    <a:lumOff val="25000"/>
                  </a:schemeClr>
                </a:solidFill>
              </a:rPr>
              <a:t>: In conclusion, to sum up, for these reasons, in a nutshell</a:t>
            </a:r>
          </a:p>
          <a:p>
            <a:pPr fontAlgn="auto">
              <a:lnSpc>
                <a:spcPct val="90000"/>
              </a:lnSpc>
              <a:spcAft>
                <a:spcPts val="0"/>
              </a:spcAft>
              <a:defRPr/>
            </a:pPr>
            <a:r>
              <a:rPr lang="en-US" sz="2800" u="sng">
                <a:solidFill>
                  <a:schemeClr val="tx1">
                    <a:lumMod val="75000"/>
                    <a:lumOff val="25000"/>
                  </a:schemeClr>
                </a:solidFill>
              </a:rPr>
              <a:t>For exams</a:t>
            </a:r>
            <a:r>
              <a:rPr lang="en-US" sz="2800">
                <a:solidFill>
                  <a:schemeClr val="tx1">
                    <a:lumMod val="75000"/>
                    <a:lumOff val="25000"/>
                  </a:schemeClr>
                </a:solidFill>
              </a:rPr>
              <a:t>: Remember this, this is important, this could be on the test</a:t>
            </a:r>
          </a:p>
          <a:p>
            <a:pPr fontAlgn="auto">
              <a:lnSpc>
                <a:spcPct val="90000"/>
              </a:lnSpc>
              <a:spcAft>
                <a:spcPts val="0"/>
              </a:spcAft>
              <a:defRPr/>
            </a:pPr>
            <a:endParaRPr lang="en-US" sz="2800">
              <a:solidFill>
                <a:schemeClr val="tx1">
                  <a:lumMod val="75000"/>
                  <a:lumOff val="25000"/>
                </a:schemeClr>
              </a:solidFill>
            </a:endParaRPr>
          </a:p>
        </p:txBody>
      </p:sp>
    </p:spTree>
    <p:extLst>
      <p:ext uri="{BB962C8B-B14F-4D97-AF65-F5344CB8AC3E}">
        <p14:creationId xmlns:p14="http://schemas.microsoft.com/office/powerpoint/2010/main" val="2853088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Learning Outcomes</a:t>
            </a:r>
            <a:endParaRPr lang="en-NZ" dirty="0"/>
          </a:p>
        </p:txBody>
      </p:sp>
      <p:sp>
        <p:nvSpPr>
          <p:cNvPr id="3" name="Content Placeholder 2"/>
          <p:cNvSpPr>
            <a:spLocks noGrp="1"/>
          </p:cNvSpPr>
          <p:nvPr>
            <p:ph idx="1"/>
          </p:nvPr>
        </p:nvSpPr>
        <p:spPr/>
        <p:txBody>
          <a:bodyPr/>
          <a:lstStyle/>
          <a:p>
            <a:r>
              <a:rPr lang="en-NZ" dirty="0" smtClean="0"/>
              <a:t>Content</a:t>
            </a:r>
          </a:p>
          <a:p>
            <a:r>
              <a:rPr lang="en-NZ" dirty="0" smtClean="0"/>
              <a:t>Essay Structure</a:t>
            </a:r>
            <a:endParaRPr lang="en-NZ" dirty="0"/>
          </a:p>
        </p:txBody>
      </p:sp>
    </p:spTree>
    <p:extLst>
      <p:ext uri="{BB962C8B-B14F-4D97-AF65-F5344CB8AC3E}">
        <p14:creationId xmlns:p14="http://schemas.microsoft.com/office/powerpoint/2010/main" val="21979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Conclusion</a:t>
            </a:r>
            <a:endParaRPr lang="en-NZ" dirty="0"/>
          </a:p>
        </p:txBody>
      </p:sp>
      <p:sp>
        <p:nvSpPr>
          <p:cNvPr id="3" name="Content Placeholder 2"/>
          <p:cNvSpPr>
            <a:spLocks noGrp="1"/>
          </p:cNvSpPr>
          <p:nvPr>
            <p:ph idx="1"/>
          </p:nvPr>
        </p:nvSpPr>
        <p:spPr/>
        <p:txBody>
          <a:bodyPr>
            <a:normAutofit/>
          </a:bodyPr>
          <a:lstStyle/>
          <a:p>
            <a:r>
              <a:rPr lang="en-NZ" dirty="0"/>
              <a:t>An essay conclusion should form about 10 percent of the total word count for your </a:t>
            </a:r>
            <a:r>
              <a:rPr lang="en-NZ" dirty="0" smtClean="0"/>
              <a:t>essay</a:t>
            </a:r>
          </a:p>
          <a:p>
            <a:r>
              <a:rPr lang="en-NZ" dirty="0"/>
              <a:t>There should be no new material in an essay conclusion, just a brief summary of the points which have already been made.</a:t>
            </a:r>
          </a:p>
          <a:p>
            <a:r>
              <a:rPr lang="en-NZ" dirty="0" smtClean="0"/>
              <a:t>Ensure </a:t>
            </a:r>
            <a:r>
              <a:rPr lang="en-NZ" dirty="0"/>
              <a:t>you refer back to the </a:t>
            </a:r>
            <a:r>
              <a:rPr lang="en-NZ" dirty="0" smtClean="0"/>
              <a:t>argument, </a:t>
            </a:r>
            <a:r>
              <a:rPr lang="en-NZ" dirty="0"/>
              <a:t>to show you have </a:t>
            </a:r>
            <a:r>
              <a:rPr lang="en-NZ" dirty="0" smtClean="0"/>
              <a:t>supported </a:t>
            </a:r>
            <a:r>
              <a:rPr lang="en-NZ" dirty="0"/>
              <a:t>it effectively. </a:t>
            </a:r>
          </a:p>
          <a:p>
            <a:endParaRPr lang="en-NZ" dirty="0" smtClean="0"/>
          </a:p>
          <a:p>
            <a:endParaRPr lang="en-NZ" dirty="0"/>
          </a:p>
        </p:txBody>
      </p:sp>
    </p:spTree>
    <p:extLst>
      <p:ext uri="{BB962C8B-B14F-4D97-AF65-F5344CB8AC3E}">
        <p14:creationId xmlns:p14="http://schemas.microsoft.com/office/powerpoint/2010/main" val="1615718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Conclusion</a:t>
            </a:r>
            <a:endParaRPr lang="en-NZ" dirty="0"/>
          </a:p>
        </p:txBody>
      </p:sp>
      <p:sp>
        <p:nvSpPr>
          <p:cNvPr id="3" name="Content Placeholder 2"/>
          <p:cNvSpPr>
            <a:spLocks noGrp="1"/>
          </p:cNvSpPr>
          <p:nvPr>
            <p:ph idx="1"/>
          </p:nvPr>
        </p:nvSpPr>
        <p:spPr/>
        <p:txBody>
          <a:bodyPr>
            <a:normAutofit fontScale="92500" lnSpcReduction="10000"/>
          </a:bodyPr>
          <a:lstStyle/>
          <a:p>
            <a:pPr marL="0" indent="0">
              <a:buNone/>
            </a:pPr>
            <a:r>
              <a:rPr lang="en-NZ" dirty="0"/>
              <a:t>Three questions to ask to check you have written an effective conclusion.</a:t>
            </a:r>
          </a:p>
          <a:p>
            <a:r>
              <a:rPr lang="en-NZ" dirty="0" smtClean="0"/>
              <a:t>Have </a:t>
            </a:r>
            <a:r>
              <a:rPr lang="en-NZ" dirty="0"/>
              <a:t>I referred back to the </a:t>
            </a:r>
            <a:r>
              <a:rPr lang="en-NZ" dirty="0" smtClean="0"/>
              <a:t>main topic </a:t>
            </a:r>
            <a:r>
              <a:rPr lang="en-NZ" dirty="0"/>
              <a:t>of the essay?</a:t>
            </a:r>
          </a:p>
          <a:p>
            <a:r>
              <a:rPr lang="en-NZ" dirty="0" smtClean="0"/>
              <a:t>Is </a:t>
            </a:r>
            <a:r>
              <a:rPr lang="en-NZ" dirty="0"/>
              <a:t>my conclusion genuinely well-supported by the evidence and argument that I have presented throughout the essay?</a:t>
            </a:r>
          </a:p>
          <a:p>
            <a:r>
              <a:rPr lang="en-NZ" dirty="0" smtClean="0"/>
              <a:t>Have </a:t>
            </a:r>
            <a:r>
              <a:rPr lang="en-NZ" dirty="0"/>
              <a:t>I made sure that I have not introduced a new argument at this stage which hasn’t been previously mentioned in the essay?</a:t>
            </a:r>
          </a:p>
        </p:txBody>
      </p:sp>
    </p:spTree>
    <p:extLst>
      <p:ext uri="{BB962C8B-B14F-4D97-AF65-F5344CB8AC3E}">
        <p14:creationId xmlns:p14="http://schemas.microsoft.com/office/powerpoint/2010/main" val="2076665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Tone</a:t>
            </a:r>
            <a:endParaRPr lang="en-NZ" dirty="0"/>
          </a:p>
        </p:txBody>
      </p:sp>
      <p:sp>
        <p:nvSpPr>
          <p:cNvPr id="3" name="Content Placeholder 2"/>
          <p:cNvSpPr>
            <a:spLocks noGrp="1"/>
          </p:cNvSpPr>
          <p:nvPr>
            <p:ph idx="1"/>
          </p:nvPr>
        </p:nvSpPr>
        <p:spPr/>
        <p:txBody>
          <a:bodyPr/>
          <a:lstStyle/>
          <a:p>
            <a:r>
              <a:rPr lang="en-NZ" dirty="0"/>
              <a:t>When writing an academic essay, it is important that you use the correct tone and language. </a:t>
            </a:r>
          </a:p>
          <a:p>
            <a:endParaRPr lang="en-NZ" dirty="0"/>
          </a:p>
          <a:p>
            <a:r>
              <a:rPr lang="en-NZ" dirty="0"/>
              <a:t>There are a few things you should avoid doing in an essay…</a:t>
            </a:r>
          </a:p>
        </p:txBody>
      </p:sp>
    </p:spTree>
    <p:extLst>
      <p:ext uri="{BB962C8B-B14F-4D97-AF65-F5344CB8AC3E}">
        <p14:creationId xmlns:p14="http://schemas.microsoft.com/office/powerpoint/2010/main" val="1616028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Things to avoid</a:t>
            </a:r>
            <a:endParaRPr lang="en-NZ" dirty="0"/>
          </a:p>
        </p:txBody>
      </p:sp>
      <p:sp>
        <p:nvSpPr>
          <p:cNvPr id="3" name="Content Placeholder 2"/>
          <p:cNvSpPr>
            <a:spLocks noGrp="1"/>
          </p:cNvSpPr>
          <p:nvPr>
            <p:ph idx="1"/>
          </p:nvPr>
        </p:nvSpPr>
        <p:spPr/>
        <p:txBody>
          <a:bodyPr>
            <a:normAutofit/>
          </a:bodyPr>
          <a:lstStyle/>
          <a:p>
            <a:pPr marL="0" indent="0">
              <a:buNone/>
            </a:pPr>
            <a:r>
              <a:rPr lang="en-NZ" dirty="0"/>
              <a:t>1) Informal Language</a:t>
            </a:r>
          </a:p>
          <a:p>
            <a:pPr marL="0" indent="0">
              <a:buNone/>
            </a:pPr>
            <a:r>
              <a:rPr lang="en-NZ" dirty="0" smtClean="0"/>
              <a:t>Your </a:t>
            </a:r>
            <a:r>
              <a:rPr lang="en-NZ" dirty="0"/>
              <a:t>essay should be written in formal English. There should be no colloquial language, or language written as someone would speak, or use in a text message.</a:t>
            </a:r>
          </a:p>
          <a:p>
            <a:pPr lvl="1"/>
            <a:r>
              <a:rPr lang="en-NZ" dirty="0" smtClean="0"/>
              <a:t>Don’t </a:t>
            </a:r>
            <a:r>
              <a:rPr lang="en-NZ" dirty="0"/>
              <a:t>use words like ‘okay', 'maybe’ or ‘sort of’</a:t>
            </a:r>
          </a:p>
          <a:p>
            <a:pPr lvl="1"/>
            <a:r>
              <a:rPr lang="en-NZ" dirty="0" smtClean="0"/>
              <a:t>Write </a:t>
            </a:r>
            <a:r>
              <a:rPr lang="en-NZ" dirty="0"/>
              <a:t>out numbers – ‘Four’ rather than 4</a:t>
            </a:r>
          </a:p>
          <a:p>
            <a:pPr lvl="1"/>
            <a:r>
              <a:rPr lang="en-NZ" dirty="0" smtClean="0"/>
              <a:t>Don’t </a:t>
            </a:r>
            <a:r>
              <a:rPr lang="en-NZ" dirty="0"/>
              <a:t>abbreviate words – ‘did not’ rather than ‘didn’t’</a:t>
            </a:r>
          </a:p>
          <a:p>
            <a:endParaRPr lang="en-NZ" dirty="0"/>
          </a:p>
        </p:txBody>
      </p:sp>
    </p:spTree>
    <p:extLst>
      <p:ext uri="{BB962C8B-B14F-4D97-AF65-F5344CB8AC3E}">
        <p14:creationId xmlns:p14="http://schemas.microsoft.com/office/powerpoint/2010/main" val="529123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Things to avoid</a:t>
            </a:r>
            <a:endParaRPr lang="en-NZ" dirty="0"/>
          </a:p>
        </p:txBody>
      </p:sp>
      <p:sp>
        <p:nvSpPr>
          <p:cNvPr id="3" name="Content Placeholder 2"/>
          <p:cNvSpPr>
            <a:spLocks noGrp="1"/>
          </p:cNvSpPr>
          <p:nvPr>
            <p:ph idx="1"/>
          </p:nvPr>
        </p:nvSpPr>
        <p:spPr/>
        <p:txBody>
          <a:bodyPr>
            <a:normAutofit lnSpcReduction="10000"/>
          </a:bodyPr>
          <a:lstStyle/>
          <a:p>
            <a:pPr marL="0" indent="0">
              <a:buNone/>
            </a:pPr>
            <a:r>
              <a:rPr lang="en-NZ" dirty="0"/>
              <a:t>1) Using clichés</a:t>
            </a:r>
          </a:p>
          <a:p>
            <a:pPr marL="0" indent="0">
              <a:buNone/>
            </a:pPr>
            <a:r>
              <a:rPr lang="en-NZ" dirty="0" smtClean="0"/>
              <a:t>Avoid </a:t>
            </a:r>
            <a:r>
              <a:rPr lang="en-NZ" dirty="0"/>
              <a:t>using clichés in your work. Examples of clichés include: </a:t>
            </a:r>
          </a:p>
          <a:p>
            <a:pPr marL="0" indent="0">
              <a:buNone/>
            </a:pPr>
            <a:r>
              <a:rPr lang="en-NZ" dirty="0"/>
              <a:t>‘stuck out like a sore thumb’</a:t>
            </a:r>
          </a:p>
          <a:p>
            <a:pPr marL="0" indent="0">
              <a:buNone/>
            </a:pPr>
            <a:r>
              <a:rPr lang="en-NZ" dirty="0"/>
              <a:t>‘think outside the box’</a:t>
            </a:r>
          </a:p>
          <a:p>
            <a:pPr marL="0" indent="0">
              <a:buNone/>
            </a:pPr>
            <a:r>
              <a:rPr lang="en-NZ" dirty="0"/>
              <a:t>‘avoid it like the plague</a:t>
            </a:r>
            <a:r>
              <a:rPr lang="en-NZ" dirty="0" smtClean="0"/>
              <a:t>’</a:t>
            </a:r>
          </a:p>
          <a:p>
            <a:pPr marL="0" indent="0">
              <a:buNone/>
            </a:pPr>
            <a:r>
              <a:rPr lang="en-NZ" dirty="0" smtClean="0"/>
              <a:t>‘since the beginning of time’</a:t>
            </a:r>
            <a:endParaRPr lang="en-NZ" dirty="0"/>
          </a:p>
          <a:p>
            <a:endParaRPr lang="en-NZ" dirty="0"/>
          </a:p>
        </p:txBody>
      </p:sp>
    </p:spTree>
    <p:extLst>
      <p:ext uri="{BB962C8B-B14F-4D97-AF65-F5344CB8AC3E}">
        <p14:creationId xmlns:p14="http://schemas.microsoft.com/office/powerpoint/2010/main" val="63518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Things to avoid</a:t>
            </a:r>
            <a:endParaRPr lang="en-NZ" dirty="0"/>
          </a:p>
        </p:txBody>
      </p:sp>
      <p:sp>
        <p:nvSpPr>
          <p:cNvPr id="3" name="Content Placeholder 2"/>
          <p:cNvSpPr>
            <a:spLocks noGrp="1"/>
          </p:cNvSpPr>
          <p:nvPr>
            <p:ph idx="1"/>
          </p:nvPr>
        </p:nvSpPr>
        <p:spPr/>
        <p:txBody>
          <a:bodyPr>
            <a:normAutofit fontScale="77500" lnSpcReduction="20000"/>
          </a:bodyPr>
          <a:lstStyle/>
          <a:p>
            <a:pPr marL="0" indent="0">
              <a:buNone/>
            </a:pPr>
            <a:r>
              <a:rPr lang="en-NZ" dirty="0"/>
              <a:t>3) Long </a:t>
            </a:r>
            <a:r>
              <a:rPr lang="en-NZ" dirty="0" smtClean="0"/>
              <a:t>Quotes</a:t>
            </a:r>
            <a:endParaRPr lang="en-NZ" dirty="0"/>
          </a:p>
          <a:p>
            <a:r>
              <a:rPr lang="en-NZ" dirty="0"/>
              <a:t>Don’t use too many long quotes. Try and paraphrase the ideas and words of other people and put them into your own words, rather than copying big chunks of text.</a:t>
            </a:r>
          </a:p>
          <a:p>
            <a:r>
              <a:rPr lang="en-NZ" dirty="0" smtClean="0"/>
              <a:t>Remember </a:t>
            </a:r>
            <a:r>
              <a:rPr lang="en-NZ" dirty="0"/>
              <a:t>that even when you put the ideas of someone else into your own words that this still needs to be referenced! </a:t>
            </a:r>
            <a:endParaRPr lang="en-NZ" dirty="0" smtClean="0"/>
          </a:p>
          <a:p>
            <a:r>
              <a:rPr lang="en-US" dirty="0"/>
              <a:t>Insert in-text citations wherever you are referring to someone else’s ideas (Example, 2018), immediately after the material you are citing.  Every citation needs to point to a reference, and every reference needs at least one citation in the body of the text.  If either of these are missing then the citation / reference doesn’t exist.</a:t>
            </a:r>
            <a:endParaRPr lang="en-NZ" dirty="0"/>
          </a:p>
          <a:p>
            <a:endParaRPr lang="en-NZ" dirty="0"/>
          </a:p>
        </p:txBody>
      </p:sp>
    </p:spTree>
    <p:extLst>
      <p:ext uri="{BB962C8B-B14F-4D97-AF65-F5344CB8AC3E}">
        <p14:creationId xmlns:p14="http://schemas.microsoft.com/office/powerpoint/2010/main" val="1536751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Things to avoid</a:t>
            </a:r>
            <a:endParaRPr lang="en-NZ" dirty="0"/>
          </a:p>
        </p:txBody>
      </p:sp>
      <p:sp>
        <p:nvSpPr>
          <p:cNvPr id="3" name="Content Placeholder 2"/>
          <p:cNvSpPr>
            <a:spLocks noGrp="1"/>
          </p:cNvSpPr>
          <p:nvPr>
            <p:ph idx="1"/>
          </p:nvPr>
        </p:nvSpPr>
        <p:spPr/>
        <p:txBody>
          <a:bodyPr>
            <a:normAutofit/>
          </a:bodyPr>
          <a:lstStyle/>
          <a:p>
            <a:pPr marL="0" indent="0">
              <a:buNone/>
            </a:pPr>
            <a:r>
              <a:rPr lang="en-NZ" dirty="0" smtClean="0"/>
              <a:t>4</a:t>
            </a:r>
            <a:r>
              <a:rPr lang="en-NZ" dirty="0"/>
              <a:t>) Unnecessary words</a:t>
            </a:r>
          </a:p>
          <a:p>
            <a:pPr marL="0" indent="0">
              <a:buNone/>
            </a:pPr>
            <a:r>
              <a:rPr lang="en-NZ" dirty="0" smtClean="0"/>
              <a:t>Don’t </a:t>
            </a:r>
            <a:r>
              <a:rPr lang="en-NZ" dirty="0"/>
              <a:t>use too many unnecessary words. Use straightforward language and communicate succinctly.</a:t>
            </a:r>
          </a:p>
          <a:p>
            <a:pPr marL="0" indent="0">
              <a:buNone/>
            </a:pPr>
            <a:r>
              <a:rPr lang="en-NZ" dirty="0"/>
              <a:t> </a:t>
            </a:r>
            <a:r>
              <a:rPr lang="en-NZ" dirty="0" smtClean="0"/>
              <a:t>Go </a:t>
            </a:r>
            <a:r>
              <a:rPr lang="en-NZ" dirty="0"/>
              <a:t>through a paragraph that you have written and cross out any words, phrases or sentences that may be unnecessary. Read it again to see if you have lost anything essential to the meaning. If you have not, then delete it permanently.</a:t>
            </a:r>
          </a:p>
          <a:p>
            <a:endParaRPr lang="en-NZ" dirty="0"/>
          </a:p>
        </p:txBody>
      </p:sp>
    </p:spTree>
    <p:extLst>
      <p:ext uri="{BB962C8B-B14F-4D97-AF65-F5344CB8AC3E}">
        <p14:creationId xmlns:p14="http://schemas.microsoft.com/office/powerpoint/2010/main" val="2176577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Things to avoid</a:t>
            </a:r>
            <a:endParaRPr lang="en-NZ" dirty="0"/>
          </a:p>
        </p:txBody>
      </p:sp>
      <p:sp>
        <p:nvSpPr>
          <p:cNvPr id="3" name="Content Placeholder 2"/>
          <p:cNvSpPr>
            <a:spLocks noGrp="1"/>
          </p:cNvSpPr>
          <p:nvPr>
            <p:ph idx="1"/>
          </p:nvPr>
        </p:nvSpPr>
        <p:spPr/>
        <p:txBody>
          <a:bodyPr>
            <a:normAutofit lnSpcReduction="10000"/>
          </a:bodyPr>
          <a:lstStyle/>
          <a:p>
            <a:pPr marL="0" indent="0">
              <a:buNone/>
            </a:pPr>
            <a:r>
              <a:rPr lang="en-NZ" dirty="0"/>
              <a:t>5) Writing in First Person</a:t>
            </a:r>
          </a:p>
          <a:p>
            <a:pPr marL="0" indent="0">
              <a:buNone/>
            </a:pPr>
            <a:r>
              <a:rPr lang="en-NZ" dirty="0" smtClean="0"/>
              <a:t>Academic </a:t>
            </a:r>
            <a:r>
              <a:rPr lang="en-NZ" dirty="0"/>
              <a:t>writing should be written in third person, eliminating the personal use of ‘I’</a:t>
            </a:r>
          </a:p>
          <a:p>
            <a:r>
              <a:rPr lang="en-NZ" dirty="0" smtClean="0"/>
              <a:t>Instead </a:t>
            </a:r>
            <a:r>
              <a:rPr lang="en-NZ" dirty="0"/>
              <a:t>of ‘In this essay, I am going to </a:t>
            </a:r>
            <a:r>
              <a:rPr lang="en-NZ" dirty="0" smtClean="0"/>
              <a:t>discuss’ say </a:t>
            </a:r>
            <a:r>
              <a:rPr lang="en-NZ" dirty="0"/>
              <a:t>‘This essay will discuss’</a:t>
            </a:r>
          </a:p>
          <a:p>
            <a:r>
              <a:rPr lang="en-NZ" dirty="0" smtClean="0"/>
              <a:t>Instead </a:t>
            </a:r>
            <a:r>
              <a:rPr lang="en-NZ" dirty="0"/>
              <a:t>of ‘I think</a:t>
            </a:r>
            <a:r>
              <a:rPr lang="en-NZ" dirty="0" smtClean="0"/>
              <a:t>’ say </a:t>
            </a:r>
            <a:r>
              <a:rPr lang="en-NZ" dirty="0"/>
              <a:t>‘It can be argued’</a:t>
            </a:r>
          </a:p>
          <a:p>
            <a:r>
              <a:rPr lang="en-NZ" dirty="0" smtClean="0"/>
              <a:t>Instead </a:t>
            </a:r>
            <a:r>
              <a:rPr lang="en-NZ" dirty="0"/>
              <a:t>of ‘I noted from Petty’s research’ </a:t>
            </a:r>
            <a:r>
              <a:rPr lang="en-NZ" dirty="0" smtClean="0"/>
              <a:t>say </a:t>
            </a:r>
            <a:r>
              <a:rPr lang="en-NZ" dirty="0"/>
              <a:t>‘It can be noted from Petty’s research’</a:t>
            </a:r>
          </a:p>
          <a:p>
            <a:endParaRPr lang="en-NZ" dirty="0"/>
          </a:p>
        </p:txBody>
      </p:sp>
    </p:spTree>
    <p:extLst>
      <p:ext uri="{BB962C8B-B14F-4D97-AF65-F5344CB8AC3E}">
        <p14:creationId xmlns:p14="http://schemas.microsoft.com/office/powerpoint/2010/main" val="2930122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Referencing</a:t>
            </a:r>
            <a:endParaRPr lang="en-NZ" dirty="0"/>
          </a:p>
        </p:txBody>
      </p:sp>
      <p:sp>
        <p:nvSpPr>
          <p:cNvPr id="3" name="Content Placeholder 2"/>
          <p:cNvSpPr>
            <a:spLocks noGrp="1"/>
          </p:cNvSpPr>
          <p:nvPr>
            <p:ph idx="1"/>
          </p:nvPr>
        </p:nvSpPr>
        <p:spPr/>
        <p:txBody>
          <a:bodyPr>
            <a:normAutofit fontScale="92500"/>
          </a:bodyPr>
          <a:lstStyle/>
          <a:p>
            <a:r>
              <a:rPr lang="en-US" dirty="0"/>
              <a:t>Read a lot, read books, read proper academic articles, try not to refer to Wikipedia, Yahoo answers, or </a:t>
            </a:r>
            <a:r>
              <a:rPr lang="en-US" dirty="0" err="1"/>
              <a:t>Youtube</a:t>
            </a:r>
            <a:r>
              <a:rPr lang="en-US" dirty="0"/>
              <a:t>.  </a:t>
            </a:r>
            <a:endParaRPr lang="en-US" dirty="0" smtClean="0"/>
          </a:p>
          <a:p>
            <a:r>
              <a:rPr lang="en-US" dirty="0" smtClean="0"/>
              <a:t>Use </a:t>
            </a:r>
            <a:r>
              <a:rPr lang="en-US" dirty="0"/>
              <a:t>the ideas that you read, in your writing.  Do not copy the text, except for the rare use of a </a:t>
            </a:r>
            <a:r>
              <a:rPr lang="en-US" i="1" dirty="0"/>
              <a:t>“Direct quote”</a:t>
            </a:r>
            <a:r>
              <a:rPr lang="en-US" dirty="0"/>
              <a:t>.  Make sure that you show where those direct quotes are.  </a:t>
            </a:r>
            <a:endParaRPr lang="en-US" dirty="0" smtClean="0"/>
          </a:p>
          <a:p>
            <a:r>
              <a:rPr lang="en-US" dirty="0" smtClean="0"/>
              <a:t>The </a:t>
            </a:r>
            <a:r>
              <a:rPr lang="en-US" dirty="0"/>
              <a:t>main thing to do is to write in your own words – own the topic, own your writing – this then demonstrates that you understood what you read and that it can’t be inferred as cheating (plagiarism). </a:t>
            </a:r>
            <a:endParaRPr lang="en-NZ" dirty="0"/>
          </a:p>
        </p:txBody>
      </p:sp>
    </p:spTree>
    <p:extLst>
      <p:ext uri="{BB962C8B-B14F-4D97-AF65-F5344CB8AC3E}">
        <p14:creationId xmlns:p14="http://schemas.microsoft.com/office/powerpoint/2010/main" val="957889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Referencing</a:t>
            </a:r>
            <a:endParaRPr lang="en-NZ" dirty="0"/>
          </a:p>
        </p:txBody>
      </p:sp>
      <p:sp>
        <p:nvSpPr>
          <p:cNvPr id="3" name="Content Placeholder 2"/>
          <p:cNvSpPr>
            <a:spLocks noGrp="1"/>
          </p:cNvSpPr>
          <p:nvPr>
            <p:ph idx="1"/>
          </p:nvPr>
        </p:nvSpPr>
        <p:spPr/>
        <p:txBody>
          <a:bodyPr/>
          <a:lstStyle/>
          <a:p>
            <a:r>
              <a:rPr lang="en-NZ" dirty="0" smtClean="0"/>
              <a:t>Choose a referencing style and stick to it e.g. APA, Harvard etc.</a:t>
            </a:r>
          </a:p>
          <a:p>
            <a:pPr lvl="1"/>
            <a:r>
              <a:rPr lang="en-NZ" dirty="0" smtClean="0">
                <a:hlinkClick r:id="rId2"/>
              </a:rPr>
              <a:t>www.library.aut.ac.nz</a:t>
            </a:r>
            <a:r>
              <a:rPr lang="en-NZ" dirty="0" smtClean="0"/>
              <a:t> -&gt; Referencing &amp; EndNote</a:t>
            </a:r>
          </a:p>
          <a:p>
            <a:r>
              <a:rPr lang="en-NZ" dirty="0" smtClean="0"/>
              <a:t>Use a reference management software e.g. Endnote, </a:t>
            </a:r>
            <a:r>
              <a:rPr lang="en-NZ" dirty="0" err="1" smtClean="0"/>
              <a:t>Mendeley</a:t>
            </a:r>
            <a:r>
              <a:rPr lang="en-NZ" dirty="0" smtClean="0"/>
              <a:t> etc. or “Hardcode”…but make sure it is consistent!</a:t>
            </a:r>
          </a:p>
          <a:p>
            <a:r>
              <a:rPr lang="en-NZ" dirty="0" smtClean="0"/>
              <a:t>Make sure bibliography is consistent with referencing style used</a:t>
            </a:r>
            <a:endParaRPr lang="en-NZ" dirty="0"/>
          </a:p>
        </p:txBody>
      </p:sp>
    </p:spTree>
    <p:extLst>
      <p:ext uri="{BB962C8B-B14F-4D97-AF65-F5344CB8AC3E}">
        <p14:creationId xmlns:p14="http://schemas.microsoft.com/office/powerpoint/2010/main" val="10022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NZ" dirty="0" smtClean="0"/>
              <a:t>CONTENT</a:t>
            </a:r>
            <a:endParaRPr lang="en-NZ" dirty="0"/>
          </a:p>
        </p:txBody>
      </p:sp>
      <p:sp>
        <p:nvSpPr>
          <p:cNvPr id="5" name="Text Placeholder 4"/>
          <p:cNvSpPr>
            <a:spLocks noGrp="1"/>
          </p:cNvSpPr>
          <p:nvPr>
            <p:ph type="body" idx="1"/>
          </p:nvPr>
        </p:nvSpPr>
        <p:spPr/>
        <p:txBody>
          <a:bodyPr/>
          <a:lstStyle/>
          <a:p>
            <a:endParaRPr lang="en-NZ"/>
          </a:p>
        </p:txBody>
      </p:sp>
    </p:spTree>
    <p:extLst>
      <p:ext uri="{BB962C8B-B14F-4D97-AF65-F5344CB8AC3E}">
        <p14:creationId xmlns:p14="http://schemas.microsoft.com/office/powerpoint/2010/main" val="2344076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Marking Guide</a:t>
            </a:r>
            <a:endParaRPr lang="en-NZ" dirty="0"/>
          </a:p>
        </p:txBody>
      </p:sp>
      <p:sp>
        <p:nvSpPr>
          <p:cNvPr id="3" name="Content Placeholder 2"/>
          <p:cNvSpPr>
            <a:spLocks noGrp="1"/>
          </p:cNvSpPr>
          <p:nvPr>
            <p:ph idx="1"/>
          </p:nvPr>
        </p:nvSpPr>
        <p:spPr/>
        <p:txBody>
          <a:bodyPr>
            <a:normAutofit fontScale="92500" lnSpcReduction="20000"/>
          </a:bodyPr>
          <a:lstStyle/>
          <a:p>
            <a:pPr marL="0" indent="0">
              <a:buNone/>
            </a:pPr>
            <a:r>
              <a:rPr lang="en-NZ" b="1" i="1" dirty="0"/>
              <a:t>Individual </a:t>
            </a:r>
            <a:r>
              <a:rPr lang="en-NZ" b="1" dirty="0"/>
              <a:t>45% of final grade.</a:t>
            </a:r>
          </a:p>
          <a:p>
            <a:pPr marL="0" indent="0">
              <a:buNone/>
            </a:pPr>
            <a:r>
              <a:rPr lang="en-NZ" dirty="0"/>
              <a:t>Evidence of Research 25%</a:t>
            </a:r>
          </a:p>
          <a:p>
            <a:pPr lvl="1"/>
            <a:r>
              <a:rPr lang="en-NZ" dirty="0"/>
              <a:t>Quality and breadth of literature sources</a:t>
            </a:r>
          </a:p>
          <a:p>
            <a:pPr lvl="1"/>
            <a:r>
              <a:rPr lang="en-NZ" dirty="0"/>
              <a:t>Connection of appropriate theory to example</a:t>
            </a:r>
          </a:p>
          <a:p>
            <a:pPr lvl="1"/>
            <a:r>
              <a:rPr lang="en-NZ" dirty="0"/>
              <a:t>Evidence of independent research</a:t>
            </a:r>
          </a:p>
          <a:p>
            <a:pPr marL="0" indent="0">
              <a:buNone/>
            </a:pPr>
            <a:r>
              <a:rPr lang="en-NZ" dirty="0"/>
              <a:t>Clarity of Expression 10%</a:t>
            </a:r>
          </a:p>
          <a:p>
            <a:pPr lvl="1"/>
            <a:r>
              <a:rPr lang="en-NZ" dirty="0"/>
              <a:t>Spelling, grammar, and language style</a:t>
            </a:r>
          </a:p>
          <a:p>
            <a:pPr marL="0" indent="0">
              <a:buNone/>
            </a:pPr>
            <a:r>
              <a:rPr lang="en-NZ" dirty="0"/>
              <a:t>Clarity of Presentation 10%</a:t>
            </a:r>
          </a:p>
          <a:p>
            <a:pPr lvl="1"/>
            <a:r>
              <a:rPr lang="en-NZ" dirty="0"/>
              <a:t>Structure, paragraphing, layout</a:t>
            </a:r>
            <a:endParaRPr lang="en-NZ" dirty="0"/>
          </a:p>
        </p:txBody>
      </p:sp>
    </p:spTree>
    <p:extLst>
      <p:ext uri="{BB962C8B-B14F-4D97-AF65-F5344CB8AC3E}">
        <p14:creationId xmlns:p14="http://schemas.microsoft.com/office/powerpoint/2010/main" val="3209595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 of Good/Bad/Ugly</a:t>
            </a:r>
            <a:endParaRPr lang="en-NZ" dirty="0"/>
          </a:p>
        </p:txBody>
      </p:sp>
      <p:sp>
        <p:nvSpPr>
          <p:cNvPr id="5" name="Text Placeholder 4"/>
          <p:cNvSpPr>
            <a:spLocks noGrp="1"/>
          </p:cNvSpPr>
          <p:nvPr>
            <p:ph type="body" idx="1"/>
          </p:nvPr>
        </p:nvSpPr>
        <p:spPr/>
        <p:txBody>
          <a:bodyPr/>
          <a:lstStyle/>
          <a:p>
            <a:endParaRPr lang="en-NZ"/>
          </a:p>
        </p:txBody>
      </p:sp>
    </p:spTree>
    <p:extLst>
      <p:ext uri="{BB962C8B-B14F-4D97-AF65-F5344CB8AC3E}">
        <p14:creationId xmlns:p14="http://schemas.microsoft.com/office/powerpoint/2010/main" val="17200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QUESTIONS?</a:t>
            </a:r>
            <a:endParaRPr lang="en-NZ" dirty="0"/>
          </a:p>
        </p:txBody>
      </p:sp>
      <p:sp>
        <p:nvSpPr>
          <p:cNvPr id="3" name="Text Placeholder 2"/>
          <p:cNvSpPr>
            <a:spLocks noGrp="1"/>
          </p:cNvSpPr>
          <p:nvPr>
            <p:ph type="body" idx="1"/>
          </p:nvPr>
        </p:nvSpPr>
        <p:spPr/>
        <p:txBody>
          <a:bodyPr/>
          <a:lstStyle/>
          <a:p>
            <a:r>
              <a:rPr lang="en-NZ" dirty="0" smtClean="0"/>
              <a:t>Please email shahper.richter@aut.ac.nz</a:t>
            </a:r>
            <a:endParaRPr lang="en-NZ" dirty="0"/>
          </a:p>
        </p:txBody>
      </p:sp>
    </p:spTree>
    <p:extLst>
      <p:ext uri="{BB962C8B-B14F-4D97-AF65-F5344CB8AC3E}">
        <p14:creationId xmlns:p14="http://schemas.microsoft.com/office/powerpoint/2010/main" val="264863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858" b="95816" l="5021" r="92469"/>
                    </a14:imgEffect>
                  </a14:imgLayer>
                </a14:imgProps>
              </a:ext>
              <a:ext uri="{28A0092B-C50C-407E-A947-70E740481C1C}">
                <a14:useLocalDpi xmlns:a14="http://schemas.microsoft.com/office/drawing/2010/main" val="0"/>
              </a:ext>
            </a:extLst>
          </a:blip>
          <a:srcRect/>
          <a:stretch>
            <a:fillRect/>
          </a:stretch>
        </p:blipFill>
        <p:spPr bwMode="auto">
          <a:xfrm>
            <a:off x="7164288" y="261129"/>
            <a:ext cx="14573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NZ" dirty="0" smtClean="0"/>
              <a:t>What are you being asked?</a:t>
            </a:r>
            <a:endParaRPr lang="en-NZ" dirty="0"/>
          </a:p>
        </p:txBody>
      </p:sp>
      <p:sp>
        <p:nvSpPr>
          <p:cNvPr id="4" name="Content Placeholder 3"/>
          <p:cNvSpPr>
            <a:spLocks noGrp="1"/>
          </p:cNvSpPr>
          <p:nvPr>
            <p:ph idx="1"/>
          </p:nvPr>
        </p:nvSpPr>
        <p:spPr/>
        <p:txBody>
          <a:bodyPr/>
          <a:lstStyle/>
          <a:p>
            <a:pPr marL="0" indent="0">
              <a:buNone/>
            </a:pPr>
            <a:r>
              <a:rPr lang="en-NZ" dirty="0" smtClean="0"/>
              <a:t>Write </a:t>
            </a:r>
            <a:r>
              <a:rPr lang="en-NZ" dirty="0"/>
              <a:t>a 2500 word essay based </a:t>
            </a:r>
            <a:r>
              <a:rPr lang="en-NZ" dirty="0" smtClean="0"/>
              <a:t>on the </a:t>
            </a:r>
            <a:r>
              <a:rPr lang="en-NZ" dirty="0"/>
              <a:t>cognitive and / or perceptual process(</a:t>
            </a:r>
            <a:r>
              <a:rPr lang="en-NZ" dirty="0" err="1"/>
              <a:t>es</a:t>
            </a:r>
            <a:r>
              <a:rPr lang="en-NZ" dirty="0"/>
              <a:t>) of just one non trivial step in </a:t>
            </a:r>
            <a:r>
              <a:rPr lang="en-NZ" dirty="0" smtClean="0"/>
              <a:t>the instructions</a:t>
            </a:r>
          </a:p>
          <a:p>
            <a:pPr marL="0" indent="0">
              <a:buNone/>
            </a:pPr>
            <a:r>
              <a:rPr lang="en-NZ" dirty="0" smtClean="0"/>
              <a:t>Suggestions:</a:t>
            </a:r>
          </a:p>
          <a:p>
            <a:r>
              <a:rPr lang="en-NZ" dirty="0"/>
              <a:t>	</a:t>
            </a:r>
            <a:r>
              <a:rPr lang="en-NZ" dirty="0" smtClean="0"/>
              <a:t>Focus on just ONE step</a:t>
            </a:r>
          </a:p>
          <a:p>
            <a:r>
              <a:rPr lang="en-NZ" dirty="0"/>
              <a:t>	</a:t>
            </a:r>
            <a:r>
              <a:rPr lang="en-NZ" dirty="0" smtClean="0"/>
              <a:t>Pick ONE main cognitive or perceptual process e.g. Auditory, Visual, Haptics or Movement</a:t>
            </a:r>
          </a:p>
          <a:p>
            <a:pPr marL="0" indent="0">
              <a:buNone/>
            </a:pPr>
            <a:endParaRPr lang="en-NZ" dirty="0"/>
          </a:p>
        </p:txBody>
      </p:sp>
    </p:spTree>
    <p:extLst>
      <p:ext uri="{BB962C8B-B14F-4D97-AF65-F5344CB8AC3E}">
        <p14:creationId xmlns:p14="http://schemas.microsoft.com/office/powerpoint/2010/main" val="369691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1229514"/>
            <a:ext cx="5885258" cy="994172"/>
          </a:xfrm>
        </p:spPr>
        <p:txBody>
          <a:bodyPr>
            <a:normAutofit/>
          </a:bodyPr>
          <a:lstStyle/>
          <a:p>
            <a:r>
              <a:rPr lang="en-NZ" b="1" dirty="0" smtClean="0"/>
              <a:t>Common Mistakes</a:t>
            </a:r>
            <a:endParaRPr lang="en-NZ" b="1" dirty="0"/>
          </a:p>
        </p:txBody>
      </p:sp>
      <p:sp>
        <p:nvSpPr>
          <p:cNvPr id="3" name="Content Placeholder 2"/>
          <p:cNvSpPr>
            <a:spLocks noGrp="1"/>
          </p:cNvSpPr>
          <p:nvPr>
            <p:ph idx="1"/>
          </p:nvPr>
        </p:nvSpPr>
        <p:spPr>
          <a:xfrm>
            <a:off x="755576" y="2492896"/>
            <a:ext cx="7704856" cy="3744416"/>
          </a:xfrm>
        </p:spPr>
        <p:txBody>
          <a:bodyPr>
            <a:normAutofit fontScale="85000" lnSpcReduction="20000"/>
          </a:bodyPr>
          <a:lstStyle/>
          <a:p>
            <a:r>
              <a:rPr lang="en-NZ" dirty="0" smtClean="0"/>
              <a:t>Not incorporating biology details to support their example. There is a gap between provided information about biology and the details of the chosen example</a:t>
            </a:r>
          </a:p>
          <a:p>
            <a:pPr lvl="1"/>
            <a:r>
              <a:rPr lang="en-NZ" dirty="0" smtClean="0"/>
              <a:t>looks like two distinct chapters</a:t>
            </a:r>
          </a:p>
          <a:p>
            <a:r>
              <a:rPr lang="en-NZ" dirty="0" smtClean="0"/>
              <a:t>Providing too much biology details and less focus on the example’s details and the associated human interactions</a:t>
            </a:r>
          </a:p>
          <a:p>
            <a:pPr lvl="1"/>
            <a:r>
              <a:rPr lang="en-NZ" dirty="0" smtClean="0"/>
              <a:t>Unbalanced </a:t>
            </a:r>
            <a:r>
              <a:rPr lang="en-NZ" dirty="0" smtClean="0"/>
              <a:t>explanations</a:t>
            </a:r>
          </a:p>
          <a:p>
            <a:r>
              <a:rPr lang="en-NZ" dirty="0" smtClean="0"/>
              <a:t>Don’t </a:t>
            </a:r>
            <a:r>
              <a:rPr lang="en-NZ" dirty="0"/>
              <a:t>do a ‘theory dump’ of material that you read, then talk about it.  This doesn’t show that you understand the theory in relation to the example.  Talk about the example and then refer (cite) material that supports you dialogue.  You need to integrate the evidence of secondary research into the ‘argument’ to show that you know what it is all about.</a:t>
            </a:r>
            <a:endParaRPr lang="en-NZ"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84" y="127669"/>
            <a:ext cx="1907750" cy="2004455"/>
          </a:xfrm>
          <a:prstGeom prst="rect">
            <a:avLst/>
          </a:prstGeom>
        </p:spPr>
      </p:pic>
    </p:spTree>
    <p:extLst>
      <p:ext uri="{BB962C8B-B14F-4D97-AF65-F5344CB8AC3E}">
        <p14:creationId xmlns:p14="http://schemas.microsoft.com/office/powerpoint/2010/main" val="851857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NZ" dirty="0" smtClean="0"/>
              <a:t>Essay Structure, Formatting </a:t>
            </a:r>
            <a:r>
              <a:rPr lang="en-NZ" dirty="0" err="1" smtClean="0"/>
              <a:t>etc</a:t>
            </a:r>
            <a:endParaRPr lang="en-NZ" dirty="0"/>
          </a:p>
        </p:txBody>
      </p:sp>
      <p:sp>
        <p:nvSpPr>
          <p:cNvPr id="5" name="Text Placeholder 4"/>
          <p:cNvSpPr>
            <a:spLocks noGrp="1"/>
          </p:cNvSpPr>
          <p:nvPr>
            <p:ph type="body" idx="1"/>
          </p:nvPr>
        </p:nvSpPr>
        <p:spPr/>
        <p:txBody>
          <a:bodyPr/>
          <a:lstStyle/>
          <a:p>
            <a:endParaRPr lang="en-NZ"/>
          </a:p>
        </p:txBody>
      </p:sp>
    </p:spTree>
    <p:extLst>
      <p:ext uri="{BB962C8B-B14F-4D97-AF65-F5344CB8AC3E}">
        <p14:creationId xmlns:p14="http://schemas.microsoft.com/office/powerpoint/2010/main" val="2930026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Sample outline for a basic essay...</a:t>
            </a:r>
            <a:endParaRPr lang="en-NZ" dirty="0"/>
          </a:p>
        </p:txBody>
      </p:sp>
      <p:sp>
        <p:nvSpPr>
          <p:cNvPr id="52" name="Shape 52"/>
          <p:cNvSpPr txBox="1">
            <a:spLocks noGrp="1"/>
          </p:cNvSpPr>
          <p:nvPr>
            <p:ph idx="1"/>
          </p:nvPr>
        </p:nvSpPr>
        <p:spPr>
          <a:prstGeom prst="rect">
            <a:avLst/>
          </a:prstGeom>
        </p:spPr>
        <p:txBody>
          <a:bodyPr lIns="91425" tIns="91425" rIns="91425" bIns="91425" anchor="t" anchorCtr="0">
            <a:noAutofit/>
          </a:bodyPr>
          <a:lstStyle/>
          <a:p>
            <a:pPr marL="0" indent="0">
              <a:buNone/>
            </a:pPr>
            <a:r>
              <a:rPr lang="en-NZ" dirty="0" smtClean="0"/>
              <a:t>I</a:t>
            </a:r>
            <a:r>
              <a:rPr lang="en-NZ" dirty="0"/>
              <a:t>. Introduction (1-2 paragraphs)</a:t>
            </a:r>
          </a:p>
          <a:p>
            <a:pPr lvl="1"/>
            <a:r>
              <a:rPr lang="en-NZ" dirty="0" smtClean="0"/>
              <a:t>Main argument (the </a:t>
            </a:r>
            <a:r>
              <a:rPr lang="en-NZ" dirty="0"/>
              <a:t>main point of your </a:t>
            </a:r>
            <a:r>
              <a:rPr lang="en-NZ" dirty="0" smtClean="0"/>
              <a:t>essay, what do you want the reader to know?)</a:t>
            </a:r>
          </a:p>
          <a:p>
            <a:pPr lvl="1"/>
            <a:r>
              <a:rPr lang="en-NZ" dirty="0" smtClean="0"/>
              <a:t>Background (what does the reader need to know to understand your argument?)</a:t>
            </a:r>
            <a:endParaRPr lang="en-NZ" dirty="0"/>
          </a:p>
          <a:p>
            <a:endParaRPr lang="en" sz="2400" dirty="0"/>
          </a:p>
        </p:txBody>
      </p:sp>
      <p:sp>
        <p:nvSpPr>
          <p:cNvPr id="4" name="Rectangle 3"/>
          <p:cNvSpPr/>
          <p:nvPr/>
        </p:nvSpPr>
        <p:spPr>
          <a:xfrm>
            <a:off x="2286000" y="474345"/>
            <a:ext cx="4572000" cy="646331"/>
          </a:xfrm>
          <a:prstGeom prst="rect">
            <a:avLst/>
          </a:prstGeom>
        </p:spPr>
        <p:txBody>
          <a:bodyPr>
            <a:spAutoFit/>
          </a:bodyPr>
          <a:lstStyle/>
          <a:p>
            <a:r>
              <a:rPr lang="en-NZ" dirty="0"/>
              <a:t>																     </a:t>
            </a:r>
          </a:p>
        </p:txBody>
      </p:sp>
    </p:spTree>
    <p:extLst>
      <p:ext uri="{BB962C8B-B14F-4D97-AF65-F5344CB8AC3E}">
        <p14:creationId xmlns:p14="http://schemas.microsoft.com/office/powerpoint/2010/main" val="1720382484"/>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NZ" dirty="0"/>
              <a:t>Sample outline for a basic essay...</a:t>
            </a:r>
          </a:p>
        </p:txBody>
      </p:sp>
      <p:sp>
        <p:nvSpPr>
          <p:cNvPr id="5" name="Content Placeholder 4"/>
          <p:cNvSpPr>
            <a:spLocks noGrp="1"/>
          </p:cNvSpPr>
          <p:nvPr>
            <p:ph idx="1"/>
          </p:nvPr>
        </p:nvSpPr>
        <p:spPr/>
        <p:txBody>
          <a:bodyPr>
            <a:normAutofit fontScale="92500" lnSpcReduction="20000"/>
          </a:bodyPr>
          <a:lstStyle/>
          <a:p>
            <a:pPr marL="0" indent="0">
              <a:buNone/>
            </a:pPr>
            <a:r>
              <a:rPr lang="en-NZ" dirty="0"/>
              <a:t>II. Body (as many </a:t>
            </a:r>
            <a:r>
              <a:rPr lang="en-NZ" dirty="0" smtClean="0"/>
              <a:t>points </a:t>
            </a:r>
            <a:r>
              <a:rPr lang="en-NZ" dirty="0"/>
              <a:t>as you need to explain and support your argument, usually, at least 3)</a:t>
            </a:r>
          </a:p>
          <a:p>
            <a:pPr lvl="1"/>
            <a:r>
              <a:rPr lang="en-NZ" dirty="0" smtClean="0"/>
              <a:t>Point1</a:t>
            </a:r>
            <a:endParaRPr lang="en-NZ" dirty="0"/>
          </a:p>
          <a:p>
            <a:pPr lvl="1"/>
            <a:r>
              <a:rPr lang="en-NZ" dirty="0" smtClean="0"/>
              <a:t>Point 2</a:t>
            </a:r>
            <a:endParaRPr lang="en-NZ" dirty="0"/>
          </a:p>
          <a:p>
            <a:pPr lvl="1"/>
            <a:r>
              <a:rPr lang="en-NZ" dirty="0" smtClean="0"/>
              <a:t>Point 3</a:t>
            </a:r>
            <a:endParaRPr lang="en-NZ" dirty="0"/>
          </a:p>
          <a:p>
            <a:pPr marL="0" indent="0">
              <a:buNone/>
            </a:pPr>
            <a:r>
              <a:rPr lang="en-US" dirty="0" smtClean="0"/>
              <a:t>Then </a:t>
            </a:r>
            <a:r>
              <a:rPr lang="en-US" dirty="0"/>
              <a:t>turn each of the above into a paragraph. Each paragraph is usually about 3 to 5 sentences.  The first sentence is often called the ‘key sentence’ that contains most of the meaning in the paragraph.  The other sentences elaborate or clarify.</a:t>
            </a:r>
            <a:endParaRPr lang="en-NZ" dirty="0"/>
          </a:p>
          <a:p>
            <a:pPr lvl="1"/>
            <a:endParaRPr lang="en-NZ" dirty="0"/>
          </a:p>
        </p:txBody>
      </p:sp>
    </p:spTree>
    <p:extLst>
      <p:ext uri="{BB962C8B-B14F-4D97-AF65-F5344CB8AC3E}">
        <p14:creationId xmlns:p14="http://schemas.microsoft.com/office/powerpoint/2010/main" val="39110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NZ" dirty="0"/>
              <a:t>Sample outline for a basic essay...</a:t>
            </a:r>
          </a:p>
        </p:txBody>
      </p:sp>
      <p:sp>
        <p:nvSpPr>
          <p:cNvPr id="5" name="Content Placeholder 4"/>
          <p:cNvSpPr>
            <a:spLocks noGrp="1"/>
          </p:cNvSpPr>
          <p:nvPr>
            <p:ph idx="1"/>
          </p:nvPr>
        </p:nvSpPr>
        <p:spPr/>
        <p:txBody>
          <a:bodyPr>
            <a:normAutofit/>
          </a:bodyPr>
          <a:lstStyle/>
          <a:p>
            <a:pPr marL="0" indent="0">
              <a:buNone/>
            </a:pPr>
            <a:r>
              <a:rPr lang="en-NZ" dirty="0"/>
              <a:t>III. Conclusion (usually 1 paragraph)</a:t>
            </a:r>
          </a:p>
          <a:p>
            <a:pPr lvl="1"/>
            <a:r>
              <a:rPr lang="en-NZ" dirty="0" smtClean="0"/>
              <a:t>Summarize </a:t>
            </a:r>
            <a:r>
              <a:rPr lang="en-NZ" dirty="0"/>
              <a:t>your main points</a:t>
            </a:r>
          </a:p>
          <a:p>
            <a:pPr lvl="1"/>
            <a:r>
              <a:rPr lang="en-NZ" dirty="0" smtClean="0"/>
              <a:t>Restate </a:t>
            </a:r>
            <a:r>
              <a:rPr lang="en-NZ" dirty="0"/>
              <a:t>the </a:t>
            </a:r>
            <a:r>
              <a:rPr lang="en-NZ" dirty="0" smtClean="0"/>
              <a:t>main argument </a:t>
            </a:r>
            <a:r>
              <a:rPr lang="en-NZ" dirty="0"/>
              <a:t>statement (using different words)</a:t>
            </a:r>
          </a:p>
          <a:p>
            <a:pPr lvl="1"/>
            <a:r>
              <a:rPr lang="en-NZ" dirty="0" smtClean="0"/>
              <a:t>May </a:t>
            </a:r>
            <a:r>
              <a:rPr lang="en-NZ" dirty="0"/>
              <a:t>include a suggestion, prediction, or </a:t>
            </a:r>
            <a:r>
              <a:rPr lang="en-NZ" dirty="0" smtClean="0"/>
              <a:t>opinion</a:t>
            </a:r>
          </a:p>
          <a:p>
            <a:pPr lvl="1"/>
            <a:r>
              <a:rPr lang="en-US" dirty="0"/>
              <a:t>Discussion in case there may be an alternative or ambiguity</a:t>
            </a:r>
            <a:endParaRPr lang="en-NZ" dirty="0"/>
          </a:p>
          <a:p>
            <a:pPr lvl="1"/>
            <a:endParaRPr lang="en-NZ" dirty="0"/>
          </a:p>
        </p:txBody>
      </p:sp>
    </p:spTree>
    <p:extLst>
      <p:ext uri="{BB962C8B-B14F-4D97-AF65-F5344CB8AC3E}">
        <p14:creationId xmlns:p14="http://schemas.microsoft.com/office/powerpoint/2010/main" val="8017922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1005</TotalTime>
  <Words>1862</Words>
  <Application>Microsoft Office PowerPoint</Application>
  <PresentationFormat>On-screen Show (4:3)</PresentationFormat>
  <Paragraphs>148</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Garamond</vt:lpstr>
      <vt:lpstr>Wingdings</vt:lpstr>
      <vt:lpstr>Organic</vt:lpstr>
      <vt:lpstr>Essay Writing</vt:lpstr>
      <vt:lpstr>Learning Outcomes</vt:lpstr>
      <vt:lpstr>CONTENT</vt:lpstr>
      <vt:lpstr>What are you being asked?</vt:lpstr>
      <vt:lpstr>Common Mistakes</vt:lpstr>
      <vt:lpstr>Essay Structure, Formatting etc</vt:lpstr>
      <vt:lpstr>Sample outline for a basic essay...</vt:lpstr>
      <vt:lpstr>Sample outline for a basic essay...</vt:lpstr>
      <vt:lpstr>Sample outline for a basic essay...</vt:lpstr>
      <vt:lpstr>Introduction</vt:lpstr>
      <vt:lpstr>Introduction</vt:lpstr>
      <vt:lpstr>Introduction</vt:lpstr>
      <vt:lpstr>Introduction - Argument Sentence</vt:lpstr>
      <vt:lpstr>Developing the Argument</vt:lpstr>
      <vt:lpstr>What is a topic sentence?</vt:lpstr>
      <vt:lpstr>The Writing Stage</vt:lpstr>
      <vt:lpstr>Paragraphs</vt:lpstr>
      <vt:lpstr>Signal/Transition Words</vt:lpstr>
      <vt:lpstr>Signal/Transition Words</vt:lpstr>
      <vt:lpstr>Conclusion</vt:lpstr>
      <vt:lpstr>Conclusion</vt:lpstr>
      <vt:lpstr>Tone</vt:lpstr>
      <vt:lpstr>Things to avoid</vt:lpstr>
      <vt:lpstr>Things to avoid</vt:lpstr>
      <vt:lpstr>Things to avoid</vt:lpstr>
      <vt:lpstr>Things to avoid</vt:lpstr>
      <vt:lpstr>Things to avoid</vt:lpstr>
      <vt:lpstr>Referencing</vt:lpstr>
      <vt:lpstr>Referencing</vt:lpstr>
      <vt:lpstr>Marking Guide</vt:lpstr>
      <vt:lpstr>Examples of Good/Bad/Ugly</vt:lpstr>
      <vt:lpstr>QUESTIONS?</vt:lpstr>
    </vt:vector>
  </TitlesOfParts>
  <Company>Southport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dc:creator>
  <cp:lastModifiedBy>Shahper Richter</cp:lastModifiedBy>
  <cp:revision>47</cp:revision>
  <dcterms:created xsi:type="dcterms:W3CDTF">2015-03-02T09:31:02Z</dcterms:created>
  <dcterms:modified xsi:type="dcterms:W3CDTF">2018-07-26T21:47:55Z</dcterms:modified>
</cp:coreProperties>
</file>