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95" r:id="rId2"/>
  </p:sldMasterIdLst>
  <p:notesMasterIdLst>
    <p:notesMasterId r:id="rId48"/>
  </p:notesMasterIdLst>
  <p:handoutMasterIdLst>
    <p:handoutMasterId r:id="rId49"/>
  </p:handoutMasterIdLst>
  <p:sldIdLst>
    <p:sldId id="257" r:id="rId3"/>
    <p:sldId id="335" r:id="rId4"/>
    <p:sldId id="337" r:id="rId5"/>
    <p:sldId id="338" r:id="rId6"/>
    <p:sldId id="340" r:id="rId7"/>
    <p:sldId id="341" r:id="rId8"/>
    <p:sldId id="342" r:id="rId9"/>
    <p:sldId id="343" r:id="rId10"/>
    <p:sldId id="344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71" r:id="rId33"/>
    <p:sldId id="372" r:id="rId34"/>
    <p:sldId id="373" r:id="rId35"/>
    <p:sldId id="374" r:id="rId36"/>
    <p:sldId id="375" r:id="rId37"/>
    <p:sldId id="376" r:id="rId38"/>
    <p:sldId id="382" r:id="rId39"/>
    <p:sldId id="383" r:id="rId40"/>
    <p:sldId id="384" r:id="rId41"/>
    <p:sldId id="385" r:id="rId42"/>
    <p:sldId id="386" r:id="rId43"/>
    <p:sldId id="388" r:id="rId44"/>
    <p:sldId id="389" r:id="rId45"/>
    <p:sldId id="390" r:id="rId46"/>
    <p:sldId id="391" r:id="rId47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s" lastIdx="1" clrIdx="0"/>
  <p:cmAuthor id="1" name="schwalbe" initials="k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51" autoAdjust="0"/>
  </p:normalViewPr>
  <p:slideViewPr>
    <p:cSldViewPr>
      <p:cViewPr varScale="1">
        <p:scale>
          <a:sx n="105" d="100"/>
          <a:sy n="105" d="100"/>
        </p:scale>
        <p:origin x="5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4B09B4B-2CA1-476B-AD00-5AEEE8EEA3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186"/>
            <a:ext cx="4991947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5643CF3-3CBA-4666-8D1B-A3F17C5F8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781DC-CA90-4928-8051-8CF0D059367C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7D67-679A-4B7F-A0C4-D902A8B11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A8A7-A2CD-43B2-8FD7-F7A39D4C0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A31B-FA9F-46CE-A021-98CB08B0C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3044269-7D1E-4D69-9E62-A7C3310672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073FC353-7A19-4BA9-B4BA-8F87B33A8D5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DA9134-713E-4C21-85BE-4EB4958106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B2CF74-2E86-4CDF-8935-1BC6C6D44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27E435-05B3-4637-A3E8-3E0D395D4B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36496-E8AD-458C-90B9-02F45E51A0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0DA30-BA11-4614-BDC9-ABCAAEEA40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55308F-A6F3-4B83-B55B-45F56F9933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5A4AE-A8C7-49BB-BF58-DAE72774D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1573F85-917C-4181-A55D-DACE5EEBD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397A-60D2-47E4-847A-2C77351D4D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99B0D-0503-4EC5-9A0B-11696043BE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F4844-60E1-4AFE-9C5A-F50A2EA34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5486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E4CC3-7BFB-4711-848F-3E781FEA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5486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11E35-7199-481F-8182-C68E985859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E86B-86AD-4BA0-980C-FFB20E562E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BE388-700A-45D2-8947-598D94FF97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6BDA-43EE-4C8F-B5AC-7FD800A0B8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FE25-6F37-4238-83DA-738D335F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05405-BF70-43D6-ACC7-45DF4F7F6C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C0B0C-B2CD-4453-B23B-D9DDFFD2D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4F16418-8E52-47D1-8005-6165535EB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4F16418-8E52-47D1-8005-6165535EBA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11: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Risk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Planning risk management </a:t>
            </a:r>
            <a:r>
              <a:rPr lang="en-US" dirty="0"/>
              <a:t>: Deciding how to approach and plan the risk management activities for the project</a:t>
            </a:r>
          </a:p>
          <a:p>
            <a:r>
              <a:rPr lang="en-US" b="1" dirty="0"/>
              <a:t>Identifying risks</a:t>
            </a:r>
            <a:r>
              <a:rPr lang="en-US" dirty="0"/>
              <a:t>: Determining which risks are likely to affect a project and documenting the characteristics of each</a:t>
            </a:r>
          </a:p>
          <a:p>
            <a:r>
              <a:rPr lang="en-US" b="1" dirty="0"/>
              <a:t>Performing qualitative risk analysis</a:t>
            </a:r>
            <a:r>
              <a:rPr lang="en-US" dirty="0"/>
              <a:t>: Prioritizing risks based on their probability and impact of occurrence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3820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Risk Management Processes</a:t>
            </a:r>
            <a:endParaRPr lang="en-US" sz="4800" dirty="0" smtClean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1B7C3D-9A58-4760-8CBB-87268D473D4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r>
              <a:rPr lang="en-US" sz="2800" b="1" dirty="0" smtClean="0"/>
              <a:t>Performing quantitative risk analysis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Numerically estimating the effects of risks on project objectives</a:t>
            </a:r>
          </a:p>
          <a:p>
            <a:r>
              <a:rPr lang="en-US" sz="2800" b="1" dirty="0" smtClean="0"/>
              <a:t>Planning risk responses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Taking steps to enhance opportunities and reduce threats to meeting project objectives</a:t>
            </a:r>
          </a:p>
          <a:p>
            <a:r>
              <a:rPr lang="en-US" sz="2800" b="1" dirty="0" smtClean="0"/>
              <a:t>Controlling risk</a:t>
            </a:r>
            <a:r>
              <a:rPr lang="en-US" sz="2800" dirty="0" smtClean="0"/>
              <a:t>: Monitoring identified and residual risks, identifying new risks, carrying out risk response plans, and evaluating the effectiveness of risk strategies throughout the life of the project</a:t>
            </a:r>
          </a:p>
          <a:p>
            <a:pPr>
              <a:spcBef>
                <a:spcPct val="100000"/>
              </a:spcBef>
            </a:pPr>
            <a:endParaRPr lang="en-US" sz="24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Risk Management Processes (cont’d)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1AD95-1B73-4A38-9A8D-361269A655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main output of this process is a </a:t>
            </a:r>
            <a:r>
              <a:rPr lang="en-US" sz="2800" b="1" dirty="0"/>
              <a:t>risk management plan</a:t>
            </a:r>
            <a:r>
              <a:rPr lang="en-US" sz="2800" dirty="0"/>
              <a:t>—a plan that documents the procedures for managing risk throughout a project</a:t>
            </a:r>
          </a:p>
          <a:p>
            <a:r>
              <a:rPr lang="en-US" sz="2800" dirty="0"/>
              <a:t>The project team should review project documents and understand the organization’s and the sponsor’s approaches to risk</a:t>
            </a:r>
          </a:p>
          <a:p>
            <a:r>
              <a:rPr lang="en-US" sz="2800" dirty="0"/>
              <a:t>The level of detail will vary with the needs of the project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Risk Management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CF7EFE-9DF7-4CAD-AE6E-0FF8145A12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458200" cy="4495800"/>
          </a:xfrm>
        </p:spPr>
        <p:txBody>
          <a:bodyPr/>
          <a:lstStyle/>
          <a:p>
            <a:r>
              <a:rPr lang="en-US" sz="2800" dirty="0"/>
              <a:t>Methodology</a:t>
            </a:r>
          </a:p>
          <a:p>
            <a:r>
              <a:rPr lang="en-US" sz="2800" dirty="0"/>
              <a:t>Roles and responsibilities</a:t>
            </a:r>
          </a:p>
          <a:p>
            <a:r>
              <a:rPr lang="en-US" sz="2800" dirty="0"/>
              <a:t>Budget and schedule</a:t>
            </a:r>
          </a:p>
          <a:p>
            <a:r>
              <a:rPr lang="en-US" sz="2800" dirty="0"/>
              <a:t>Risk categories</a:t>
            </a:r>
          </a:p>
          <a:p>
            <a:r>
              <a:rPr lang="en-US" sz="2800" dirty="0"/>
              <a:t>Risk probability and </a:t>
            </a:r>
            <a:r>
              <a:rPr lang="en-US" sz="2800" dirty="0" smtClean="0"/>
              <a:t>impact</a:t>
            </a:r>
          </a:p>
          <a:p>
            <a:r>
              <a:rPr lang="en-US" sz="2800" dirty="0" smtClean="0"/>
              <a:t>Revised stakeholders’ tolerances</a:t>
            </a:r>
          </a:p>
          <a:p>
            <a:r>
              <a:rPr lang="en-US" sz="2800" dirty="0" smtClean="0"/>
              <a:t>Tracking</a:t>
            </a:r>
            <a:endParaRPr lang="en-US" sz="2800" dirty="0"/>
          </a:p>
          <a:p>
            <a:r>
              <a:rPr lang="en-US" sz="2800" dirty="0"/>
              <a:t>Risk documentation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11-2. Topics Addressed in a Risk Management Plan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D2F1F7-188A-44F1-B32C-32477365EB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7244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b="1" dirty="0" smtClean="0"/>
              <a:t>Contingency plans</a:t>
            </a:r>
            <a:r>
              <a:rPr lang="en-US" dirty="0" smtClean="0"/>
              <a:t> are predefined actions that the project team will take if an identified risk event occurs</a:t>
            </a:r>
          </a:p>
          <a:p>
            <a:pPr>
              <a:spcBef>
                <a:spcPct val="60000"/>
              </a:spcBef>
            </a:pPr>
            <a:r>
              <a:rPr lang="en-US" b="1" dirty="0" smtClean="0"/>
              <a:t>Fallback plans</a:t>
            </a:r>
            <a:r>
              <a:rPr lang="en-US" dirty="0" smtClean="0"/>
              <a:t> are developed for risks that have a high impact on meeting project objectives, and are put into effect if attempts to reduce the risk are not effective</a:t>
            </a:r>
          </a:p>
          <a:p>
            <a:pPr>
              <a:spcBef>
                <a:spcPct val="60000"/>
              </a:spcBef>
            </a:pPr>
            <a:r>
              <a:rPr lang="en-US" b="1" dirty="0" smtClean="0"/>
              <a:t>Contingency reserves</a:t>
            </a:r>
            <a:r>
              <a:rPr lang="en-US" dirty="0" smtClean="0"/>
              <a:t> or </a:t>
            </a:r>
            <a:r>
              <a:rPr lang="en-US" b="1" dirty="0" smtClean="0"/>
              <a:t>allowances</a:t>
            </a:r>
            <a:r>
              <a:rPr lang="en-US" dirty="0" smtClean="0"/>
              <a:t> are provisions held by the project sponsor or organization to reduce the risk of cost or schedule overruns to an acceptable level; </a:t>
            </a:r>
            <a:r>
              <a:rPr lang="en-US" b="1" dirty="0" smtClean="0"/>
              <a:t>management </a:t>
            </a:r>
            <a:r>
              <a:rPr lang="en-US" b="1" dirty="0"/>
              <a:t>reserves </a:t>
            </a:r>
            <a:r>
              <a:rPr lang="en-US" dirty="0"/>
              <a:t>are funds held for unknown risks</a:t>
            </a:r>
            <a:endParaRPr 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Contingency and Fallback Plans, Contingency Reserves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168EBD-A927-405F-8B2A-DE7F1F6E9C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86738" cy="47910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Market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Financial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Technology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People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Structure/process risk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854075"/>
          </a:xfrm>
        </p:spPr>
        <p:txBody>
          <a:bodyPr/>
          <a:lstStyle/>
          <a:p>
            <a:r>
              <a:rPr lang="en-US" dirty="0" smtClean="0"/>
              <a:t>Broad Categories of Risk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931E29-6F43-458C-997D-B0FA91E6B38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A </a:t>
            </a:r>
            <a:r>
              <a:rPr lang="en-US" b="1" dirty="0" smtClean="0"/>
              <a:t>risk breakdown structure</a:t>
            </a:r>
            <a:r>
              <a:rPr lang="en-US" dirty="0" smtClean="0"/>
              <a:t> is a hierarchy of potential risk categories for a project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Similar to a work breakdown structure but used to identify and categorize risks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Breakdown Structure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3AB3CF-6A5C-4D66-9205-61B2701E2F4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11-4. Sample Risk Breakdown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248400"/>
            <a:ext cx="457200" cy="457200"/>
          </a:xfrm>
        </p:spPr>
        <p:txBody>
          <a:bodyPr/>
          <a:lstStyle/>
          <a:p>
            <a:pPr>
              <a:buFontTx/>
              <a:buNone/>
              <a:defRPr/>
            </a:pPr>
            <a:fld id="{10367E4F-4D96-4449-9F90-C1D283EDF364}" type="slidenum">
              <a:rPr lang="en-US" smtClean="0"/>
              <a:pPr>
                <a:buFontTx/>
                <a:buNone/>
                <a:defRPr/>
              </a:pPr>
              <a:t>17</a:t>
            </a:fld>
            <a:endParaRPr lang="en-US" dirty="0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477000"/>
            <a:ext cx="5867400" cy="228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1447459"/>
            <a:ext cx="8982075" cy="492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Table 11-4. Potential Negative Risk Conditions Associated With Each Knowledge Area</a:t>
            </a:r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D1252FD-2CC6-495F-9384-CE9717794234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8" y="1295400"/>
            <a:ext cx="8560454" cy="5000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2"/>
          </a:xfrm>
        </p:spPr>
        <p:txBody>
          <a:bodyPr/>
          <a:lstStyle/>
          <a:p>
            <a:pPr>
              <a:spcBef>
                <a:spcPct val="55000"/>
              </a:spcBef>
            </a:pPr>
            <a:r>
              <a:rPr lang="en-US" dirty="0" smtClean="0"/>
              <a:t>Identifying risks is the process of understanding what potential events might hurt or enhance a particular project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Another consideration is the likelihood of advanced discovery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Risk identification tools and techniques include: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Brainstorming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The Delphi Technique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Interviewing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SWOT analysis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338"/>
            <a:ext cx="8229600" cy="1143000"/>
          </a:xfrm>
        </p:spPr>
        <p:txBody>
          <a:bodyPr/>
          <a:lstStyle/>
          <a:p>
            <a:r>
              <a:rPr lang="en-US" dirty="0" smtClean="0"/>
              <a:t>Identifying Risks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6D94AB-283F-4DB4-953C-B7C642775F4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txBody>
          <a:bodyPr/>
          <a:lstStyle/>
          <a:p>
            <a:r>
              <a:rPr lang="en-US" sz="2400" dirty="0"/>
              <a:t>Understand risk and the importance of good project risk management</a:t>
            </a:r>
          </a:p>
          <a:p>
            <a:r>
              <a:rPr lang="en-US" sz="2400" dirty="0" smtClean="0"/>
              <a:t>Discuss </a:t>
            </a:r>
            <a:r>
              <a:rPr lang="en-US" sz="2400" dirty="0"/>
              <a:t>the elements of planning risk management and the contents of </a:t>
            </a:r>
            <a:r>
              <a:rPr lang="en-US" sz="2400" dirty="0" smtClean="0"/>
              <a:t>a risk </a:t>
            </a:r>
            <a:r>
              <a:rPr lang="en-US" sz="2400" dirty="0"/>
              <a:t>management plan</a:t>
            </a:r>
          </a:p>
          <a:p>
            <a:r>
              <a:rPr lang="en-US" sz="2400" dirty="0" smtClean="0"/>
              <a:t>List </a:t>
            </a:r>
            <a:r>
              <a:rPr lang="en-US" sz="2400" dirty="0"/>
              <a:t>common sources of risks on information technology (IT) projects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the process of identifying risks and create a risk register</a:t>
            </a:r>
          </a:p>
          <a:p>
            <a:r>
              <a:rPr lang="en-US" sz="2400" dirty="0" smtClean="0"/>
              <a:t>Discuss </a:t>
            </a:r>
            <a:r>
              <a:rPr lang="en-US" sz="2400" dirty="0"/>
              <a:t>qualitative risk analysis and explain how to calculate risk </a:t>
            </a:r>
            <a:r>
              <a:rPr lang="en-US" sz="2400" dirty="0" smtClean="0"/>
              <a:t>factors, create </a:t>
            </a:r>
            <a:r>
              <a:rPr lang="en-US" sz="2400" dirty="0"/>
              <a:t>probability/impact matrixes, and apply the Top Ten Risk </a:t>
            </a:r>
            <a:r>
              <a:rPr lang="en-US" sz="2400" dirty="0" smtClean="0"/>
              <a:t>Item Tracking </a:t>
            </a:r>
            <a:r>
              <a:rPr lang="en-US" sz="2400" dirty="0"/>
              <a:t>technique to rank risks</a:t>
            </a:r>
            <a:endParaRPr lang="en-US" sz="2400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8E7E8-4FE3-4027-9557-A3A89E9881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r>
              <a:rPr lang="en-US" b="1" dirty="0" smtClean="0"/>
              <a:t>Brainstorming</a:t>
            </a:r>
            <a:r>
              <a:rPr lang="en-US" dirty="0" smtClean="0"/>
              <a:t> is a technique by which a group attempts to generate ideas or find a solution for a specific problem by amassing ideas spontaneously and without judgment</a:t>
            </a:r>
          </a:p>
          <a:p>
            <a:r>
              <a:rPr lang="en-US" dirty="0" smtClean="0"/>
              <a:t>An experienced facilitator should run the brainstorming session</a:t>
            </a:r>
          </a:p>
          <a:p>
            <a:r>
              <a:rPr lang="en-US" dirty="0" smtClean="0"/>
              <a:t>Be careful not to overuse or misuse brainstorming.</a:t>
            </a:r>
          </a:p>
          <a:p>
            <a:pPr lvl="1"/>
            <a:r>
              <a:rPr lang="en-US" dirty="0" smtClean="0"/>
              <a:t>Psychology literature shows that individuals produce a greater number of ideas working alone than they do through brainstorming in small, face-to-face groups</a:t>
            </a:r>
          </a:p>
          <a:p>
            <a:pPr lvl="1"/>
            <a:r>
              <a:rPr lang="en-US" dirty="0" smtClean="0"/>
              <a:t>Group effects often inhibit idea generation</a:t>
            </a:r>
            <a:endParaRPr lang="en-US" sz="2200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08EE35-A128-4D08-B16A-7F18F3102B9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Delphi Technique</a:t>
            </a:r>
            <a:r>
              <a:rPr lang="en-US" dirty="0" smtClean="0"/>
              <a:t> is used to derive a consensus among a panel of experts who make predictions about future developments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Provides independent and anonymous input regarding future events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Uses repeated rounds of questioning and written responses and avoids the biasing effects possible in oral methods, such as brainstorming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Delphi Technique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E35EF-C2EF-4EF0-BA88-2A154ACA3F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b="1" dirty="0" smtClean="0"/>
              <a:t>Interviewing</a:t>
            </a:r>
            <a:r>
              <a:rPr lang="en-US" dirty="0" smtClean="0"/>
              <a:t> is a fact-finding technique for collecting information in face-to-face, phone, e-mail, or instant-messaging discussions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Interviewing people with similar project experience is an important tool for identifying potential risks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</a:t>
            </a:r>
          </a:p>
        </p:txBody>
      </p:sp>
      <p:sp>
        <p:nvSpPr>
          <p:cNvPr id="399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52DC2-606F-467A-9154-9742EEEB11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SWOT analysis (strengths, weaknesses, opportunities, and threats) can also be used during risk identification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Helps identify the broad negative and positive risks that apply to a project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</a:p>
        </p:txBody>
      </p:sp>
      <p:sp>
        <p:nvSpPr>
          <p:cNvPr id="409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7F6CBC-DFF7-4D05-AA3C-642E2AF79AA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main output of the risk identification process is a list of identified risks and other information needed to begin creating a risk register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risk register</a:t>
            </a:r>
            <a:r>
              <a:rPr lang="en-US" sz="2400" dirty="0" smtClean="0"/>
              <a:t> is:</a:t>
            </a:r>
            <a:endParaRPr lang="en-US" sz="2400" b="1" dirty="0" smtClean="0"/>
          </a:p>
          <a:p>
            <a:pPr lvl="1"/>
            <a:r>
              <a:rPr lang="en-US" sz="2200" dirty="0" smtClean="0"/>
              <a:t>A document that contains the results of various risk management processes and that is often displayed in a table or spreadsheet format</a:t>
            </a:r>
          </a:p>
          <a:p>
            <a:pPr lvl="1"/>
            <a:r>
              <a:rPr lang="en-US" sz="2200" dirty="0" smtClean="0"/>
              <a:t>A tool for documenting potential risk events and related information</a:t>
            </a:r>
          </a:p>
          <a:p>
            <a:r>
              <a:rPr lang="en-US" sz="2400" b="1" dirty="0" smtClean="0"/>
              <a:t>Risk events </a:t>
            </a:r>
            <a:r>
              <a:rPr lang="en-US" sz="2400" dirty="0" smtClean="0"/>
              <a:t>refer to specific, uncertain events that may occur to the detriment or enhancement of the project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Register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A48635-0E67-4D9F-9B26-786207B350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identification number for each risk event</a:t>
            </a:r>
          </a:p>
          <a:p>
            <a:r>
              <a:rPr lang="en-US" dirty="0" smtClean="0"/>
              <a:t>A rank for each risk event</a:t>
            </a:r>
          </a:p>
          <a:p>
            <a:r>
              <a:rPr lang="en-US" dirty="0" smtClean="0"/>
              <a:t>The name of each risk event</a:t>
            </a:r>
          </a:p>
          <a:p>
            <a:r>
              <a:rPr lang="en-US" dirty="0" smtClean="0"/>
              <a:t>A description of each risk event</a:t>
            </a:r>
          </a:p>
          <a:p>
            <a:r>
              <a:rPr lang="en-US" dirty="0" smtClean="0"/>
              <a:t>The category under which each risk event falls</a:t>
            </a:r>
          </a:p>
          <a:p>
            <a:r>
              <a:rPr lang="en-US" dirty="0" smtClean="0"/>
              <a:t>The root cause of each risk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Register Contents</a:t>
            </a:r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1D926C-0CB4-4DF4-AD6F-3A2D74348BD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for each risk; </a:t>
            </a:r>
            <a:r>
              <a:rPr lang="en-US" b="1" dirty="0" smtClean="0"/>
              <a:t>triggers</a:t>
            </a:r>
            <a:r>
              <a:rPr lang="en-US" dirty="0" smtClean="0"/>
              <a:t> are indicators or symptoms of actual risk events</a:t>
            </a:r>
          </a:p>
          <a:p>
            <a:r>
              <a:rPr lang="en-US" dirty="0" smtClean="0"/>
              <a:t>Potential responses to each risk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risk owner</a:t>
            </a:r>
            <a:r>
              <a:rPr lang="en-US" dirty="0" smtClean="0"/>
              <a:t> or person who will own or take responsibility for each risk</a:t>
            </a:r>
          </a:p>
          <a:p>
            <a:r>
              <a:rPr lang="en-US" dirty="0" smtClean="0"/>
              <a:t>The probability and impact of each risk occurring.</a:t>
            </a:r>
          </a:p>
          <a:p>
            <a:r>
              <a:rPr lang="en-US" dirty="0" smtClean="0"/>
              <a:t>The status of each risk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Register Contents (cont’d)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C9A400-1435-4A50-BF9F-95A55093F15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11-5. Sample Risk Register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248400"/>
            <a:ext cx="457200" cy="457200"/>
          </a:xfrm>
        </p:spPr>
        <p:txBody>
          <a:bodyPr/>
          <a:lstStyle/>
          <a:p>
            <a:pPr>
              <a:buFontTx/>
              <a:buNone/>
              <a:defRPr/>
            </a:pPr>
            <a:fld id="{CE95F818-C8D9-4081-8E6F-EC359E87AC62}" type="slidenum">
              <a:rPr lang="en-US" smtClean="0"/>
              <a:pPr>
                <a:buFontTx/>
                <a:buNone/>
                <a:defRPr/>
              </a:pPr>
              <a:t>27</a:t>
            </a:fld>
            <a:endParaRPr lang="en-US" dirty="0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1676400" y="6400800"/>
            <a:ext cx="64008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pic>
        <p:nvPicPr>
          <p:cNvPr id="45061" name="Picture 8" descr="Tbl11-05.bmp"/>
          <p:cNvPicPr>
            <a:picLocks noChangeAspect="1"/>
          </p:cNvPicPr>
          <p:nvPr/>
        </p:nvPicPr>
        <p:blipFill>
          <a:blip r:embed="rId2"/>
          <a:srcRect t="14198"/>
          <a:stretch>
            <a:fillRect/>
          </a:stretch>
        </p:blipFill>
        <p:spPr bwMode="auto">
          <a:xfrm>
            <a:off x="219075" y="1085849"/>
            <a:ext cx="8583613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19075" y="2466974"/>
            <a:ext cx="87582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No.: R44</a:t>
            </a:r>
          </a:p>
          <a:p>
            <a:r>
              <a:rPr lang="en-US" dirty="0"/>
              <a:t>• Rank: 1</a:t>
            </a:r>
          </a:p>
          <a:p>
            <a:r>
              <a:rPr lang="en-US" dirty="0"/>
              <a:t>• Risk: New customer</a:t>
            </a:r>
          </a:p>
          <a:p>
            <a:r>
              <a:rPr lang="en-US" dirty="0"/>
              <a:t>• Description: We have never done a project for this organization before </a:t>
            </a:r>
            <a:r>
              <a:rPr lang="en-US" dirty="0" smtClean="0"/>
              <a:t>and don’t </a:t>
            </a:r>
            <a:r>
              <a:rPr lang="en-US" dirty="0"/>
              <a:t>know too much about them. One of our company’s strengths is </a:t>
            </a:r>
            <a:r>
              <a:rPr lang="en-US" dirty="0" smtClean="0"/>
              <a:t>building good </a:t>
            </a:r>
            <a:r>
              <a:rPr lang="en-US" dirty="0"/>
              <a:t>customer relationships, which often leads to further projects with </a:t>
            </a:r>
            <a:r>
              <a:rPr lang="en-US" dirty="0" smtClean="0"/>
              <a:t>that customer</a:t>
            </a:r>
            <a:r>
              <a:rPr lang="en-US" dirty="0"/>
              <a:t>. We might have trouble working with this customer because </a:t>
            </a:r>
            <a:r>
              <a:rPr lang="en-US" dirty="0" smtClean="0"/>
              <a:t>they are </a:t>
            </a:r>
            <a:r>
              <a:rPr lang="en-US" dirty="0"/>
              <a:t>new to us.</a:t>
            </a:r>
          </a:p>
          <a:p>
            <a:r>
              <a:rPr lang="en-US" dirty="0"/>
              <a:t>• Category: People risk</a:t>
            </a:r>
          </a:p>
          <a:p>
            <a:r>
              <a:rPr lang="en-US" dirty="0"/>
              <a:t>• </a:t>
            </a:r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881938" cy="4791075"/>
          </a:xfrm>
        </p:spPr>
        <p:txBody>
          <a:bodyPr/>
          <a:lstStyle/>
          <a:p>
            <a:r>
              <a:rPr lang="en-US" dirty="0" smtClean="0"/>
              <a:t>Assess the likelihood and impact of identified risks to determine their magnitude and priority</a:t>
            </a:r>
          </a:p>
          <a:p>
            <a:r>
              <a:rPr lang="en-US" dirty="0" smtClean="0"/>
              <a:t>Risk quantification tools and techniques include: </a:t>
            </a:r>
          </a:p>
          <a:p>
            <a:pPr lvl="1"/>
            <a:r>
              <a:rPr lang="en-US" dirty="0" smtClean="0"/>
              <a:t>Probability/impact matrixes</a:t>
            </a:r>
          </a:p>
          <a:p>
            <a:pPr lvl="1"/>
            <a:r>
              <a:rPr lang="en-US" dirty="0" smtClean="0"/>
              <a:t>The Top Ten Risk Item Tracking</a:t>
            </a:r>
          </a:p>
          <a:p>
            <a:pPr lvl="1"/>
            <a:r>
              <a:rPr lang="en-US" dirty="0" smtClean="0"/>
              <a:t>Expert judgment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Qualitative Risk Analysis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1167FE-60E6-4207-8A49-8520B00B1D3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probability/impact matrix </a:t>
            </a:r>
            <a:r>
              <a:rPr lang="en-US" dirty="0" smtClean="0"/>
              <a:t>or</a:t>
            </a:r>
            <a:r>
              <a:rPr lang="en-US" b="1" dirty="0" smtClean="0"/>
              <a:t> chart</a:t>
            </a:r>
            <a:r>
              <a:rPr lang="en-US" dirty="0" smtClean="0"/>
              <a:t> lists the relative probability of a risk occurring on one side of a matrix or axis on a chart and the relative impact of the risk occurring on the other</a:t>
            </a:r>
          </a:p>
          <a:p>
            <a:r>
              <a:rPr lang="en-US" dirty="0" smtClean="0"/>
              <a:t>List the risks and then label each one as high, medium, or low in terms of its probability of occurrence and its impact if it did occur</a:t>
            </a:r>
          </a:p>
          <a:p>
            <a:r>
              <a:rPr lang="en-US" dirty="0" smtClean="0"/>
              <a:t>Can also calculate </a:t>
            </a:r>
            <a:r>
              <a:rPr lang="en-US" b="1" dirty="0" smtClean="0"/>
              <a:t>risk factors</a:t>
            </a:r>
            <a:r>
              <a:rPr lang="en-US" dirty="0" smtClean="0"/>
              <a:t>:</a:t>
            </a:r>
            <a:endParaRPr lang="en-US" b="1" dirty="0" smtClean="0"/>
          </a:p>
          <a:p>
            <a:pPr lvl="1"/>
            <a:r>
              <a:rPr lang="en-US" dirty="0" smtClean="0"/>
              <a:t>Numbers that represent the overall risk of specific events based on their probability of occurring and the consequences to the project if they do occur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Probability/Impact Matrix</a:t>
            </a: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B52981-2898-45CA-B15A-84D5B0A9E4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5029200"/>
          </a:xfrm>
        </p:spPr>
        <p:txBody>
          <a:bodyPr/>
          <a:lstStyle/>
          <a:p>
            <a:r>
              <a:rPr lang="en-US" dirty="0"/>
              <a:t>Explain quantitative risk analysis and how to apply decision trees, </a:t>
            </a:r>
            <a:r>
              <a:rPr lang="en-US" dirty="0" smtClean="0"/>
              <a:t>simulation, and </a:t>
            </a:r>
            <a:r>
              <a:rPr lang="en-US" dirty="0"/>
              <a:t>sensitivity analysis to quantify risks</a:t>
            </a:r>
          </a:p>
          <a:p>
            <a:r>
              <a:rPr lang="en-US" dirty="0" smtClean="0"/>
              <a:t>Provide </a:t>
            </a:r>
            <a:r>
              <a:rPr lang="en-US" dirty="0"/>
              <a:t>examples of using different risk response planning strategies </a:t>
            </a:r>
            <a:r>
              <a:rPr lang="en-US" dirty="0" smtClean="0"/>
              <a:t>to address </a:t>
            </a:r>
            <a:r>
              <a:rPr lang="en-US" dirty="0"/>
              <a:t>both negative and positive risks</a:t>
            </a:r>
          </a:p>
          <a:p>
            <a:r>
              <a:rPr lang="en-US" dirty="0" smtClean="0"/>
              <a:t>Discuss </a:t>
            </a:r>
            <a:r>
              <a:rPr lang="en-US" dirty="0"/>
              <a:t>how to control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Learning Objectives (cont’d)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F29B3E-4A0B-4F0C-986E-BCE754B4B7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11-5. Sample Probability/Impact Matrix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7900CE3-246C-4FFA-9784-4EC532A7D1F5}" type="slidenum">
              <a:rPr lang="en-US" smtClean="0"/>
              <a:pPr>
                <a:buFontTx/>
                <a:buNone/>
                <a:defRPr/>
              </a:pPr>
              <a:t>30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5379"/>
            <a:ext cx="7467600" cy="522732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04925"/>
            <a:ext cx="8186738" cy="4791075"/>
          </a:xfrm>
        </p:spPr>
        <p:txBody>
          <a:bodyPr/>
          <a:lstStyle/>
          <a:p>
            <a:r>
              <a:rPr lang="en-US" b="1" dirty="0" smtClean="0"/>
              <a:t>Top Ten Risk Item Tracking</a:t>
            </a:r>
            <a:r>
              <a:rPr lang="en-US" dirty="0" smtClean="0"/>
              <a:t> is a qualitative risk analysis tool that helps to identify risks and maintain an awareness of risks throughout the life of a project</a:t>
            </a:r>
          </a:p>
          <a:p>
            <a:r>
              <a:rPr lang="en-US" dirty="0" smtClean="0"/>
              <a:t>Establish a periodic review of the top ten project risk items</a:t>
            </a:r>
          </a:p>
          <a:p>
            <a:r>
              <a:rPr lang="en-US" dirty="0" smtClean="0"/>
              <a:t>List the current ranking, previous ranking, number of times the risk appears on the list over a period of time, and a summary of progress made in resolving the risk item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Top Ten Risk Item Tracking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D6705-183D-446B-BB8C-F0D6B1236EA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Table 11-6. Example of Top Ten Risk Item Tracking</a:t>
            </a:r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263C860-02BA-4501-907E-6130C518FBDC}" type="slidenum">
              <a:rPr lang="en-US" smtClean="0"/>
              <a:pPr>
                <a:buFontTx/>
                <a:buNone/>
                <a:defRPr/>
              </a:pPr>
              <a:t>32</a:t>
            </a:fld>
            <a:endParaRPr lang="en-US" dirty="0"/>
          </a:p>
        </p:txBody>
      </p:sp>
      <p:pic>
        <p:nvPicPr>
          <p:cNvPr id="51205" name="Picture 7" descr="Tbl11-06.bmp"/>
          <p:cNvPicPr>
            <a:picLocks noChangeAspect="1"/>
          </p:cNvPicPr>
          <p:nvPr/>
        </p:nvPicPr>
        <p:blipFill>
          <a:blip r:embed="rId2"/>
          <a:srcRect t="5551"/>
          <a:stretch>
            <a:fillRect/>
          </a:stretch>
        </p:blipFill>
        <p:spPr bwMode="auto">
          <a:xfrm>
            <a:off x="990600" y="1344613"/>
            <a:ext cx="7326313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watch list </a:t>
            </a:r>
            <a:r>
              <a:rPr lang="en-US" dirty="0" smtClean="0"/>
              <a:t>is a list of risks that are low priority, but are still identified as potential risks</a:t>
            </a:r>
          </a:p>
          <a:p>
            <a:r>
              <a:rPr lang="en-US" dirty="0" smtClean="0"/>
              <a:t>Qualitative analysis can also identify risks that should be evaluated on a quantitative basis</a:t>
            </a:r>
          </a:p>
          <a:p>
            <a:endParaRPr lang="en-US" dirty="0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Watch List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E9DEB5-2B34-4F07-90E9-492F844BF3D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Often follows qualitative risk analysis, but both can be done together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Large, complex projects involving leading edge technologies often require extensive quantitative risk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techniques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Decision tree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Simulation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Sensitivity analysis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Performing Quantitative Risk Analysis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87E509-0C85-4F80-9BE3-1C764C551C9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decision tree</a:t>
            </a:r>
            <a:r>
              <a:rPr lang="en-US" dirty="0" smtClean="0"/>
              <a:t> is a diagramming analysis technique used to help select the best course of action in situations in which future outcomes are uncertain</a:t>
            </a:r>
          </a:p>
          <a:p>
            <a:r>
              <a:rPr lang="en-US" b="1" dirty="0" smtClean="0"/>
              <a:t>Estimated monetary value (EMV)</a:t>
            </a:r>
            <a:r>
              <a:rPr lang="en-US" dirty="0" smtClean="0"/>
              <a:t> is the product of a risk event probability and the risk event’s monetary value</a:t>
            </a:r>
          </a:p>
          <a:p>
            <a:r>
              <a:rPr lang="en-US" dirty="0" smtClean="0"/>
              <a:t>You can draw a decision tree to help find the EMV 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Trees and Expected Monetary Value (EMV)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D559AF-2D32-4CFC-AED8-B3F6CCEF848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11-7. Expected Monetary Value (EMV) Example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2B04A7B-2E8C-4528-B1BA-5741556EC6CB}" type="slidenum">
              <a:rPr lang="en-US" smtClean="0"/>
              <a:pPr>
                <a:buFontTx/>
                <a:buNone/>
                <a:defRPr/>
              </a:pPr>
              <a:t>36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9534"/>
            <a:ext cx="7238999" cy="49157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11-9. Sample Sensitivity Analysis for Determining Break-Even Point</a:t>
            </a:r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A76FFD2-C467-4A89-9811-E04C892563FA}" type="slidenum">
              <a:rPr lang="en-US" smtClean="0"/>
              <a:pPr>
                <a:buFontTx/>
                <a:buNone/>
                <a:defRPr/>
              </a:pPr>
              <a:t>37</a:t>
            </a:fld>
            <a:endParaRPr lang="en-US" dirty="0"/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14450"/>
            <a:ext cx="6856413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458200" cy="4572000"/>
          </a:xfrm>
        </p:spPr>
        <p:txBody>
          <a:bodyPr/>
          <a:lstStyle/>
          <a:p>
            <a:r>
              <a:rPr lang="en-US" dirty="0" smtClean="0"/>
              <a:t>After identifying and quantifying risks, you must decide how to respond to them</a:t>
            </a:r>
          </a:p>
          <a:p>
            <a:r>
              <a:rPr lang="en-US" dirty="0" smtClean="0"/>
              <a:t>Four main response strategies for negative risks:</a:t>
            </a:r>
          </a:p>
          <a:p>
            <a:pPr lvl="1"/>
            <a:r>
              <a:rPr lang="en-US" dirty="0" smtClean="0"/>
              <a:t>Risk avoidance</a:t>
            </a:r>
          </a:p>
          <a:p>
            <a:pPr lvl="1"/>
            <a:r>
              <a:rPr lang="en-US" dirty="0" smtClean="0"/>
              <a:t>Risk acceptance</a:t>
            </a:r>
          </a:p>
          <a:p>
            <a:pPr lvl="1"/>
            <a:r>
              <a:rPr lang="en-US" dirty="0" smtClean="0"/>
              <a:t>Risk transference</a:t>
            </a:r>
          </a:p>
          <a:p>
            <a:pPr lvl="1"/>
            <a:r>
              <a:rPr lang="en-US" dirty="0" smtClean="0"/>
              <a:t>Risk mitigation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Planning Risk Responses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9B80BF-4B15-47CC-B710-DAF21270069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Table 11-7. General Risk Mitigation Strategies for Technical, Cost, and Schedule Risks</a:t>
            </a:r>
            <a:endParaRPr lang="en-US" sz="4800" dirty="0" smtClean="0"/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382DC7E-47F0-4F29-BF92-387ECEECEA20}" type="slidenum">
              <a:rPr lang="en-US" smtClean="0"/>
              <a:pPr>
                <a:buFontTx/>
                <a:buNone/>
                <a:defRPr/>
              </a:pPr>
              <a:t>39</a:t>
            </a:fld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25575"/>
            <a:ext cx="876300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458200" cy="48006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Risk management is often overlooked in projects, but it can help improve project success by helping select good projects, determining project scope, and developing realistic estimates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Importance of Project Risk Management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7D6F11-3470-4152-8EB3-431930F8FE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724400"/>
          </a:xfrm>
        </p:spPr>
        <p:txBody>
          <a:bodyPr/>
          <a:lstStyle/>
          <a:p>
            <a:r>
              <a:rPr lang="en-US" dirty="0" smtClean="0"/>
              <a:t>Risk exploitation</a:t>
            </a:r>
          </a:p>
          <a:p>
            <a:r>
              <a:rPr lang="en-US" dirty="0" smtClean="0"/>
              <a:t>Risk sharing</a:t>
            </a:r>
          </a:p>
          <a:p>
            <a:r>
              <a:rPr lang="en-US" dirty="0" smtClean="0"/>
              <a:t>Risk enhancement</a:t>
            </a:r>
          </a:p>
          <a:p>
            <a:r>
              <a:rPr lang="en-US" dirty="0" smtClean="0"/>
              <a:t>Risk acceptance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 Strategies for Positive Risks</a:t>
            </a:r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E7571D-7F21-4BEA-AB98-A86F1128859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also important to identify residual and secondary risks</a:t>
            </a:r>
          </a:p>
          <a:p>
            <a:r>
              <a:rPr lang="en-US" b="1" dirty="0" smtClean="0"/>
              <a:t>Residual risks</a:t>
            </a:r>
            <a:r>
              <a:rPr lang="en-US" dirty="0" smtClean="0"/>
              <a:t> are risks that remain after all of the response strategies have been implemented</a:t>
            </a:r>
          </a:p>
          <a:p>
            <a:r>
              <a:rPr lang="en-US" b="1" dirty="0" smtClean="0"/>
              <a:t>Secondary risks</a:t>
            </a:r>
            <a:r>
              <a:rPr lang="en-US" dirty="0" smtClean="0"/>
              <a:t> are a direct result of implementing a risk response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Residual and Secondary Risks</a:t>
            </a:r>
          </a:p>
        </p:txBody>
      </p:sp>
      <p:sp>
        <p:nvSpPr>
          <p:cNvPr id="655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5EE92-422E-487F-9C87-A317F001735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r>
              <a:rPr lang="en-US" dirty="0" smtClean="0"/>
              <a:t>Involves executing the risk management process to respond to risk events and ensuring </a:t>
            </a:r>
            <a:r>
              <a:rPr lang="en-US" dirty="0"/>
              <a:t>that risk awareness is an ongoing activity performed by the </a:t>
            </a:r>
            <a:r>
              <a:rPr lang="en-US" dirty="0" smtClean="0"/>
              <a:t>entire project </a:t>
            </a:r>
            <a:r>
              <a:rPr lang="en-US" dirty="0"/>
              <a:t>team throughout the entire project</a:t>
            </a:r>
            <a:endParaRPr lang="en-US" dirty="0" smtClean="0"/>
          </a:p>
          <a:p>
            <a:r>
              <a:rPr lang="en-US" b="1" dirty="0" smtClean="0"/>
              <a:t>Workarounds </a:t>
            </a:r>
            <a:r>
              <a:rPr lang="en-US" dirty="0" smtClean="0"/>
              <a:t>are unplanned responses to risk events that must be done when there are no contingency plans</a:t>
            </a:r>
          </a:p>
          <a:p>
            <a:r>
              <a:rPr lang="en-US" dirty="0" smtClean="0"/>
              <a:t>Main outputs of risk control are:</a:t>
            </a:r>
          </a:p>
          <a:p>
            <a:pPr lvl="1"/>
            <a:r>
              <a:rPr lang="en-US" sz="2400" dirty="0" smtClean="0"/>
              <a:t>Work performance information</a:t>
            </a:r>
          </a:p>
          <a:p>
            <a:pPr lvl="1"/>
            <a:r>
              <a:rPr lang="en-US" sz="2400" dirty="0" smtClean="0"/>
              <a:t>change requests</a:t>
            </a:r>
          </a:p>
          <a:p>
            <a:pPr lvl="1"/>
            <a:r>
              <a:rPr lang="en-US" sz="2400" dirty="0" smtClean="0"/>
              <a:t>updates to the project management plan, other project documents, and organizational process assets</a:t>
            </a:r>
            <a:endParaRPr lang="en-US" sz="2800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Risks</a:t>
            </a:r>
            <a:endParaRPr lang="en-US" sz="5400" dirty="0" smtClean="0"/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533BC-9945-4415-AE44-7B9AF21B05E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r>
              <a:rPr lang="en-US" dirty="0" smtClean="0"/>
              <a:t>Risk registers can be created in a simple Word or Excel file or as part of a database</a:t>
            </a:r>
          </a:p>
          <a:p>
            <a:r>
              <a:rPr lang="en-US" dirty="0" smtClean="0"/>
              <a:t>More sophisticated risk management software, such as Monte Carlo simulation tools, help in analyzing project risks</a:t>
            </a:r>
          </a:p>
          <a:p>
            <a:r>
              <a:rPr lang="en-US" dirty="0" smtClean="0"/>
              <a:t>You can purchase add-ons for Excel and Project 2010 to perform simulations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Project Risk Management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0BD93-5AB7-4314-B9F0-93E32C9C950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4724400"/>
          </a:xfrm>
        </p:spPr>
        <p:txBody>
          <a:bodyPr/>
          <a:lstStyle/>
          <a:p>
            <a:r>
              <a:rPr lang="en-US" dirty="0" smtClean="0"/>
              <a:t>Unlike crisis management, good project risk management often goes unnoticed</a:t>
            </a:r>
          </a:p>
          <a:p>
            <a:r>
              <a:rPr lang="en-US" dirty="0" smtClean="0"/>
              <a:t>Well-run projects appear to be almost effortless, but a lot of work goes into running a project well</a:t>
            </a:r>
          </a:p>
          <a:p>
            <a:r>
              <a:rPr lang="en-US" dirty="0" smtClean="0"/>
              <a:t>Project managers should strive to make their jobs look easy to reflect the results of well-run projects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Good Project Risk Management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22DA2C-E156-4E5C-B119-0689D3C0A59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risk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 risks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 qualitative risk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 quantitative risk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risk responses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risks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706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41E065-B20F-4D43-B684-C7ED378BA17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Table 11-1. Project Management Maturity by Industry Group and Knowledge Area*</a:t>
            </a:r>
          </a:p>
        </p:txBody>
      </p:sp>
      <p:sp>
        <p:nvSpPr>
          <p:cNvPr id="17476" name="Footer Placeholder 8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09B4120-5935-4557-9199-2132025C05DA}" type="slidenum">
              <a:rPr lang="en-US" smtClean="0"/>
              <a:pPr>
                <a:buFontTx/>
                <a:buNone/>
                <a:defRPr/>
              </a:pPr>
              <a:t>5</a:t>
            </a:fld>
            <a:endParaRPr lang="en-US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457200" y="1219200"/>
            <a:ext cx="805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KEY: 1 = LOWEST MATURITY RATING   	5 = HIGHEST MATURITY RATING</a:t>
            </a:r>
            <a:endParaRPr lang="en-US" sz="3200" dirty="0"/>
          </a:p>
        </p:txBody>
      </p:sp>
      <p:graphicFrame>
        <p:nvGraphicFramePr>
          <p:cNvPr id="294201" name="Group 313"/>
          <p:cNvGraphicFramePr>
            <a:graphicFrameLocks noGrp="1"/>
          </p:cNvGraphicFramePr>
          <p:nvPr/>
        </p:nvGraphicFramePr>
        <p:xfrm>
          <a:off x="457200" y="1754188"/>
          <a:ext cx="8194675" cy="3503617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Knowledge Area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Engineering/ Construction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Telecommunications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Information Systems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Hi-Tech Manufacturing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3.45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3.74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Quality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Communications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3.48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Procurement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3.33 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474" name="Rectangle 299"/>
          <p:cNvSpPr>
            <a:spLocks noChangeArrowheads="1"/>
          </p:cNvSpPr>
          <p:nvPr/>
        </p:nvSpPr>
        <p:spPr bwMode="auto">
          <a:xfrm>
            <a:off x="457200" y="5334000"/>
            <a:ext cx="8216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>
                <a:cs typeface="Times New Roman" pitchFamily="18" charset="0"/>
              </a:rPr>
              <a:t>*Ibbs, C. William and Young Hoon Kwak. “Assessing Project Management Maturity,” </a:t>
            </a:r>
          </a:p>
          <a:p>
            <a:r>
              <a:rPr lang="en-US" sz="1800" i="1" dirty="0">
                <a:cs typeface="Times New Roman" pitchFamily="18" charset="0"/>
              </a:rPr>
              <a:t>Project Management Journal</a:t>
            </a:r>
            <a:r>
              <a:rPr lang="en-US" sz="1800" dirty="0">
                <a:cs typeface="Times New Roman" pitchFamily="18" charset="0"/>
              </a:rPr>
              <a:t> (March 2000).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11-1. Benefits from Software Risk Management Practices*</a:t>
            </a:r>
          </a:p>
        </p:txBody>
      </p:sp>
      <p:sp>
        <p:nvSpPr>
          <p:cNvPr id="1843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C7EE1C-8D68-46E6-9AB4-662241EB92E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3462337" y="6160532"/>
            <a:ext cx="571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*Source: </a:t>
            </a:r>
            <a:r>
              <a:rPr lang="en-US" sz="1800" dirty="0" err="1" smtClean="0"/>
              <a:t>Kulik</a:t>
            </a:r>
            <a:r>
              <a:rPr lang="en-US" sz="1800" dirty="0" smtClean="0"/>
              <a:t> and Weber, KLCI Research Group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2999"/>
            <a:ext cx="6172200" cy="50195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r>
              <a:rPr lang="en-US" sz="3200" dirty="0"/>
              <a:t>A dictionary definition of risk is “the possibility of loss or injury”</a:t>
            </a:r>
          </a:p>
          <a:p>
            <a:r>
              <a:rPr lang="en-US" sz="3200" dirty="0"/>
              <a:t>Negative risk involves understanding potential problems that might occur in the project and how they might impede project success</a:t>
            </a:r>
          </a:p>
          <a:p>
            <a:r>
              <a:rPr lang="en-US" sz="3200" dirty="0"/>
              <a:t>Negative risk management is like a form of insurance; it is an investment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Negative Risk</a:t>
            </a:r>
          </a:p>
        </p:txBody>
      </p:sp>
      <p:sp>
        <p:nvSpPr>
          <p:cNvPr id="194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358A-A68A-4B39-848F-F2A98A0B2E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34400" cy="4525962"/>
          </a:xfrm>
        </p:spPr>
        <p:txBody>
          <a:bodyPr/>
          <a:lstStyle/>
          <a:p>
            <a:r>
              <a:rPr lang="en-US" sz="3200" dirty="0"/>
              <a:t>Positive risks are risks that result in good things happening; sometimes called opportunities</a:t>
            </a:r>
          </a:p>
          <a:p>
            <a:r>
              <a:rPr lang="en-US" sz="3200" dirty="0"/>
              <a:t>A general definition of project risk is an uncertainty that can have a negative or positive effect on meeting project objectives</a:t>
            </a:r>
          </a:p>
          <a:p>
            <a:r>
              <a:rPr lang="en-US" sz="3200" dirty="0"/>
              <a:t>The goal of project risk management is to minimize potential negative risks while maximizing potential positive risks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Risk Can Be Positive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848C3-6CA1-4DD7-8398-A9BCB5F1C1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86738" cy="47910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/>
              <a:t>Risk utility</a:t>
            </a:r>
            <a:r>
              <a:rPr lang="en-US" dirty="0" smtClean="0"/>
              <a:t> or </a:t>
            </a:r>
            <a:r>
              <a:rPr lang="en-US" b="1" dirty="0" smtClean="0"/>
              <a:t>risk tolerance</a:t>
            </a:r>
            <a:r>
              <a:rPr lang="en-US" dirty="0" smtClean="0"/>
              <a:t> is the amount of satisfaction or pleasure received from a potential payoff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Utility rises at a decreasing rate for people who are risk-averse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Those who are risk-seeking have a higher tolerance for risk and their satisfaction increases when more payoff is at stake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The risk-neutral approach achieves a balance between risk and payoff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392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Utility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ABAB08-9948-4967-A148-ED63955E7C8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6560</TotalTime>
  <Words>2424</Words>
  <Application>Microsoft Office PowerPoint</Application>
  <PresentationFormat>On-screen Show (4:3)</PresentationFormat>
  <Paragraphs>330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Chapter 11: Project Risk Management</vt:lpstr>
      <vt:lpstr>Learning Objectives</vt:lpstr>
      <vt:lpstr>Learning Objectives (cont’d)</vt:lpstr>
      <vt:lpstr>The Importance of Project Risk Management</vt:lpstr>
      <vt:lpstr>Table 11-1. Project Management Maturity by Industry Group and Knowledge Area*</vt:lpstr>
      <vt:lpstr>Figure 11-1. Benefits from Software Risk Management Practices*</vt:lpstr>
      <vt:lpstr>Negative Risk</vt:lpstr>
      <vt:lpstr>Risk Can Be Positive</vt:lpstr>
      <vt:lpstr>Risk Utility</vt:lpstr>
      <vt:lpstr>Project Risk Management Processes</vt:lpstr>
      <vt:lpstr>Project Risk Management Processes (cont’d)</vt:lpstr>
      <vt:lpstr>Planning Risk Management</vt:lpstr>
      <vt:lpstr>Table 11-2. Topics Addressed in a Risk Management Plan</vt:lpstr>
      <vt:lpstr>Contingency and Fallback Plans, Contingency Reserves</vt:lpstr>
      <vt:lpstr>Broad Categories of Risk</vt:lpstr>
      <vt:lpstr>Risk Breakdown Structure</vt:lpstr>
      <vt:lpstr>Figure 11-4. Sample Risk Breakdown Structure</vt:lpstr>
      <vt:lpstr>Table 11-4. Potential Negative Risk Conditions Associated With Each Knowledge Area</vt:lpstr>
      <vt:lpstr>Identifying Risks</vt:lpstr>
      <vt:lpstr>Brainstorming</vt:lpstr>
      <vt:lpstr>Delphi Technique</vt:lpstr>
      <vt:lpstr>Interviewing</vt:lpstr>
      <vt:lpstr>SWOT Analysis</vt:lpstr>
      <vt:lpstr>Risk Register</vt:lpstr>
      <vt:lpstr>Risk Register Contents</vt:lpstr>
      <vt:lpstr>Risk Register Contents (cont’d)</vt:lpstr>
      <vt:lpstr>Table 11-5. Sample Risk Register</vt:lpstr>
      <vt:lpstr>Performing Qualitative Risk Analysis</vt:lpstr>
      <vt:lpstr>Probability/Impact Matrix</vt:lpstr>
      <vt:lpstr>Figure 11-5. Sample Probability/Impact Matrix</vt:lpstr>
      <vt:lpstr>Top Ten Risk Item Tracking</vt:lpstr>
      <vt:lpstr>Table 11-6. Example of Top Ten Risk Item Tracking</vt:lpstr>
      <vt:lpstr>Watch List</vt:lpstr>
      <vt:lpstr>Performing Quantitative Risk Analysis</vt:lpstr>
      <vt:lpstr>Decision Trees and Expected Monetary Value (EMV)</vt:lpstr>
      <vt:lpstr>Figure 11-7. Expected Monetary Value (EMV) Example</vt:lpstr>
      <vt:lpstr>Figure 11-9. Sample Sensitivity Analysis for Determining Break-Even Point</vt:lpstr>
      <vt:lpstr>Planning Risk Responses</vt:lpstr>
      <vt:lpstr>Table 11-7. General Risk Mitigation Strategies for Technical, Cost, and Schedule Risks</vt:lpstr>
      <vt:lpstr>Response Strategies for Positive Risks</vt:lpstr>
      <vt:lpstr>Residual and Secondary Risks</vt:lpstr>
      <vt:lpstr>Controlling Risks</vt:lpstr>
      <vt:lpstr>Using Software to Assist in Project Risk Management</vt:lpstr>
      <vt:lpstr>Results of Good Project Risk Management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Ramesh Lal</cp:lastModifiedBy>
  <cp:revision>170</cp:revision>
  <cp:lastPrinted>2018-05-13T01:41:28Z</cp:lastPrinted>
  <dcterms:created xsi:type="dcterms:W3CDTF">2001-07-05T23:10:12Z</dcterms:created>
  <dcterms:modified xsi:type="dcterms:W3CDTF">2018-05-13T21:45:17Z</dcterms:modified>
</cp:coreProperties>
</file>