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85" r:id="rId2"/>
    <p:sldMasterId id="2147483897" r:id="rId3"/>
    <p:sldMasterId id="2147483909" r:id="rId4"/>
  </p:sldMasterIdLst>
  <p:notesMasterIdLst>
    <p:notesMasterId r:id="rId12"/>
  </p:notesMasterIdLst>
  <p:handoutMasterIdLst>
    <p:handoutMasterId r:id="rId13"/>
  </p:handoutMasterIdLst>
  <p:sldIdLst>
    <p:sldId id="352" r:id="rId5"/>
    <p:sldId id="377" r:id="rId6"/>
    <p:sldId id="379" r:id="rId7"/>
    <p:sldId id="374" r:id="rId8"/>
    <p:sldId id="375" r:id="rId9"/>
    <p:sldId id="383" r:id="rId10"/>
    <p:sldId id="384" r:id="rId11"/>
  </p:sldIdLst>
  <p:sldSz cx="9144000" cy="6858000" type="screen4x3"/>
  <p:notesSz cx="6807200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0" userDrawn="1">
          <p15:clr>
            <a:srgbClr val="A4A3A4"/>
          </p15:clr>
        </p15:guide>
        <p15:guide id="2" pos="2207" userDrawn="1">
          <p15:clr>
            <a:srgbClr val="A4A3A4"/>
          </p15:clr>
        </p15:guide>
        <p15:guide id="3" orient="horz" pos="3131" userDrawn="1">
          <p15:clr>
            <a:srgbClr val="A4A3A4"/>
          </p15:clr>
        </p15:guide>
        <p15:guide id="4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551" autoAdjust="0"/>
  </p:normalViewPr>
  <p:slideViewPr>
    <p:cSldViewPr>
      <p:cViewPr varScale="1">
        <p:scale>
          <a:sx n="111" d="100"/>
          <a:sy n="111" d="100"/>
        </p:scale>
        <p:origin x="78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2"/>
    </p:cViewPr>
  </p:sorterViewPr>
  <p:notesViewPr>
    <p:cSldViewPr>
      <p:cViewPr varScale="1">
        <p:scale>
          <a:sx n="63" d="100"/>
          <a:sy n="63" d="100"/>
        </p:scale>
        <p:origin x="-600" y="-67"/>
      </p:cViewPr>
      <p:guideLst>
        <p:guide orient="horz" pos="2890"/>
        <p:guide pos="2207"/>
        <p:guide orient="horz" pos="3131"/>
        <p:guide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6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8" tIns="46209" rIns="92418" bIns="4620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414" y="0"/>
            <a:ext cx="2949786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8" tIns="46209" rIns="92418" bIns="4620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371"/>
            <a:ext cx="2949786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8" tIns="46209" rIns="92418" bIns="4620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414" y="9442371"/>
            <a:ext cx="2949786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8" tIns="46209" rIns="92418" bIns="4620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F6D35DD-CB0D-4F94-8381-AA6C7D808E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430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6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8" tIns="46209" rIns="92418" bIns="4620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414" y="0"/>
            <a:ext cx="2949786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8" tIns="46209" rIns="92418" bIns="4620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627" y="4721186"/>
            <a:ext cx="4991947" cy="447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8" tIns="46209" rIns="92418" bIns="462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371"/>
            <a:ext cx="2949786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8" tIns="46209" rIns="92418" bIns="4620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414" y="9442371"/>
            <a:ext cx="2949786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8" tIns="46209" rIns="92418" bIns="4620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8AB6CC8-3AA5-49ED-9890-54F60A81E2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09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9623" indent="-288316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53266" indent="-23065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14573" indent="-23065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75879" indent="-23065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37185" indent="-23065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98492" indent="-23065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59799" indent="-23065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921105" indent="-23065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44939B8-1C90-9543-B4D5-F9584FFCA75C}" type="slidenum">
              <a:rPr lang="en-AU" sz="1200"/>
              <a:pPr/>
              <a:t>2</a:t>
            </a:fld>
            <a:endParaRPr lang="en-AU" sz="1200"/>
          </a:p>
        </p:txBody>
      </p:sp>
    </p:spTree>
    <p:extLst>
      <p:ext uri="{BB962C8B-B14F-4D97-AF65-F5344CB8AC3E}">
        <p14:creationId xmlns:p14="http://schemas.microsoft.com/office/powerpoint/2010/main" val="378972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9623" indent="-288316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53266" indent="-23065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14573" indent="-23065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75879" indent="-23065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37185" indent="-23065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98492" indent="-23065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59799" indent="-23065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921105" indent="-23065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E579C8D-482B-D949-8ACD-46FA52B441DC}" type="slidenum">
              <a:rPr lang="en-AU" sz="1200">
                <a:solidFill>
                  <a:prstClr val="black"/>
                </a:solidFill>
              </a:rPr>
              <a:pPr/>
              <a:t>3</a:t>
            </a:fld>
            <a:endParaRPr lang="en-AU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43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06A643-8F49-774C-BD45-BFB7152DD76A}" type="slidenum">
              <a:rPr lang="en-AU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96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58776-FFC7-4B73-A0BE-0A2425E770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189FF-18B1-4344-85A1-B95F04828F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6836F-6D21-40AC-B6D5-970BA9FEF6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6993DF6-04DE-49F5-85F2-C7A451E1D8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1"/>
          <p:cNvSpPr txBox="1">
            <a:spLocks/>
          </p:cNvSpPr>
          <p:nvPr/>
        </p:nvSpPr>
        <p:spPr>
          <a:xfrm>
            <a:off x="5486400" y="6492875"/>
            <a:ext cx="1600200" cy="365125"/>
          </a:xfrm>
          <a:prstGeom prst="rect">
            <a:avLst/>
          </a:prstGeom>
        </p:spPr>
        <p:txBody>
          <a:bodyPr anchor="b"/>
          <a:lstStyle>
            <a:lvl1pPr algn="l">
              <a:buFontTx/>
              <a:buNone/>
              <a:defRPr smtClean="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Copyright </a:t>
            </a:r>
            <a:r>
              <a:rPr lang="en-US" sz="1200" dirty="0" smtClean="0">
                <a:latin typeface="+mn-lt"/>
              </a:rPr>
              <a:t>2014</a:t>
            </a:r>
            <a:endParaRPr lang="en-US" sz="1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AEAD0689-3C8F-4F33-9924-B2EDADDE082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 userDrawn="1">
            <p:ph type="ftr" sz="quarter" idx="10"/>
          </p:nvPr>
        </p:nvSpPr>
        <p:spPr bwMode="auto">
          <a:xfrm>
            <a:off x="0" y="6492875"/>
            <a:ext cx="23622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2B16E2C-66FB-4563-938E-00D3D3F5AF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A8D7843-9969-4F8E-A88A-8AA20738EC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94D1F16-3164-48C9-BE93-46E6222A94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796DE11-80E7-4489-BDD7-4B19D01BE3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3FB81-A197-44BB-AB72-5222D2F284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480CF74-8279-4576-ACBA-9BB46C039D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7DE74-A85F-476A-9325-D1A08EC245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549ACF2-A699-4C96-8233-0925DEF2DF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C7DDF-5D95-44A0-B986-76DC6EDE5C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CE3A3-F11B-49E3-BEE8-4D3225E99C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FBD37-0441-C447-8D13-2BF765B251E8}" type="datetime1">
              <a:rPr lang="en-AU">
                <a:solidFill>
                  <a:srgbClr val="000000"/>
                </a:solidFill>
              </a:rPr>
              <a:pPr>
                <a:defRPr/>
              </a:pPr>
              <a:t>12/10/2018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C6AB5-FBEC-7546-B769-C2A76FE816C2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1283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81084-D6FC-D044-AC13-A8B5079B585A}" type="datetime1">
              <a:rPr lang="en-AU">
                <a:solidFill>
                  <a:srgbClr val="000000"/>
                </a:solidFill>
              </a:rPr>
              <a:pPr>
                <a:defRPr/>
              </a:pPr>
              <a:t>12/10/2018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51969-FE06-434F-A3EA-541A633370CA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9004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269B4-6E27-CA47-A922-2C6FDC7E9BCC}" type="datetime1">
              <a:rPr lang="en-AU">
                <a:solidFill>
                  <a:srgbClr val="000000"/>
                </a:solidFill>
              </a:rPr>
              <a:pPr>
                <a:defRPr/>
              </a:pPr>
              <a:t>12/10/2018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7EF33-F3AC-4F4A-AB10-B97B91B63AC3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1817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170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170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769F1-6E8C-0544-804E-D6A8CB6BBE6A}" type="datetime1">
              <a:rPr lang="en-AU">
                <a:solidFill>
                  <a:srgbClr val="000000"/>
                </a:solidFill>
              </a:rPr>
              <a:pPr>
                <a:defRPr/>
              </a:pPr>
              <a:t>12/10/2018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7C6A1-1427-F248-8ED2-DE79A37771A9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8745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3A7F9-EB4C-AF4F-8357-0F1164D19673}" type="datetime1">
              <a:rPr lang="en-AU">
                <a:solidFill>
                  <a:srgbClr val="000000"/>
                </a:solidFill>
              </a:rPr>
              <a:pPr>
                <a:defRPr/>
              </a:pPr>
              <a:t>12/10/2018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41272-73D6-554D-8F80-752D1685EF1B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77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4E801-29AF-BF43-B25C-18574B959546}" type="datetime1">
              <a:rPr lang="en-AU">
                <a:solidFill>
                  <a:srgbClr val="000000"/>
                </a:solidFill>
              </a:rPr>
              <a:pPr>
                <a:defRPr/>
              </a:pPr>
              <a:t>12/10/2018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6C5E9-72A3-7343-B1EA-D76A77C002AB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9921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08F06-A444-4E47-8960-BB1418FA4073}" type="datetime1">
              <a:rPr lang="en-AU">
                <a:solidFill>
                  <a:srgbClr val="000000"/>
                </a:solidFill>
              </a:rPr>
              <a:pPr>
                <a:defRPr/>
              </a:pPr>
              <a:t>12/10/2018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F2DD9-B3C8-FD4E-B487-4B045E5D4D4F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28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146C4-09F4-4063-8F93-37415FBBF0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4F85A-B9B3-A445-8C17-8E2113463199}" type="datetime1">
              <a:rPr lang="en-AU">
                <a:solidFill>
                  <a:srgbClr val="000000"/>
                </a:solidFill>
              </a:rPr>
              <a:pPr>
                <a:defRPr/>
              </a:pPr>
              <a:t>12/10/2018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207B5-2525-9E44-AD0F-A56E4937CA75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8778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F6429-D343-EA4D-BEF7-F495C8C279D0}" type="datetime1">
              <a:rPr lang="en-AU">
                <a:solidFill>
                  <a:srgbClr val="000000"/>
                </a:solidFill>
              </a:rPr>
              <a:pPr>
                <a:defRPr/>
              </a:pPr>
              <a:t>12/10/2018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9AE72-868A-274B-8CBF-1C0CE672ECFC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0697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8A20E-66AE-6242-8C39-ADD0942CDC0C}" type="datetime1">
              <a:rPr lang="en-AU">
                <a:solidFill>
                  <a:srgbClr val="000000"/>
                </a:solidFill>
              </a:rPr>
              <a:pPr>
                <a:defRPr/>
              </a:pPr>
              <a:t>12/10/2018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F2F9B-54EC-6844-8BF5-6C3992819D28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834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26241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26241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17098-AA93-3043-B3A9-B618F68978FE}" type="datetime1">
              <a:rPr lang="en-AU">
                <a:solidFill>
                  <a:srgbClr val="000000"/>
                </a:solidFill>
              </a:rPr>
              <a:pPr>
                <a:defRPr/>
              </a:pPr>
              <a:t>12/10/2018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7A72F-D1BF-5149-8403-7029677BB806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4364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FBD37-0441-C447-8D13-2BF765B251E8}" type="datetime1">
              <a:rPr lang="en-AU">
                <a:solidFill>
                  <a:srgbClr val="000000"/>
                </a:solidFill>
              </a:rPr>
              <a:pPr>
                <a:defRPr/>
              </a:pPr>
              <a:t>12/10/2018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C6AB5-FBEC-7546-B769-C2A76FE816C2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5900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81084-D6FC-D044-AC13-A8B5079B585A}" type="datetime1">
              <a:rPr lang="en-AU">
                <a:solidFill>
                  <a:srgbClr val="000000"/>
                </a:solidFill>
              </a:rPr>
              <a:pPr>
                <a:defRPr/>
              </a:pPr>
              <a:t>12/10/2018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51969-FE06-434F-A3EA-541A633370CA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0422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269B4-6E27-CA47-A922-2C6FDC7E9BCC}" type="datetime1">
              <a:rPr lang="en-AU">
                <a:solidFill>
                  <a:srgbClr val="000000"/>
                </a:solidFill>
              </a:rPr>
              <a:pPr>
                <a:defRPr/>
              </a:pPr>
              <a:t>12/10/2018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7EF33-F3AC-4F4A-AB10-B97B91B63AC3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3412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170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170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769F1-6E8C-0544-804E-D6A8CB6BBE6A}" type="datetime1">
              <a:rPr lang="en-AU">
                <a:solidFill>
                  <a:srgbClr val="000000"/>
                </a:solidFill>
              </a:rPr>
              <a:pPr>
                <a:defRPr/>
              </a:pPr>
              <a:t>12/10/2018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7C6A1-1427-F248-8ED2-DE79A37771A9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2841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3A7F9-EB4C-AF4F-8357-0F1164D19673}" type="datetime1">
              <a:rPr lang="en-AU">
                <a:solidFill>
                  <a:srgbClr val="000000"/>
                </a:solidFill>
              </a:rPr>
              <a:pPr>
                <a:defRPr/>
              </a:pPr>
              <a:t>12/10/2018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41272-73D6-554D-8F80-752D1685EF1B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8949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4E801-29AF-BF43-B25C-18574B959546}" type="datetime1">
              <a:rPr lang="en-AU">
                <a:solidFill>
                  <a:srgbClr val="000000"/>
                </a:solidFill>
              </a:rPr>
              <a:pPr>
                <a:defRPr/>
              </a:pPr>
              <a:t>12/10/2018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6C5E9-72A3-7343-B1EA-D76A77C002AB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68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B32D2-24F7-472F-8177-F524451F4F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08F06-A444-4E47-8960-BB1418FA4073}" type="datetime1">
              <a:rPr lang="en-AU">
                <a:solidFill>
                  <a:srgbClr val="000000"/>
                </a:solidFill>
              </a:rPr>
              <a:pPr>
                <a:defRPr/>
              </a:pPr>
              <a:t>12/10/2018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F2DD9-B3C8-FD4E-B487-4B045E5D4D4F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50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4F85A-B9B3-A445-8C17-8E2113463199}" type="datetime1">
              <a:rPr lang="en-AU">
                <a:solidFill>
                  <a:srgbClr val="000000"/>
                </a:solidFill>
              </a:rPr>
              <a:pPr>
                <a:defRPr/>
              </a:pPr>
              <a:t>12/10/2018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207B5-2525-9E44-AD0F-A56E4937CA75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874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F6429-D343-EA4D-BEF7-F495C8C279D0}" type="datetime1">
              <a:rPr lang="en-AU">
                <a:solidFill>
                  <a:srgbClr val="000000"/>
                </a:solidFill>
              </a:rPr>
              <a:pPr>
                <a:defRPr/>
              </a:pPr>
              <a:t>12/10/2018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9AE72-868A-274B-8CBF-1C0CE672ECFC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6718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8A20E-66AE-6242-8C39-ADD0942CDC0C}" type="datetime1">
              <a:rPr lang="en-AU">
                <a:solidFill>
                  <a:srgbClr val="000000"/>
                </a:solidFill>
              </a:rPr>
              <a:pPr>
                <a:defRPr/>
              </a:pPr>
              <a:t>12/10/2018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F2F9B-54EC-6844-8BF5-6C3992819D28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0518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26241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26241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17098-AA93-3043-B3A9-B618F68978FE}" type="datetime1">
              <a:rPr lang="en-AU">
                <a:solidFill>
                  <a:srgbClr val="000000"/>
                </a:solidFill>
              </a:rPr>
              <a:pPr>
                <a:defRPr/>
              </a:pPr>
              <a:t>12/10/2018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7A72F-D1BF-5149-8403-7029677BB806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02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F9F0A-339C-44DA-9176-9317E5A118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DDD4A-15D1-4B69-A417-FFE4635047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F3BDB-9CC5-4FB3-99A2-C336C99C47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69F0F-D523-45AB-8D66-DBDD8D3D26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335ED-9CF9-4241-8DCB-BE22B81DAF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CCCE6BE-E0BD-4CB7-8472-8F9AEAEF8C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CCCE6BE-E0BD-4CB7-8472-8F9AEAEF8C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74638"/>
            <a:ext cx="8218487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51C820D-007D-5C43-87F5-5FBA5320ABD6}" type="datetime1">
              <a:rPr lang="en-AU">
                <a:solidFill>
                  <a:srgbClr val="000000"/>
                </a:solidFill>
                <a:ea typeface="ＭＳ Ｐゴシック" charset="0"/>
              </a:rPr>
              <a:pPr>
                <a:defRPr/>
              </a:pPr>
              <a:t>12/10/2018</a:t>
            </a:fld>
            <a:endParaRPr lang="en-AU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62D61D2-A999-BA4D-B7F4-316C993DD7B8}" type="slidenum">
              <a:rPr lang="en-AU">
                <a:solidFill>
                  <a:srgbClr val="000000"/>
                </a:solidFill>
                <a:ea typeface="ＭＳ Ｐゴシック" charset="0"/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81075"/>
            <a:ext cx="9144000" cy="71438"/>
          </a:xfrm>
          <a:prstGeom prst="rect">
            <a:avLst/>
          </a:prstGeom>
          <a:solidFill>
            <a:srgbClr val="3366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pic>
        <p:nvPicPr>
          <p:cNvPr id="1031" name="Picture 7" descr="AUT UNI Logo blu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695950"/>
            <a:ext cx="17018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31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66FF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66FF"/>
          </a:solidFill>
          <a:effectLst>
            <a:outerShdw blurRad="38100" dist="38100" dir="2700000" algn="tl">
              <a:srgbClr val="DDDDDD"/>
            </a:outerShdw>
          </a:effectLst>
          <a:latin typeface="Aharoni" pitchFamily="2" charset="0"/>
          <a:ea typeface="ＭＳ Ｐゴシック" charset="0"/>
          <a:cs typeface="Arial" pitchFamily="-11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66FF"/>
          </a:solidFill>
          <a:effectLst>
            <a:outerShdw blurRad="38100" dist="38100" dir="2700000" algn="tl">
              <a:srgbClr val="DDDDDD"/>
            </a:outerShdw>
          </a:effectLst>
          <a:latin typeface="Aharoni" pitchFamily="2" charset="0"/>
          <a:ea typeface="ＭＳ Ｐゴシック" charset="0"/>
          <a:cs typeface="Arial" pitchFamily="-11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66FF"/>
          </a:solidFill>
          <a:effectLst>
            <a:outerShdw blurRad="38100" dist="38100" dir="2700000" algn="tl">
              <a:srgbClr val="DDDDDD"/>
            </a:outerShdw>
          </a:effectLst>
          <a:latin typeface="Aharoni" pitchFamily="2" charset="0"/>
          <a:ea typeface="ＭＳ Ｐゴシック" charset="0"/>
          <a:cs typeface="Arial" pitchFamily="-11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66FF"/>
          </a:solidFill>
          <a:effectLst>
            <a:outerShdw blurRad="38100" dist="38100" dir="2700000" algn="tl">
              <a:srgbClr val="DDDDDD"/>
            </a:outerShdw>
          </a:effectLst>
          <a:latin typeface="Aharoni" pitchFamily="2" charset="0"/>
          <a:ea typeface="ＭＳ Ｐゴシック" charset="0"/>
          <a:cs typeface="Arial" pitchFamily="-11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66FF"/>
          </a:solidFill>
          <a:effectLst>
            <a:outerShdw blurRad="38100" dist="38100" dir="2700000" algn="tl">
              <a:srgbClr val="DDDDDD"/>
            </a:outerShdw>
          </a:effectLst>
          <a:latin typeface="Aharoni" pitchFamily="2" charset="0"/>
          <a:ea typeface="Arial" pitchFamily="-112" charset="0"/>
          <a:cs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66FF"/>
          </a:solidFill>
          <a:effectLst>
            <a:outerShdw blurRad="38100" dist="38100" dir="2700000" algn="tl">
              <a:srgbClr val="DDDDDD"/>
            </a:outerShdw>
          </a:effectLst>
          <a:latin typeface="Aharoni" pitchFamily="2" charset="0"/>
          <a:ea typeface="Arial" pitchFamily="-112" charset="0"/>
          <a:cs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66FF"/>
          </a:solidFill>
          <a:effectLst>
            <a:outerShdw blurRad="38100" dist="38100" dir="2700000" algn="tl">
              <a:srgbClr val="DDDDDD"/>
            </a:outerShdw>
          </a:effectLst>
          <a:latin typeface="Aharoni" pitchFamily="2" charset="0"/>
          <a:ea typeface="Arial" pitchFamily="-112" charset="0"/>
          <a:cs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66FF"/>
          </a:solidFill>
          <a:effectLst>
            <a:outerShdw blurRad="38100" dist="38100" dir="2700000" algn="tl">
              <a:srgbClr val="DDDDDD"/>
            </a:outerShdw>
          </a:effectLst>
          <a:latin typeface="Aharoni" pitchFamily="2" charset="0"/>
          <a:ea typeface="Arial" pitchFamily="-112" charset="0"/>
          <a:cs typeface="Arial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74638"/>
            <a:ext cx="8218487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51C820D-007D-5C43-87F5-5FBA5320ABD6}" type="datetime1">
              <a:rPr lang="en-AU">
                <a:solidFill>
                  <a:srgbClr val="000000"/>
                </a:solidFill>
                <a:ea typeface="ＭＳ Ｐゴシック" charset="0"/>
              </a:rPr>
              <a:pPr>
                <a:defRPr/>
              </a:pPr>
              <a:t>12/10/2018</a:t>
            </a:fld>
            <a:endParaRPr lang="en-AU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62D61D2-A999-BA4D-B7F4-316C993DD7B8}" type="slidenum">
              <a:rPr lang="en-AU">
                <a:solidFill>
                  <a:srgbClr val="000000"/>
                </a:solidFill>
                <a:ea typeface="ＭＳ Ｐゴシック" charset="0"/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81075"/>
            <a:ext cx="9144000" cy="71438"/>
          </a:xfrm>
          <a:prstGeom prst="rect">
            <a:avLst/>
          </a:prstGeom>
          <a:solidFill>
            <a:srgbClr val="3366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pic>
        <p:nvPicPr>
          <p:cNvPr id="1031" name="Picture 7" descr="AUT UNI Logo blu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695950"/>
            <a:ext cx="17018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10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66FF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66FF"/>
          </a:solidFill>
          <a:effectLst>
            <a:outerShdw blurRad="38100" dist="38100" dir="2700000" algn="tl">
              <a:srgbClr val="DDDDDD"/>
            </a:outerShdw>
          </a:effectLst>
          <a:latin typeface="Aharoni" pitchFamily="2" charset="0"/>
          <a:ea typeface="ＭＳ Ｐゴシック" charset="0"/>
          <a:cs typeface="Arial" pitchFamily="-11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66FF"/>
          </a:solidFill>
          <a:effectLst>
            <a:outerShdw blurRad="38100" dist="38100" dir="2700000" algn="tl">
              <a:srgbClr val="DDDDDD"/>
            </a:outerShdw>
          </a:effectLst>
          <a:latin typeface="Aharoni" pitchFamily="2" charset="0"/>
          <a:ea typeface="ＭＳ Ｐゴシック" charset="0"/>
          <a:cs typeface="Arial" pitchFamily="-11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66FF"/>
          </a:solidFill>
          <a:effectLst>
            <a:outerShdw blurRad="38100" dist="38100" dir="2700000" algn="tl">
              <a:srgbClr val="DDDDDD"/>
            </a:outerShdw>
          </a:effectLst>
          <a:latin typeface="Aharoni" pitchFamily="2" charset="0"/>
          <a:ea typeface="ＭＳ Ｐゴシック" charset="0"/>
          <a:cs typeface="Arial" pitchFamily="-11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66FF"/>
          </a:solidFill>
          <a:effectLst>
            <a:outerShdw blurRad="38100" dist="38100" dir="2700000" algn="tl">
              <a:srgbClr val="DDDDDD"/>
            </a:outerShdw>
          </a:effectLst>
          <a:latin typeface="Aharoni" pitchFamily="2" charset="0"/>
          <a:ea typeface="ＭＳ Ｐゴシック" charset="0"/>
          <a:cs typeface="Arial" pitchFamily="-11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66FF"/>
          </a:solidFill>
          <a:effectLst>
            <a:outerShdw blurRad="38100" dist="38100" dir="2700000" algn="tl">
              <a:srgbClr val="DDDDDD"/>
            </a:outerShdw>
          </a:effectLst>
          <a:latin typeface="Aharoni" pitchFamily="2" charset="0"/>
          <a:ea typeface="Arial" pitchFamily="-112" charset="0"/>
          <a:cs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66FF"/>
          </a:solidFill>
          <a:effectLst>
            <a:outerShdw blurRad="38100" dist="38100" dir="2700000" algn="tl">
              <a:srgbClr val="DDDDDD"/>
            </a:outerShdw>
          </a:effectLst>
          <a:latin typeface="Aharoni" pitchFamily="2" charset="0"/>
          <a:ea typeface="Arial" pitchFamily="-112" charset="0"/>
          <a:cs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66FF"/>
          </a:solidFill>
          <a:effectLst>
            <a:outerShdw blurRad="38100" dist="38100" dir="2700000" algn="tl">
              <a:srgbClr val="DDDDDD"/>
            </a:outerShdw>
          </a:effectLst>
          <a:latin typeface="Aharoni" pitchFamily="2" charset="0"/>
          <a:ea typeface="Arial" pitchFamily="-112" charset="0"/>
          <a:cs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66FF"/>
          </a:solidFill>
          <a:effectLst>
            <a:outerShdw blurRad="38100" dist="38100" dir="2700000" algn="tl">
              <a:srgbClr val="DDDDDD"/>
            </a:outerShdw>
          </a:effectLst>
          <a:latin typeface="Aharoni" pitchFamily="2" charset="0"/>
          <a:ea typeface="Arial" pitchFamily="-112" charset="0"/>
          <a:cs typeface="Arial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8600" y="1066800"/>
            <a:ext cx="7239000" cy="12192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NZ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ITPM/ITPP – Final Exam</a:t>
            </a:r>
            <a:br>
              <a:rPr lang="en-NZ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n-NZ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2018 semester </a:t>
            </a:r>
            <a:r>
              <a:rPr lang="en-NZ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2 </a:t>
            </a:r>
            <a:r>
              <a:rPr lang="en-NZ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/>
            </a:r>
            <a:br>
              <a:rPr lang="en-NZ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n-NZ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Date: </a:t>
            </a:r>
            <a:endParaRPr sz="4400" dirty="0" smtClean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204B1FA-3DC5-1745-9BE3-5C23ED54B05A}" type="datetime5">
              <a:rPr lang="en-AU" sz="1400">
                <a:latin typeface="Arial" charset="0"/>
              </a:rPr>
              <a:pPr/>
              <a:t>12-Oct-18</a:t>
            </a:fld>
            <a:endParaRPr lang="en-AU" sz="1400">
              <a:latin typeface="Arial" charset="0"/>
            </a:endParaRPr>
          </a:p>
        </p:txBody>
      </p:sp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E0C5FB2-BA1C-AF40-AD2B-22EB2C48A5B0}" type="slidenum">
              <a:rPr lang="en-AU" sz="1400">
                <a:latin typeface="Arial" charset="0"/>
              </a:rPr>
              <a:pPr/>
              <a:t>2</a:t>
            </a:fld>
            <a:endParaRPr lang="en-AU" sz="1400">
              <a:latin typeface="Arial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9592" y="1484784"/>
            <a:ext cx="6911975" cy="3024336"/>
          </a:xfrm>
        </p:spPr>
        <p:txBody>
          <a:bodyPr/>
          <a:lstStyle/>
          <a:p>
            <a:pPr algn="ctr" eaLnBrk="1" hangingPunct="1">
              <a:defRPr/>
            </a:pPr>
            <a:r>
              <a:rPr lang="en-AU" sz="2800" b="0" dirty="0" smtClean="0">
                <a:latin typeface="Aharoni" charset="0"/>
                <a:cs typeface="Arial" charset="0"/>
              </a:rPr>
              <a:t/>
            </a:r>
            <a:br>
              <a:rPr lang="en-AU" sz="2800" b="0" dirty="0" smtClean="0">
                <a:latin typeface="Aharoni" charset="0"/>
                <a:cs typeface="Arial" charset="0"/>
              </a:rPr>
            </a:br>
            <a:r>
              <a:rPr lang="en-AU" sz="2800" b="0" dirty="0" smtClean="0">
                <a:latin typeface="Aharoni" charset="0"/>
                <a:cs typeface="Arial" charset="0"/>
              </a:rPr>
              <a:t> </a:t>
            </a:r>
            <a:br>
              <a:rPr lang="en-AU" sz="2800" b="0" dirty="0" smtClean="0">
                <a:latin typeface="Aharoni" charset="0"/>
                <a:cs typeface="Arial" charset="0"/>
              </a:rPr>
            </a:br>
            <a:r>
              <a:rPr lang="en-AU" sz="2800" b="0" dirty="0">
                <a:latin typeface="Aharoni" charset="0"/>
                <a:cs typeface="Arial" charset="0"/>
              </a:rPr>
              <a:t/>
            </a:r>
            <a:br>
              <a:rPr lang="en-AU" sz="2800" b="0" dirty="0">
                <a:latin typeface="Aharoni" charset="0"/>
                <a:cs typeface="Arial" charset="0"/>
              </a:rPr>
            </a:br>
            <a:r>
              <a:rPr lang="en-AU" sz="2800" b="0" dirty="0" smtClean="0">
                <a:latin typeface="Aharoni" charset="0"/>
                <a:cs typeface="Arial" charset="0"/>
              </a:rPr>
              <a:t/>
            </a:r>
            <a:br>
              <a:rPr lang="en-AU" sz="2800" b="0" dirty="0" smtClean="0">
                <a:latin typeface="Aharoni" charset="0"/>
                <a:cs typeface="Arial" charset="0"/>
              </a:rPr>
            </a:br>
            <a:endParaRPr lang="en-AU" sz="1800" b="0" dirty="0">
              <a:latin typeface="Aharoni" charset="0"/>
              <a:cs typeface="Arial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 rot="10800000" flipV="1">
            <a:off x="467544" y="152401"/>
            <a:ext cx="7552928" cy="4800600"/>
          </a:xfrm>
        </p:spPr>
        <p:txBody>
          <a:bodyPr/>
          <a:lstStyle/>
          <a:p>
            <a:pPr algn="l" eaLnBrk="1" hangingPunct="1"/>
            <a:r>
              <a:rPr lang="en-AU" sz="3600" b="1" dirty="0" smtClean="0">
                <a:solidFill>
                  <a:srgbClr val="0070C0"/>
                </a:solidFill>
                <a:latin typeface="Aharoni" charset="0"/>
                <a:cs typeface="Arial" charset="0"/>
              </a:rPr>
              <a:t>Final Exam</a:t>
            </a:r>
          </a:p>
          <a:p>
            <a:pPr marL="571500" indent="-228600" algn="l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</a:pPr>
            <a:r>
              <a:rPr lang="en-AU" sz="1800" dirty="0" smtClean="0">
                <a:solidFill>
                  <a:schemeClr val="tx1"/>
                </a:solidFill>
              </a:rPr>
              <a:t>Paper </a:t>
            </a:r>
            <a:r>
              <a:rPr lang="en-AU" sz="1800" dirty="0">
                <a:solidFill>
                  <a:schemeClr val="tx1"/>
                </a:solidFill>
              </a:rPr>
              <a:t>is worth 100 marks </a:t>
            </a:r>
          </a:p>
          <a:p>
            <a:pPr marL="1028700" lvl="1" indent="-228600" algn="l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</a:pPr>
            <a:r>
              <a:rPr lang="en-AU" sz="1400" dirty="0">
                <a:solidFill>
                  <a:schemeClr val="tx1"/>
                </a:solidFill>
              </a:rPr>
              <a:t>Contributes 30% towards your final grade</a:t>
            </a:r>
          </a:p>
          <a:p>
            <a:pPr marL="1028700" lvl="1" indent="-228600" algn="l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</a:pPr>
            <a:r>
              <a:rPr lang="en-AU" sz="1400" dirty="0">
                <a:solidFill>
                  <a:schemeClr val="tx1"/>
                </a:solidFill>
              </a:rPr>
              <a:t>Must get 35/100  or (10.5/30%) in the final </a:t>
            </a:r>
            <a:r>
              <a:rPr lang="en-AU" sz="1400" dirty="0" smtClean="0">
                <a:solidFill>
                  <a:schemeClr val="tx1"/>
                </a:solidFill>
              </a:rPr>
              <a:t>exam.</a:t>
            </a:r>
          </a:p>
          <a:p>
            <a:pPr marL="1028700" lvl="1" indent="-228600" algn="l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</a:pPr>
            <a:r>
              <a:rPr lang="en-AU" sz="1400" dirty="0" smtClean="0"/>
              <a:t>Below 35 marks or 10.5% , failed the paper regardless of your course work. </a:t>
            </a:r>
            <a:r>
              <a:rPr lang="en-AU" sz="1400" dirty="0" smtClean="0">
                <a:solidFill>
                  <a:schemeClr val="tx1"/>
                </a:solidFill>
              </a:rPr>
              <a:t> </a:t>
            </a:r>
          </a:p>
          <a:p>
            <a:pPr marL="571500" indent="-228600" algn="l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</a:pPr>
            <a:r>
              <a:rPr lang="en-AU" sz="1800" dirty="0" smtClean="0"/>
              <a:t>Coursework </a:t>
            </a:r>
            <a:endParaRPr lang="en-AU" sz="1800" dirty="0">
              <a:solidFill>
                <a:schemeClr val="tx1"/>
              </a:solidFill>
            </a:endParaRPr>
          </a:p>
          <a:p>
            <a:pPr marL="1028700" lvl="1" indent="-228600" algn="l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</a:pPr>
            <a:r>
              <a:rPr lang="en-AU" sz="1400" dirty="0">
                <a:solidFill>
                  <a:schemeClr val="tx1"/>
                </a:solidFill>
              </a:rPr>
              <a:t>Assignment 1 (40%)</a:t>
            </a:r>
          </a:p>
          <a:p>
            <a:pPr marL="1028700" lvl="1" indent="-228600" algn="l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</a:pPr>
            <a:r>
              <a:rPr lang="en-AU" sz="1400" dirty="0">
                <a:solidFill>
                  <a:schemeClr val="tx1"/>
                </a:solidFill>
              </a:rPr>
              <a:t>Assignment 2 (30%) </a:t>
            </a:r>
          </a:p>
          <a:p>
            <a:pPr marL="1028700" lvl="1" indent="-228600" algn="l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</a:pPr>
            <a:r>
              <a:rPr lang="en-AU" sz="1400" dirty="0">
                <a:solidFill>
                  <a:schemeClr val="tx1"/>
                </a:solidFill>
              </a:rPr>
              <a:t>If your assignment 1 mark is below 35/100 (or less than 14 %) or assignment 2 mark is below 35/100 or (or less than 10.5 %) - you have already failed the paper</a:t>
            </a:r>
          </a:p>
          <a:p>
            <a:pPr marL="571500" indent="-228600" algn="l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</a:pPr>
            <a:r>
              <a:rPr lang="en-AU" sz="2000" dirty="0" smtClean="0">
                <a:solidFill>
                  <a:schemeClr val="tx1"/>
                </a:solidFill>
              </a:rPr>
              <a:t>To pass the paper</a:t>
            </a:r>
          </a:p>
          <a:p>
            <a:pPr marL="1028700" lvl="1" indent="-228600" algn="l">
              <a:spcBef>
                <a:spcPts val="350"/>
              </a:spcBef>
              <a:buClr>
                <a:schemeClr val="accent2"/>
              </a:buClr>
              <a:buFont typeface="Wingdings 2" pitchFamily="18" charset="2"/>
              <a:buChar char=""/>
            </a:pPr>
            <a:r>
              <a:rPr lang="en-AU" sz="1600" dirty="0"/>
              <a:t>a</a:t>
            </a:r>
            <a:r>
              <a:rPr lang="en-AU" sz="1600" dirty="0" smtClean="0">
                <a:solidFill>
                  <a:schemeClr val="tx1"/>
                </a:solidFill>
              </a:rPr>
              <a:t>ssignment </a:t>
            </a:r>
            <a:r>
              <a:rPr lang="en-AU" sz="1600" dirty="0">
                <a:solidFill>
                  <a:schemeClr val="tx1"/>
                </a:solidFill>
              </a:rPr>
              <a:t>1 (40%) + </a:t>
            </a:r>
            <a:r>
              <a:rPr lang="en-AU" sz="1600" dirty="0" smtClean="0">
                <a:solidFill>
                  <a:schemeClr val="tx1"/>
                </a:solidFill>
              </a:rPr>
              <a:t>assignment </a:t>
            </a:r>
            <a:r>
              <a:rPr lang="en-AU" sz="1600" dirty="0">
                <a:solidFill>
                  <a:schemeClr val="tx1"/>
                </a:solidFill>
              </a:rPr>
              <a:t>2 (30%) + final exam (30%) = 50% or over to pass the paper</a:t>
            </a:r>
          </a:p>
          <a:p>
            <a:pPr marL="457200" indent="-457200" algn="l" eaLnBrk="1" hangingPunct="1">
              <a:buFontTx/>
              <a:buChar char="-"/>
            </a:pPr>
            <a:endParaRPr lang="en-AU" sz="3200" dirty="0" smtClean="0">
              <a:latin typeface="Times" pitchFamily="18" charset="0"/>
              <a:cs typeface="Arial" charset="0"/>
            </a:endParaRPr>
          </a:p>
          <a:p>
            <a:pPr algn="l" eaLnBrk="1" hangingPunct="1"/>
            <a:endParaRPr lang="en-AU" dirty="0" smtClean="0">
              <a:latin typeface="Aharoni" charset="0"/>
              <a:cs typeface="Arial" charset="0"/>
            </a:endParaRPr>
          </a:p>
          <a:p>
            <a:pPr eaLnBrk="1" hangingPunct="1"/>
            <a:endParaRPr lang="en-AU" dirty="0">
              <a:latin typeface="Aharoni" charset="0"/>
              <a:cs typeface="Arial" charset="0"/>
            </a:endParaRPr>
          </a:p>
          <a:p>
            <a:pPr eaLnBrk="1" hangingPunct="1"/>
            <a:r>
              <a:rPr lang="en-AU" dirty="0">
                <a:latin typeface="Aharoni" charset="0"/>
                <a:cs typeface="Arial" charset="0"/>
              </a:rPr>
              <a:t/>
            </a:r>
            <a:br>
              <a:rPr lang="en-AU" dirty="0">
                <a:latin typeface="Aharoni" charset="0"/>
                <a:cs typeface="Arial" charset="0"/>
              </a:rPr>
            </a:br>
            <a:endParaRPr lang="en-AU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66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haroni" charset="0"/>
                <a:cs typeface="Arial" charset="0"/>
              </a:rPr>
              <a:t>What’s in the </a:t>
            </a:r>
            <a:r>
              <a:rPr lang="en-US" dirty="0" smtClean="0">
                <a:latin typeface="Aharoni" charset="0"/>
                <a:cs typeface="Arial" charset="0"/>
              </a:rPr>
              <a:t>exam</a:t>
            </a:r>
            <a:endParaRPr lang="en-US" dirty="0">
              <a:latin typeface="Aharoni" charset="0"/>
              <a:cs typeface="Arial" charset="0"/>
            </a:endParaRP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078313"/>
          </a:xfrm>
        </p:spPr>
        <p:txBody>
          <a:bodyPr/>
          <a:lstStyle/>
          <a:p>
            <a:pPr lvl="0"/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5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questions, all compulsory</a:t>
            </a:r>
          </a:p>
          <a:p>
            <a:pPr lvl="0"/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Duration, 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2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hours 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includes 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5 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minutes reading time</a:t>
            </a: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lvl="0"/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Close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book 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exam</a:t>
            </a: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marL="457200" lvl="1" indent="0">
              <a:buNone/>
            </a:pPr>
            <a:r>
              <a:rPr lang="en-US" sz="1800" b="1" i="1" dirty="0" smtClean="0">
                <a:solidFill>
                  <a:srgbClr val="FF0000"/>
                </a:solidFill>
                <a:latin typeface="Arial" charset="0"/>
              </a:rPr>
              <a:t>-You can’t </a:t>
            </a:r>
            <a:r>
              <a:rPr lang="en-US" sz="1800" b="1" i="1" dirty="0">
                <a:solidFill>
                  <a:srgbClr val="FF0000"/>
                </a:solidFill>
                <a:latin typeface="Arial" charset="0"/>
              </a:rPr>
              <a:t>bring </a:t>
            </a:r>
            <a:r>
              <a:rPr lang="en-US" sz="1800" b="1" i="1" dirty="0" smtClean="0">
                <a:solidFill>
                  <a:srgbClr val="FF0000"/>
                </a:solidFill>
                <a:latin typeface="Arial" charset="0"/>
              </a:rPr>
              <a:t>any notes into the exam</a:t>
            </a:r>
            <a:endParaRPr lang="en-US" sz="1800" b="1" i="1" dirty="0">
              <a:solidFill>
                <a:srgbClr val="FF0000"/>
              </a:solidFill>
              <a:latin typeface="Arial" charset="0"/>
            </a:endParaRPr>
          </a:p>
          <a:p>
            <a:pPr lvl="0"/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All questions will be short 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answer questions, including some calculation questions</a:t>
            </a: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lvl="0"/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Do not bring any paper to write on. All writing paper will be provided. </a:t>
            </a:r>
            <a:endParaRPr lang="en-US" sz="1800" b="1" dirty="0" smtClean="0">
              <a:solidFill>
                <a:srgbClr val="000000"/>
              </a:solidFill>
              <a:latin typeface="Arial" charset="0"/>
            </a:endParaRPr>
          </a:p>
          <a:p>
            <a:pPr lvl="0"/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Answers to all the questions must be written in the question paper. Appropriate amount of space is provided for each question for you to write your answer and to draw a diagram (if required).  If you need extra space, write at the back of the page.</a:t>
            </a: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lvl="0"/>
            <a:r>
              <a:rPr lang="en-US" sz="1800" b="1" i="1" dirty="0">
                <a:solidFill>
                  <a:srgbClr val="FF0000"/>
                </a:solidFill>
                <a:latin typeface="Arial" charset="0"/>
              </a:rPr>
              <a:t>Bring </a:t>
            </a:r>
            <a:r>
              <a:rPr lang="en-US" sz="1800" b="1" i="1" dirty="0" smtClean="0">
                <a:solidFill>
                  <a:srgbClr val="FF0000"/>
                </a:solidFill>
                <a:latin typeface="Arial" charset="0"/>
              </a:rPr>
              <a:t>a calculator (non-programmable) and spare </a:t>
            </a:r>
            <a:r>
              <a:rPr lang="en-US" sz="1800" b="1" i="1" dirty="0">
                <a:solidFill>
                  <a:srgbClr val="FF0000"/>
                </a:solidFill>
                <a:latin typeface="Arial" charset="0"/>
              </a:rPr>
              <a:t>pens (pencils for drawing only)</a:t>
            </a:r>
          </a:p>
          <a:p>
            <a:pPr lvl="0"/>
            <a:r>
              <a:rPr lang="en-US" sz="1800" b="1" i="1" dirty="0">
                <a:solidFill>
                  <a:srgbClr val="FF0000"/>
                </a:solidFill>
                <a:latin typeface="Arial" charset="0"/>
              </a:rPr>
              <a:t>Please </a:t>
            </a:r>
            <a:r>
              <a:rPr lang="en-US" sz="1800" b="1" i="1" dirty="0" smtClean="0">
                <a:solidFill>
                  <a:srgbClr val="FF0000"/>
                </a:solidFill>
                <a:latin typeface="Arial" charset="0"/>
              </a:rPr>
              <a:t>don't </a:t>
            </a:r>
            <a:r>
              <a:rPr lang="en-US" sz="1800" b="1" i="1" dirty="0">
                <a:solidFill>
                  <a:srgbClr val="FF0000"/>
                </a:solidFill>
                <a:latin typeface="Arial" charset="0"/>
              </a:rPr>
              <a:t>forget to bring your student ID </a:t>
            </a:r>
            <a:r>
              <a:rPr lang="en-US" sz="1800" b="1" i="1" dirty="0" smtClean="0">
                <a:solidFill>
                  <a:srgbClr val="FF0000"/>
                </a:solidFill>
                <a:latin typeface="Arial" charset="0"/>
              </a:rPr>
              <a:t>card </a:t>
            </a:r>
            <a:endParaRPr lang="en-US" sz="1800" b="1" dirty="0" smtClean="0">
              <a:latin typeface="Arial" charset="0"/>
              <a:ea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sz="1600" b="1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4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760F756-C828-0B43-9B94-E06EFAEF5087}" type="datetime1">
              <a:rPr lang="en-AU" sz="1400">
                <a:solidFill>
                  <a:srgbClr val="000000"/>
                </a:solidFill>
                <a:latin typeface="Arial" charset="0"/>
              </a:rPr>
              <a:pPr/>
              <a:t>12/10/2018</a:t>
            </a:fld>
            <a:endParaRPr lang="en-AU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44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F38B830-E745-B940-BD96-6732E1295F46}" type="slidenum">
              <a:rPr lang="en-AU" sz="1400">
                <a:solidFill>
                  <a:srgbClr val="000000"/>
                </a:solidFill>
                <a:latin typeface="Arial" charset="0"/>
              </a:rPr>
              <a:pPr/>
              <a:t>3</a:t>
            </a:fld>
            <a:endParaRPr lang="en-AU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23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>
          <a:xfrm>
            <a:off x="190500" y="1285209"/>
            <a:ext cx="8763000" cy="5334000"/>
          </a:xfrm>
        </p:spPr>
        <p:txBody>
          <a:bodyPr/>
          <a:lstStyle/>
          <a:p>
            <a:r>
              <a:rPr lang="en-US" sz="2400" dirty="0" smtClean="0"/>
              <a:t>Q1 (40 marks) </a:t>
            </a:r>
          </a:p>
          <a:p>
            <a:pPr lvl="1"/>
            <a:r>
              <a:rPr lang="en-US" sz="1600" dirty="0" smtClean="0"/>
              <a:t>Project Management Concepts and Project Integration Management </a:t>
            </a:r>
            <a:endParaRPr lang="en-US" sz="1400" b="1" dirty="0" smtClean="0"/>
          </a:p>
          <a:p>
            <a:pPr lvl="3"/>
            <a:r>
              <a:rPr lang="en-US" sz="1600" dirty="0" smtClean="0"/>
              <a:t>Project characteristics, triple </a:t>
            </a:r>
            <a:r>
              <a:rPr lang="en-US" sz="1600" dirty="0" smtClean="0"/>
              <a:t>constraints &amp; success </a:t>
            </a:r>
            <a:r>
              <a:rPr lang="en-US" sz="1600" dirty="0" err="1" smtClean="0"/>
              <a:t>createria</a:t>
            </a:r>
            <a:r>
              <a:rPr lang="en-US" sz="1600" dirty="0" smtClean="0"/>
              <a:t>, </a:t>
            </a:r>
            <a:r>
              <a:rPr lang="en-US" sz="1600" dirty="0" smtClean="0"/>
              <a:t>10 knowledge areas &amp; five process groups, project phases, methodology &amp; </a:t>
            </a:r>
            <a:r>
              <a:rPr lang="en-US" sz="1600" dirty="0"/>
              <a:t>c</a:t>
            </a:r>
            <a:r>
              <a:rPr lang="en-US" sz="1600" dirty="0" smtClean="0"/>
              <a:t>ode of ethics etc.</a:t>
            </a:r>
          </a:p>
          <a:p>
            <a:pPr lvl="3"/>
            <a:r>
              <a:rPr lang="en-US" sz="1600" dirty="0"/>
              <a:t>B</a:t>
            </a:r>
            <a:r>
              <a:rPr lang="en-US" sz="1600" dirty="0" smtClean="0"/>
              <a:t>usiness case </a:t>
            </a:r>
          </a:p>
          <a:p>
            <a:pPr lvl="3"/>
            <a:r>
              <a:rPr lang="en-US" sz="1600" dirty="0"/>
              <a:t>D</a:t>
            </a:r>
            <a:r>
              <a:rPr lang="en-US" sz="1600" dirty="0" smtClean="0"/>
              <a:t>o </a:t>
            </a:r>
            <a:r>
              <a:rPr lang="en-US" sz="1600" dirty="0" smtClean="0"/>
              <a:t>the revision questions</a:t>
            </a:r>
          </a:p>
          <a:p>
            <a:r>
              <a:rPr lang="en-US" sz="2400" dirty="0" smtClean="0"/>
              <a:t>Q2 (</a:t>
            </a:r>
            <a:r>
              <a:rPr lang="en-US" sz="2400" dirty="0"/>
              <a:t>9</a:t>
            </a:r>
            <a:r>
              <a:rPr lang="en-US" sz="2400" dirty="0" smtClean="0"/>
              <a:t> marks) </a:t>
            </a:r>
          </a:p>
          <a:p>
            <a:pPr lvl="1"/>
            <a:r>
              <a:rPr lang="en-US" sz="1600" dirty="0" smtClean="0"/>
              <a:t>Project Scope Management</a:t>
            </a:r>
          </a:p>
          <a:p>
            <a:pPr lvl="3"/>
            <a:r>
              <a:rPr lang="en-US" sz="1600" dirty="0" smtClean="0"/>
              <a:t>Scope management process, requirements management, scope statement document, WBS &amp; budget &amp; schedule management, scope </a:t>
            </a:r>
            <a:r>
              <a:rPr lang="en-US" sz="1600" dirty="0" smtClean="0"/>
              <a:t>creep. </a:t>
            </a:r>
            <a:endParaRPr lang="en-US" sz="1600" dirty="0"/>
          </a:p>
          <a:p>
            <a:pPr lvl="3"/>
            <a:endParaRPr lang="en-US" sz="1600" dirty="0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Exam Coverage: 2 hour exam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151D96-BD4B-49C9-8E2C-53D6B85F0E4F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763000" cy="5486400"/>
          </a:xfrm>
        </p:spPr>
        <p:txBody>
          <a:bodyPr/>
          <a:lstStyle/>
          <a:p>
            <a:r>
              <a:rPr lang="en-US" sz="2400" dirty="0" smtClean="0"/>
              <a:t>Q3 (20 marks) </a:t>
            </a:r>
            <a:r>
              <a:rPr lang="en-US" sz="2000" dirty="0" smtClean="0"/>
              <a:t>Project Time (Schedule) Management</a:t>
            </a:r>
          </a:p>
          <a:p>
            <a:pPr lvl="3"/>
            <a:r>
              <a:rPr lang="en-US" sz="1600" dirty="0" smtClean="0"/>
              <a:t>Do the revision questions </a:t>
            </a:r>
            <a:endParaRPr lang="en-US" sz="1600" dirty="0"/>
          </a:p>
          <a:p>
            <a:r>
              <a:rPr lang="en-US" sz="2400" dirty="0" smtClean="0"/>
              <a:t>Q4 (16 marks) </a:t>
            </a:r>
          </a:p>
          <a:p>
            <a:pPr lvl="1"/>
            <a:r>
              <a:rPr lang="en-US" sz="1600" dirty="0" smtClean="0"/>
              <a:t>Project Cost Management (EVM)</a:t>
            </a:r>
          </a:p>
          <a:p>
            <a:pPr lvl="3"/>
            <a:r>
              <a:rPr lang="en-US" sz="1600" dirty="0" smtClean="0"/>
              <a:t>Do the revision questions</a:t>
            </a:r>
          </a:p>
          <a:p>
            <a:r>
              <a:rPr lang="en-US" sz="2400" dirty="0"/>
              <a:t>Q5 (15 marks) </a:t>
            </a:r>
            <a:endParaRPr lang="en-US" sz="2400" dirty="0" smtClean="0"/>
          </a:p>
          <a:p>
            <a:pPr lvl="1"/>
            <a:r>
              <a:rPr lang="en-US" sz="1600" dirty="0" smtClean="0"/>
              <a:t>Project </a:t>
            </a:r>
            <a:r>
              <a:rPr lang="en-US" sz="1600" dirty="0"/>
              <a:t>Risk Management</a:t>
            </a:r>
          </a:p>
          <a:p>
            <a:pPr lvl="3"/>
            <a:r>
              <a:rPr lang="en-US" sz="1600" dirty="0"/>
              <a:t>Do the revision questions </a:t>
            </a:r>
          </a:p>
          <a:p>
            <a:pPr lvl="1"/>
            <a:endParaRPr lang="en-US" sz="2400" dirty="0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Exam Coverage: 2 hour exam </a:t>
            </a: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0" y="6492875"/>
            <a:ext cx="2590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151D96-BD4B-49C9-8E2C-53D6B85F0E4F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NZ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haroni" charset="0"/>
                <a:ea typeface="MS PGothic" charset="0"/>
                <a:cs typeface="Arial" charset="0"/>
              </a:rPr>
              <a:t>Revision Checklist</a:t>
            </a:r>
            <a:endParaRPr lang="en-NZ" dirty="0">
              <a:effectLst>
                <a:outerShdw blurRad="38100" dist="38100" dir="2700000" algn="tl">
                  <a:srgbClr val="DDDDDD"/>
                </a:outerShdw>
              </a:effectLst>
              <a:latin typeface="Aharoni" charset="0"/>
              <a:ea typeface="MS PGothic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974"/>
            <a:ext cx="8229600" cy="3108543"/>
          </a:xfrm>
        </p:spPr>
        <p:txBody>
          <a:bodyPr/>
          <a:lstStyle/>
          <a:p>
            <a:pPr>
              <a:defRPr/>
            </a:pPr>
            <a:r>
              <a:rPr lang="en-NZ" sz="2000" dirty="0" smtClean="0">
                <a:ea typeface="+mn-ea"/>
              </a:rPr>
              <a:t>Answer all the questions from semester </a:t>
            </a:r>
            <a:r>
              <a:rPr lang="en-NZ" sz="2000" dirty="0" smtClean="0">
                <a:ea typeface="+mn-ea"/>
              </a:rPr>
              <a:t>2 2017 &amp;  1 2018 </a:t>
            </a:r>
            <a:r>
              <a:rPr lang="en-NZ" sz="2000" dirty="0" smtClean="0">
                <a:ea typeface="+mn-ea"/>
              </a:rPr>
              <a:t>final exams. Posted on AUT online. </a:t>
            </a:r>
          </a:p>
          <a:p>
            <a:pPr>
              <a:defRPr/>
            </a:pPr>
            <a:r>
              <a:rPr lang="en-NZ" sz="2000" dirty="0" smtClean="0">
                <a:ea typeface="+mn-ea"/>
              </a:rPr>
              <a:t>Do tasks 1 to 4  from Assignment 2</a:t>
            </a:r>
          </a:p>
          <a:p>
            <a:pPr>
              <a:defRPr/>
            </a:pPr>
            <a:r>
              <a:rPr lang="en-NZ" sz="2000" dirty="0" smtClean="0">
                <a:ea typeface="+mn-ea"/>
              </a:rPr>
              <a:t>Do the revision questions (posted on AUT Online)</a:t>
            </a:r>
          </a:p>
          <a:p>
            <a:pPr>
              <a:defRPr/>
            </a:pPr>
            <a:r>
              <a:rPr lang="en-NZ" sz="2000" u="sng" dirty="0" smtClean="0">
                <a:ea typeface="+mn-ea"/>
              </a:rPr>
              <a:t>Learn</a:t>
            </a:r>
            <a:r>
              <a:rPr lang="en-NZ" sz="2000" dirty="0" smtClean="0">
                <a:ea typeface="+mn-ea"/>
              </a:rPr>
              <a:t> </a:t>
            </a:r>
            <a:r>
              <a:rPr lang="en-NZ" sz="2000" dirty="0">
                <a:ea typeface="+mn-ea"/>
              </a:rPr>
              <a:t>all the formulas </a:t>
            </a:r>
            <a:r>
              <a:rPr lang="en-NZ" sz="2000" b="1" i="1" u="sng" dirty="0" smtClean="0">
                <a:ea typeface="+mn-ea"/>
              </a:rPr>
              <a:t>(must be on your finger tips)</a:t>
            </a:r>
            <a:endParaRPr lang="en-NZ" sz="2000" b="1" i="1" u="sng" dirty="0"/>
          </a:p>
          <a:p>
            <a:pPr>
              <a:defRPr/>
            </a:pPr>
            <a:r>
              <a:rPr lang="en-NZ" sz="2000" u="sng" dirty="0" smtClean="0">
                <a:ea typeface="+mn-ea"/>
              </a:rPr>
              <a:t>Read </a:t>
            </a:r>
            <a:r>
              <a:rPr lang="en-NZ" sz="2000" dirty="0" smtClean="0">
                <a:ea typeface="+mn-ea"/>
              </a:rPr>
              <a:t> the lecture slides on: (1) project management concepts &amp;project </a:t>
            </a:r>
            <a:r>
              <a:rPr lang="en-NZ" sz="2000" dirty="0">
                <a:ea typeface="+mn-ea"/>
              </a:rPr>
              <a:t>integration management </a:t>
            </a:r>
            <a:r>
              <a:rPr lang="en-NZ" sz="2000" dirty="0" smtClean="0">
                <a:ea typeface="+mn-ea"/>
              </a:rPr>
              <a:t>(week 1 and 2), (2) </a:t>
            </a:r>
            <a:r>
              <a:rPr lang="en-NZ" sz="2000" u="sng" dirty="0" smtClean="0">
                <a:ea typeface="+mn-ea"/>
              </a:rPr>
              <a:t>scope management</a:t>
            </a:r>
            <a:r>
              <a:rPr lang="en-NZ" sz="2000" dirty="0" smtClean="0">
                <a:ea typeface="+mn-ea"/>
              </a:rPr>
              <a:t>, (3) schedule management, (4) cost management (5) </a:t>
            </a:r>
            <a:r>
              <a:rPr lang="en-NZ" sz="2000" dirty="0">
                <a:ea typeface="+mn-ea"/>
              </a:rPr>
              <a:t>r</a:t>
            </a:r>
            <a:r>
              <a:rPr lang="en-NZ" sz="2000" dirty="0" smtClean="0">
                <a:ea typeface="+mn-ea"/>
              </a:rPr>
              <a:t>isk management   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DA54D676-04BD-FE49-9301-623198104BAF}" type="datetime1">
              <a:rPr lang="en-AU" sz="1400">
                <a:solidFill>
                  <a:srgbClr val="000000"/>
                </a:solidFill>
                <a:latin typeface="Arial" charset="0"/>
              </a:rPr>
              <a:pPr/>
              <a:t>12/10/2018</a:t>
            </a:fld>
            <a:endParaRPr lang="en-AU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AA1DEF2A-D3E5-0347-87D6-EC4A2BFAD08C}" type="slidenum">
              <a:rPr lang="en-AU" sz="1400">
                <a:solidFill>
                  <a:srgbClr val="000000"/>
                </a:solidFill>
                <a:latin typeface="Arial" charset="0"/>
              </a:rPr>
              <a:pPr/>
              <a:t>6</a:t>
            </a:fld>
            <a:endParaRPr lang="en-AU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89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Note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2973122"/>
          </a:xfrm>
        </p:spPr>
        <p:txBody>
          <a:bodyPr/>
          <a:lstStyle/>
          <a:p>
            <a:r>
              <a:rPr lang="en-NZ" dirty="0" smtClean="0"/>
              <a:t>Need any help; send an email. </a:t>
            </a:r>
          </a:p>
          <a:p>
            <a:r>
              <a:rPr lang="en-NZ" dirty="0" smtClean="0"/>
              <a:t>Please, collect your assignment 2 from us as well; I will send you an email to let you know when it will be ready to be picked up- Hopefully before the final Exam.</a:t>
            </a:r>
          </a:p>
          <a:p>
            <a:endParaRPr lang="en-NZ" dirty="0"/>
          </a:p>
          <a:p>
            <a:pPr marL="2286000" lvl="5" indent="0">
              <a:buNone/>
            </a:pPr>
            <a:r>
              <a:rPr lang="en-NZ" sz="4800" dirty="0" smtClean="0">
                <a:solidFill>
                  <a:srgbClr val="0070C0"/>
                </a:solidFill>
              </a:rPr>
              <a:t>Good Luck!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81084-D6FC-D044-AC13-A8B5079B585A}" type="datetime1">
              <a:rPr lang="en-AU" smtClean="0">
                <a:solidFill>
                  <a:srgbClr val="000000"/>
                </a:solidFill>
              </a:rPr>
              <a:pPr>
                <a:defRPr/>
              </a:pPr>
              <a:t>12/10/2018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151969-FE06-434F-A3EA-541A633370CA}" type="slidenum">
              <a:rPr lang="en-AU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84902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CIS_Template-20051107">
  <a:themeElements>
    <a:clrScheme name="SCIS_Template-20051107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CIS_Template-20051107">
      <a:majorFont>
        <a:latin typeface="Aharoni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2" charset="0"/>
          </a:defRPr>
        </a:defPPr>
      </a:lstStyle>
    </a:lnDef>
  </a:objectDefaults>
  <a:extraClrSchemeLst>
    <a:extraClrScheme>
      <a:clrScheme name="SCIS_Template-200511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IS_Template-2005110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IS_Template-2005110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IS_Template-2005110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IS_Template-2005110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IS_Template-2005110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S_Template-2005110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S_Template-2005110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S_Template-2005110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S_Template-2005110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S_Template-2005110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S_Template-2005110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SCIS_Template-20051107">
  <a:themeElements>
    <a:clrScheme name="SCIS_Template-20051107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CIS_Template-20051107">
      <a:majorFont>
        <a:latin typeface="Aharoni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2" charset="0"/>
          </a:defRPr>
        </a:defPPr>
      </a:lstStyle>
    </a:lnDef>
  </a:objectDefaults>
  <a:extraClrSchemeLst>
    <a:extraClrScheme>
      <a:clrScheme name="SCIS_Template-200511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IS_Template-2005110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IS_Template-2005110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IS_Template-2005110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IS_Template-2005110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IS_Template-2005110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S_Template-2005110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S_Template-2005110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S_Template-2005110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S_Template-2005110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S_Template-2005110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IS_Template-2005110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18261</TotalTime>
  <Words>546</Words>
  <Application>Microsoft Office PowerPoint</Application>
  <PresentationFormat>On-screen Show (4:3)</PresentationFormat>
  <Paragraphs>70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23" baseType="lpstr">
      <vt:lpstr>MS PGothic</vt:lpstr>
      <vt:lpstr>MS PGothic</vt:lpstr>
      <vt:lpstr>Aharoni</vt:lpstr>
      <vt:lpstr>Arial</vt:lpstr>
      <vt:lpstr>Arial Rounded MT Bold</vt:lpstr>
      <vt:lpstr>Calibri</vt:lpstr>
      <vt:lpstr>Lucida Sans Unicode</vt:lpstr>
      <vt:lpstr>Times</vt:lpstr>
      <vt:lpstr>Times New Roman</vt:lpstr>
      <vt:lpstr>Verdana</vt:lpstr>
      <vt:lpstr>Wingdings 2</vt:lpstr>
      <vt:lpstr>Wingdings 3</vt:lpstr>
      <vt:lpstr>Custom Design</vt:lpstr>
      <vt:lpstr>Theme1</vt:lpstr>
      <vt:lpstr>SCIS_Template-20051107</vt:lpstr>
      <vt:lpstr>1_SCIS_Template-20051107</vt:lpstr>
      <vt:lpstr>ITPM/ITPP – Final Exam 2018 semester 2  Date: </vt:lpstr>
      <vt:lpstr>     </vt:lpstr>
      <vt:lpstr>What’s in the exam</vt:lpstr>
      <vt:lpstr>Exam Coverage: 2 hour exam </vt:lpstr>
      <vt:lpstr>Exam Coverage: 2 hour exam </vt:lpstr>
      <vt:lpstr>Revision Checklist</vt:lpstr>
      <vt:lpstr>Note</vt:lpstr>
    </vt:vector>
  </TitlesOfParts>
  <Company>Augsburg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Ramesh Lal</cp:lastModifiedBy>
  <cp:revision>295</cp:revision>
  <cp:lastPrinted>2016-10-15T23:22:46Z</cp:lastPrinted>
  <dcterms:created xsi:type="dcterms:W3CDTF">2001-07-05T23:10:12Z</dcterms:created>
  <dcterms:modified xsi:type="dcterms:W3CDTF">2018-10-14T21:35:50Z</dcterms:modified>
</cp:coreProperties>
</file>