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85" r:id="rId2"/>
  </p:sldMasterIdLst>
  <p:notesMasterIdLst>
    <p:notesMasterId r:id="rId38"/>
  </p:notesMasterIdLst>
  <p:handoutMasterIdLst>
    <p:handoutMasterId r:id="rId39"/>
  </p:handoutMasterIdLst>
  <p:sldIdLst>
    <p:sldId id="352" r:id="rId3"/>
    <p:sldId id="353" r:id="rId4"/>
    <p:sldId id="355" r:id="rId5"/>
    <p:sldId id="359" r:id="rId6"/>
    <p:sldId id="360" r:id="rId7"/>
    <p:sldId id="378" r:id="rId8"/>
    <p:sldId id="362" r:id="rId9"/>
    <p:sldId id="380" r:id="rId10"/>
    <p:sldId id="399" r:id="rId11"/>
    <p:sldId id="400" r:id="rId12"/>
    <p:sldId id="402" r:id="rId13"/>
    <p:sldId id="401" r:id="rId14"/>
    <p:sldId id="404" r:id="rId15"/>
    <p:sldId id="403" r:id="rId16"/>
    <p:sldId id="405" r:id="rId17"/>
    <p:sldId id="365" r:id="rId18"/>
    <p:sldId id="407" r:id="rId19"/>
    <p:sldId id="408" r:id="rId20"/>
    <p:sldId id="406" r:id="rId21"/>
    <p:sldId id="411" r:id="rId22"/>
    <p:sldId id="409" r:id="rId23"/>
    <p:sldId id="412" r:id="rId24"/>
    <p:sldId id="366" r:id="rId25"/>
    <p:sldId id="381" r:id="rId26"/>
    <p:sldId id="382" r:id="rId27"/>
    <p:sldId id="383" r:id="rId28"/>
    <p:sldId id="367" r:id="rId29"/>
    <p:sldId id="368" r:id="rId30"/>
    <p:sldId id="369" r:id="rId31"/>
    <p:sldId id="370" r:id="rId32"/>
    <p:sldId id="371" r:id="rId33"/>
    <p:sldId id="372" r:id="rId34"/>
    <p:sldId id="373" r:id="rId35"/>
    <p:sldId id="376" r:id="rId36"/>
    <p:sldId id="374" r:id="rId37"/>
  </p:sldIdLst>
  <p:sldSz cx="9144000" cy="6858000" type="screen4x3"/>
  <p:notesSz cx="6807200" cy="9939338"/>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userDrawn="1">
          <p15:clr>
            <a:srgbClr val="A4A3A4"/>
          </p15:clr>
        </p15:guide>
        <p15:guide id="2"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autoAdjust="0"/>
    <p:restoredTop sz="94551" autoAdjust="0"/>
  </p:normalViewPr>
  <p:slideViewPr>
    <p:cSldViewPr>
      <p:cViewPr varScale="1">
        <p:scale>
          <a:sx n="105" d="100"/>
          <a:sy n="105" d="100"/>
        </p:scale>
        <p:origin x="118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542"/>
    </p:cViewPr>
  </p:sorterViewPr>
  <p:notesViewPr>
    <p:cSldViewPr>
      <p:cViewPr varScale="1">
        <p:scale>
          <a:sx n="63" d="100"/>
          <a:sy n="63" d="100"/>
        </p:scale>
        <p:origin x="-600" y="-67"/>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1" y="1"/>
            <a:ext cx="2949787" cy="49696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57413" y="1"/>
            <a:ext cx="2949787" cy="49696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1" y="9442371"/>
            <a:ext cx="2949787" cy="49696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57413" y="9442371"/>
            <a:ext cx="2949787" cy="49696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2F6D35DD-CB0D-4F94-8381-AA6C7D808E36}" type="slidenum">
              <a:rPr lang="en-US"/>
              <a:pPr>
                <a:defRPr/>
              </a:pPr>
              <a:t>‹#›</a:t>
            </a:fld>
            <a:endParaRPr lang="en-US" dirty="0"/>
          </a:p>
        </p:txBody>
      </p:sp>
    </p:spTree>
    <p:extLst>
      <p:ext uri="{BB962C8B-B14F-4D97-AF65-F5344CB8AC3E}">
        <p14:creationId xmlns:p14="http://schemas.microsoft.com/office/powerpoint/2010/main" val="2580430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1" y="1"/>
            <a:ext cx="2949787" cy="49696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57413" y="1"/>
            <a:ext cx="2949787" cy="49696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33796" name="Rectangle 4"/>
          <p:cNvSpPr>
            <a:spLocks noGrp="1" noRot="1" noChangeAspect="1" noChangeArrowheads="1" noTextEdit="1"/>
          </p:cNvSpPr>
          <p:nvPr>
            <p:ph type="sldImg" idx="2"/>
          </p:nvPr>
        </p:nvSpPr>
        <p:spPr bwMode="auto">
          <a:xfrm>
            <a:off x="920750" y="746125"/>
            <a:ext cx="4965700" cy="3725863"/>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07627" y="4721186"/>
            <a:ext cx="4991947" cy="447270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1" y="9442371"/>
            <a:ext cx="2949787" cy="49696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57413" y="9442371"/>
            <a:ext cx="2949787" cy="49696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98AB6CC8-3AA5-49ED-9890-54F60A81E2ED}" type="slidenum">
              <a:rPr lang="en-US"/>
              <a:pPr>
                <a:defRPr/>
              </a:pPr>
              <a:t>‹#›</a:t>
            </a:fld>
            <a:endParaRPr lang="en-US" dirty="0"/>
          </a:p>
        </p:txBody>
      </p:sp>
    </p:spTree>
    <p:extLst>
      <p:ext uri="{BB962C8B-B14F-4D97-AF65-F5344CB8AC3E}">
        <p14:creationId xmlns:p14="http://schemas.microsoft.com/office/powerpoint/2010/main" val="29436096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1858776-FFC7-4B73-A0BE-0A2425E77054}"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04189FF-18B1-4344-85A1-B95F04828F41}"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626836F-6D21-40AC-B6D5-970BA9FEF6C6}"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Information Technology Project Management, Seventh Edition</a:t>
            </a: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C6993DF6-04DE-49F5-85F2-C7A451E1D89C}"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a:t>
            </a:r>
            <a:r>
              <a:rPr lang="en-US" sz="1200" dirty="0" smtClean="0">
                <a:latin typeface="+mn-lt"/>
              </a:rPr>
              <a:t>2014</a:t>
            </a:r>
            <a:endParaRPr lang="en-US" sz="1200" dirty="0">
              <a:latin typeface="+mn-lt"/>
            </a:endParaRPr>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p>
            <a:r>
              <a:rPr lang="en-US" smtClean="0"/>
              <a:t>Click to edit Master title style</a:t>
            </a: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AEAD0689-3C8F-4F33-9924-B2EDADDE0827}" type="slidenum">
              <a:rPr lang="en-US" smtClean="0"/>
              <a:pPr>
                <a:defRPr/>
              </a:pPr>
              <a:t>‹#›</a:t>
            </a:fld>
            <a:endParaRPr lang="en-US" dirty="0"/>
          </a:p>
        </p:txBody>
      </p:sp>
      <p:sp>
        <p:nvSpPr>
          <p:cNvPr id="8" name="Footer Placeholder 4"/>
          <p:cNvSpPr>
            <a:spLocks noGrp="1"/>
          </p:cNvSpPr>
          <p:nvPr userDrawn="1">
            <p:ph type="ftr" sz="quarter" idx="10"/>
          </p:nvPr>
        </p:nvSpPr>
        <p:spPr bwMode="auto">
          <a:xfrm>
            <a:off x="0" y="6492875"/>
            <a:ext cx="2362200" cy="365125"/>
          </a:xfrm>
          <a:noFill/>
          <a:ln>
            <a:miter lim="800000"/>
            <a:headEnd/>
            <a:tailEnd/>
          </a:ln>
        </p:spPr>
        <p:txBody>
          <a:bodyPr vert="horz" wrap="square" lIns="91440" tIns="45720" rIns="91440" bIns="45720" numCol="1" compatLnSpc="1">
            <a:prstTxWarp prst="textNoShape">
              <a:avLst/>
            </a:prstTxWarp>
          </a:bodyPr>
          <a:lstStyle>
            <a:lvl1pPr algn="l">
              <a:defRPr sz="1200"/>
            </a:lvl1pPr>
          </a:lstStyle>
          <a:p>
            <a:r>
              <a:rPr lang="en-US" dirty="0" smtClean="0"/>
              <a:t>Information Technology Project Management, Seventh Edition</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dirty="0"/>
          </a:p>
        </p:txBody>
      </p:sp>
      <p:sp>
        <p:nvSpPr>
          <p:cNvPr id="7" name="Footer Placeholder 4"/>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02B16E2C-66FB-4563-938E-00D3D3F5AFA2}"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2A8D7843-9969-4F8E-A88A-8AA20738ECBE}"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dirty="0"/>
          </a:p>
        </p:txBody>
      </p:sp>
      <p:sp>
        <p:nvSpPr>
          <p:cNvPr id="8" name="Footer Placeholder 7"/>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894D1F16-3164-48C9-BE93-46E6222A9458}"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dirty="0"/>
          </a:p>
        </p:txBody>
      </p:sp>
      <p:sp>
        <p:nvSpPr>
          <p:cNvPr id="4" name="Footer Placeholder 3"/>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C796DE11-80E7-4489-BDD7-4B19D01BE34D}"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p>
        </p:txBody>
      </p:sp>
      <p:sp>
        <p:nvSpPr>
          <p:cNvPr id="3"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A9D3FB81-A197-44BB-AB72-5222D2F2842D}"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1480CF74-8279-4576-ACBA-9BB46C039DCF}"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E87DE74-A85F-476A-9325-D1A08EC24556}"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smtClean="0"/>
              <a:t>Information Technology Project Management, Seventh Edition</a:t>
            </a:r>
            <a:endParaRPr lang="en-US" dirty="0"/>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F549ACF2-A699-4C96-8233-0925DEF2DF3D}"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E76C7DDF-5D95-44A0-B986-76DC6EDE5C1D}"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206CE3A3-F11B-49E3-BEE8-4D3225E99C0E}"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AC146C4-09F4-4063-8F93-37415FBBF079}"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CAB32D2-24F7-472F-8177-F524451F4F1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8CF9F0A-339C-44DA-9176-9317E5A118A2}"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C11DDD4A-15D1-4B69-A417-FFE463504751}"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13F3BDB-9CC5-4FB3-99A2-C336C99C471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A669F0F-D523-45AB-8D66-DBDD8D3D261B}"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88335ED-9CF9-4241-8DCB-BE22B81DAF6E}"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ECCCE6BE-E0BD-4CB7-8472-8F9AEAEF8CA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Information Technology Project Management, Seventh Edition</a:t>
            </a: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ECCCE6BE-E0BD-4CB7-8472-8F9AEAEF8CA6}"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Lst>
  <p:hf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914400"/>
            <a:ext cx="8839200" cy="1829761"/>
          </a:xfrm>
        </p:spPr>
        <p:txBody>
          <a:bodyPr>
            <a:noAutofit/>
          </a:bodyPr>
          <a:lstStyle/>
          <a:p>
            <a:pPr fontAlgn="auto">
              <a:spcAft>
                <a:spcPts val="0"/>
              </a:spcAft>
              <a:defRPr/>
            </a:pPr>
            <a:r>
              <a:rPr dirty="0" smtClean="0">
                <a:effectLst>
                  <a:outerShdw blurRad="38100" dist="38100" dir="2700000" algn="tl">
                    <a:srgbClr val="FFFFFF"/>
                  </a:outerShdw>
                </a:effectLst>
                <a:latin typeface="Arial Rounded MT Bold" pitchFamily="34" charset="0"/>
              </a:rPr>
              <a:t>Chapter 3:</a:t>
            </a:r>
            <a:br>
              <a:rPr dirty="0" smtClean="0">
                <a:effectLst>
                  <a:outerShdw blurRad="38100" dist="38100" dir="2700000" algn="tl">
                    <a:srgbClr val="FFFFFF"/>
                  </a:outerShdw>
                </a:effectLst>
                <a:latin typeface="Arial Rounded MT Bold" pitchFamily="34" charset="0"/>
              </a:rPr>
            </a:br>
            <a:r>
              <a:rPr sz="4400" dirty="0" smtClean="0">
                <a:effectLst>
                  <a:outerShdw blurRad="38100" dist="38100" dir="2700000" algn="tl">
                    <a:srgbClr val="FFFFFF"/>
                  </a:outerShdw>
                </a:effectLst>
                <a:latin typeface="Arial Rounded MT Bold" pitchFamily="34" charset="0"/>
              </a:rPr>
              <a:t>The Project Management Process Groups: A Case Study</a:t>
            </a:r>
          </a:p>
        </p:txBody>
      </p:sp>
      <p:sp>
        <p:nvSpPr>
          <p:cNvPr id="5"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Seventh </a:t>
            </a: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Edition</a:t>
            </a:r>
          </a:p>
        </p:txBody>
      </p:sp>
      <p:sp>
        <p:nvSpPr>
          <p:cNvPr id="7" name="TextBox 6"/>
          <p:cNvSpPr txBox="1"/>
          <p:nvPr/>
        </p:nvSpPr>
        <p:spPr>
          <a:xfrm>
            <a:off x="304800" y="5791200"/>
            <a:ext cx="4793300" cy="430887"/>
          </a:xfrm>
          <a:prstGeom prst="rect">
            <a:avLst/>
          </a:prstGeom>
          <a:noFill/>
        </p:spPr>
        <p:txBody>
          <a:bodyPr wrap="none" rtlCol="0">
            <a:spAutoFit/>
          </a:bodyPr>
          <a:lstStyle/>
          <a:p>
            <a:r>
              <a:rPr lang="en-US" dirty="0" smtClean="0"/>
              <a:t>Note: See the text itself for full citations.</a:t>
            </a:r>
            <a:endParaRPr lang="en-US" dirty="0"/>
          </a:p>
        </p:txBody>
      </p:sp>
      <p:pic>
        <p:nvPicPr>
          <p:cNvPr id="8" name="Picture 5" descr="Information Technology Project Mana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0153" y="3034843"/>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 y="1600199"/>
            <a:ext cx="8953500" cy="4892675"/>
          </a:xfrm>
        </p:spPr>
        <p:txBody>
          <a:bodyPr/>
          <a:lstStyle/>
          <a:p>
            <a:pPr lvl="1">
              <a:spcBef>
                <a:spcPts val="0"/>
              </a:spcBef>
            </a:pPr>
            <a:r>
              <a:rPr lang="en-US" sz="1800" dirty="0" smtClean="0"/>
              <a:t>Analysis of Options and Recommendation</a:t>
            </a:r>
          </a:p>
          <a:p>
            <a:pPr lvl="2">
              <a:spcBef>
                <a:spcPts val="0"/>
              </a:spcBef>
            </a:pPr>
            <a:r>
              <a:rPr lang="en-US" sz="1400" i="1" dirty="0"/>
              <a:t>list all the options to solve or take the business </a:t>
            </a:r>
            <a:r>
              <a:rPr lang="en-US" sz="1400" i="1" dirty="0" smtClean="0"/>
              <a:t>opportunity</a:t>
            </a:r>
            <a:r>
              <a:rPr lang="en-US" sz="1400" dirty="0" smtClean="0"/>
              <a:t>. </a:t>
            </a:r>
          </a:p>
          <a:p>
            <a:pPr lvl="2"/>
            <a:r>
              <a:rPr lang="en-US" sz="1400" i="1" dirty="0" smtClean="0"/>
              <a:t>Identify the best option </a:t>
            </a:r>
          </a:p>
          <a:p>
            <a:pPr lvl="1"/>
            <a:r>
              <a:rPr lang="en-US" sz="2000" dirty="0" smtClean="0"/>
              <a:t>Preliminary Project Requirements</a:t>
            </a:r>
          </a:p>
          <a:p>
            <a:pPr lvl="2"/>
            <a:r>
              <a:rPr lang="en-US" sz="1400" i="1" dirty="0" smtClean="0"/>
              <a:t>List and briefly explain </a:t>
            </a:r>
            <a:r>
              <a:rPr lang="en-US" sz="1400" i="1" dirty="0"/>
              <a:t>all the key </a:t>
            </a:r>
            <a:r>
              <a:rPr lang="en-US" sz="1400" i="1" dirty="0" smtClean="0"/>
              <a:t>requirements</a:t>
            </a:r>
            <a:endParaRPr lang="en-US" sz="1400" i="1" dirty="0"/>
          </a:p>
          <a:p>
            <a:pPr lvl="1"/>
            <a:r>
              <a:rPr lang="en-US" sz="2000" dirty="0" smtClean="0"/>
              <a:t>Budget Estimate and Financial Analysis</a:t>
            </a:r>
          </a:p>
          <a:p>
            <a:pPr lvl="2"/>
            <a:r>
              <a:rPr lang="en-US" sz="1200" i="1" dirty="0" smtClean="0"/>
              <a:t>Identify and briefly explain your preliminary budget</a:t>
            </a:r>
          </a:p>
          <a:p>
            <a:pPr lvl="2"/>
            <a:r>
              <a:rPr lang="en-US" sz="1200" i="1" dirty="0" smtClean="0"/>
              <a:t>Identify and explain your expected </a:t>
            </a:r>
            <a:r>
              <a:rPr lang="en-US" sz="1200" b="1" i="1" dirty="0" smtClean="0"/>
              <a:t>yearly benefit, NPV, ROI and payback year</a:t>
            </a:r>
          </a:p>
          <a:p>
            <a:pPr lvl="2"/>
            <a:r>
              <a:rPr lang="en-US" sz="1200" i="1" dirty="0" smtClean="0"/>
              <a:t>Half page two or three paragraphs. </a:t>
            </a:r>
            <a:r>
              <a:rPr lang="en-US" sz="1200" i="1" u="sng" dirty="0" smtClean="0"/>
              <a:t>Refer to the handout </a:t>
            </a:r>
          </a:p>
          <a:p>
            <a:pPr lvl="1"/>
            <a:r>
              <a:rPr lang="en-US" sz="2000" dirty="0" smtClean="0"/>
              <a:t>Schedule Estimate</a:t>
            </a:r>
          </a:p>
          <a:p>
            <a:pPr lvl="2"/>
            <a:r>
              <a:rPr lang="en-US" sz="1200" i="1" dirty="0"/>
              <a:t>State the expect time-frame and </a:t>
            </a:r>
            <a:r>
              <a:rPr lang="en-US" sz="1200" i="1" dirty="0" smtClean="0"/>
              <a:t>any other </a:t>
            </a:r>
            <a:r>
              <a:rPr lang="en-US" sz="1200" i="1" dirty="0"/>
              <a:t>assumptions in relation to the </a:t>
            </a:r>
            <a:r>
              <a:rPr lang="en-US" sz="1200" i="1" dirty="0" smtClean="0"/>
              <a:t>project schedule</a:t>
            </a:r>
          </a:p>
          <a:p>
            <a:pPr lvl="2"/>
            <a:r>
              <a:rPr lang="en-US" sz="1200" i="1" dirty="0" smtClean="0"/>
              <a:t>State the product life. </a:t>
            </a:r>
          </a:p>
          <a:p>
            <a:pPr lvl="1"/>
            <a:r>
              <a:rPr lang="en-US" sz="2200" dirty="0" smtClean="0"/>
              <a:t>Potential Risks</a:t>
            </a:r>
          </a:p>
          <a:p>
            <a:pPr lvl="2"/>
            <a:r>
              <a:rPr lang="en-US" sz="1200" i="1" dirty="0"/>
              <a:t>Identify and briefly talk about potential </a:t>
            </a:r>
            <a:r>
              <a:rPr lang="en-US" sz="1200" i="1" dirty="0" smtClean="0"/>
              <a:t>risks</a:t>
            </a:r>
            <a:endParaRPr lang="en-US" sz="1200" i="1" dirty="0"/>
          </a:p>
          <a:p>
            <a:pPr lvl="1"/>
            <a:r>
              <a:rPr lang="en-US" sz="2000" dirty="0" smtClean="0"/>
              <a:t> Exhibits</a:t>
            </a:r>
          </a:p>
          <a:p>
            <a:pPr lvl="2"/>
            <a:r>
              <a:rPr lang="en-US" sz="1200" i="1" dirty="0"/>
              <a:t>Provide an exhibit to support your </a:t>
            </a:r>
            <a:r>
              <a:rPr lang="en-US" sz="1200" i="1" dirty="0" smtClean="0"/>
              <a:t>claims (budget estimate and financial analysis). </a:t>
            </a:r>
            <a:endParaRPr lang="en-US" sz="1200" i="1" dirty="0"/>
          </a:p>
          <a:p>
            <a:pPr lvl="2"/>
            <a:endParaRPr lang="en-US" sz="1200" dirty="0" smtClean="0"/>
          </a:p>
          <a:p>
            <a:endParaRPr lang="en-US" dirty="0"/>
          </a:p>
        </p:txBody>
      </p:sp>
      <p:sp>
        <p:nvSpPr>
          <p:cNvPr id="3" name="Title 2"/>
          <p:cNvSpPr>
            <a:spLocks noGrp="1"/>
          </p:cNvSpPr>
          <p:nvPr>
            <p:ph type="title"/>
          </p:nvPr>
        </p:nvSpPr>
        <p:spPr/>
        <p:txBody>
          <a:bodyPr>
            <a:normAutofit fontScale="90000"/>
          </a:bodyPr>
          <a:lstStyle/>
          <a:p>
            <a:r>
              <a:rPr lang="en-US" dirty="0" smtClean="0"/>
              <a:t>Business Case</a:t>
            </a:r>
            <a:br>
              <a:rPr lang="en-US" dirty="0" smtClean="0"/>
            </a:br>
            <a:r>
              <a:rPr lang="en-US" smtClean="0"/>
              <a:t>: Template [key Elements]</a:t>
            </a:r>
            <a:endParaRPr lang="en-US"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solidFill>
                  <a:prstClr val="black"/>
                </a:solidFill>
              </a:rPr>
              <a:pPr>
                <a:defRPr/>
              </a:pPr>
              <a:t>10</a:t>
            </a:fld>
            <a:endParaRPr lang="en-US" dirty="0">
              <a:solidFill>
                <a:prstClr val="black"/>
              </a:solidFill>
            </a:endParaRPr>
          </a:p>
        </p:txBody>
      </p:sp>
      <p:sp>
        <p:nvSpPr>
          <p:cNvPr id="5" name="Footer Placeholder 4"/>
          <p:cNvSpPr>
            <a:spLocks noGrp="1"/>
          </p:cNvSpPr>
          <p:nvPr>
            <p:ph type="ftr" sz="quarter" idx="10"/>
          </p:nvPr>
        </p:nvSpPr>
        <p:spPr/>
        <p:txBody>
          <a:bodyPr/>
          <a:lstStyle/>
          <a:p>
            <a:r>
              <a:rPr lang="en-US" smtClean="0">
                <a:solidFill>
                  <a:prstClr val="black"/>
                </a:solidFill>
              </a:rPr>
              <a:t>Information Technology Project Management, Seventh Edition</a:t>
            </a:r>
            <a:endParaRPr lang="en-US" dirty="0">
              <a:solidFill>
                <a:prstClr val="black"/>
              </a:solidFill>
            </a:endParaRPr>
          </a:p>
        </p:txBody>
      </p:sp>
    </p:spTree>
    <p:extLst>
      <p:ext uri="{BB962C8B-B14F-4D97-AF65-F5344CB8AC3E}">
        <p14:creationId xmlns:p14="http://schemas.microsoft.com/office/powerpoint/2010/main" val="1656817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2"/>
          <a:stretch>
            <a:fillRect/>
          </a:stretch>
        </p:blipFill>
        <p:spPr>
          <a:xfrm>
            <a:off x="457200" y="304800"/>
            <a:ext cx="8159750" cy="5653889"/>
          </a:xfrm>
          <a:prstGeom prst="rect">
            <a:avLst/>
          </a:prstGeom>
        </p:spPr>
      </p:pic>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11</a:t>
            </a:fld>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spTree>
    <p:extLst>
      <p:ext uri="{BB962C8B-B14F-4D97-AF65-F5344CB8AC3E}">
        <p14:creationId xmlns:p14="http://schemas.microsoft.com/office/powerpoint/2010/main" val="408892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sz="2000" dirty="0" smtClean="0"/>
              <a:t>Discount factor (rate) =</a:t>
            </a:r>
          </a:p>
          <a:p>
            <a:pPr lvl="2"/>
            <a:r>
              <a:rPr lang="en-NZ" sz="1600" b="1" dirty="0"/>
              <a:t>1/(1 + r)</a:t>
            </a:r>
            <a:r>
              <a:rPr lang="en-NZ" sz="1600" b="1" baseline="30000" dirty="0"/>
              <a:t>t</a:t>
            </a:r>
            <a:r>
              <a:rPr lang="en-NZ" sz="1600" b="1" dirty="0"/>
              <a:t>  </a:t>
            </a:r>
          </a:p>
          <a:p>
            <a:pPr lvl="2"/>
            <a:r>
              <a:rPr lang="en-NZ" sz="1400" dirty="0" smtClean="0"/>
              <a:t>r = discount rate (%)</a:t>
            </a:r>
          </a:p>
          <a:p>
            <a:pPr lvl="2"/>
            <a:r>
              <a:rPr lang="en-NZ" sz="1400" dirty="0"/>
              <a:t>t</a:t>
            </a:r>
            <a:r>
              <a:rPr lang="en-NZ" sz="1400" dirty="0" smtClean="0"/>
              <a:t> = year</a:t>
            </a:r>
          </a:p>
          <a:p>
            <a:r>
              <a:rPr lang="en-NZ" sz="2000" dirty="0" smtClean="0"/>
              <a:t>find discount rates for next 3 years based on 8% discount rate </a:t>
            </a:r>
          </a:p>
          <a:p>
            <a:pPr marL="1143000" lvl="2">
              <a:spcAft>
                <a:spcPts val="0"/>
              </a:spcAft>
              <a:tabLst>
                <a:tab pos="1371600" algn="l"/>
              </a:tabLst>
            </a:pPr>
            <a:r>
              <a:rPr lang="en-NZ" sz="2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1/(1 + r)</a:t>
            </a:r>
            <a:r>
              <a:rPr lang="en-NZ" sz="2400" baseline="30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t</a:t>
            </a:r>
            <a:r>
              <a:rPr lang="en-NZ" sz="2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endParaRPr lang="en-NZ" sz="2000" dirty="0">
              <a:latin typeface="Times New Roman" panose="02020603050405020304" pitchFamily="18" charset="0"/>
              <a:ea typeface="Times New Roman" panose="02020603050405020304" pitchFamily="18" charset="0"/>
            </a:endParaRPr>
          </a:p>
          <a:p>
            <a:pPr marL="1143000" lvl="2">
              <a:spcAft>
                <a:spcPts val="0"/>
              </a:spcAft>
              <a:tabLst>
                <a:tab pos="1371600" algn="l"/>
              </a:tabLst>
            </a:pPr>
            <a:r>
              <a:rPr lang="en-NZ" sz="2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Year 0: 1/(1 +</a:t>
            </a:r>
            <a:r>
              <a:rPr lang="en-NZ" sz="24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.08)</a:t>
            </a:r>
            <a:r>
              <a:rPr lang="en-NZ" sz="2400" baseline="300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0    </a:t>
            </a:r>
            <a:r>
              <a:rPr lang="en-NZ" sz="2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1 </a:t>
            </a:r>
            <a:endParaRPr lang="en-NZ" sz="2000" dirty="0">
              <a:latin typeface="Times New Roman" panose="02020603050405020304" pitchFamily="18" charset="0"/>
              <a:ea typeface="Times New Roman" panose="02020603050405020304" pitchFamily="18" charset="0"/>
            </a:endParaRPr>
          </a:p>
          <a:p>
            <a:pPr marL="1143000" lvl="2">
              <a:spcAft>
                <a:spcPts val="0"/>
              </a:spcAft>
              <a:tabLst>
                <a:tab pos="1371600" algn="l"/>
              </a:tabLst>
            </a:pPr>
            <a:r>
              <a:rPr lang="en-NZ" sz="2400" baseline="30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NZ" sz="2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Year 1: 1/(1 </a:t>
            </a:r>
            <a:r>
              <a:rPr lang="en-NZ" sz="24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.08)</a:t>
            </a:r>
            <a:r>
              <a:rPr lang="en-NZ" sz="2400" baseline="300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1    </a:t>
            </a:r>
            <a:r>
              <a:rPr lang="en-NZ" sz="2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.93 </a:t>
            </a:r>
            <a:endParaRPr lang="en-NZ" sz="2000" dirty="0">
              <a:latin typeface="Times New Roman" panose="02020603050405020304" pitchFamily="18" charset="0"/>
              <a:ea typeface="Times New Roman" panose="02020603050405020304" pitchFamily="18" charset="0"/>
            </a:endParaRPr>
          </a:p>
          <a:p>
            <a:pPr marL="1143000" lvl="2">
              <a:spcAft>
                <a:spcPts val="0"/>
              </a:spcAft>
              <a:tabLst>
                <a:tab pos="1371600" algn="l"/>
              </a:tabLst>
            </a:pPr>
            <a:r>
              <a:rPr lang="en-NZ" sz="2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Year 2: 1/(1 </a:t>
            </a:r>
            <a:r>
              <a:rPr lang="en-NZ" sz="24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.08)</a:t>
            </a:r>
            <a:r>
              <a:rPr lang="en-NZ" sz="2400" baseline="300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2    </a:t>
            </a:r>
            <a:r>
              <a:rPr lang="en-NZ" sz="2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.86 </a:t>
            </a:r>
            <a:endParaRPr lang="en-NZ" sz="2000" dirty="0">
              <a:latin typeface="Times New Roman" panose="02020603050405020304" pitchFamily="18" charset="0"/>
              <a:ea typeface="Times New Roman" panose="02020603050405020304" pitchFamily="18" charset="0"/>
            </a:endParaRPr>
          </a:p>
          <a:p>
            <a:pPr marL="1143000" lvl="2">
              <a:spcAft>
                <a:spcPts val="0"/>
              </a:spcAft>
              <a:tabLst>
                <a:tab pos="1371600" algn="l"/>
              </a:tabLst>
            </a:pPr>
            <a:r>
              <a:rPr lang="en-NZ" sz="2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Year 3: 1/(1 +</a:t>
            </a:r>
            <a:r>
              <a:rPr lang="en-NZ" sz="24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.08)</a:t>
            </a:r>
            <a:r>
              <a:rPr lang="en-NZ" sz="2400" baseline="300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3    </a:t>
            </a:r>
            <a:r>
              <a:rPr lang="en-NZ" sz="2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.79 </a:t>
            </a:r>
            <a:endParaRPr lang="en-NZ" sz="2000" dirty="0">
              <a:effectLst/>
              <a:latin typeface="Times New Roman" panose="02020603050405020304" pitchFamily="18" charset="0"/>
              <a:ea typeface="Times New Roman" panose="02020603050405020304" pitchFamily="18" charset="0"/>
            </a:endParaRPr>
          </a:p>
        </p:txBody>
      </p:sp>
      <p:sp>
        <p:nvSpPr>
          <p:cNvPr id="3" name="Title 2"/>
          <p:cNvSpPr>
            <a:spLocks noGrp="1"/>
          </p:cNvSpPr>
          <p:nvPr>
            <p:ph type="title"/>
          </p:nvPr>
        </p:nvSpPr>
        <p:spPr/>
        <p:txBody>
          <a:bodyPr/>
          <a:lstStyle/>
          <a:p>
            <a:r>
              <a:rPr lang="en-NZ" dirty="0" smtClean="0"/>
              <a:t>Calculations </a:t>
            </a:r>
            <a:endParaRPr lang="en-NZ"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12</a:t>
            </a:fld>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spTree>
    <p:extLst>
      <p:ext uri="{BB962C8B-B14F-4D97-AF65-F5344CB8AC3E}">
        <p14:creationId xmlns:p14="http://schemas.microsoft.com/office/powerpoint/2010/main" val="3963606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500"/>
          </a:xfrm>
        </p:spPr>
        <p:txBody>
          <a:bodyPr/>
          <a:lstStyle/>
          <a:p>
            <a:r>
              <a:rPr lang="en-NZ" sz="1400" dirty="0" smtClean="0"/>
              <a:t>Discounted cost = cost x discount factor </a:t>
            </a:r>
          </a:p>
          <a:p>
            <a:pPr marL="1143000" lvl="2">
              <a:spcAft>
                <a:spcPts val="0"/>
              </a:spcAft>
              <a:tabLst>
                <a:tab pos="1371600" algn="l"/>
              </a:tabLst>
            </a:pPr>
            <a:r>
              <a:rPr lang="en-NZ"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Year 0: </a:t>
            </a:r>
            <a:r>
              <a:rPr lang="en-NZ" sz="14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140 </a:t>
            </a:r>
            <a:r>
              <a:rPr lang="en-NZ" sz="140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000 x 1 </a:t>
            </a:r>
            <a:r>
              <a:rPr lang="en-NZ" sz="14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140 000 </a:t>
            </a:r>
            <a:endParaRPr lang="en-NZ" sz="1400" dirty="0">
              <a:latin typeface="Times New Roman" panose="02020603050405020304" pitchFamily="18" charset="0"/>
              <a:ea typeface="Times New Roman" panose="02020603050405020304" pitchFamily="18" charset="0"/>
            </a:endParaRPr>
          </a:p>
          <a:p>
            <a:pPr marL="1143000" lvl="2">
              <a:spcAft>
                <a:spcPts val="0"/>
              </a:spcAft>
              <a:tabLst>
                <a:tab pos="1371600" algn="l"/>
              </a:tabLst>
            </a:pPr>
            <a:r>
              <a:rPr lang="en-NZ" sz="1400" baseline="30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NZ"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Year 1: </a:t>
            </a:r>
            <a:r>
              <a:rPr lang="en-NZ" sz="14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40 000 x .93  = 37 200</a:t>
            </a:r>
            <a:endParaRPr lang="en-NZ" sz="1400" dirty="0">
              <a:latin typeface="Times New Roman" panose="02020603050405020304" pitchFamily="18" charset="0"/>
              <a:ea typeface="Times New Roman" panose="02020603050405020304" pitchFamily="18" charset="0"/>
            </a:endParaRPr>
          </a:p>
          <a:p>
            <a:pPr marL="1143000" lvl="2">
              <a:spcAft>
                <a:spcPts val="0"/>
              </a:spcAft>
              <a:tabLst>
                <a:tab pos="1371600" algn="l"/>
              </a:tabLst>
            </a:pPr>
            <a:r>
              <a:rPr lang="en-NZ"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Year 2: </a:t>
            </a:r>
            <a:r>
              <a:rPr lang="en-NZ" sz="14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40 000 x .</a:t>
            </a:r>
            <a:r>
              <a:rPr lang="en-NZ"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86 </a:t>
            </a:r>
            <a:r>
              <a:rPr lang="en-NZ" sz="14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34 400</a:t>
            </a:r>
            <a:endParaRPr lang="en-NZ" sz="1400" dirty="0">
              <a:latin typeface="Times New Roman" panose="02020603050405020304" pitchFamily="18" charset="0"/>
              <a:ea typeface="Times New Roman" panose="02020603050405020304" pitchFamily="18" charset="0"/>
            </a:endParaRPr>
          </a:p>
          <a:p>
            <a:pPr marL="1143000" lvl="2">
              <a:spcAft>
                <a:spcPts val="0"/>
              </a:spcAft>
              <a:tabLst>
                <a:tab pos="1371600" algn="l"/>
              </a:tabLst>
            </a:pPr>
            <a:r>
              <a:rPr lang="en-NZ"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Year 3: </a:t>
            </a:r>
            <a:r>
              <a:rPr lang="en-NZ" sz="14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40 000 x .79 = 31 600</a:t>
            </a:r>
          </a:p>
          <a:p>
            <a:pPr marL="1143000" lvl="2">
              <a:spcAft>
                <a:spcPts val="0"/>
              </a:spcAft>
              <a:tabLst>
                <a:tab pos="1371600" algn="l"/>
              </a:tabLst>
            </a:pPr>
            <a:r>
              <a:rPr lang="en-NZ" sz="14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Total discount cost: 140 000 + 37 200 + 34 400 + 31 600 = 243 200</a:t>
            </a:r>
          </a:p>
          <a:p>
            <a:r>
              <a:rPr lang="en-NZ" sz="1400" dirty="0" smtClean="0"/>
              <a:t>Discounted benefit = benefit x discount factor </a:t>
            </a:r>
          </a:p>
          <a:p>
            <a:pPr marL="1143000" lvl="2">
              <a:spcAft>
                <a:spcPts val="0"/>
              </a:spcAft>
              <a:tabLst>
                <a:tab pos="1371600" algn="l"/>
              </a:tabLst>
            </a:pPr>
            <a:r>
              <a:rPr lang="en-NZ"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Year 0:  </a:t>
            </a:r>
            <a:r>
              <a:rPr lang="en-NZ" sz="14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0 </a:t>
            </a:r>
            <a:r>
              <a:rPr lang="en-NZ"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x 1 = </a:t>
            </a:r>
            <a:r>
              <a:rPr lang="en-NZ" sz="14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0</a:t>
            </a:r>
            <a:endParaRPr lang="en-NZ" sz="1400" dirty="0">
              <a:latin typeface="Times New Roman" panose="02020603050405020304" pitchFamily="18" charset="0"/>
              <a:ea typeface="Times New Roman" panose="02020603050405020304" pitchFamily="18" charset="0"/>
            </a:endParaRPr>
          </a:p>
          <a:p>
            <a:pPr marL="1143000" lvl="2">
              <a:spcAft>
                <a:spcPts val="0"/>
              </a:spcAft>
              <a:tabLst>
                <a:tab pos="1371600" algn="l"/>
              </a:tabLst>
            </a:pPr>
            <a:r>
              <a:rPr lang="en-NZ" sz="1400" baseline="30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NZ"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Year 1:  </a:t>
            </a:r>
            <a:r>
              <a:rPr lang="en-NZ" sz="14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200 </a:t>
            </a:r>
            <a:r>
              <a:rPr lang="en-NZ"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000 x .93  = </a:t>
            </a:r>
            <a:r>
              <a:rPr lang="en-NZ" sz="14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186 000</a:t>
            </a:r>
            <a:endParaRPr lang="en-NZ" sz="1400" dirty="0">
              <a:latin typeface="Times New Roman" panose="02020603050405020304" pitchFamily="18" charset="0"/>
              <a:ea typeface="Times New Roman" panose="02020603050405020304" pitchFamily="18" charset="0"/>
            </a:endParaRPr>
          </a:p>
          <a:p>
            <a:pPr marL="1143000" lvl="2">
              <a:spcAft>
                <a:spcPts val="0"/>
              </a:spcAft>
              <a:tabLst>
                <a:tab pos="1371600" algn="l"/>
              </a:tabLst>
            </a:pPr>
            <a:r>
              <a:rPr lang="en-NZ"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Year 2:  </a:t>
            </a:r>
            <a:r>
              <a:rPr lang="en-NZ" sz="14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200 000 x </a:t>
            </a:r>
            <a:r>
              <a:rPr lang="en-NZ"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.86 = </a:t>
            </a:r>
            <a:r>
              <a:rPr lang="en-NZ" sz="14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172 000</a:t>
            </a:r>
            <a:endParaRPr lang="en-NZ" sz="1400" dirty="0">
              <a:latin typeface="Times New Roman" panose="02020603050405020304" pitchFamily="18" charset="0"/>
              <a:ea typeface="Times New Roman" panose="02020603050405020304" pitchFamily="18" charset="0"/>
            </a:endParaRPr>
          </a:p>
          <a:p>
            <a:pPr marL="1143000" lvl="2">
              <a:spcAft>
                <a:spcPts val="0"/>
              </a:spcAft>
              <a:tabLst>
                <a:tab pos="1371600" algn="l"/>
              </a:tabLst>
            </a:pPr>
            <a:r>
              <a:rPr lang="en-NZ"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Year 3:  </a:t>
            </a:r>
            <a:r>
              <a:rPr lang="en-NZ" sz="14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200 000 x </a:t>
            </a:r>
            <a:r>
              <a:rPr lang="en-NZ"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.79 = </a:t>
            </a:r>
            <a:r>
              <a:rPr lang="en-NZ" sz="14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158 000</a:t>
            </a:r>
            <a:endParaRPr lang="en-NZ"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1143000" lvl="2">
              <a:spcAft>
                <a:spcPts val="0"/>
              </a:spcAft>
              <a:tabLst>
                <a:tab pos="1371600" algn="l"/>
              </a:tabLst>
            </a:pPr>
            <a:r>
              <a:rPr lang="en-NZ"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Total discount </a:t>
            </a:r>
            <a:r>
              <a:rPr lang="en-NZ" sz="14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benefit: 0 </a:t>
            </a:r>
            <a:r>
              <a:rPr lang="en-NZ"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NZ" sz="14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186 000 + 172 000 + 158 000 = 516 000</a:t>
            </a:r>
          </a:p>
          <a:p>
            <a:pPr>
              <a:tabLst>
                <a:tab pos="1371600" algn="l"/>
              </a:tabLst>
            </a:pPr>
            <a:r>
              <a:rPr lang="en-NZ" sz="1400" dirty="0"/>
              <a:t>Discounted benefit – </a:t>
            </a:r>
            <a:r>
              <a:rPr lang="en-NZ" sz="1400" dirty="0" smtClean="0"/>
              <a:t>discounted </a:t>
            </a:r>
            <a:r>
              <a:rPr lang="en-NZ" sz="1400" dirty="0"/>
              <a:t>cost</a:t>
            </a:r>
          </a:p>
          <a:p>
            <a:pPr marL="1143000" lvl="2">
              <a:spcAft>
                <a:spcPts val="0"/>
              </a:spcAft>
              <a:tabLst>
                <a:tab pos="1371600" algn="l"/>
              </a:tabLst>
            </a:pPr>
            <a:r>
              <a:rPr lang="en-NZ"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Year 0:  0 </a:t>
            </a:r>
            <a:r>
              <a:rPr lang="en-NZ" sz="14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140 000 </a:t>
            </a:r>
            <a:r>
              <a:rPr lang="en-NZ"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NZ" sz="1400" dirty="0" smtClean="0">
                <a:solidFill>
                  <a:srgbClr val="FF0000"/>
                </a:solidFill>
                <a:latin typeface="Calibri" panose="020F0502020204030204" pitchFamily="34" charset="0"/>
                <a:ea typeface="Times New Roman" panose="02020603050405020304" pitchFamily="18" charset="0"/>
                <a:cs typeface="Times New Roman" panose="02020603050405020304" pitchFamily="18" charset="0"/>
              </a:rPr>
              <a:t>- 140 000</a:t>
            </a:r>
            <a:endParaRPr lang="en-NZ" sz="1400" dirty="0">
              <a:solidFill>
                <a:srgbClr val="FF0000"/>
              </a:solidFill>
              <a:latin typeface="Times New Roman" panose="02020603050405020304" pitchFamily="18" charset="0"/>
              <a:ea typeface="Times New Roman" panose="02020603050405020304" pitchFamily="18" charset="0"/>
            </a:endParaRPr>
          </a:p>
          <a:p>
            <a:pPr marL="1143000" lvl="2">
              <a:spcAft>
                <a:spcPts val="0"/>
              </a:spcAft>
              <a:tabLst>
                <a:tab pos="1371600" algn="l"/>
              </a:tabLst>
            </a:pPr>
            <a:r>
              <a:rPr lang="en-NZ" sz="1400" baseline="30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NZ"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Year 1:  </a:t>
            </a:r>
            <a:r>
              <a:rPr lang="en-NZ" sz="14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186 000 – 37 000  </a:t>
            </a:r>
            <a:r>
              <a:rPr lang="en-NZ"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NZ" sz="14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148 </a:t>
            </a:r>
            <a:r>
              <a:rPr lang="en-NZ"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000</a:t>
            </a:r>
            <a:endParaRPr lang="en-NZ" sz="1400" dirty="0">
              <a:latin typeface="Times New Roman" panose="02020603050405020304" pitchFamily="18" charset="0"/>
              <a:ea typeface="Times New Roman" panose="02020603050405020304" pitchFamily="18" charset="0"/>
            </a:endParaRPr>
          </a:p>
          <a:p>
            <a:pPr marL="1143000" lvl="2">
              <a:spcAft>
                <a:spcPts val="0"/>
              </a:spcAft>
              <a:tabLst>
                <a:tab pos="1371600" algn="l"/>
              </a:tabLst>
            </a:pPr>
            <a:r>
              <a:rPr lang="en-NZ"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Year </a:t>
            </a:r>
            <a:r>
              <a:rPr lang="en-NZ" sz="14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2: 172 00 – 34 400 = 137 600</a:t>
            </a:r>
            <a:endParaRPr lang="en-NZ" sz="1400" dirty="0">
              <a:latin typeface="Times New Roman" panose="02020603050405020304" pitchFamily="18" charset="0"/>
              <a:ea typeface="Times New Roman" panose="02020603050405020304" pitchFamily="18" charset="0"/>
            </a:endParaRPr>
          </a:p>
          <a:p>
            <a:pPr marL="1143000" lvl="2">
              <a:spcAft>
                <a:spcPts val="0"/>
              </a:spcAft>
              <a:tabLst>
                <a:tab pos="1371600" algn="l"/>
              </a:tabLst>
            </a:pPr>
            <a:r>
              <a:rPr lang="en-NZ"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Year 3:  </a:t>
            </a:r>
            <a:r>
              <a:rPr lang="en-NZ" sz="14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158 000 – 31 600 = 126 400</a:t>
            </a:r>
          </a:p>
          <a:p>
            <a:pPr marL="1143000" lvl="2">
              <a:spcAft>
                <a:spcPts val="0"/>
              </a:spcAft>
              <a:tabLst>
                <a:tab pos="1371600" algn="l"/>
              </a:tabLst>
            </a:pPr>
            <a:r>
              <a:rPr lang="en-NZ" sz="14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Total </a:t>
            </a:r>
            <a:r>
              <a:rPr lang="en-NZ" sz="1400" dirty="0" smtClean="0"/>
              <a:t>discounted </a:t>
            </a:r>
            <a:r>
              <a:rPr lang="en-NZ" sz="1400" dirty="0"/>
              <a:t>benefit – discounted </a:t>
            </a:r>
            <a:r>
              <a:rPr lang="en-NZ" sz="1400" dirty="0" smtClean="0"/>
              <a:t>cost: </a:t>
            </a:r>
            <a:r>
              <a:rPr lang="en-NZ" sz="14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- 140 </a:t>
            </a:r>
            <a:r>
              <a:rPr lang="en-NZ" sz="1400" dirty="0" smtClean="0">
                <a:solidFill>
                  <a:srgbClr val="FF0000"/>
                </a:solidFill>
                <a:latin typeface="Calibri" panose="020F0502020204030204" pitchFamily="34" charset="0"/>
                <a:ea typeface="Times New Roman" panose="02020603050405020304" pitchFamily="18" charset="0"/>
                <a:cs typeface="Times New Roman" panose="02020603050405020304" pitchFamily="18" charset="0"/>
              </a:rPr>
              <a:t>000 </a:t>
            </a:r>
            <a:r>
              <a:rPr lang="en-NZ" sz="1400" dirty="0" smtClean="0">
                <a:latin typeface="Calibri" panose="020F0502020204030204" pitchFamily="34" charset="0"/>
                <a:ea typeface="Times New Roman" panose="02020603050405020304" pitchFamily="18" charset="0"/>
                <a:cs typeface="Times New Roman" panose="02020603050405020304" pitchFamily="18" charset="0"/>
              </a:rPr>
              <a:t>+148 000 + 137 600 + 126 400 = 272 800 (amount earned by end of third year- the value in todays dollars)  </a:t>
            </a:r>
            <a:endParaRPr lang="en-NZ" sz="1400" dirty="0">
              <a:latin typeface="Times New Roman" panose="02020603050405020304" pitchFamily="18" charset="0"/>
              <a:ea typeface="Times New Roman" panose="02020603050405020304" pitchFamily="18" charset="0"/>
            </a:endParaRPr>
          </a:p>
          <a:p>
            <a:pPr marL="1143000" lvl="2">
              <a:spcAft>
                <a:spcPts val="0"/>
              </a:spcAft>
              <a:tabLst>
                <a:tab pos="1371600" algn="l"/>
              </a:tabLst>
            </a:pPr>
            <a:endParaRPr lang="en-NZ" sz="1400" dirty="0"/>
          </a:p>
          <a:p>
            <a:pPr marL="1143000" lvl="2">
              <a:spcAft>
                <a:spcPts val="0"/>
              </a:spcAft>
              <a:tabLst>
                <a:tab pos="1371600" algn="l"/>
              </a:tabLst>
            </a:pPr>
            <a:endParaRPr lang="en-NZ"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649287">
              <a:spcAft>
                <a:spcPts val="0"/>
              </a:spcAft>
              <a:tabLst>
                <a:tab pos="1371600" algn="l"/>
              </a:tabLst>
            </a:pPr>
            <a:endParaRPr lang="en-NZ" sz="1400" dirty="0"/>
          </a:p>
          <a:p>
            <a:endParaRPr lang="en-NZ" sz="1400" dirty="0" smtClean="0"/>
          </a:p>
        </p:txBody>
      </p:sp>
      <p:sp>
        <p:nvSpPr>
          <p:cNvPr id="3" name="Title 2"/>
          <p:cNvSpPr>
            <a:spLocks noGrp="1"/>
          </p:cNvSpPr>
          <p:nvPr>
            <p:ph type="title"/>
          </p:nvPr>
        </p:nvSpPr>
        <p:spPr>
          <a:xfrm>
            <a:off x="457200" y="274638"/>
            <a:ext cx="8229600" cy="563562"/>
          </a:xfrm>
        </p:spPr>
        <p:txBody>
          <a:bodyPr>
            <a:normAutofit fontScale="90000"/>
          </a:bodyPr>
          <a:lstStyle/>
          <a:p>
            <a:r>
              <a:rPr lang="en-NZ" dirty="0" smtClean="0"/>
              <a:t>Calculations </a:t>
            </a:r>
            <a:endParaRPr lang="en-NZ"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13</a:t>
            </a:fld>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spTree>
    <p:extLst>
      <p:ext uri="{BB962C8B-B14F-4D97-AF65-F5344CB8AC3E}">
        <p14:creationId xmlns:p14="http://schemas.microsoft.com/office/powerpoint/2010/main" val="3498509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500"/>
          </a:xfrm>
        </p:spPr>
        <p:txBody>
          <a:bodyPr/>
          <a:lstStyle/>
          <a:p>
            <a:r>
              <a:rPr lang="en-NZ" sz="1400" dirty="0" smtClean="0">
                <a:latin typeface="Calibri" panose="020F0502020204030204" pitchFamily="34" charset="0"/>
                <a:ea typeface="Times New Roman" panose="02020603050405020304" pitchFamily="18" charset="0"/>
                <a:cs typeface="Times New Roman" panose="02020603050405020304" pitchFamily="18" charset="0"/>
              </a:rPr>
              <a:t>ROI (Return on investment)</a:t>
            </a:r>
          </a:p>
          <a:p>
            <a:pPr lvl="1"/>
            <a:r>
              <a:rPr lang="en-NZ" sz="1000" dirty="0" smtClean="0">
                <a:latin typeface="Calibri" panose="020F0502020204030204" pitchFamily="34" charset="0"/>
                <a:ea typeface="Times New Roman" panose="02020603050405020304" pitchFamily="18" charset="0"/>
                <a:cs typeface="Times New Roman" panose="02020603050405020304" pitchFamily="18" charset="0"/>
              </a:rPr>
              <a:t> =(total discounted benefits – total discounted costs)/ total discounted costs</a:t>
            </a:r>
          </a:p>
          <a:p>
            <a:pPr lvl="1"/>
            <a:r>
              <a:rPr lang="en-NZ" sz="1000" dirty="0" smtClean="0">
                <a:latin typeface="Calibri" panose="020F0502020204030204" pitchFamily="34" charset="0"/>
                <a:ea typeface="Times New Roman" panose="02020603050405020304" pitchFamily="18" charset="0"/>
                <a:cs typeface="Times New Roman" panose="02020603050405020304" pitchFamily="18" charset="0"/>
              </a:rPr>
              <a:t> = (516, 000 – 243, 200)/ 243, 200 X 100</a:t>
            </a:r>
          </a:p>
          <a:p>
            <a:pPr lvl="1"/>
            <a:r>
              <a:rPr lang="en-NZ" sz="1000" dirty="0" smtClean="0">
                <a:latin typeface="Calibri" panose="020F0502020204030204" pitchFamily="34" charset="0"/>
                <a:ea typeface="Times New Roman" panose="02020603050405020304" pitchFamily="18" charset="0"/>
                <a:cs typeface="Times New Roman" panose="02020603050405020304" pitchFamily="18" charset="0"/>
              </a:rPr>
              <a:t> = 112%</a:t>
            </a:r>
          </a:p>
          <a:p>
            <a:pPr lvl="1"/>
            <a:r>
              <a:rPr lang="en-NZ" sz="1000" dirty="0" smtClean="0">
                <a:latin typeface="Calibri" panose="020F0502020204030204" pitchFamily="34" charset="0"/>
                <a:ea typeface="Times New Roman" panose="02020603050405020304" pitchFamily="18" charset="0"/>
                <a:cs typeface="Times New Roman" panose="02020603050405020304" pitchFamily="18" charset="0"/>
              </a:rPr>
              <a:t>ROI is always in percentage, higher the better</a:t>
            </a:r>
          </a:p>
          <a:p>
            <a:pPr lvl="1"/>
            <a:r>
              <a:rPr lang="en-NZ" sz="1000" dirty="0" smtClean="0">
                <a:latin typeface="Calibri" panose="020F0502020204030204" pitchFamily="34" charset="0"/>
                <a:ea typeface="Times New Roman" panose="02020603050405020304" pitchFamily="18" charset="0"/>
                <a:cs typeface="Times New Roman" panose="02020603050405020304" pitchFamily="18" charset="0"/>
              </a:rPr>
              <a:t>Can be positive and negative.</a:t>
            </a:r>
          </a:p>
          <a:p>
            <a:r>
              <a:rPr lang="en-NZ" sz="1400" dirty="0" smtClean="0">
                <a:latin typeface="Calibri" panose="020F0502020204030204" pitchFamily="34" charset="0"/>
                <a:ea typeface="Times New Roman" panose="02020603050405020304" pitchFamily="18" charset="0"/>
                <a:cs typeface="Times New Roman" panose="02020603050405020304" pitchFamily="18" charset="0"/>
              </a:rPr>
              <a:t>Payback analysis</a:t>
            </a:r>
          </a:p>
          <a:p>
            <a:pPr lvl="1"/>
            <a:r>
              <a:rPr lang="en-NZ" sz="1400" dirty="0" smtClean="0">
                <a:latin typeface="Calibri" panose="020F0502020204030204" pitchFamily="34" charset="0"/>
                <a:ea typeface="Times New Roman" panose="02020603050405020304" pitchFamily="18" charset="0"/>
                <a:cs typeface="Times New Roman" panose="02020603050405020304" pitchFamily="18" charset="0"/>
              </a:rPr>
              <a:t>Plot a graph showing all the cumulative costs. Year on x axis and amount on y axis.  </a:t>
            </a:r>
          </a:p>
          <a:p>
            <a:pPr marL="603250" lvl="2" indent="-255588">
              <a:spcBef>
                <a:spcPts val="400"/>
              </a:spcBef>
              <a:buSzPct val="68000"/>
              <a:buFont typeface="Wingdings 3" pitchFamily="18" charset="2"/>
              <a:buChar char=""/>
            </a:pPr>
            <a:r>
              <a:rPr lang="en-NZ" sz="1200" dirty="0">
                <a:latin typeface="Calibri" panose="020F0502020204030204" pitchFamily="34" charset="0"/>
                <a:ea typeface="Times New Roman" panose="02020603050405020304" pitchFamily="18" charset="0"/>
                <a:cs typeface="Times New Roman" panose="02020603050405020304" pitchFamily="18" charset="0"/>
              </a:rPr>
              <a:t>Plot a graph showing all the cumulative </a:t>
            </a:r>
            <a:r>
              <a:rPr lang="en-NZ" sz="1200" dirty="0" smtClean="0">
                <a:latin typeface="Calibri" panose="020F0502020204030204" pitchFamily="34" charset="0"/>
                <a:ea typeface="Times New Roman" panose="02020603050405020304" pitchFamily="18" charset="0"/>
                <a:cs typeface="Times New Roman" panose="02020603050405020304" pitchFamily="18" charset="0"/>
              </a:rPr>
              <a:t>benefits</a:t>
            </a:r>
            <a:r>
              <a:rPr lang="en-NZ" sz="1200" dirty="0">
                <a:latin typeface="Calibri" panose="020F0502020204030204" pitchFamily="34" charset="0"/>
                <a:ea typeface="Times New Roman" panose="02020603050405020304" pitchFamily="18" charset="0"/>
                <a:cs typeface="Times New Roman" panose="02020603050405020304" pitchFamily="18" charset="0"/>
              </a:rPr>
              <a:t>. Year on x axis and amount on y axis.  </a:t>
            </a:r>
          </a:p>
          <a:p>
            <a:pPr lvl="1"/>
            <a:r>
              <a:rPr lang="en-NZ" sz="1000" dirty="0" smtClean="0">
                <a:latin typeface="Calibri" panose="020F0502020204030204" pitchFamily="34" charset="0"/>
                <a:ea typeface="Times New Roman" panose="02020603050405020304" pitchFamily="18" charset="0"/>
                <a:cs typeface="Times New Roman" panose="02020603050405020304" pitchFamily="18" charset="0"/>
              </a:rPr>
              <a:t>Place where they cross each other is payback back period.</a:t>
            </a:r>
          </a:p>
          <a:p>
            <a:endParaRPr lang="en-NZ" sz="1400" dirty="0" smtClean="0">
              <a:latin typeface="Calibri" panose="020F0502020204030204" pitchFamily="34" charset="0"/>
              <a:ea typeface="Times New Roman" panose="02020603050405020304" pitchFamily="18" charset="0"/>
              <a:cs typeface="Times New Roman" panose="02020603050405020304" pitchFamily="18" charset="0"/>
            </a:endParaRPr>
          </a:p>
          <a:p>
            <a:pPr lvl="1"/>
            <a:endParaRPr lang="en-NZ" sz="1000" dirty="0" smtClean="0">
              <a:latin typeface="Calibri" panose="020F0502020204030204" pitchFamily="34" charset="0"/>
              <a:ea typeface="Times New Roman" panose="02020603050405020304" pitchFamily="18" charset="0"/>
              <a:cs typeface="Times New Roman" panose="02020603050405020304" pitchFamily="18" charset="0"/>
            </a:endParaRPr>
          </a:p>
          <a:p>
            <a:pPr marL="392113" lvl="1" indent="0">
              <a:buNone/>
            </a:pPr>
            <a:endParaRPr lang="en-NZ" sz="1000" dirty="0">
              <a:latin typeface="Times New Roman" panose="02020603050405020304" pitchFamily="18" charset="0"/>
              <a:ea typeface="Times New Roman" panose="02020603050405020304" pitchFamily="18" charset="0"/>
            </a:endParaRPr>
          </a:p>
          <a:p>
            <a:pPr marL="1143000" lvl="2">
              <a:spcAft>
                <a:spcPts val="0"/>
              </a:spcAft>
              <a:tabLst>
                <a:tab pos="1371600" algn="l"/>
              </a:tabLst>
            </a:pPr>
            <a:endParaRPr lang="en-NZ" sz="1400" dirty="0"/>
          </a:p>
          <a:p>
            <a:pPr marL="1143000" lvl="2">
              <a:spcAft>
                <a:spcPts val="0"/>
              </a:spcAft>
              <a:tabLst>
                <a:tab pos="1371600" algn="l"/>
              </a:tabLst>
            </a:pPr>
            <a:endParaRPr lang="en-NZ"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649287">
              <a:spcAft>
                <a:spcPts val="0"/>
              </a:spcAft>
              <a:tabLst>
                <a:tab pos="1371600" algn="l"/>
              </a:tabLst>
            </a:pPr>
            <a:endParaRPr lang="en-NZ" sz="1400" dirty="0"/>
          </a:p>
          <a:p>
            <a:endParaRPr lang="en-NZ" sz="1400" dirty="0" smtClean="0"/>
          </a:p>
        </p:txBody>
      </p:sp>
      <p:sp>
        <p:nvSpPr>
          <p:cNvPr id="3" name="Title 2"/>
          <p:cNvSpPr>
            <a:spLocks noGrp="1"/>
          </p:cNvSpPr>
          <p:nvPr>
            <p:ph type="title"/>
          </p:nvPr>
        </p:nvSpPr>
        <p:spPr>
          <a:xfrm>
            <a:off x="457200" y="274638"/>
            <a:ext cx="8229600" cy="563562"/>
          </a:xfrm>
        </p:spPr>
        <p:txBody>
          <a:bodyPr>
            <a:normAutofit fontScale="90000"/>
          </a:bodyPr>
          <a:lstStyle/>
          <a:p>
            <a:r>
              <a:rPr lang="en-NZ" dirty="0" smtClean="0"/>
              <a:t>Calculations </a:t>
            </a:r>
            <a:endParaRPr lang="en-NZ"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14</a:t>
            </a:fld>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352800"/>
            <a:ext cx="4876799" cy="3005413"/>
          </a:xfrm>
          <a:prstGeom prst="rect">
            <a:avLst/>
          </a:prstGeom>
        </p:spPr>
      </p:pic>
    </p:spTree>
    <p:extLst>
      <p:ext uri="{BB962C8B-B14F-4D97-AF65-F5344CB8AC3E}">
        <p14:creationId xmlns:p14="http://schemas.microsoft.com/office/powerpoint/2010/main" val="795133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500"/>
          </a:xfrm>
        </p:spPr>
        <p:txBody>
          <a:bodyPr/>
          <a:lstStyle/>
          <a:p>
            <a:r>
              <a:rPr lang="en-NZ" sz="1400" b="1" dirty="0" smtClean="0"/>
              <a:t>Cumulative benefits </a:t>
            </a:r>
          </a:p>
          <a:p>
            <a:r>
              <a:rPr lang="en-NZ" sz="1400" dirty="0" smtClean="0"/>
              <a:t>year 0 : -140,000</a:t>
            </a:r>
          </a:p>
          <a:p>
            <a:r>
              <a:rPr lang="en-NZ" sz="1400" dirty="0" smtClean="0"/>
              <a:t>Year 1: -140,000 (</a:t>
            </a:r>
            <a:r>
              <a:rPr lang="en-NZ" sz="1400" dirty="0"/>
              <a:t>year </a:t>
            </a:r>
            <a:r>
              <a:rPr lang="en-NZ" sz="1400" dirty="0" smtClean="0"/>
              <a:t>0-cumulative benefit) + 148, 800 (year 1; discounted benefit – discounted cost) = 8800</a:t>
            </a:r>
          </a:p>
          <a:p>
            <a:r>
              <a:rPr lang="en-NZ" sz="1400" dirty="0" smtClean="0"/>
              <a:t>Year 2:  8800 (Year 1 cumulative benefit) + 137, 600 </a:t>
            </a:r>
            <a:r>
              <a:rPr lang="en-NZ" sz="1400" dirty="0"/>
              <a:t>(year </a:t>
            </a:r>
            <a:r>
              <a:rPr lang="en-NZ" sz="1400" dirty="0" smtClean="0"/>
              <a:t>2; discounted </a:t>
            </a:r>
            <a:r>
              <a:rPr lang="en-NZ" sz="1400" dirty="0"/>
              <a:t>benefit – discounted cost) = </a:t>
            </a:r>
            <a:r>
              <a:rPr lang="en-NZ" sz="1400" dirty="0" smtClean="0"/>
              <a:t>146,400</a:t>
            </a:r>
            <a:endParaRPr lang="en-NZ" sz="1400" dirty="0"/>
          </a:p>
          <a:p>
            <a:r>
              <a:rPr lang="en-NZ" sz="1400" dirty="0" smtClean="0"/>
              <a:t>Year 3: 146, 400 </a:t>
            </a:r>
            <a:r>
              <a:rPr lang="en-NZ" sz="1400" dirty="0"/>
              <a:t>(Year </a:t>
            </a:r>
            <a:r>
              <a:rPr lang="en-NZ" sz="1400" dirty="0" smtClean="0"/>
              <a:t>2 </a:t>
            </a:r>
            <a:r>
              <a:rPr lang="en-NZ" sz="1400" dirty="0"/>
              <a:t>cumulative benefit) + </a:t>
            </a:r>
            <a:r>
              <a:rPr lang="en-NZ" sz="1400" dirty="0" smtClean="0"/>
              <a:t>126,400 </a:t>
            </a:r>
            <a:r>
              <a:rPr lang="en-NZ" sz="1400" dirty="0"/>
              <a:t>(year </a:t>
            </a:r>
            <a:r>
              <a:rPr lang="en-NZ" sz="1400" dirty="0" smtClean="0"/>
              <a:t>3; discounted </a:t>
            </a:r>
            <a:r>
              <a:rPr lang="en-NZ" sz="1400" dirty="0"/>
              <a:t>benefit – discounted cost) = </a:t>
            </a:r>
            <a:r>
              <a:rPr lang="en-NZ" sz="1400" dirty="0" smtClean="0"/>
              <a:t>272, 800</a:t>
            </a:r>
            <a:endParaRPr lang="en-NZ" sz="1400" dirty="0"/>
          </a:p>
          <a:p>
            <a:r>
              <a:rPr lang="en-NZ" sz="1400" u="sng" dirty="0" smtClean="0"/>
              <a:t>At the end of third year $272, 800 would be earned (in current dollar value)</a:t>
            </a:r>
          </a:p>
        </p:txBody>
      </p:sp>
      <p:sp>
        <p:nvSpPr>
          <p:cNvPr id="3" name="Title 2"/>
          <p:cNvSpPr>
            <a:spLocks noGrp="1"/>
          </p:cNvSpPr>
          <p:nvPr>
            <p:ph type="title"/>
          </p:nvPr>
        </p:nvSpPr>
        <p:spPr>
          <a:xfrm>
            <a:off x="457200" y="274638"/>
            <a:ext cx="8229600" cy="563562"/>
          </a:xfrm>
        </p:spPr>
        <p:txBody>
          <a:bodyPr>
            <a:normAutofit fontScale="90000"/>
          </a:bodyPr>
          <a:lstStyle/>
          <a:p>
            <a:r>
              <a:rPr lang="en-NZ" dirty="0" smtClean="0"/>
              <a:t>Calculations </a:t>
            </a:r>
            <a:endParaRPr lang="en-NZ"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15</a:t>
            </a:fld>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spTree>
    <p:extLst>
      <p:ext uri="{BB962C8B-B14F-4D97-AF65-F5344CB8AC3E}">
        <p14:creationId xmlns:p14="http://schemas.microsoft.com/office/powerpoint/2010/main" val="1147335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a:xfrm>
            <a:off x="381000" y="1295400"/>
            <a:ext cx="8458200" cy="2209800"/>
          </a:xfrm>
        </p:spPr>
        <p:txBody>
          <a:bodyPr/>
          <a:lstStyle/>
          <a:p>
            <a:pPr>
              <a:lnSpc>
                <a:spcPct val="90000"/>
              </a:lnSpc>
            </a:pPr>
            <a:r>
              <a:rPr lang="en-US" dirty="0" smtClean="0"/>
              <a:t>Initiating a project includes recognizing and starting a new project or project phase</a:t>
            </a:r>
          </a:p>
          <a:p>
            <a:pPr>
              <a:lnSpc>
                <a:spcPct val="90000"/>
              </a:lnSpc>
            </a:pPr>
            <a:r>
              <a:rPr lang="en-US" dirty="0" smtClean="0"/>
              <a:t>The main goal is to formally select and start off projects</a:t>
            </a:r>
          </a:p>
          <a:p>
            <a:pPr>
              <a:lnSpc>
                <a:spcPct val="90000"/>
              </a:lnSpc>
            </a:pPr>
            <a:r>
              <a:rPr lang="en-US" dirty="0" smtClean="0"/>
              <a:t>Table 3-3 shows the project initiation knowledge areas, processes, and outputs</a:t>
            </a:r>
          </a:p>
        </p:txBody>
      </p:sp>
      <p:sp>
        <p:nvSpPr>
          <p:cNvPr id="21508" name="Rectangle 2"/>
          <p:cNvSpPr>
            <a:spLocks noGrp="1" noChangeArrowheads="1"/>
          </p:cNvSpPr>
          <p:nvPr>
            <p:ph type="title"/>
          </p:nvPr>
        </p:nvSpPr>
        <p:spPr>
          <a:xfrm>
            <a:off x="381000" y="274638"/>
            <a:ext cx="8305800" cy="944562"/>
          </a:xfrm>
        </p:spPr>
        <p:txBody>
          <a:bodyPr/>
          <a:lstStyle/>
          <a:p>
            <a:r>
              <a:rPr lang="en-US" dirty="0" smtClean="0"/>
              <a:t>Project Initiation Process</a:t>
            </a:r>
          </a:p>
        </p:txBody>
      </p:sp>
      <p:sp>
        <p:nvSpPr>
          <p:cNvPr id="21506" name="Footer Placeholder 3"/>
          <p:cNvSpPr>
            <a:spLocks noGrp="1"/>
          </p:cNvSpPr>
          <p:nvPr>
            <p:ph type="ftr" sz="quarter" idx="10"/>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5B892CF4-7F67-4153-9355-FA3ADC22F959}" type="slidenum">
              <a:rPr lang="en-US"/>
              <a:pPr>
                <a:defRPr/>
              </a:pPr>
              <a:t>16</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3810000"/>
            <a:ext cx="8839200" cy="116870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a:xfrm>
            <a:off x="685800" y="1143000"/>
            <a:ext cx="8166226" cy="6172200"/>
          </a:xfrm>
        </p:spPr>
        <p:txBody>
          <a:bodyPr/>
          <a:lstStyle/>
          <a:p>
            <a:pPr>
              <a:lnSpc>
                <a:spcPct val="90000"/>
              </a:lnSpc>
            </a:pPr>
            <a:r>
              <a:rPr lang="en-US" sz="1800" dirty="0" smtClean="0"/>
              <a:t>authorizes </a:t>
            </a:r>
            <a:r>
              <a:rPr lang="en-US" sz="1800" dirty="0"/>
              <a:t>a </a:t>
            </a:r>
            <a:r>
              <a:rPr lang="en-US" sz="1800" dirty="0" smtClean="0"/>
              <a:t>project</a:t>
            </a:r>
            <a:endParaRPr lang="en-US" sz="1800" dirty="0"/>
          </a:p>
          <a:p>
            <a:pPr>
              <a:lnSpc>
                <a:spcPct val="90000"/>
              </a:lnSpc>
            </a:pPr>
            <a:r>
              <a:rPr lang="en-US" sz="1800" dirty="0" smtClean="0"/>
              <a:t>ensures </a:t>
            </a:r>
            <a:r>
              <a:rPr lang="en-US" sz="1800" dirty="0"/>
              <a:t>that </a:t>
            </a:r>
            <a:r>
              <a:rPr lang="en-US" sz="1800" u="sng" dirty="0"/>
              <a:t>necessary resources and management commitments </a:t>
            </a:r>
            <a:endParaRPr lang="en-US" sz="1800" u="sng" dirty="0" smtClean="0"/>
          </a:p>
          <a:p>
            <a:pPr>
              <a:lnSpc>
                <a:spcPct val="90000"/>
              </a:lnSpc>
            </a:pPr>
            <a:r>
              <a:rPr lang="en-US" sz="1800" dirty="0" smtClean="0"/>
              <a:t>ensures </a:t>
            </a:r>
            <a:r>
              <a:rPr lang="en-US" sz="1800" u="sng" dirty="0"/>
              <a:t>understanding of roles and responsibilities </a:t>
            </a:r>
            <a:r>
              <a:rPr lang="en-US" sz="1800" u="sng" dirty="0" smtClean="0"/>
              <a:t>for </a:t>
            </a:r>
            <a:r>
              <a:rPr lang="en-US" sz="1800" u="sng" dirty="0"/>
              <a:t>a project before it </a:t>
            </a:r>
            <a:r>
              <a:rPr lang="en-US" sz="1800" u="sng" dirty="0" smtClean="0"/>
              <a:t>starts</a:t>
            </a:r>
            <a:endParaRPr lang="en-US" sz="1800" u="sng" dirty="0"/>
          </a:p>
          <a:p>
            <a:pPr>
              <a:lnSpc>
                <a:spcPct val="90000"/>
              </a:lnSpc>
            </a:pPr>
            <a:r>
              <a:rPr lang="en-US" sz="1800" dirty="0" smtClean="0"/>
              <a:t>formal </a:t>
            </a:r>
            <a:r>
              <a:rPr lang="en-US" sz="1800" dirty="0"/>
              <a:t>agreement that ensures </a:t>
            </a:r>
            <a:r>
              <a:rPr lang="en-US" sz="1800" u="sng" dirty="0"/>
              <a:t>project stakeholders share a common understanding </a:t>
            </a:r>
            <a:r>
              <a:rPr lang="en-US" sz="1800" dirty="0"/>
              <a:t>of why the project is being done, the timeframe, deliverables, boundaries, and responsibilities.</a:t>
            </a:r>
          </a:p>
          <a:p>
            <a:pPr>
              <a:lnSpc>
                <a:spcPct val="90000"/>
              </a:lnSpc>
            </a:pPr>
            <a:r>
              <a:rPr lang="en-US" sz="1800" u="sng" dirty="0" smtClean="0"/>
              <a:t>not </a:t>
            </a:r>
            <a:r>
              <a:rPr lang="en-US" sz="1800" u="sng" dirty="0"/>
              <a:t>be confused with the business case</a:t>
            </a:r>
            <a:r>
              <a:rPr lang="en-US" sz="1800" dirty="0"/>
              <a:t>. The business case should already be completed, and the investment decision to proceed with a project should be taken before a project charter.</a:t>
            </a:r>
          </a:p>
          <a:p>
            <a:pPr>
              <a:lnSpc>
                <a:spcPct val="90000"/>
              </a:lnSpc>
            </a:pPr>
            <a:r>
              <a:rPr lang="en-US" sz="1800" u="sng" dirty="0" smtClean="0"/>
              <a:t>does not </a:t>
            </a:r>
            <a:r>
              <a:rPr lang="en-US" sz="1800" u="sng" dirty="0"/>
              <a:t>change through the project life cycle</a:t>
            </a:r>
            <a:r>
              <a:rPr lang="en-US" sz="1800" dirty="0"/>
              <a:t>. It is created at the beginning of the effort, approved by key stakeholders, and signed before work starts on a project.</a:t>
            </a:r>
          </a:p>
          <a:p>
            <a:pPr>
              <a:lnSpc>
                <a:spcPct val="90000"/>
              </a:lnSpc>
            </a:pPr>
            <a:endParaRPr lang="en-US" dirty="0" smtClean="0"/>
          </a:p>
        </p:txBody>
      </p:sp>
      <p:sp>
        <p:nvSpPr>
          <p:cNvPr id="21508" name="Rectangle 2"/>
          <p:cNvSpPr>
            <a:spLocks noGrp="1" noChangeArrowheads="1"/>
          </p:cNvSpPr>
          <p:nvPr>
            <p:ph type="title"/>
          </p:nvPr>
        </p:nvSpPr>
        <p:spPr>
          <a:xfrm>
            <a:off x="381000" y="274638"/>
            <a:ext cx="8305800" cy="944562"/>
          </a:xfrm>
        </p:spPr>
        <p:txBody>
          <a:bodyPr/>
          <a:lstStyle/>
          <a:p>
            <a:r>
              <a:rPr lang="en-US" dirty="0" smtClean="0"/>
              <a:t>Project Charter </a:t>
            </a:r>
          </a:p>
        </p:txBody>
      </p:sp>
      <p:sp>
        <p:nvSpPr>
          <p:cNvPr id="21506" name="Footer Placeholder 3"/>
          <p:cNvSpPr>
            <a:spLocks noGrp="1"/>
          </p:cNvSpPr>
          <p:nvPr>
            <p:ph type="ftr" sz="quarter" idx="10"/>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5B892CF4-7F67-4153-9355-FA3ADC22F959}" type="slidenum">
              <a:rPr lang="en-US"/>
              <a:pPr>
                <a:defRPr/>
              </a:pPr>
              <a:t>17</a:t>
            </a:fld>
            <a:endParaRPr lang="en-US" dirty="0"/>
          </a:p>
        </p:txBody>
      </p:sp>
    </p:spTree>
    <p:extLst>
      <p:ext uri="{BB962C8B-B14F-4D97-AF65-F5344CB8AC3E}">
        <p14:creationId xmlns:p14="http://schemas.microsoft.com/office/powerpoint/2010/main" val="27021275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a:xfrm>
            <a:off x="685800" y="1143000"/>
            <a:ext cx="8166226" cy="6172200"/>
          </a:xfrm>
        </p:spPr>
        <p:txBody>
          <a:bodyPr/>
          <a:lstStyle/>
          <a:p>
            <a:pPr marL="452437" indent="-342900">
              <a:lnSpc>
                <a:spcPct val="90000"/>
              </a:lnSpc>
              <a:buFont typeface="+mj-lt"/>
              <a:buAutoNum type="arabicPeriod"/>
            </a:pPr>
            <a:r>
              <a:rPr lang="en-US" sz="1800" dirty="0"/>
              <a:t>Project </a:t>
            </a:r>
            <a:r>
              <a:rPr lang="en-US" sz="1800" dirty="0" smtClean="0"/>
              <a:t>Objectives: </a:t>
            </a:r>
            <a:r>
              <a:rPr lang="en-US" sz="1600" i="1" dirty="0"/>
              <a:t>spell out what the project is trying to achieve</a:t>
            </a:r>
            <a:r>
              <a:rPr lang="en-US" sz="1800" dirty="0" smtClean="0"/>
              <a:t>.</a:t>
            </a:r>
            <a:endParaRPr lang="en-US" sz="1800" dirty="0"/>
          </a:p>
          <a:p>
            <a:pPr lvl="1">
              <a:lnSpc>
                <a:spcPct val="90000"/>
              </a:lnSpc>
            </a:pPr>
            <a:r>
              <a:rPr lang="en-US" sz="1400" dirty="0" smtClean="0"/>
              <a:t>Identify the product and what the product will deliver for the organizations (savings/ revenue $$$, increase in customer numbers, reduction in customer issues etc.) </a:t>
            </a:r>
            <a:endParaRPr lang="en-US" sz="800" dirty="0"/>
          </a:p>
          <a:p>
            <a:pPr marL="452437" indent="-342900">
              <a:lnSpc>
                <a:spcPct val="90000"/>
              </a:lnSpc>
              <a:buFont typeface="+mj-lt"/>
              <a:buAutoNum type="arabicPeriod"/>
            </a:pPr>
            <a:r>
              <a:rPr lang="en-US" sz="1800" dirty="0" smtClean="0"/>
              <a:t>Project Scope: </a:t>
            </a:r>
            <a:r>
              <a:rPr lang="en-US" sz="1600" i="1" dirty="0"/>
              <a:t>define the scope of a project to avoid scope creep</a:t>
            </a:r>
            <a:r>
              <a:rPr lang="en-US" sz="1800" dirty="0" smtClean="0"/>
              <a:t>.</a:t>
            </a:r>
            <a:endParaRPr lang="en-US" sz="1800" dirty="0"/>
          </a:p>
          <a:p>
            <a:pPr lvl="1">
              <a:lnSpc>
                <a:spcPct val="90000"/>
              </a:lnSpc>
            </a:pPr>
            <a:r>
              <a:rPr lang="en-US" sz="1400" dirty="0" smtClean="0"/>
              <a:t>Functional and non functional requirement (prevent scope creep)</a:t>
            </a:r>
          </a:p>
          <a:p>
            <a:pPr marL="452437" indent="-342900">
              <a:lnSpc>
                <a:spcPct val="90000"/>
              </a:lnSpc>
              <a:buFont typeface="+mj-lt"/>
              <a:buAutoNum type="arabicPeriod"/>
            </a:pPr>
            <a:r>
              <a:rPr lang="en-US" sz="1800" dirty="0" smtClean="0"/>
              <a:t>Project </a:t>
            </a:r>
            <a:r>
              <a:rPr lang="en-US" sz="1800" dirty="0"/>
              <a:t>Timeline: </a:t>
            </a:r>
            <a:r>
              <a:rPr lang="en-US" sz="1600" i="1" dirty="0"/>
              <a:t>the timeline for the   project. </a:t>
            </a:r>
          </a:p>
          <a:p>
            <a:pPr lvl="1">
              <a:lnSpc>
                <a:spcPct val="90000"/>
              </a:lnSpc>
            </a:pPr>
            <a:r>
              <a:rPr lang="en-US" sz="1400" dirty="0" smtClean="0"/>
              <a:t>Identify the key </a:t>
            </a:r>
            <a:r>
              <a:rPr lang="en-US" sz="1400" dirty="0"/>
              <a:t>milestones </a:t>
            </a:r>
            <a:endParaRPr lang="en-US" sz="1400" dirty="0" smtClean="0"/>
          </a:p>
          <a:p>
            <a:pPr lvl="1">
              <a:lnSpc>
                <a:spcPct val="90000"/>
              </a:lnSpc>
            </a:pPr>
            <a:endParaRPr lang="en-US" sz="600" dirty="0"/>
          </a:p>
          <a:p>
            <a:pPr marL="452437" indent="-342900">
              <a:lnSpc>
                <a:spcPct val="90000"/>
              </a:lnSpc>
              <a:buFont typeface="+mj-lt"/>
              <a:buAutoNum type="arabicPeriod"/>
            </a:pPr>
            <a:r>
              <a:rPr lang="en-US" sz="1800" dirty="0" smtClean="0"/>
              <a:t>Roles </a:t>
            </a:r>
            <a:r>
              <a:rPr lang="en-US" sz="1800" dirty="0"/>
              <a:t>and </a:t>
            </a:r>
            <a:r>
              <a:rPr lang="en-US" sz="1800" dirty="0" smtClean="0"/>
              <a:t>Responsibilities: </a:t>
            </a:r>
            <a:r>
              <a:rPr lang="en-US" sz="1600" i="1" dirty="0" smtClean="0"/>
              <a:t>clarify </a:t>
            </a:r>
            <a:r>
              <a:rPr lang="en-US" sz="1600" i="1" dirty="0"/>
              <a:t>roles and responsibilities. This is critical</a:t>
            </a:r>
            <a:r>
              <a:rPr lang="en-US" sz="1800" dirty="0"/>
              <a:t>!</a:t>
            </a:r>
          </a:p>
          <a:p>
            <a:pPr lvl="1">
              <a:lnSpc>
                <a:spcPct val="90000"/>
              </a:lnSpc>
            </a:pPr>
            <a:r>
              <a:rPr lang="en-US" sz="1400" dirty="0" smtClean="0"/>
              <a:t>e.g</a:t>
            </a:r>
            <a:r>
              <a:rPr lang="en-US" sz="1400" dirty="0"/>
              <a:t>. vendors, project team members, business users and </a:t>
            </a:r>
            <a:r>
              <a:rPr lang="en-US" sz="1400" dirty="0" smtClean="0"/>
              <a:t>also management.</a:t>
            </a:r>
          </a:p>
          <a:p>
            <a:pPr lvl="1">
              <a:lnSpc>
                <a:spcPct val="90000"/>
              </a:lnSpc>
            </a:pPr>
            <a:endParaRPr lang="en-US" sz="600" dirty="0"/>
          </a:p>
          <a:p>
            <a:pPr marL="452437" indent="-342900">
              <a:lnSpc>
                <a:spcPct val="90000"/>
              </a:lnSpc>
              <a:buFont typeface="+mj-lt"/>
              <a:buAutoNum type="arabicPeriod"/>
            </a:pPr>
            <a:r>
              <a:rPr lang="en-US" sz="1800" dirty="0" smtClean="0"/>
              <a:t>Success Criteria:  </a:t>
            </a:r>
            <a:r>
              <a:rPr lang="en-US" sz="1600" i="1" dirty="0"/>
              <a:t>triple constraint and stakeholder satisfaction</a:t>
            </a:r>
          </a:p>
          <a:p>
            <a:pPr marL="452437" indent="-342900">
              <a:lnSpc>
                <a:spcPct val="90000"/>
              </a:lnSpc>
              <a:buFont typeface="+mj-lt"/>
              <a:buAutoNum type="arabicPeriod"/>
            </a:pPr>
            <a:r>
              <a:rPr lang="en-US" sz="1800" dirty="0" smtClean="0"/>
              <a:t>Project </a:t>
            </a:r>
            <a:r>
              <a:rPr lang="en-US" sz="1800" dirty="0"/>
              <a:t>Approach: </a:t>
            </a:r>
            <a:endParaRPr lang="en-US" sz="1800" dirty="0" smtClean="0"/>
          </a:p>
          <a:p>
            <a:pPr lvl="1">
              <a:lnSpc>
                <a:spcPct val="90000"/>
              </a:lnSpc>
            </a:pPr>
            <a:r>
              <a:rPr lang="en-US" sz="1400" i="1" dirty="0" smtClean="0"/>
              <a:t>Spell </a:t>
            </a:r>
            <a:r>
              <a:rPr lang="en-US" sz="1400" i="1" dirty="0"/>
              <a:t>out the overall project </a:t>
            </a:r>
            <a:r>
              <a:rPr lang="en-US" sz="1400" i="1" dirty="0" smtClean="0"/>
              <a:t>approach i.e. what are main project tasks, how these tasks will be done &amp; who will be involved etc.</a:t>
            </a:r>
            <a:endParaRPr lang="en-US" sz="1400" i="1" dirty="0"/>
          </a:p>
          <a:p>
            <a:pPr lvl="1">
              <a:lnSpc>
                <a:spcPct val="90000"/>
              </a:lnSpc>
            </a:pPr>
            <a:r>
              <a:rPr lang="en-US" sz="1400" i="1" dirty="0" smtClean="0"/>
              <a:t>Avoid using technical terms.</a:t>
            </a:r>
            <a:endParaRPr lang="en-US" i="1" dirty="0" smtClean="0"/>
          </a:p>
        </p:txBody>
      </p:sp>
      <p:sp>
        <p:nvSpPr>
          <p:cNvPr id="21508" name="Rectangle 2"/>
          <p:cNvSpPr>
            <a:spLocks noGrp="1" noChangeArrowheads="1"/>
          </p:cNvSpPr>
          <p:nvPr>
            <p:ph type="title"/>
          </p:nvPr>
        </p:nvSpPr>
        <p:spPr>
          <a:xfrm>
            <a:off x="381000" y="274638"/>
            <a:ext cx="8305800" cy="944562"/>
          </a:xfrm>
        </p:spPr>
        <p:txBody>
          <a:bodyPr/>
          <a:lstStyle/>
          <a:p>
            <a:r>
              <a:rPr lang="en-US" dirty="0" smtClean="0"/>
              <a:t>Project Charter</a:t>
            </a:r>
          </a:p>
        </p:txBody>
      </p:sp>
      <p:sp>
        <p:nvSpPr>
          <p:cNvPr id="21506" name="Footer Placeholder 3"/>
          <p:cNvSpPr>
            <a:spLocks noGrp="1"/>
          </p:cNvSpPr>
          <p:nvPr>
            <p:ph type="ftr" sz="quarter" idx="10"/>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5B892CF4-7F67-4153-9355-FA3ADC22F959}" type="slidenum">
              <a:rPr lang="en-US"/>
              <a:pPr>
                <a:defRPr/>
              </a:pPr>
              <a:t>18</a:t>
            </a:fld>
            <a:endParaRPr lang="en-US" dirty="0"/>
          </a:p>
        </p:txBody>
      </p:sp>
    </p:spTree>
    <p:extLst>
      <p:ext uri="{BB962C8B-B14F-4D97-AF65-F5344CB8AC3E}">
        <p14:creationId xmlns:p14="http://schemas.microsoft.com/office/powerpoint/2010/main" val="1639218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a:xfrm>
            <a:off x="685800" y="1143000"/>
            <a:ext cx="8166226" cy="6172200"/>
          </a:xfrm>
        </p:spPr>
        <p:txBody>
          <a:bodyPr/>
          <a:lstStyle/>
          <a:p>
            <a:pPr marL="452437" indent="-342900">
              <a:lnSpc>
                <a:spcPct val="90000"/>
              </a:lnSpc>
              <a:buAutoNum type="arabicPeriod" startAt="6"/>
            </a:pPr>
            <a:r>
              <a:rPr lang="en-US" sz="1800" dirty="0" smtClean="0"/>
              <a:t>Change </a:t>
            </a:r>
            <a:r>
              <a:rPr lang="en-US" sz="1800" dirty="0"/>
              <a:t>Control: </a:t>
            </a:r>
            <a:endParaRPr lang="en-US" sz="1800" dirty="0" smtClean="0"/>
          </a:p>
          <a:p>
            <a:pPr lvl="1">
              <a:lnSpc>
                <a:spcPct val="90000"/>
              </a:lnSpc>
            </a:pPr>
            <a:r>
              <a:rPr lang="en-US" sz="1400" dirty="0"/>
              <a:t>spell out the change management process </a:t>
            </a:r>
          </a:p>
          <a:p>
            <a:pPr lvl="1">
              <a:lnSpc>
                <a:spcPct val="90000"/>
              </a:lnSpc>
            </a:pPr>
            <a:r>
              <a:rPr lang="en-US" sz="1400" dirty="0" smtClean="0"/>
              <a:t>E.g. What </a:t>
            </a:r>
            <a:r>
              <a:rPr lang="en-US" sz="1400" dirty="0"/>
              <a:t>process should be followed if </a:t>
            </a:r>
            <a:r>
              <a:rPr lang="en-US" sz="1400" dirty="0" smtClean="0"/>
              <a:t>the client/user </a:t>
            </a:r>
            <a:r>
              <a:rPr lang="en-US" sz="1400" dirty="0"/>
              <a:t>feels that </a:t>
            </a:r>
            <a:r>
              <a:rPr lang="en-US" sz="1400" dirty="0" smtClean="0"/>
              <a:t>a new requirement must be </a:t>
            </a:r>
            <a:r>
              <a:rPr lang="en-US" sz="1400" dirty="0"/>
              <a:t>included in the final product, when it was originally not in scope?</a:t>
            </a:r>
          </a:p>
          <a:p>
            <a:pPr marL="109537" indent="0">
              <a:lnSpc>
                <a:spcPct val="90000"/>
              </a:lnSpc>
              <a:spcBef>
                <a:spcPts val="0"/>
              </a:spcBef>
              <a:buNone/>
            </a:pPr>
            <a:r>
              <a:rPr lang="en-US" sz="1800" dirty="0"/>
              <a:t>7. Issue Management: </a:t>
            </a:r>
            <a:endParaRPr lang="en-US" sz="1800" dirty="0" smtClean="0"/>
          </a:p>
          <a:p>
            <a:pPr lvl="1">
              <a:lnSpc>
                <a:spcPct val="90000"/>
              </a:lnSpc>
            </a:pPr>
            <a:r>
              <a:rPr lang="en-US" sz="1400" dirty="0" smtClean="0"/>
              <a:t>Document the </a:t>
            </a:r>
            <a:r>
              <a:rPr lang="en-US" sz="1400" dirty="0"/>
              <a:t>issue management process. </a:t>
            </a:r>
            <a:endParaRPr lang="en-US" sz="1400" dirty="0" smtClean="0"/>
          </a:p>
          <a:p>
            <a:pPr lvl="1">
              <a:lnSpc>
                <a:spcPct val="90000"/>
              </a:lnSpc>
            </a:pPr>
            <a:r>
              <a:rPr lang="en-US" sz="1400" dirty="0" smtClean="0"/>
              <a:t>Change </a:t>
            </a:r>
            <a:r>
              <a:rPr lang="en-US" sz="1400" dirty="0"/>
              <a:t>requests, there are tons of other issues that a project </a:t>
            </a:r>
            <a:r>
              <a:rPr lang="en-US" sz="1400" dirty="0" smtClean="0"/>
              <a:t>manager needs </a:t>
            </a:r>
            <a:r>
              <a:rPr lang="en-US" sz="1400" dirty="0"/>
              <a:t>to manage.</a:t>
            </a:r>
          </a:p>
          <a:p>
            <a:pPr lvl="1">
              <a:lnSpc>
                <a:spcPct val="90000"/>
              </a:lnSpc>
            </a:pPr>
            <a:r>
              <a:rPr lang="en-US" sz="1400" dirty="0"/>
              <a:t>e.g. good templates like an official issue log and project status reports. Contact Information</a:t>
            </a:r>
          </a:p>
          <a:p>
            <a:pPr marL="109537" indent="0">
              <a:lnSpc>
                <a:spcPct val="90000"/>
              </a:lnSpc>
              <a:buNone/>
            </a:pPr>
            <a:r>
              <a:rPr lang="en-US" sz="1800" dirty="0" smtClean="0"/>
              <a:t>8. Record </a:t>
            </a:r>
            <a:r>
              <a:rPr lang="en-US" sz="1800" dirty="0"/>
              <a:t>all team members’, vendors and business user names and contact information into a central project library. This is REALLY useful if you have a crisis and can’t seem to locate a key team member.</a:t>
            </a:r>
          </a:p>
          <a:p>
            <a:pPr>
              <a:lnSpc>
                <a:spcPct val="90000"/>
              </a:lnSpc>
            </a:pPr>
            <a:endParaRPr lang="en-US" sz="1800" dirty="0"/>
          </a:p>
        </p:txBody>
      </p:sp>
      <p:sp>
        <p:nvSpPr>
          <p:cNvPr id="21508" name="Rectangle 2"/>
          <p:cNvSpPr>
            <a:spLocks noGrp="1" noChangeArrowheads="1"/>
          </p:cNvSpPr>
          <p:nvPr>
            <p:ph type="title"/>
          </p:nvPr>
        </p:nvSpPr>
        <p:spPr>
          <a:xfrm>
            <a:off x="381000" y="274638"/>
            <a:ext cx="8305800" cy="944562"/>
          </a:xfrm>
        </p:spPr>
        <p:txBody>
          <a:bodyPr/>
          <a:lstStyle/>
          <a:p>
            <a:r>
              <a:rPr lang="en-US" dirty="0" smtClean="0"/>
              <a:t>Project Charter</a:t>
            </a:r>
          </a:p>
        </p:txBody>
      </p:sp>
      <p:sp>
        <p:nvSpPr>
          <p:cNvPr id="21506" name="Footer Placeholder 3"/>
          <p:cNvSpPr>
            <a:spLocks noGrp="1"/>
          </p:cNvSpPr>
          <p:nvPr>
            <p:ph type="ftr" sz="quarter" idx="10"/>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5B892CF4-7F67-4153-9355-FA3ADC22F959}" type="slidenum">
              <a:rPr lang="en-US"/>
              <a:pPr>
                <a:defRPr/>
              </a:pPr>
              <a:t>19</a:t>
            </a:fld>
            <a:endParaRPr lang="en-US" dirty="0"/>
          </a:p>
        </p:txBody>
      </p:sp>
    </p:spTree>
    <p:extLst>
      <p:ext uri="{BB962C8B-B14F-4D97-AF65-F5344CB8AC3E}">
        <p14:creationId xmlns:p14="http://schemas.microsoft.com/office/powerpoint/2010/main" val="344891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p:txBody>
          <a:bodyPr/>
          <a:lstStyle/>
          <a:p>
            <a:r>
              <a:rPr lang="en-US" dirty="0"/>
              <a:t>Describe the five project management process groups, the typical level </a:t>
            </a:r>
            <a:r>
              <a:rPr lang="en-US" dirty="0" smtClean="0"/>
              <a:t>of activity </a:t>
            </a:r>
            <a:r>
              <a:rPr lang="en-US" dirty="0"/>
              <a:t>for each, and the interactions among them</a:t>
            </a:r>
          </a:p>
          <a:p>
            <a:r>
              <a:rPr lang="en-US" dirty="0" smtClean="0"/>
              <a:t>Understand </a:t>
            </a:r>
            <a:r>
              <a:rPr lang="en-US" dirty="0"/>
              <a:t>how the project management process groups relate to </a:t>
            </a:r>
            <a:r>
              <a:rPr lang="en-US" dirty="0" smtClean="0"/>
              <a:t>the project </a:t>
            </a:r>
            <a:r>
              <a:rPr lang="en-US" dirty="0"/>
              <a:t>management knowledge </a:t>
            </a:r>
            <a:r>
              <a:rPr lang="en-US" dirty="0" smtClean="0"/>
              <a:t>areas</a:t>
            </a:r>
          </a:p>
          <a:p>
            <a:r>
              <a:rPr lang="en-US" sz="2800" dirty="0"/>
              <a:t>Describe several templates for creating documents for each process group</a:t>
            </a:r>
          </a:p>
          <a:p>
            <a:endParaRPr lang="en-US" dirty="0"/>
          </a:p>
        </p:txBody>
      </p:sp>
      <p:sp>
        <p:nvSpPr>
          <p:cNvPr id="9220" name="Rectangle 2"/>
          <p:cNvSpPr>
            <a:spLocks noGrp="1" noChangeArrowheads="1"/>
          </p:cNvSpPr>
          <p:nvPr>
            <p:ph type="title"/>
          </p:nvPr>
        </p:nvSpPr>
        <p:spPr/>
        <p:txBody>
          <a:bodyPr/>
          <a:lstStyle/>
          <a:p>
            <a:r>
              <a:rPr lang="en-US" dirty="0" smtClean="0"/>
              <a:t>Learning Objectives</a:t>
            </a:r>
          </a:p>
        </p:txBody>
      </p:sp>
      <p:sp>
        <p:nvSpPr>
          <p:cNvPr id="5" name="Slide Number Placeholder 4"/>
          <p:cNvSpPr>
            <a:spLocks noGrp="1"/>
          </p:cNvSpPr>
          <p:nvPr>
            <p:ph type="sldNum" sz="quarter" idx="11"/>
          </p:nvPr>
        </p:nvSpPr>
        <p:spPr/>
        <p:txBody>
          <a:bodyPr/>
          <a:lstStyle/>
          <a:p>
            <a:pPr>
              <a:defRPr/>
            </a:pPr>
            <a:fld id="{A1CB9F3C-4C76-46FA-AA52-CDC355C9ADCF}" type="slidenum">
              <a:rPr lang="en-US"/>
              <a:pPr>
                <a:defRPr/>
              </a:pPr>
              <a:t>2</a:t>
            </a:fld>
            <a:endParaRPr lang="en-US" dirty="0"/>
          </a:p>
        </p:txBody>
      </p:sp>
      <p:sp>
        <p:nvSpPr>
          <p:cNvPr id="6" name="Footer Placeholder 3"/>
          <p:cNvSpPr txBox="1">
            <a:spLocks/>
          </p:cNvSpPr>
          <p:nvPr/>
        </p:nvSpPr>
        <p:spPr bwMode="auto">
          <a:xfrm>
            <a:off x="0" y="6492875"/>
            <a:ext cx="2362200" cy="365125"/>
          </a:xfrm>
          <a:prstGeom prst="rect">
            <a:avLst/>
          </a:prstGeom>
          <a:noFill/>
          <a:ln>
            <a:miter lim="800000"/>
            <a:headEnd/>
            <a:tailEnd/>
          </a:ln>
        </p:spPr>
        <p:txBody>
          <a:bodyPr vert="horz" anchor="b"/>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Arial" charset="0"/>
                <a:ea typeface="+mn-ea"/>
                <a:cs typeface="+mn-cs"/>
              </a:rPr>
              <a:t>Information Technology Project Management, Sixth Edition</a:t>
            </a:r>
          </a:p>
        </p:txBody>
      </p:sp>
      <p:sp>
        <p:nvSpPr>
          <p:cNvPr id="2" name="Footer Placeholder 1"/>
          <p:cNvSpPr>
            <a:spLocks noGrp="1"/>
          </p:cNvSpPr>
          <p:nvPr>
            <p:ph type="ftr" sz="quarter" idx="10"/>
          </p:nvPr>
        </p:nvSpPr>
        <p:spPr/>
        <p:txBody>
          <a:bodyPr/>
          <a:lstStyle/>
          <a:p>
            <a:r>
              <a:rPr lang="en-US" smtClean="0"/>
              <a:t>Information Technology Project Management, Seventh Edition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4294967295"/>
          </p:nvPr>
        </p:nvSpPr>
        <p:spPr>
          <a:xfrm>
            <a:off x="8610600" y="6492875"/>
            <a:ext cx="533400" cy="365125"/>
          </a:xfrm>
          <a:prstGeom prst="rect">
            <a:avLst/>
          </a:prstGeom>
        </p:spPr>
        <p:txBody>
          <a:bodyPr/>
          <a:lstStyle/>
          <a:p>
            <a:pPr>
              <a:defRPr/>
            </a:pPr>
            <a:fld id="{1953F6A9-037C-4679-A974-5A2F60203CED}" type="slidenum">
              <a:rPr lang="en-US" smtClean="0"/>
              <a:pPr>
                <a:defRPr/>
              </a:pPr>
              <a:t>20</a:t>
            </a:fld>
            <a:endParaRPr lang="en-US" dirty="0"/>
          </a:p>
        </p:txBody>
      </p:sp>
      <p:sp>
        <p:nvSpPr>
          <p:cNvPr id="5" name="Title 4"/>
          <p:cNvSpPr>
            <a:spLocks noGrp="1"/>
          </p:cNvSpPr>
          <p:nvPr>
            <p:ph type="title"/>
          </p:nvPr>
        </p:nvSpPr>
        <p:spPr>
          <a:xfrm>
            <a:off x="152400" y="274638"/>
            <a:ext cx="8763000" cy="1143000"/>
          </a:xfrm>
        </p:spPr>
        <p:txBody>
          <a:bodyPr>
            <a:normAutofit fontScale="90000"/>
          </a:bodyPr>
          <a:lstStyle/>
          <a:p>
            <a:r>
              <a:rPr lang="en-US" sz="3600" dirty="0" smtClean="0"/>
              <a:t>Table 4-1. Project Charter for the DNA-Sequencing Instrument Completion Project</a:t>
            </a:r>
            <a:r>
              <a:rPr lang="en-US" dirty="0" smtClean="0"/>
              <a:t/>
            </a:r>
            <a:br>
              <a:rPr lang="en-US" dirty="0" smtClean="0"/>
            </a:br>
            <a:endParaRPr lang="en-US" dirty="0"/>
          </a:p>
        </p:txBody>
      </p:sp>
      <p:pic>
        <p:nvPicPr>
          <p:cNvPr id="88066" name="Picture 2"/>
          <p:cNvPicPr>
            <a:picLocks noChangeAspect="1" noChangeArrowheads="1"/>
          </p:cNvPicPr>
          <p:nvPr/>
        </p:nvPicPr>
        <p:blipFill>
          <a:blip r:embed="rId2"/>
          <a:srcRect/>
          <a:stretch>
            <a:fillRect/>
          </a:stretch>
        </p:blipFill>
        <p:spPr bwMode="auto">
          <a:xfrm>
            <a:off x="609600" y="1142999"/>
            <a:ext cx="7620000" cy="2590800"/>
          </a:xfrm>
          <a:prstGeom prst="rect">
            <a:avLst/>
          </a:prstGeom>
          <a:noFill/>
          <a:ln w="9525">
            <a:noFill/>
            <a:miter lim="800000"/>
            <a:headEnd/>
            <a:tailEnd/>
          </a:ln>
          <a:effectLst/>
        </p:spPr>
      </p:pic>
      <p:pic>
        <p:nvPicPr>
          <p:cNvPr id="88067" name="Picture 3"/>
          <p:cNvPicPr>
            <a:picLocks noChangeAspect="1" noChangeArrowheads="1"/>
          </p:cNvPicPr>
          <p:nvPr/>
        </p:nvPicPr>
        <p:blipFill>
          <a:blip r:embed="rId3"/>
          <a:srcRect/>
          <a:stretch>
            <a:fillRect/>
          </a:stretch>
        </p:blipFill>
        <p:spPr bwMode="auto">
          <a:xfrm>
            <a:off x="533400" y="3733799"/>
            <a:ext cx="7696200" cy="2185341"/>
          </a:xfrm>
          <a:prstGeom prst="rect">
            <a:avLst/>
          </a:prstGeom>
          <a:noFill/>
          <a:ln w="9525">
            <a:noFill/>
            <a:miter lim="800000"/>
            <a:headEnd/>
            <a:tailEnd/>
          </a:ln>
          <a:effectLst/>
        </p:spPr>
      </p:pic>
    </p:spTree>
    <p:extLst>
      <p:ext uri="{BB962C8B-B14F-4D97-AF65-F5344CB8AC3E}">
        <p14:creationId xmlns:p14="http://schemas.microsoft.com/office/powerpoint/2010/main" val="1990757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NZ"/>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21</a:t>
            </a:fld>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pic>
        <p:nvPicPr>
          <p:cNvPr id="6" name="Picture 2"/>
          <p:cNvPicPr>
            <a:picLocks noGrp="1" noChangeAspect="1" noChangeArrowheads="1"/>
          </p:cNvPicPr>
          <p:nvPr>
            <p:ph idx="1"/>
          </p:nvPr>
        </p:nvPicPr>
        <p:blipFill>
          <a:blip r:embed="rId2"/>
          <a:srcRect/>
          <a:stretch>
            <a:fillRect/>
          </a:stretch>
        </p:blipFill>
        <p:spPr bwMode="auto">
          <a:xfrm>
            <a:off x="1295401" y="1600200"/>
            <a:ext cx="6019800" cy="4648200"/>
          </a:xfrm>
          <a:prstGeom prst="rect">
            <a:avLst/>
          </a:prstGeom>
          <a:noFill/>
          <a:ln w="9525">
            <a:noFill/>
            <a:miter lim="800000"/>
            <a:headEnd/>
            <a:tailEnd/>
          </a:ln>
          <a:effectLst/>
        </p:spPr>
      </p:pic>
    </p:spTree>
    <p:extLst>
      <p:ext uri="{BB962C8B-B14F-4D97-AF65-F5344CB8AC3E}">
        <p14:creationId xmlns:p14="http://schemas.microsoft.com/office/powerpoint/2010/main" val="1650163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2437" indent="-342900"/>
            <a:r>
              <a:rPr lang="en-NZ" b="1" dirty="0"/>
              <a:t>Advantages of Stakeholder Analysis</a:t>
            </a:r>
            <a:br>
              <a:rPr lang="en-NZ" b="1" dirty="0"/>
            </a:br>
            <a:r>
              <a:rPr lang="en-NZ" sz="1800" dirty="0"/>
              <a:t>1. Get to know stakeholders better</a:t>
            </a:r>
            <a:br>
              <a:rPr lang="en-NZ" sz="1800" dirty="0"/>
            </a:br>
            <a:r>
              <a:rPr lang="en-NZ" sz="1800" dirty="0"/>
              <a:t>2. Relative importance, power and interests </a:t>
            </a:r>
            <a:br>
              <a:rPr lang="en-NZ" sz="1800" dirty="0"/>
            </a:br>
            <a:r>
              <a:rPr lang="en-NZ" sz="1800" dirty="0"/>
              <a:t>3. Better managed relationships</a:t>
            </a:r>
            <a:br>
              <a:rPr lang="en-NZ" sz="1800" dirty="0"/>
            </a:br>
            <a:r>
              <a:rPr lang="en-NZ" sz="1800" dirty="0"/>
              <a:t>4. Risks identified </a:t>
            </a:r>
            <a:br>
              <a:rPr lang="en-NZ" sz="1800" dirty="0"/>
            </a:br>
            <a:r>
              <a:rPr lang="en-NZ" sz="1800" dirty="0"/>
              <a:t>5. Make better strategies and decisions</a:t>
            </a:r>
            <a:br>
              <a:rPr lang="en-NZ" sz="1800" dirty="0"/>
            </a:br>
            <a:r>
              <a:rPr lang="en-NZ" sz="1800" dirty="0"/>
              <a:t>6. Greater acceptance of organisation actions by stakeholders</a:t>
            </a:r>
          </a:p>
          <a:p>
            <a:r>
              <a:rPr lang="en-NZ" b="1" dirty="0"/>
              <a:t>Disadvantages of Stakeholder Analysis</a:t>
            </a:r>
            <a:br>
              <a:rPr lang="en-NZ" b="1" dirty="0"/>
            </a:br>
            <a:r>
              <a:rPr lang="en-NZ" sz="1800" dirty="0"/>
              <a:t>1. Best done on continuous basis</a:t>
            </a:r>
            <a:br>
              <a:rPr lang="en-NZ" sz="1800" dirty="0"/>
            </a:br>
            <a:r>
              <a:rPr lang="en-NZ" sz="1800" dirty="0" smtClean="0"/>
              <a:t>2. Assessment </a:t>
            </a:r>
            <a:r>
              <a:rPr lang="en-NZ" sz="1800" dirty="0"/>
              <a:t>of analysis may be subjective</a:t>
            </a:r>
            <a:br>
              <a:rPr lang="en-NZ" sz="1800" dirty="0"/>
            </a:br>
            <a:r>
              <a:rPr lang="en-NZ" sz="1800" dirty="0" smtClean="0"/>
              <a:t>3. Maybe </a:t>
            </a:r>
            <a:r>
              <a:rPr lang="en-NZ" sz="1800" dirty="0"/>
              <a:t>not all stakeholder interests can be met at the same time</a:t>
            </a:r>
            <a:br>
              <a:rPr lang="en-NZ" sz="1800" dirty="0"/>
            </a:br>
            <a:r>
              <a:rPr lang="en-NZ" sz="1800" dirty="0" smtClean="0"/>
              <a:t>4. Focus is on </a:t>
            </a:r>
            <a:r>
              <a:rPr lang="en-NZ" sz="1800" dirty="0"/>
              <a:t>most important stakeholder</a:t>
            </a:r>
            <a:br>
              <a:rPr lang="en-NZ" sz="1800" dirty="0"/>
            </a:br>
            <a:r>
              <a:rPr lang="en-NZ" sz="1800" dirty="0" smtClean="0"/>
              <a:t>5. Balance </a:t>
            </a:r>
            <a:r>
              <a:rPr lang="en-NZ" sz="1800" dirty="0"/>
              <a:t>&amp; reconcile all interests according to importance or urgency</a:t>
            </a:r>
          </a:p>
          <a:p>
            <a:endParaRPr lang="en-NZ" dirty="0"/>
          </a:p>
        </p:txBody>
      </p:sp>
      <p:sp>
        <p:nvSpPr>
          <p:cNvPr id="3" name="Title 2"/>
          <p:cNvSpPr>
            <a:spLocks noGrp="1"/>
          </p:cNvSpPr>
          <p:nvPr>
            <p:ph type="title"/>
          </p:nvPr>
        </p:nvSpPr>
        <p:spPr/>
        <p:txBody>
          <a:bodyPr/>
          <a:lstStyle/>
          <a:p>
            <a:r>
              <a:rPr lang="en-NZ" dirty="0" smtClean="0"/>
              <a:t>Stakeholder analysis</a:t>
            </a:r>
            <a:endParaRPr lang="en-NZ"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22</a:t>
            </a:fld>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spTree>
    <p:extLst>
      <p:ext uri="{BB962C8B-B14F-4D97-AF65-F5344CB8AC3E}">
        <p14:creationId xmlns:p14="http://schemas.microsoft.com/office/powerpoint/2010/main" val="1678683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smtClean="0"/>
              <a:t>Table 3-4. Stakeholder Register</a:t>
            </a:r>
          </a:p>
        </p:txBody>
      </p:sp>
      <p:sp>
        <p:nvSpPr>
          <p:cNvPr id="22530" name="Footer Placeholder 3"/>
          <p:cNvSpPr>
            <a:spLocks noGrp="1"/>
          </p:cNvSpPr>
          <p:nvPr>
            <p:ph type="ftr" sz="quarter" idx="10"/>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AD017572-B563-452C-B50E-B941CEE2234C}" type="slidenum">
              <a:rPr lang="en-US"/>
              <a:pPr>
                <a:defRPr/>
              </a:pPr>
              <a:t>23</a:t>
            </a:fld>
            <a:endParaRPr lang="en-US" dirty="0"/>
          </a:p>
        </p:txBody>
      </p:sp>
      <p:pic>
        <p:nvPicPr>
          <p:cNvPr id="22534" name="Picture 6"/>
          <p:cNvPicPr>
            <a:picLocks noChangeAspect="1" noChangeArrowheads="1"/>
          </p:cNvPicPr>
          <p:nvPr/>
        </p:nvPicPr>
        <p:blipFill>
          <a:blip r:embed="rId2"/>
          <a:srcRect l="17500" t="32000" r="22500" b="22000"/>
          <a:stretch>
            <a:fillRect/>
          </a:stretch>
        </p:blipFill>
        <p:spPr bwMode="auto">
          <a:xfrm>
            <a:off x="609600" y="1600200"/>
            <a:ext cx="8110330" cy="38862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Table 3-4. Stakeholder Management Strategy</a:t>
            </a:r>
            <a:endParaRPr lang="en-US"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24</a:t>
            </a:fld>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pic>
        <p:nvPicPr>
          <p:cNvPr id="60419" name="Picture 3"/>
          <p:cNvPicPr>
            <a:picLocks noChangeAspect="1" noChangeArrowheads="1"/>
          </p:cNvPicPr>
          <p:nvPr/>
        </p:nvPicPr>
        <p:blipFill>
          <a:blip r:embed="rId2"/>
          <a:srcRect l="17500" t="26000" r="22500" b="36000"/>
          <a:stretch>
            <a:fillRect/>
          </a:stretch>
        </p:blipFill>
        <p:spPr bwMode="auto">
          <a:xfrm>
            <a:off x="609600" y="1600200"/>
            <a:ext cx="7924800" cy="3136900"/>
          </a:xfrm>
          <a:prstGeom prst="rect">
            <a:avLst/>
          </a:prstGeom>
          <a:noFill/>
          <a:ln w="9525">
            <a:noFill/>
            <a:miter lim="800000"/>
            <a:headEnd/>
            <a:tailEnd/>
          </a:ln>
          <a:effectLst/>
        </p:spPr>
      </p:pic>
      <p:sp>
        <p:nvSpPr>
          <p:cNvPr id="8" name="TextBox 7"/>
          <p:cNvSpPr txBox="1"/>
          <p:nvPr/>
        </p:nvSpPr>
        <p:spPr>
          <a:xfrm>
            <a:off x="762000" y="5105400"/>
            <a:ext cx="7893508" cy="430887"/>
          </a:xfrm>
          <a:prstGeom prst="rect">
            <a:avLst/>
          </a:prstGeom>
          <a:noFill/>
        </p:spPr>
        <p:txBody>
          <a:bodyPr wrap="none" rtlCol="0">
            <a:spAutoFit/>
          </a:bodyPr>
          <a:lstStyle/>
          <a:p>
            <a:r>
              <a:rPr lang="en-US" dirty="0" smtClean="0"/>
              <a:t>Contents are often sensitive, so do not publish this document.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Charters are normally short and include key project information and stakeholder signatures</a:t>
            </a:r>
          </a:p>
          <a:p>
            <a:r>
              <a:rPr lang="en-US" dirty="0" smtClean="0"/>
              <a:t>It’s good practice to hold a </a:t>
            </a:r>
            <a:r>
              <a:rPr lang="en-US" b="1" dirty="0" smtClean="0"/>
              <a:t>kick-off meeting </a:t>
            </a:r>
            <a:r>
              <a:rPr lang="en-US" dirty="0" smtClean="0"/>
              <a:t>at the beginning of a project so that stakeholders can meet each other, review the goals of the project, and discuss future plans</a:t>
            </a:r>
          </a:p>
          <a:p>
            <a:endParaRPr lang="en-US" dirty="0"/>
          </a:p>
        </p:txBody>
      </p:sp>
      <p:sp>
        <p:nvSpPr>
          <p:cNvPr id="3" name="Title 2"/>
          <p:cNvSpPr>
            <a:spLocks noGrp="1"/>
          </p:cNvSpPr>
          <p:nvPr>
            <p:ph type="title"/>
          </p:nvPr>
        </p:nvSpPr>
        <p:spPr/>
        <p:txBody>
          <a:bodyPr>
            <a:noAutofit/>
          </a:bodyPr>
          <a:lstStyle/>
          <a:p>
            <a:r>
              <a:rPr lang="en-US" sz="4000" dirty="0" smtClean="0"/>
              <a:t>Project Kick-off Meetings</a:t>
            </a:r>
            <a:endParaRPr lang="en-US" sz="4000"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25</a:t>
            </a:fld>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715962"/>
          </a:xfrm>
        </p:spPr>
        <p:txBody>
          <a:bodyPr>
            <a:normAutofit fontScale="90000"/>
          </a:bodyPr>
          <a:lstStyle/>
          <a:p>
            <a:r>
              <a:rPr lang="en-US" dirty="0" smtClean="0"/>
              <a:t>Figure 3-2. Kick-off Meeting Agenda</a:t>
            </a:r>
            <a:endParaRPr lang="en-US"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26</a:t>
            </a:fld>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771680"/>
            <a:ext cx="6477000" cy="550907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3"/>
          <p:cNvSpPr>
            <a:spLocks noGrp="1" noChangeArrowheads="1"/>
          </p:cNvSpPr>
          <p:nvPr>
            <p:ph idx="1"/>
          </p:nvPr>
        </p:nvSpPr>
        <p:spPr>
          <a:xfrm>
            <a:off x="381000" y="1066800"/>
            <a:ext cx="8458200" cy="5105400"/>
          </a:xfrm>
        </p:spPr>
        <p:txBody>
          <a:bodyPr/>
          <a:lstStyle/>
          <a:p>
            <a:pPr>
              <a:lnSpc>
                <a:spcPct val="90000"/>
              </a:lnSpc>
            </a:pPr>
            <a:r>
              <a:rPr lang="en-US" sz="2000" dirty="0" smtClean="0"/>
              <a:t>The main purpose of project planning is to </a:t>
            </a:r>
            <a:r>
              <a:rPr lang="en-US" sz="2000" i="1" dirty="0" smtClean="0"/>
              <a:t>guide execution</a:t>
            </a:r>
          </a:p>
          <a:p>
            <a:pPr>
              <a:lnSpc>
                <a:spcPct val="90000"/>
              </a:lnSpc>
            </a:pPr>
            <a:r>
              <a:rPr lang="en-US" sz="2000" dirty="0" smtClean="0"/>
              <a:t>Every knowledge area includes planning information (see Table 3-7 on pages 101-102)</a:t>
            </a:r>
          </a:p>
          <a:p>
            <a:pPr>
              <a:lnSpc>
                <a:spcPct val="90000"/>
              </a:lnSpc>
            </a:pPr>
            <a:r>
              <a:rPr lang="en-US" sz="2000" dirty="0" smtClean="0"/>
              <a:t>Key outputs included include:</a:t>
            </a:r>
          </a:p>
          <a:p>
            <a:pPr lvl="1">
              <a:lnSpc>
                <a:spcPct val="90000"/>
              </a:lnSpc>
            </a:pPr>
            <a:r>
              <a:rPr lang="en-US" sz="1200" dirty="0" smtClean="0"/>
              <a:t>A team contract</a:t>
            </a:r>
          </a:p>
          <a:p>
            <a:pPr lvl="1">
              <a:lnSpc>
                <a:spcPct val="90000"/>
              </a:lnSpc>
            </a:pPr>
            <a:r>
              <a:rPr lang="en-US" sz="1200" dirty="0" smtClean="0"/>
              <a:t>Requirements document</a:t>
            </a:r>
          </a:p>
          <a:p>
            <a:pPr lvl="1">
              <a:lnSpc>
                <a:spcPct val="90000"/>
              </a:lnSpc>
            </a:pPr>
            <a:r>
              <a:rPr lang="en-US" sz="1200" dirty="0" smtClean="0"/>
              <a:t>Requirements matrix</a:t>
            </a:r>
          </a:p>
          <a:p>
            <a:pPr lvl="1">
              <a:lnSpc>
                <a:spcPct val="90000"/>
              </a:lnSpc>
            </a:pPr>
            <a:r>
              <a:rPr lang="en-US" sz="1200" dirty="0" smtClean="0"/>
              <a:t>Milestone report</a:t>
            </a:r>
          </a:p>
          <a:p>
            <a:pPr lvl="1">
              <a:lnSpc>
                <a:spcPct val="90000"/>
              </a:lnSpc>
            </a:pPr>
            <a:r>
              <a:rPr lang="en-US" sz="1200" dirty="0" smtClean="0"/>
              <a:t>A project scope statement</a:t>
            </a:r>
          </a:p>
          <a:p>
            <a:pPr lvl="1">
              <a:lnSpc>
                <a:spcPct val="90000"/>
              </a:lnSpc>
            </a:pPr>
            <a:r>
              <a:rPr lang="en-US" sz="1200" dirty="0" smtClean="0"/>
              <a:t>A work breakdown structure (WBS)</a:t>
            </a:r>
          </a:p>
          <a:p>
            <a:pPr lvl="1">
              <a:lnSpc>
                <a:spcPct val="90000"/>
              </a:lnSpc>
            </a:pPr>
            <a:r>
              <a:rPr lang="en-US" sz="1200" dirty="0" smtClean="0"/>
              <a:t>Stakeholder register</a:t>
            </a:r>
          </a:p>
          <a:p>
            <a:pPr lvl="1">
              <a:lnSpc>
                <a:spcPct val="90000"/>
              </a:lnSpc>
            </a:pPr>
            <a:r>
              <a:rPr lang="en-US" sz="1200" dirty="0" smtClean="0"/>
              <a:t>Risk register</a:t>
            </a:r>
          </a:p>
          <a:p>
            <a:pPr lvl="1">
              <a:lnSpc>
                <a:spcPct val="90000"/>
              </a:lnSpc>
            </a:pPr>
            <a:r>
              <a:rPr lang="en-US" sz="1200" dirty="0" smtClean="0"/>
              <a:t>Issue log</a:t>
            </a:r>
          </a:p>
          <a:p>
            <a:pPr lvl="1">
              <a:lnSpc>
                <a:spcPct val="90000"/>
              </a:lnSpc>
            </a:pPr>
            <a:r>
              <a:rPr lang="en-US" sz="1200" dirty="0" smtClean="0"/>
              <a:t>Requirements matrix</a:t>
            </a:r>
          </a:p>
          <a:p>
            <a:pPr lvl="1">
              <a:lnSpc>
                <a:spcPct val="90000"/>
              </a:lnSpc>
            </a:pPr>
            <a:r>
              <a:rPr lang="en-US" sz="1200" dirty="0" smtClean="0"/>
              <a:t>A project schedule, in the form of a Gantt chart with all dependencies and resources entered</a:t>
            </a:r>
          </a:p>
          <a:p>
            <a:pPr lvl="1">
              <a:lnSpc>
                <a:spcPct val="90000"/>
              </a:lnSpc>
            </a:pPr>
            <a:r>
              <a:rPr lang="en-US" sz="1200" dirty="0" smtClean="0"/>
              <a:t>A list of prioritized risks (part of a risk register)</a:t>
            </a:r>
          </a:p>
          <a:p>
            <a:pPr lvl="1">
              <a:lnSpc>
                <a:spcPct val="90000"/>
              </a:lnSpc>
            </a:pPr>
            <a:r>
              <a:rPr lang="en-US" sz="1200" dirty="0" smtClean="0"/>
              <a:t>Communication plan</a:t>
            </a:r>
          </a:p>
          <a:p>
            <a:pPr lvl="1">
              <a:lnSpc>
                <a:spcPct val="90000"/>
              </a:lnSpc>
            </a:pPr>
            <a:r>
              <a:rPr lang="en-US" sz="1200" dirty="0" smtClean="0"/>
              <a:t>Stakeholder management plan</a:t>
            </a:r>
          </a:p>
          <a:p>
            <a:pPr lvl="1">
              <a:lnSpc>
                <a:spcPct val="90000"/>
              </a:lnSpc>
            </a:pPr>
            <a:r>
              <a:rPr lang="en-US" sz="1200" dirty="0" smtClean="0"/>
              <a:t>Change management plan</a:t>
            </a:r>
          </a:p>
          <a:p>
            <a:pPr lvl="1">
              <a:lnSpc>
                <a:spcPct val="90000"/>
              </a:lnSpc>
            </a:pPr>
            <a:r>
              <a:rPr lang="en-US" sz="1200" dirty="0" smtClean="0"/>
              <a:t>Performance report</a:t>
            </a:r>
          </a:p>
          <a:p>
            <a:pPr lvl="1">
              <a:lnSpc>
                <a:spcPct val="90000"/>
              </a:lnSpc>
            </a:pPr>
            <a:r>
              <a:rPr lang="en-US" sz="1200" dirty="0" smtClean="0"/>
              <a:t>Budget plan</a:t>
            </a:r>
          </a:p>
          <a:p>
            <a:pPr lvl="1">
              <a:lnSpc>
                <a:spcPct val="90000"/>
              </a:lnSpc>
            </a:pPr>
            <a:r>
              <a:rPr lang="en-US" sz="1200" dirty="0" smtClean="0"/>
              <a:t>Quality plan </a:t>
            </a:r>
          </a:p>
          <a:p>
            <a:pPr lvl="1">
              <a:lnSpc>
                <a:spcPct val="90000"/>
              </a:lnSpc>
            </a:pPr>
            <a:endParaRPr lang="en-US" dirty="0" smtClean="0"/>
          </a:p>
          <a:p>
            <a:pPr>
              <a:lnSpc>
                <a:spcPct val="90000"/>
              </a:lnSpc>
            </a:pPr>
            <a:r>
              <a:rPr lang="en-US" dirty="0" smtClean="0"/>
              <a:t>See sample documents starting on p. 104</a:t>
            </a:r>
          </a:p>
        </p:txBody>
      </p:sp>
      <p:sp>
        <p:nvSpPr>
          <p:cNvPr id="23556" name="Rectangle 2"/>
          <p:cNvSpPr>
            <a:spLocks noGrp="1" noChangeArrowheads="1"/>
          </p:cNvSpPr>
          <p:nvPr>
            <p:ph type="title"/>
          </p:nvPr>
        </p:nvSpPr>
        <p:spPr>
          <a:xfrm>
            <a:off x="304800" y="228600"/>
            <a:ext cx="8534400" cy="914400"/>
          </a:xfrm>
        </p:spPr>
        <p:txBody>
          <a:bodyPr>
            <a:normAutofit fontScale="90000"/>
          </a:bodyPr>
          <a:lstStyle/>
          <a:p>
            <a:r>
              <a:rPr lang="en-US" dirty="0" smtClean="0"/>
              <a:t>Planning Process- project plan/ proposal</a:t>
            </a:r>
          </a:p>
        </p:txBody>
      </p:sp>
      <p:sp>
        <p:nvSpPr>
          <p:cNvPr id="23554" name="Footer Placeholder 3"/>
          <p:cNvSpPr>
            <a:spLocks noGrp="1"/>
          </p:cNvSpPr>
          <p:nvPr>
            <p:ph type="ftr" sz="quarter" idx="10"/>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476446FF-E348-496B-AE9F-4CFBB14A8659}" type="slidenum">
              <a:rPr lang="en-US"/>
              <a:pPr>
                <a:defRPr/>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r>
              <a:rPr lang="en-US" sz="3600" dirty="0" smtClean="0"/>
              <a:t>Figure 3-4. JWD Consulting Intranet Site Project Baseline Gantt Chart</a:t>
            </a:r>
          </a:p>
        </p:txBody>
      </p:sp>
      <p:sp>
        <p:nvSpPr>
          <p:cNvPr id="6" name="Slide Number Placeholder 5"/>
          <p:cNvSpPr>
            <a:spLocks noGrp="1"/>
          </p:cNvSpPr>
          <p:nvPr>
            <p:ph type="sldNum" sz="quarter" idx="11"/>
          </p:nvPr>
        </p:nvSpPr>
        <p:spPr/>
        <p:txBody>
          <a:bodyPr/>
          <a:lstStyle/>
          <a:p>
            <a:pPr>
              <a:defRPr/>
            </a:pPr>
            <a:fld id="{C796DE11-80E7-4489-BDD7-4B19D01BE34D}" type="slidenum">
              <a:rPr lang="en-US" smtClean="0"/>
              <a:pPr>
                <a:defRPr/>
              </a:pPr>
              <a:t>28</a:t>
            </a:fld>
            <a:endParaRPr lang="en-US" dirty="0"/>
          </a:p>
        </p:txBody>
      </p:sp>
      <p:sp>
        <p:nvSpPr>
          <p:cNvPr id="7" name="Footer Placeholder 6"/>
          <p:cNvSpPr>
            <a:spLocks noGrp="1"/>
          </p:cNvSpPr>
          <p:nvPr>
            <p:ph type="ftr" sz="quarter" idx="10"/>
          </p:nvPr>
        </p:nvSpPr>
        <p:spPr/>
        <p:txBody>
          <a:bodyPr/>
          <a:lstStyle/>
          <a:p>
            <a:pPr>
              <a:defRPr/>
            </a:pPr>
            <a:r>
              <a:rPr lang="en-US" smtClean="0"/>
              <a:t>Information Technology Project Management, Seventh Edition</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448841"/>
            <a:ext cx="8915399" cy="406453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381000" y="274638"/>
            <a:ext cx="8305800" cy="792162"/>
          </a:xfrm>
        </p:spPr>
        <p:txBody>
          <a:bodyPr>
            <a:normAutofit fontScale="90000"/>
          </a:bodyPr>
          <a:lstStyle/>
          <a:p>
            <a:r>
              <a:rPr lang="en-US" dirty="0" smtClean="0"/>
              <a:t>Table. 3-10. List of Prioritized Risks</a:t>
            </a:r>
          </a:p>
        </p:txBody>
      </p:sp>
      <p:sp>
        <p:nvSpPr>
          <p:cNvPr id="25602" name="Footer Placeholder 3"/>
          <p:cNvSpPr>
            <a:spLocks noGrp="1"/>
          </p:cNvSpPr>
          <p:nvPr>
            <p:ph type="ftr" sz="quarter" idx="10"/>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7A0A30AB-D70B-42B2-ADEA-06E774E5A2E9}" type="slidenum">
              <a:rPr lang="en-US"/>
              <a:pPr>
                <a:defRPr/>
              </a:pPr>
              <a:t>29</a:t>
            </a:fld>
            <a:endParaRPr lang="en-US" dirty="0"/>
          </a:p>
        </p:txBody>
      </p:sp>
      <p:pic>
        <p:nvPicPr>
          <p:cNvPr id="25605" name="Picture 7" descr="Tbl03-08"/>
          <p:cNvPicPr>
            <a:picLocks noChangeAspect="1" noChangeArrowheads="1"/>
          </p:cNvPicPr>
          <p:nvPr/>
        </p:nvPicPr>
        <p:blipFill>
          <a:blip r:embed="rId2"/>
          <a:srcRect t="5035"/>
          <a:stretch>
            <a:fillRect/>
          </a:stretch>
        </p:blipFill>
        <p:spPr bwMode="auto">
          <a:xfrm>
            <a:off x="228600" y="1143000"/>
            <a:ext cx="8763000" cy="4376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idx="1"/>
          </p:nvPr>
        </p:nvSpPr>
        <p:spPr/>
        <p:txBody>
          <a:bodyPr/>
          <a:lstStyle/>
          <a:p>
            <a:pPr>
              <a:lnSpc>
                <a:spcPct val="90000"/>
              </a:lnSpc>
            </a:pPr>
            <a:r>
              <a:rPr lang="en-US" dirty="0" smtClean="0"/>
              <a:t>A </a:t>
            </a:r>
            <a:r>
              <a:rPr lang="en-US" b="1" dirty="0" smtClean="0"/>
              <a:t>process</a:t>
            </a:r>
            <a:r>
              <a:rPr lang="en-US" dirty="0" smtClean="0"/>
              <a:t> is a series of actions directed toward a particular result</a:t>
            </a:r>
          </a:p>
          <a:p>
            <a:pPr>
              <a:lnSpc>
                <a:spcPct val="90000"/>
              </a:lnSpc>
            </a:pPr>
            <a:r>
              <a:rPr lang="en-US" dirty="0" smtClean="0"/>
              <a:t>Project management can be viewed as a number of interlinked processes</a:t>
            </a:r>
          </a:p>
          <a:p>
            <a:pPr>
              <a:lnSpc>
                <a:spcPct val="90000"/>
              </a:lnSpc>
            </a:pPr>
            <a:r>
              <a:rPr lang="en-US" dirty="0" smtClean="0"/>
              <a:t>The project management process groups include</a:t>
            </a:r>
          </a:p>
          <a:p>
            <a:pPr lvl="1">
              <a:lnSpc>
                <a:spcPct val="90000"/>
              </a:lnSpc>
            </a:pPr>
            <a:r>
              <a:rPr lang="en-US" dirty="0" smtClean="0"/>
              <a:t>initiating processes</a:t>
            </a:r>
          </a:p>
          <a:p>
            <a:pPr lvl="1">
              <a:lnSpc>
                <a:spcPct val="90000"/>
              </a:lnSpc>
            </a:pPr>
            <a:r>
              <a:rPr lang="en-US" dirty="0" smtClean="0"/>
              <a:t>planning processes</a:t>
            </a:r>
          </a:p>
          <a:p>
            <a:pPr lvl="1">
              <a:lnSpc>
                <a:spcPct val="90000"/>
              </a:lnSpc>
            </a:pPr>
            <a:r>
              <a:rPr lang="en-US" dirty="0" smtClean="0"/>
              <a:t>executing processes</a:t>
            </a:r>
          </a:p>
          <a:p>
            <a:pPr lvl="1">
              <a:lnSpc>
                <a:spcPct val="90000"/>
              </a:lnSpc>
            </a:pPr>
            <a:r>
              <a:rPr lang="en-US" dirty="0" smtClean="0"/>
              <a:t>monitoring and controlling processes</a:t>
            </a:r>
          </a:p>
          <a:p>
            <a:pPr lvl="1">
              <a:lnSpc>
                <a:spcPct val="90000"/>
              </a:lnSpc>
            </a:pPr>
            <a:r>
              <a:rPr lang="en-US" dirty="0" smtClean="0"/>
              <a:t>closing processes</a:t>
            </a:r>
          </a:p>
        </p:txBody>
      </p:sp>
      <p:sp>
        <p:nvSpPr>
          <p:cNvPr id="11268" name="Rectangle 2"/>
          <p:cNvSpPr>
            <a:spLocks noGrp="1" noChangeArrowheads="1"/>
          </p:cNvSpPr>
          <p:nvPr>
            <p:ph type="title"/>
          </p:nvPr>
        </p:nvSpPr>
        <p:spPr/>
        <p:txBody>
          <a:bodyPr>
            <a:normAutofit fontScale="90000"/>
          </a:bodyPr>
          <a:lstStyle/>
          <a:p>
            <a:r>
              <a:rPr lang="en-US" dirty="0" smtClean="0"/>
              <a:t>Project Management Process Groups</a:t>
            </a:r>
          </a:p>
        </p:txBody>
      </p:sp>
      <p:sp>
        <p:nvSpPr>
          <p:cNvPr id="5" name="Slide Number Placeholder 4"/>
          <p:cNvSpPr>
            <a:spLocks noGrp="1"/>
          </p:cNvSpPr>
          <p:nvPr>
            <p:ph type="sldNum" sz="quarter" idx="11"/>
          </p:nvPr>
        </p:nvSpPr>
        <p:spPr/>
        <p:txBody>
          <a:bodyPr/>
          <a:lstStyle/>
          <a:p>
            <a:pPr>
              <a:defRPr/>
            </a:pPr>
            <a:fld id="{F8AED908-43D9-4212-A793-D8372221D34A}" type="slidenum">
              <a:rPr lang="en-US"/>
              <a:pPr>
                <a:defRPr/>
              </a:pPr>
              <a:t>3</a:t>
            </a:fld>
            <a:endParaRPr lang="en-US" dirty="0"/>
          </a:p>
        </p:txBody>
      </p:sp>
      <p:sp>
        <p:nvSpPr>
          <p:cNvPr id="6" name="Footer Placeholder 4"/>
          <p:cNvSpPr>
            <a:spLocks noGrp="1"/>
          </p:cNvSpPr>
          <p:nvPr>
            <p:ph type="ftr" sz="quarter" idx="10"/>
          </p:nvPr>
        </p:nvSpPr>
        <p:spPr bwMode="auto">
          <a:xfrm>
            <a:off x="0" y="6492875"/>
            <a:ext cx="2590800" cy="365125"/>
          </a:xfrm>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Seventh Edition</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p:txBody>
          <a:bodyPr/>
          <a:lstStyle/>
          <a:p>
            <a:pPr>
              <a:lnSpc>
                <a:spcPct val="80000"/>
              </a:lnSpc>
            </a:pPr>
            <a:r>
              <a:rPr lang="en-US" sz="2400" dirty="0" smtClean="0"/>
              <a:t>Usually takes the most time and resources to perform project execution </a:t>
            </a:r>
          </a:p>
          <a:p>
            <a:pPr>
              <a:lnSpc>
                <a:spcPct val="80000"/>
              </a:lnSpc>
            </a:pPr>
            <a:r>
              <a:rPr lang="en-US" sz="2400" dirty="0" smtClean="0"/>
              <a:t>Project managers must use their leadership skills to handle the many challenges that occur during project execution</a:t>
            </a:r>
          </a:p>
          <a:p>
            <a:pPr>
              <a:lnSpc>
                <a:spcPct val="80000"/>
              </a:lnSpc>
            </a:pPr>
            <a:r>
              <a:rPr lang="en-US" sz="2400" dirty="0" smtClean="0"/>
              <a:t>Table 3-11 on p. 111 lists the executing processes and outputs. Many project sponsors and customers focus on deliverables related to providing the products, services, or results desired from the project</a:t>
            </a:r>
          </a:p>
          <a:p>
            <a:pPr>
              <a:lnSpc>
                <a:spcPct val="80000"/>
              </a:lnSpc>
            </a:pPr>
            <a:r>
              <a:rPr lang="en-US" sz="2400" dirty="0" smtClean="0"/>
              <a:t>A milestone report (example on pp. 112-113) can help focus on completing major milestones</a:t>
            </a:r>
          </a:p>
        </p:txBody>
      </p:sp>
      <p:sp>
        <p:nvSpPr>
          <p:cNvPr id="26628" name="Rectangle 2"/>
          <p:cNvSpPr>
            <a:spLocks noGrp="1" noChangeArrowheads="1"/>
          </p:cNvSpPr>
          <p:nvPr>
            <p:ph type="title"/>
          </p:nvPr>
        </p:nvSpPr>
        <p:spPr/>
        <p:txBody>
          <a:bodyPr/>
          <a:lstStyle/>
          <a:p>
            <a:r>
              <a:rPr lang="en-US" dirty="0" smtClean="0"/>
              <a:t>Project Executing Process</a:t>
            </a:r>
          </a:p>
        </p:txBody>
      </p:sp>
      <p:sp>
        <p:nvSpPr>
          <p:cNvPr id="26626" name="Footer Placeholder 3"/>
          <p:cNvSpPr>
            <a:spLocks noGrp="1"/>
          </p:cNvSpPr>
          <p:nvPr>
            <p:ph type="ftr" sz="quarter" idx="10"/>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E98E000D-C36D-44D8-9618-8D9141201FD0}" type="slidenum">
              <a:rPr lang="en-US"/>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a:xfrm>
            <a:off x="381000" y="228600"/>
            <a:ext cx="8686800" cy="411163"/>
          </a:xfrm>
        </p:spPr>
        <p:txBody>
          <a:bodyPr>
            <a:normAutofit fontScale="90000"/>
          </a:bodyPr>
          <a:lstStyle/>
          <a:p>
            <a:r>
              <a:rPr lang="en-US" sz="3600" dirty="0" smtClean="0"/>
              <a:t>Part of Milestone Report (Table 3-11, partial)</a:t>
            </a:r>
          </a:p>
        </p:txBody>
      </p:sp>
      <p:sp>
        <p:nvSpPr>
          <p:cNvPr id="27650" name="Footer Placeholder 3"/>
          <p:cNvSpPr>
            <a:spLocks noGrp="1"/>
          </p:cNvSpPr>
          <p:nvPr>
            <p:ph type="ftr" sz="quarter" idx="10"/>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EA4B2BE0-17FD-4B0D-B334-A8081BCC28FF}" type="slidenum">
              <a:rPr lang="en-US"/>
              <a:pPr>
                <a:defRPr/>
              </a:pPr>
              <a:t>31</a:t>
            </a:fld>
            <a:endParaRPr lang="en-US" dirty="0"/>
          </a:p>
        </p:txBody>
      </p:sp>
      <p:pic>
        <p:nvPicPr>
          <p:cNvPr id="27654" name="Picture 6"/>
          <p:cNvPicPr>
            <a:picLocks noChangeAspect="1" noChangeArrowheads="1"/>
          </p:cNvPicPr>
          <p:nvPr/>
        </p:nvPicPr>
        <p:blipFill rotWithShape="1">
          <a:blip r:embed="rId2"/>
          <a:srcRect l="23125" t="16000" r="26875" b="19597"/>
          <a:stretch/>
        </p:blipFill>
        <p:spPr bwMode="auto">
          <a:xfrm>
            <a:off x="1219200" y="838200"/>
            <a:ext cx="6781800" cy="545961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3"/>
          <p:cNvSpPr>
            <a:spLocks noGrp="1" noChangeArrowheads="1"/>
          </p:cNvSpPr>
          <p:nvPr>
            <p:ph idx="1"/>
          </p:nvPr>
        </p:nvSpPr>
        <p:spPr>
          <a:xfrm>
            <a:off x="381000" y="1524000"/>
            <a:ext cx="8458200" cy="4876800"/>
          </a:xfrm>
        </p:spPr>
        <p:txBody>
          <a:bodyPr/>
          <a:lstStyle/>
          <a:p>
            <a:r>
              <a:rPr lang="en-US" dirty="0" smtClean="0"/>
              <a:t>Involves measuring progress toward project objectives, monitoring deviation from the plan, and taking correction actions</a:t>
            </a:r>
          </a:p>
          <a:p>
            <a:r>
              <a:rPr lang="en-US" dirty="0" smtClean="0"/>
              <a:t>Affects all other process groups and occurs during all phases of the project life cycle</a:t>
            </a:r>
          </a:p>
          <a:p>
            <a:r>
              <a:rPr lang="en-US" dirty="0" smtClean="0"/>
              <a:t>Outputs include performance reports, change requests, and updates to various plans</a:t>
            </a:r>
          </a:p>
          <a:p>
            <a:r>
              <a:rPr lang="en-US" dirty="0" smtClean="0"/>
              <a:t>See Table 3-13</a:t>
            </a:r>
          </a:p>
        </p:txBody>
      </p:sp>
      <p:sp>
        <p:nvSpPr>
          <p:cNvPr id="29700" name="Rectangle 2"/>
          <p:cNvSpPr>
            <a:spLocks noGrp="1" noChangeArrowheads="1"/>
          </p:cNvSpPr>
          <p:nvPr>
            <p:ph type="title"/>
          </p:nvPr>
        </p:nvSpPr>
        <p:spPr/>
        <p:txBody>
          <a:bodyPr>
            <a:normAutofit fontScale="90000"/>
          </a:bodyPr>
          <a:lstStyle/>
          <a:p>
            <a:r>
              <a:rPr lang="en-US" dirty="0" smtClean="0"/>
              <a:t>Project Monitoring and Controlling Process</a:t>
            </a:r>
          </a:p>
        </p:txBody>
      </p:sp>
      <p:sp>
        <p:nvSpPr>
          <p:cNvPr id="29698" name="Footer Placeholder 3"/>
          <p:cNvSpPr>
            <a:spLocks noGrp="1"/>
          </p:cNvSpPr>
          <p:nvPr>
            <p:ph type="ftr" sz="quarter" idx="10"/>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C5C447AD-2CF7-4B9B-94B9-5E6680F2F27E}" type="slidenum">
              <a:rPr lang="en-US"/>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3"/>
          <p:cNvSpPr>
            <a:spLocks noGrp="1" noChangeArrowheads="1"/>
          </p:cNvSpPr>
          <p:nvPr>
            <p:ph idx="1"/>
          </p:nvPr>
        </p:nvSpPr>
        <p:spPr>
          <a:xfrm>
            <a:off x="304800" y="1371600"/>
            <a:ext cx="8458200" cy="5257800"/>
          </a:xfrm>
        </p:spPr>
        <p:txBody>
          <a:bodyPr/>
          <a:lstStyle/>
          <a:p>
            <a:r>
              <a:rPr lang="en-US" dirty="0" smtClean="0"/>
              <a:t>Involves gaining stakeholder and customer acceptance of the final products and services </a:t>
            </a:r>
          </a:p>
          <a:p>
            <a:r>
              <a:rPr lang="en-US" dirty="0" smtClean="0"/>
              <a:t>Even if projects are not completed, they should be closed out to learn from the past</a:t>
            </a:r>
          </a:p>
          <a:p>
            <a:r>
              <a:rPr lang="en-US" dirty="0" smtClean="0"/>
              <a:t>Outputs include project files and lessons-learned reports, part of organizational process assets</a:t>
            </a:r>
          </a:p>
          <a:p>
            <a:r>
              <a:rPr lang="en-US" dirty="0" smtClean="0"/>
              <a:t>Most projects also include a final report and presentation to the sponsor/senior management</a:t>
            </a:r>
          </a:p>
        </p:txBody>
      </p:sp>
      <p:sp>
        <p:nvSpPr>
          <p:cNvPr id="30724" name="Rectangle 2"/>
          <p:cNvSpPr>
            <a:spLocks noGrp="1" noChangeArrowheads="1"/>
          </p:cNvSpPr>
          <p:nvPr>
            <p:ph type="title"/>
          </p:nvPr>
        </p:nvSpPr>
        <p:spPr/>
        <p:txBody>
          <a:bodyPr/>
          <a:lstStyle/>
          <a:p>
            <a:r>
              <a:rPr lang="en-US" dirty="0" smtClean="0"/>
              <a:t>Project Closing</a:t>
            </a:r>
          </a:p>
        </p:txBody>
      </p:sp>
      <p:sp>
        <p:nvSpPr>
          <p:cNvPr id="30722" name="Footer Placeholder 3"/>
          <p:cNvSpPr>
            <a:spLocks noGrp="1"/>
          </p:cNvSpPr>
          <p:nvPr>
            <p:ph type="ftr" sz="quarter" idx="10"/>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2FD83BAD-2D16-456B-A291-B3EF43DFB6A9}" type="slidenum">
              <a:rPr lang="en-US"/>
              <a:pPr>
                <a:defRPr/>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2"/>
          <p:cNvSpPr>
            <a:spLocks noGrp="1"/>
          </p:cNvSpPr>
          <p:nvPr>
            <p:ph idx="1"/>
          </p:nvPr>
        </p:nvSpPr>
        <p:spPr/>
        <p:txBody>
          <a:bodyPr/>
          <a:lstStyle/>
          <a:p>
            <a:r>
              <a:rPr lang="en-US" dirty="0" smtClean="0"/>
              <a:t>Available on AUT online with assignment 1 </a:t>
            </a:r>
          </a:p>
        </p:txBody>
      </p:sp>
      <p:sp>
        <p:nvSpPr>
          <p:cNvPr id="31746" name="Title 1"/>
          <p:cNvSpPr>
            <a:spLocks noGrp="1"/>
          </p:cNvSpPr>
          <p:nvPr>
            <p:ph type="title"/>
          </p:nvPr>
        </p:nvSpPr>
        <p:spPr/>
        <p:txBody>
          <a:bodyPr/>
          <a:lstStyle/>
          <a:p>
            <a:r>
              <a:rPr lang="en-US" dirty="0" smtClean="0"/>
              <a:t>Templates</a:t>
            </a:r>
          </a:p>
        </p:txBody>
      </p:sp>
      <p:sp>
        <p:nvSpPr>
          <p:cNvPr id="31748" name="Footer Placeholder 3"/>
          <p:cNvSpPr>
            <a:spLocks noGrp="1"/>
          </p:cNvSpPr>
          <p:nvPr>
            <p:ph type="ftr" sz="quarter" idx="10"/>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2B33C8F4-4D5A-4375-9A45-E37276847D25}" type="slidenum">
              <a:rPr lang="en-US" smtClean="0"/>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3"/>
          <p:cNvSpPr>
            <a:spLocks noGrp="1" noChangeArrowheads="1"/>
          </p:cNvSpPr>
          <p:nvPr>
            <p:ph idx="1"/>
          </p:nvPr>
        </p:nvSpPr>
        <p:spPr>
          <a:xfrm>
            <a:off x="228600" y="1295400"/>
            <a:ext cx="8763000" cy="4525962"/>
          </a:xfrm>
        </p:spPr>
        <p:txBody>
          <a:bodyPr/>
          <a:lstStyle/>
          <a:p>
            <a:r>
              <a:rPr lang="en-US" sz="2400" dirty="0" smtClean="0"/>
              <a:t>The five project management process groups are initiating, planning, executing, monitoring and controlling, and closing</a:t>
            </a:r>
          </a:p>
          <a:p>
            <a:r>
              <a:rPr lang="en-US" sz="2400" dirty="0" smtClean="0"/>
              <a:t>You can map the main activities of each process group to the nine knowledge areas</a:t>
            </a:r>
          </a:p>
          <a:p>
            <a:r>
              <a:rPr lang="en-US" sz="2400" dirty="0" smtClean="0"/>
              <a:t>Some organizations develop their own information technology project management methodologies</a:t>
            </a:r>
          </a:p>
          <a:p>
            <a:pPr marL="109537" indent="0">
              <a:buNone/>
            </a:pPr>
            <a:endParaRPr lang="en-US" sz="2400" dirty="0" smtClean="0"/>
          </a:p>
        </p:txBody>
      </p:sp>
      <p:sp>
        <p:nvSpPr>
          <p:cNvPr id="32772" name="Rectangle 2"/>
          <p:cNvSpPr>
            <a:spLocks noGrp="1" noChangeArrowheads="1"/>
          </p:cNvSpPr>
          <p:nvPr>
            <p:ph type="title"/>
          </p:nvPr>
        </p:nvSpPr>
        <p:spPr/>
        <p:txBody>
          <a:bodyPr/>
          <a:lstStyle/>
          <a:p>
            <a:r>
              <a:rPr lang="en-US" dirty="0" smtClean="0"/>
              <a:t>Chapter Summary</a:t>
            </a:r>
          </a:p>
        </p:txBody>
      </p:sp>
      <p:sp>
        <p:nvSpPr>
          <p:cNvPr id="32770" name="Footer Placeholder 3"/>
          <p:cNvSpPr>
            <a:spLocks noGrp="1"/>
          </p:cNvSpPr>
          <p:nvPr>
            <p:ph type="ftr" sz="quarter" idx="10"/>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4B151D96-BD4B-49C9-8E2C-53D6B85F0E4F}" type="slidenum">
              <a:rPr lang="en-US"/>
              <a:pPr>
                <a:defRPr/>
              </a:pPr>
              <a:t>35</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3"/>
          <p:cNvSpPr>
            <a:spLocks noGrp="1" noChangeArrowheads="1"/>
          </p:cNvSpPr>
          <p:nvPr>
            <p:ph idx="1"/>
          </p:nvPr>
        </p:nvSpPr>
        <p:spPr/>
        <p:txBody>
          <a:bodyPr/>
          <a:lstStyle/>
          <a:p>
            <a:r>
              <a:rPr lang="en-US" dirty="0" smtClean="0"/>
              <a:t>You can map the main activities of each PM process group into the ten knowledge areas using the PMBOK</a:t>
            </a:r>
            <a:r>
              <a:rPr lang="en-US" dirty="0" smtClean="0">
                <a:cs typeface="Times New Roman" pitchFamily="18" charset="0"/>
              </a:rPr>
              <a:t>® Guide, Fifth Edition, 2012</a:t>
            </a:r>
          </a:p>
          <a:p>
            <a:r>
              <a:rPr lang="en-US" dirty="0" smtClean="0"/>
              <a:t>Note that there are activities from </a:t>
            </a:r>
            <a:r>
              <a:rPr lang="en-US" u="sng" dirty="0" smtClean="0"/>
              <a:t>each</a:t>
            </a:r>
            <a:r>
              <a:rPr lang="en-US" dirty="0" smtClean="0"/>
              <a:t> knowledge area under the planning process groups</a:t>
            </a:r>
          </a:p>
        </p:txBody>
      </p:sp>
      <p:sp>
        <p:nvSpPr>
          <p:cNvPr id="15364" name="Rectangle 2"/>
          <p:cNvSpPr>
            <a:spLocks noGrp="1" noChangeArrowheads="1"/>
          </p:cNvSpPr>
          <p:nvPr>
            <p:ph type="title"/>
          </p:nvPr>
        </p:nvSpPr>
        <p:spPr/>
        <p:txBody>
          <a:bodyPr>
            <a:normAutofit fontScale="90000"/>
          </a:bodyPr>
          <a:lstStyle/>
          <a:p>
            <a:r>
              <a:rPr lang="en-US" dirty="0" smtClean="0"/>
              <a:t>Mapping the Process Groups to the Knowledge Areas</a:t>
            </a:r>
          </a:p>
        </p:txBody>
      </p:sp>
      <p:sp>
        <p:nvSpPr>
          <p:cNvPr id="5" name="Slide Number Placeholder 4"/>
          <p:cNvSpPr>
            <a:spLocks noGrp="1"/>
          </p:cNvSpPr>
          <p:nvPr>
            <p:ph type="sldNum" sz="quarter" idx="11"/>
          </p:nvPr>
        </p:nvSpPr>
        <p:spPr/>
        <p:txBody>
          <a:bodyPr/>
          <a:lstStyle/>
          <a:p>
            <a:pPr>
              <a:defRPr/>
            </a:pPr>
            <a:fld id="{72CF1CC0-22B0-4822-B97E-4BD2FC87C9B0}" type="slidenum">
              <a:rPr lang="en-US"/>
              <a:pPr>
                <a:defRPr/>
              </a:pPr>
              <a:t>4</a:t>
            </a:fld>
            <a:endParaRPr lang="en-US" dirty="0"/>
          </a:p>
        </p:txBody>
      </p:sp>
      <p:sp>
        <p:nvSpPr>
          <p:cNvPr id="6" name="Footer Placeholder 4"/>
          <p:cNvSpPr>
            <a:spLocks noGrp="1"/>
          </p:cNvSpPr>
          <p:nvPr>
            <p:ph type="ftr" sz="quarter" idx="10"/>
          </p:nvPr>
        </p:nvSpPr>
        <p:spPr bwMode="auto">
          <a:xfrm>
            <a:off x="0" y="6492875"/>
            <a:ext cx="2590800" cy="365125"/>
          </a:xfrm>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Seventh Edition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228600" y="0"/>
            <a:ext cx="8610600" cy="1143000"/>
          </a:xfrm>
        </p:spPr>
        <p:txBody>
          <a:bodyPr>
            <a:normAutofit/>
          </a:bodyPr>
          <a:lstStyle/>
          <a:p>
            <a:r>
              <a:rPr lang="en-US" sz="3200" dirty="0" smtClean="0"/>
              <a:t>Table 3-1. Project Management Process Groups and Knowledge Area Mapping*</a:t>
            </a:r>
          </a:p>
        </p:txBody>
      </p:sp>
      <p:sp>
        <p:nvSpPr>
          <p:cNvPr id="7" name="Slide Number Placeholder 6"/>
          <p:cNvSpPr>
            <a:spLocks noGrp="1"/>
          </p:cNvSpPr>
          <p:nvPr>
            <p:ph type="sldNum" sz="quarter" idx="11"/>
          </p:nvPr>
        </p:nvSpPr>
        <p:spPr/>
        <p:txBody>
          <a:bodyPr/>
          <a:lstStyle/>
          <a:p>
            <a:pPr>
              <a:defRPr/>
            </a:pPr>
            <a:fld id="{C796DE11-80E7-4489-BDD7-4B19D01BE34D}" type="slidenum">
              <a:rPr lang="en-US" smtClean="0"/>
              <a:pPr>
                <a:defRPr/>
              </a:pPr>
              <a:t>5</a:t>
            </a:fld>
            <a:endParaRPr lang="en-US" dirty="0"/>
          </a:p>
        </p:txBody>
      </p:sp>
      <p:sp>
        <p:nvSpPr>
          <p:cNvPr id="16388" name="Rectangle 8"/>
          <p:cNvSpPr>
            <a:spLocks noChangeArrowheads="1"/>
          </p:cNvSpPr>
          <p:nvPr/>
        </p:nvSpPr>
        <p:spPr bwMode="auto">
          <a:xfrm>
            <a:off x="6629400" y="3733800"/>
            <a:ext cx="533400" cy="152400"/>
          </a:xfrm>
          <a:prstGeom prst="rect">
            <a:avLst/>
          </a:prstGeom>
          <a:solidFill>
            <a:schemeClr val="bg1"/>
          </a:solidFill>
          <a:ln w="9525">
            <a:solidFill>
              <a:schemeClr val="bg1"/>
            </a:solidFill>
            <a:miter lim="800000"/>
            <a:headEnd/>
            <a:tailEnd/>
          </a:ln>
        </p:spPr>
        <p:txBody>
          <a:bodyPr wrap="none" anchor="ctr"/>
          <a:lstStyle/>
          <a:p>
            <a:endParaRPr lang="en-US" dirty="0"/>
          </a:p>
        </p:txBody>
      </p:sp>
      <p:sp>
        <p:nvSpPr>
          <p:cNvPr id="9" name="Footer Placeholder 4"/>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Seventh Edition</a:t>
            </a:r>
            <a:endParaRPr lang="en-US" dirty="0"/>
          </a:p>
        </p:txBody>
      </p:sp>
      <p:sp>
        <p:nvSpPr>
          <p:cNvPr id="11" name="TextBox 10"/>
          <p:cNvSpPr txBox="1"/>
          <p:nvPr/>
        </p:nvSpPr>
        <p:spPr>
          <a:xfrm>
            <a:off x="2895600" y="6088559"/>
            <a:ext cx="5915402" cy="769441"/>
          </a:xfrm>
          <a:prstGeom prst="rect">
            <a:avLst/>
          </a:prstGeom>
          <a:noFill/>
        </p:spPr>
        <p:txBody>
          <a:bodyPr wrap="none" rtlCol="0">
            <a:spAutoFit/>
          </a:bodyPr>
          <a:lstStyle/>
          <a:p>
            <a:r>
              <a:rPr lang="en-US" dirty="0" smtClean="0"/>
              <a:t>*Source</a:t>
            </a:r>
            <a:r>
              <a:rPr lang="en-US" dirty="0"/>
              <a:t>: PMBOK® Guide, </a:t>
            </a:r>
            <a:r>
              <a:rPr lang="en-US" dirty="0" smtClean="0"/>
              <a:t>Fifth Edition</a:t>
            </a:r>
            <a:r>
              <a:rPr lang="en-US" dirty="0"/>
              <a:t>, </a:t>
            </a:r>
            <a:r>
              <a:rPr lang="en-US" dirty="0" smtClean="0"/>
              <a:t>2012.</a:t>
            </a:r>
            <a:endParaRPr lang="en-US" dirty="0"/>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524" y="1142999"/>
            <a:ext cx="6514688" cy="4945559"/>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563562"/>
          </a:xfrm>
        </p:spPr>
        <p:txBody>
          <a:bodyPr>
            <a:noAutofit/>
          </a:bodyPr>
          <a:lstStyle/>
          <a:p>
            <a:r>
              <a:rPr lang="en-US" sz="4000" dirty="0" smtClean="0"/>
              <a:t>Table 3-1. continued</a:t>
            </a:r>
            <a:endParaRPr lang="en-US" sz="4000"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6</a:t>
            </a:fld>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657241"/>
            <a:ext cx="5562600" cy="589827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3"/>
          <p:cNvSpPr>
            <a:spLocks noGrp="1" noChangeArrowheads="1"/>
          </p:cNvSpPr>
          <p:nvPr>
            <p:ph idx="1"/>
          </p:nvPr>
        </p:nvSpPr>
        <p:spPr/>
        <p:txBody>
          <a:bodyPr/>
          <a:lstStyle/>
          <a:p>
            <a:pPr>
              <a:lnSpc>
                <a:spcPct val="90000"/>
              </a:lnSpc>
            </a:pPr>
            <a:r>
              <a:rPr lang="en-US" dirty="0" smtClean="0"/>
              <a:t>Just as projects are unique, so are approaches to project management</a:t>
            </a:r>
          </a:p>
          <a:p>
            <a:pPr>
              <a:lnSpc>
                <a:spcPct val="90000"/>
              </a:lnSpc>
            </a:pPr>
            <a:r>
              <a:rPr lang="en-US" dirty="0" smtClean="0"/>
              <a:t>Many organizations develop their own project management methodologies, especially for IT projects</a:t>
            </a:r>
          </a:p>
          <a:p>
            <a:pPr>
              <a:lnSpc>
                <a:spcPct val="90000"/>
              </a:lnSpc>
            </a:pPr>
            <a:r>
              <a:rPr lang="en-US" dirty="0" smtClean="0"/>
              <a:t>A </a:t>
            </a:r>
            <a:r>
              <a:rPr lang="en-US" b="1" dirty="0" smtClean="0"/>
              <a:t>methodology</a:t>
            </a:r>
            <a:r>
              <a:rPr lang="en-US" dirty="0" smtClean="0"/>
              <a:t> describes </a:t>
            </a:r>
            <a:r>
              <a:rPr lang="en-US" i="1" dirty="0" smtClean="0"/>
              <a:t>how</a:t>
            </a:r>
            <a:r>
              <a:rPr lang="en-US" dirty="0" smtClean="0"/>
              <a:t> things should be done; a </a:t>
            </a:r>
            <a:r>
              <a:rPr lang="en-US" b="1" dirty="0" smtClean="0"/>
              <a:t>standard</a:t>
            </a:r>
            <a:r>
              <a:rPr lang="en-US" dirty="0" smtClean="0"/>
              <a:t> describes </a:t>
            </a:r>
            <a:r>
              <a:rPr lang="en-US" i="1" dirty="0" smtClean="0"/>
              <a:t>what</a:t>
            </a:r>
            <a:r>
              <a:rPr lang="en-US" dirty="0" smtClean="0"/>
              <a:t> should be done</a:t>
            </a:r>
          </a:p>
          <a:p>
            <a:pPr>
              <a:lnSpc>
                <a:spcPct val="90000"/>
              </a:lnSpc>
            </a:pPr>
            <a:r>
              <a:rPr lang="en-US" dirty="0" smtClean="0"/>
              <a:t>PRINCE2, Agile, RUP, and Six Sigma provide different project management methodologies</a:t>
            </a:r>
          </a:p>
        </p:txBody>
      </p:sp>
      <p:sp>
        <p:nvSpPr>
          <p:cNvPr id="18436" name="Rectangle 2"/>
          <p:cNvSpPr>
            <a:spLocks noGrp="1" noChangeArrowheads="1"/>
          </p:cNvSpPr>
          <p:nvPr>
            <p:ph type="title"/>
          </p:nvPr>
        </p:nvSpPr>
        <p:spPr/>
        <p:txBody>
          <a:bodyPr>
            <a:normAutofit fontScale="90000"/>
          </a:bodyPr>
          <a:lstStyle/>
          <a:p>
            <a:r>
              <a:rPr lang="en-US" dirty="0" smtClean="0"/>
              <a:t>Developing an IT Project Management Methodology</a:t>
            </a:r>
          </a:p>
        </p:txBody>
      </p:sp>
      <p:sp>
        <p:nvSpPr>
          <p:cNvPr id="18434" name="Footer Placeholder 3"/>
          <p:cNvSpPr>
            <a:spLocks noGrp="1"/>
          </p:cNvSpPr>
          <p:nvPr>
            <p:ph type="ftr" sz="quarter" idx="10"/>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54BA1540-2B10-4CE1-8F3A-B02A9467FB53}" type="slidenum">
              <a:rPr lang="en-US"/>
              <a:pPr>
                <a:defRPr/>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81138"/>
            <a:ext cx="8915400" cy="4525962"/>
          </a:xfrm>
        </p:spPr>
        <p:txBody>
          <a:bodyPr/>
          <a:lstStyle/>
          <a:p>
            <a:r>
              <a:rPr lang="en-US" dirty="0" smtClean="0"/>
              <a:t>It is good practice to lay the groundwork for a project before it officially starts</a:t>
            </a:r>
          </a:p>
          <a:p>
            <a:r>
              <a:rPr lang="en-US" dirty="0" smtClean="0"/>
              <a:t>Senior managers often perform several pre-initiation tasks, including the following:</a:t>
            </a:r>
          </a:p>
          <a:p>
            <a:pPr lvl="1"/>
            <a:r>
              <a:rPr lang="en-US" sz="2000" dirty="0" smtClean="0"/>
              <a:t>Determine the scope, time, and cost constraints for the project</a:t>
            </a:r>
          </a:p>
          <a:p>
            <a:pPr lvl="1"/>
            <a:r>
              <a:rPr lang="en-US" sz="2000" dirty="0" smtClean="0"/>
              <a:t>Identify the project sponsor</a:t>
            </a:r>
          </a:p>
          <a:p>
            <a:pPr lvl="1"/>
            <a:r>
              <a:rPr lang="en-US" sz="2000" dirty="0" smtClean="0"/>
              <a:t>Select the project manager</a:t>
            </a:r>
          </a:p>
          <a:p>
            <a:pPr lvl="1"/>
            <a:r>
              <a:rPr lang="en-US" sz="2000" dirty="0" smtClean="0"/>
              <a:t>Develop a </a:t>
            </a:r>
            <a:r>
              <a:rPr lang="en-US" sz="2000" b="1" i="1" u="sng" dirty="0" smtClean="0"/>
              <a:t>business case </a:t>
            </a:r>
            <a:r>
              <a:rPr lang="en-US" sz="2000" dirty="0" smtClean="0"/>
              <a:t>for a project (see Table 3-2 for an example)</a:t>
            </a:r>
          </a:p>
          <a:p>
            <a:pPr lvl="1"/>
            <a:r>
              <a:rPr lang="en-US" sz="2000" dirty="0" smtClean="0"/>
              <a:t>Meet with the project manager to review the process and expectations for managing the project</a:t>
            </a:r>
          </a:p>
          <a:p>
            <a:pPr lvl="1"/>
            <a:r>
              <a:rPr lang="en-US" sz="2000" dirty="0" smtClean="0"/>
              <a:t>Determine if the project should be divided into two or more smaller projects</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Project Pre-initiation</a:t>
            </a:r>
            <a:endParaRPr lang="en-US"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8</a:t>
            </a:fld>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481138"/>
            <a:ext cx="9144000" cy="4919662"/>
          </a:xfrm>
        </p:spPr>
        <p:txBody>
          <a:bodyPr/>
          <a:lstStyle/>
          <a:p>
            <a:pPr lvl="1"/>
            <a:r>
              <a:rPr lang="en-US" sz="1800" dirty="0" smtClean="0"/>
              <a:t>Introduction/Background</a:t>
            </a:r>
          </a:p>
          <a:p>
            <a:pPr lvl="2"/>
            <a:r>
              <a:rPr lang="en-US" sz="1400" i="1" dirty="0" smtClean="0"/>
              <a:t>Provide brief background information on the organization so that a reader can easily relate to why the organization wants to undertake this project. One paragraph (3 or 4 sentences)</a:t>
            </a:r>
          </a:p>
          <a:p>
            <a:pPr lvl="1"/>
            <a:r>
              <a:rPr lang="en-US" sz="1800" dirty="0"/>
              <a:t>Business Objectives</a:t>
            </a:r>
          </a:p>
          <a:p>
            <a:pPr lvl="2"/>
            <a:r>
              <a:rPr lang="en-US" sz="1400" i="1" dirty="0" smtClean="0"/>
              <a:t>Link the project to </a:t>
            </a:r>
            <a:r>
              <a:rPr lang="en-US" sz="1400" b="1" i="1" u="sng" dirty="0" smtClean="0"/>
              <a:t>strategic (or long term) goals/objectives  </a:t>
            </a:r>
            <a:r>
              <a:rPr lang="en-US" sz="1400" i="1" dirty="0" smtClean="0"/>
              <a:t>of the business organization. One paragraph (4 to 5 sentences)  </a:t>
            </a:r>
          </a:p>
          <a:p>
            <a:pPr lvl="1"/>
            <a:r>
              <a:rPr lang="en-US" sz="1800" dirty="0"/>
              <a:t>Current Situation and problem/opportunity</a:t>
            </a:r>
          </a:p>
          <a:p>
            <a:pPr lvl="2"/>
            <a:r>
              <a:rPr lang="en-US" sz="1400" i="1" dirty="0" smtClean="0"/>
              <a:t>A brief description of current business situation </a:t>
            </a:r>
          </a:p>
          <a:p>
            <a:pPr lvl="2"/>
            <a:r>
              <a:rPr lang="en-US" sz="1400" i="1" dirty="0" smtClean="0"/>
              <a:t>Identify the business issues that could be solved through the IT project or identify the business opportunities that exist which could be achieved effectively through the IT Project. One paragraph (4 to 5 sentences)  </a:t>
            </a:r>
          </a:p>
          <a:p>
            <a:pPr lvl="1"/>
            <a:r>
              <a:rPr lang="en-US" sz="1800" dirty="0"/>
              <a:t>Critical Assumptions and Constraints </a:t>
            </a:r>
          </a:p>
          <a:p>
            <a:pPr lvl="2"/>
            <a:r>
              <a:rPr lang="en-US" sz="1400" i="1" dirty="0" smtClean="0"/>
              <a:t>Clearly state the strategic nature of the unique product (project output). </a:t>
            </a:r>
          </a:p>
          <a:p>
            <a:pPr lvl="2"/>
            <a:r>
              <a:rPr lang="en-US" sz="1400" i="1" dirty="0" smtClean="0"/>
              <a:t>Argue for  its support from the key stakeholders.</a:t>
            </a:r>
          </a:p>
          <a:p>
            <a:pPr lvl="2"/>
            <a:r>
              <a:rPr lang="en-US" sz="1400" i="1" dirty="0" smtClean="0"/>
              <a:t>Mention about the expected payback period.</a:t>
            </a:r>
          </a:p>
          <a:p>
            <a:pPr lvl="2"/>
            <a:r>
              <a:rPr lang="en-US" sz="1400" i="1" dirty="0" smtClean="0"/>
              <a:t>What will be the impact on business (operating cost and revenue)</a:t>
            </a:r>
          </a:p>
          <a:p>
            <a:pPr lvl="2"/>
            <a:r>
              <a:rPr lang="en-NZ" sz="1400" i="1" dirty="0" smtClean="0"/>
              <a:t> </a:t>
            </a:r>
            <a:r>
              <a:rPr lang="en-NZ" sz="1400" i="1" dirty="0"/>
              <a:t>Assumption about the hardware and software need for this </a:t>
            </a:r>
            <a:r>
              <a:rPr lang="en-NZ" sz="1400" i="1" dirty="0" smtClean="0"/>
              <a:t>product</a:t>
            </a:r>
          </a:p>
          <a:p>
            <a:pPr lvl="2"/>
            <a:r>
              <a:rPr lang="en-NZ" sz="1400" i="1" dirty="0" smtClean="0"/>
              <a:t>Accessibility/security. </a:t>
            </a:r>
            <a:r>
              <a:rPr lang="en-US" sz="1400" i="1" dirty="0"/>
              <a:t>One paragraph </a:t>
            </a:r>
            <a:r>
              <a:rPr lang="en-US" sz="1400" i="1" dirty="0" smtClean="0"/>
              <a:t>(6 to 7 </a:t>
            </a:r>
            <a:r>
              <a:rPr lang="en-US" sz="1400" i="1" dirty="0"/>
              <a:t>sentences)  </a:t>
            </a:r>
          </a:p>
          <a:p>
            <a:pPr lvl="2"/>
            <a:endParaRPr lang="en-US" sz="1400" i="1" dirty="0" smtClean="0"/>
          </a:p>
          <a:p>
            <a:pPr lvl="2"/>
            <a:endParaRPr lang="en-US" sz="1400" i="1" dirty="0" smtClean="0"/>
          </a:p>
          <a:p>
            <a:pPr lvl="1"/>
            <a:endParaRPr lang="en-US" dirty="0" smtClean="0"/>
          </a:p>
          <a:p>
            <a:endParaRPr lang="en-US" dirty="0"/>
          </a:p>
        </p:txBody>
      </p:sp>
      <p:sp>
        <p:nvSpPr>
          <p:cNvPr id="3" name="Title 2"/>
          <p:cNvSpPr>
            <a:spLocks noGrp="1"/>
          </p:cNvSpPr>
          <p:nvPr>
            <p:ph type="title"/>
          </p:nvPr>
        </p:nvSpPr>
        <p:spPr/>
        <p:txBody>
          <a:bodyPr>
            <a:normAutofit fontScale="90000"/>
          </a:bodyPr>
          <a:lstStyle/>
          <a:p>
            <a:r>
              <a:rPr lang="en-US" dirty="0" smtClean="0"/>
              <a:t>Business Case</a:t>
            </a:r>
            <a:br>
              <a:rPr lang="en-US" dirty="0" smtClean="0"/>
            </a:br>
            <a:r>
              <a:rPr lang="en-US" smtClean="0"/>
              <a:t>: Template [key Elements]</a:t>
            </a:r>
            <a:endParaRPr lang="en-US"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solidFill>
                  <a:prstClr val="black"/>
                </a:solidFill>
              </a:rPr>
              <a:pPr>
                <a:defRPr/>
              </a:pPr>
              <a:t>9</a:t>
            </a:fld>
            <a:endParaRPr lang="en-US" dirty="0">
              <a:solidFill>
                <a:prstClr val="black"/>
              </a:solidFill>
            </a:endParaRPr>
          </a:p>
        </p:txBody>
      </p:sp>
      <p:sp>
        <p:nvSpPr>
          <p:cNvPr id="5" name="Footer Placeholder 4"/>
          <p:cNvSpPr>
            <a:spLocks noGrp="1"/>
          </p:cNvSpPr>
          <p:nvPr>
            <p:ph type="ftr" sz="quarter" idx="10"/>
          </p:nvPr>
        </p:nvSpPr>
        <p:spPr/>
        <p:txBody>
          <a:bodyPr/>
          <a:lstStyle/>
          <a:p>
            <a:r>
              <a:rPr lang="en-US" dirty="0" smtClean="0">
                <a:solidFill>
                  <a:prstClr val="black"/>
                </a:solidFill>
              </a:rPr>
              <a:t>Information Technology Project Management, Seventh Edition</a:t>
            </a:r>
            <a:endParaRPr lang="en-US" dirty="0">
              <a:solidFill>
                <a:prstClr val="black"/>
              </a:solidFill>
            </a:endParaRPr>
          </a:p>
        </p:txBody>
      </p:sp>
    </p:spTree>
    <p:extLst>
      <p:ext uri="{BB962C8B-B14F-4D97-AF65-F5344CB8AC3E}">
        <p14:creationId xmlns:p14="http://schemas.microsoft.com/office/powerpoint/2010/main" val="41400703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9991</TotalTime>
  <Words>2353</Words>
  <Application>Microsoft Office PowerPoint</Application>
  <PresentationFormat>On-screen Show (4:3)</PresentationFormat>
  <Paragraphs>288</Paragraphs>
  <Slides>35</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Arial</vt:lpstr>
      <vt:lpstr>Arial Rounded MT Bold</vt:lpstr>
      <vt:lpstr>Calibri</vt:lpstr>
      <vt:lpstr>Lucida Sans Unicode</vt:lpstr>
      <vt:lpstr>Times New Roman</vt:lpstr>
      <vt:lpstr>Verdana</vt:lpstr>
      <vt:lpstr>Wingdings 2</vt:lpstr>
      <vt:lpstr>Wingdings 3</vt:lpstr>
      <vt:lpstr>Custom Design</vt:lpstr>
      <vt:lpstr>Theme1</vt:lpstr>
      <vt:lpstr>Chapter 3: The Project Management Process Groups: A Case Study</vt:lpstr>
      <vt:lpstr>Learning Objectives</vt:lpstr>
      <vt:lpstr>Project Management Process Groups</vt:lpstr>
      <vt:lpstr>Mapping the Process Groups to the Knowledge Areas</vt:lpstr>
      <vt:lpstr>Table 3-1. Project Management Process Groups and Knowledge Area Mapping*</vt:lpstr>
      <vt:lpstr>Table 3-1. continued</vt:lpstr>
      <vt:lpstr>Developing an IT Project Management Methodology</vt:lpstr>
      <vt:lpstr>Project Pre-initiation</vt:lpstr>
      <vt:lpstr>Business Case : Template [key Elements]</vt:lpstr>
      <vt:lpstr>Business Case : Template [key Elements]</vt:lpstr>
      <vt:lpstr>PowerPoint Presentation</vt:lpstr>
      <vt:lpstr>Calculations </vt:lpstr>
      <vt:lpstr>Calculations </vt:lpstr>
      <vt:lpstr>Calculations </vt:lpstr>
      <vt:lpstr>Calculations </vt:lpstr>
      <vt:lpstr>Project Initiation Process</vt:lpstr>
      <vt:lpstr>Project Charter </vt:lpstr>
      <vt:lpstr>Project Charter</vt:lpstr>
      <vt:lpstr>Project Charter</vt:lpstr>
      <vt:lpstr>Table 4-1. Project Charter for the DNA-Sequencing Instrument Completion Project </vt:lpstr>
      <vt:lpstr>PowerPoint Presentation</vt:lpstr>
      <vt:lpstr>Stakeholder analysis</vt:lpstr>
      <vt:lpstr>Table 3-4. Stakeholder Register</vt:lpstr>
      <vt:lpstr>Table 3-4. Stakeholder Management Strategy</vt:lpstr>
      <vt:lpstr>Project Kick-off Meetings</vt:lpstr>
      <vt:lpstr>Figure 3-2. Kick-off Meeting Agenda</vt:lpstr>
      <vt:lpstr>Planning Process- project plan/ proposal</vt:lpstr>
      <vt:lpstr>Figure 3-4. JWD Consulting Intranet Site Project Baseline Gantt Chart</vt:lpstr>
      <vt:lpstr>Table. 3-10. List of Prioritized Risks</vt:lpstr>
      <vt:lpstr>Project Executing Process</vt:lpstr>
      <vt:lpstr>Part of Milestone Report (Table 3-11, partial)</vt:lpstr>
      <vt:lpstr>Project Monitoring and Controlling Process</vt:lpstr>
      <vt:lpstr>Project Closing</vt:lpstr>
      <vt:lpstr>Templates</vt:lpstr>
      <vt:lpstr>Chapter Summary</vt:lpstr>
    </vt:vector>
  </TitlesOfParts>
  <Company>Augsburg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Ramesh Lal</cp:lastModifiedBy>
  <cp:revision>231</cp:revision>
  <cp:lastPrinted>2016-07-23T23:45:30Z</cp:lastPrinted>
  <dcterms:created xsi:type="dcterms:W3CDTF">2001-07-05T23:10:12Z</dcterms:created>
  <dcterms:modified xsi:type="dcterms:W3CDTF">2018-07-22T22:21:47Z</dcterms:modified>
</cp:coreProperties>
</file>