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85" r:id="rId2"/>
  </p:sldMasterIdLst>
  <p:notesMasterIdLst>
    <p:notesMasterId r:id="rId16"/>
  </p:notesMasterIdLst>
  <p:handoutMasterIdLst>
    <p:handoutMasterId r:id="rId17"/>
  </p:handoutMasterIdLst>
  <p:sldIdLst>
    <p:sldId id="257" r:id="rId3"/>
    <p:sldId id="336" r:id="rId4"/>
    <p:sldId id="338" r:id="rId5"/>
    <p:sldId id="381" r:id="rId6"/>
    <p:sldId id="383" r:id="rId7"/>
    <p:sldId id="384" r:id="rId8"/>
    <p:sldId id="387" r:id="rId9"/>
    <p:sldId id="373" r:id="rId10"/>
    <p:sldId id="389" r:id="rId11"/>
    <p:sldId id="390" r:id="rId12"/>
    <p:sldId id="391" r:id="rId13"/>
    <p:sldId id="397" r:id="rId14"/>
    <p:sldId id="370" r:id="rId15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551" autoAdjust="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2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413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13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25F6DE3-67C9-49C3-ADD0-D55F8518C1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3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3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1186"/>
            <a:ext cx="4991947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3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9DD711-E595-47B7-9D7A-2CA423E4A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79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AF232-1BEB-4A86-ACCA-EDD6AB8398EB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11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6D95A-A59E-4C48-A34C-6ABDE94D99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5C395-FFC9-45A2-9374-08FC0AC86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FC0E2-F6FD-4672-B502-7CBE027C86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B3C7E4B-22CB-43A2-88DF-0974E796F6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530DB-E803-4E4A-BCDA-70CF3270BB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27B55C-FD09-4A7F-9920-0CDE82FEB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9FC598-3BC1-4AFB-82F1-FDEB52578C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D41AC9-74EA-452B-B904-D02AFF1CE5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E5E3-B982-49F8-9AEE-306FFDC9E4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D9EEBD-1F34-4EE2-BD3E-1779E83B05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721D3-B290-4A6A-BDD4-994483921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4B7BE92-00CB-4B33-AD14-D64D9A62E8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CB4BD-B248-46C9-A000-E0E6B06BAE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7AE9A-AFAC-4FD4-A839-B9E85FCF04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08ACB-F819-4E08-A2D0-427EE78D1A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7E656-BF0C-4052-AF6E-8E71A12D1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15B8-CA05-4B23-A01F-8E2DED4B2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19E6-D7B4-449C-AFC1-83FE0A5098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E6A70-EEAD-44FC-9F58-3A937D07CD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EAB5A-F3CB-47A0-924A-FAFF0C0A1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AF496-92D2-494A-87D8-287E07A2D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2E2B921-C565-4C54-B074-0A1592EC33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2E2B921-C565-4C54-B074-0A1592EC33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1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3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:</a:t>
            </a: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Stakeholder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Management</a:t>
            </a:r>
            <a:endParaRPr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stakeholders’ expectations can help in managing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Issues </a:t>
            </a:r>
            <a:r>
              <a:rPr lang="en-US" dirty="0"/>
              <a:t>should </a:t>
            </a:r>
            <a:r>
              <a:rPr lang="en-US" dirty="0" smtClean="0"/>
              <a:t>be documented </a:t>
            </a:r>
            <a:r>
              <a:rPr lang="en-US" dirty="0"/>
              <a:t>in an </a:t>
            </a:r>
            <a:r>
              <a:rPr lang="en-US" b="1" dirty="0"/>
              <a:t>issue log</a:t>
            </a:r>
            <a:r>
              <a:rPr lang="en-US" dirty="0"/>
              <a:t>, a tool used to document, monitor, and track issues that need </a:t>
            </a:r>
            <a:r>
              <a:rPr lang="en-US" dirty="0" smtClean="0"/>
              <a:t>resolution</a:t>
            </a:r>
            <a:endParaRPr lang="en-US" dirty="0"/>
          </a:p>
          <a:p>
            <a:r>
              <a:rPr lang="en-US" dirty="0"/>
              <a:t>Unresolved issues can be a major source of conflict and result in stakeholder </a:t>
            </a:r>
            <a:r>
              <a:rPr lang="en-US" dirty="0" smtClean="0"/>
              <a:t>expectations not </a:t>
            </a:r>
            <a:r>
              <a:rPr lang="en-US" dirty="0"/>
              <a:t>being </a:t>
            </a:r>
            <a:r>
              <a:rPr lang="en-US" dirty="0" smtClean="0"/>
              <a:t>met</a:t>
            </a:r>
          </a:p>
          <a:p>
            <a:r>
              <a:rPr lang="en-US" dirty="0" smtClean="0"/>
              <a:t>Issue logs can address other knowledge areas as 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Logs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2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13-4. Sample Issue 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" y="1676400"/>
            <a:ext cx="878026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4525962"/>
          </a:xfrm>
        </p:spPr>
        <p:txBody>
          <a:bodyPr/>
          <a:lstStyle/>
          <a:p>
            <a:r>
              <a:rPr lang="en-US" u="sng" dirty="0" smtClean="0"/>
              <a:t>Key </a:t>
            </a:r>
            <a:r>
              <a:rPr lang="en-US" u="sng" dirty="0"/>
              <a:t>stakeholders </a:t>
            </a:r>
            <a:r>
              <a:rPr lang="en-US" dirty="0"/>
              <a:t>should be invited </a:t>
            </a:r>
            <a:r>
              <a:rPr lang="en-US" dirty="0" smtClean="0"/>
              <a:t>to actively </a:t>
            </a:r>
            <a:r>
              <a:rPr lang="en-US" dirty="0"/>
              <a:t>participate in a kick-off meeting rather than merely attending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The project manager </a:t>
            </a:r>
            <a:r>
              <a:rPr lang="en-US" dirty="0"/>
              <a:t>should emphasize that a dialogue is expected at the meeting, including texts </a:t>
            </a:r>
            <a:r>
              <a:rPr lang="en-US" dirty="0" smtClean="0"/>
              <a:t>or whatever </a:t>
            </a:r>
            <a:r>
              <a:rPr lang="en-US" dirty="0"/>
              <a:t>means of communication the stakeholders prefer. </a:t>
            </a:r>
            <a:r>
              <a:rPr lang="en-US" dirty="0" smtClean="0"/>
              <a:t>The project </a:t>
            </a:r>
            <a:r>
              <a:rPr lang="en-US" dirty="0"/>
              <a:t>manager </a:t>
            </a:r>
            <a:r>
              <a:rPr lang="en-US" dirty="0" smtClean="0"/>
              <a:t>should also meet </a:t>
            </a:r>
            <a:r>
              <a:rPr lang="en-US" dirty="0"/>
              <a:t>with important stakeholders before the kick-off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The project </a:t>
            </a:r>
            <a:r>
              <a:rPr lang="en-US" dirty="0"/>
              <a:t>schedule should include activities and </a:t>
            </a:r>
            <a:r>
              <a:rPr lang="en-US" u="sng" dirty="0"/>
              <a:t>deliverables related to </a:t>
            </a:r>
            <a:r>
              <a:rPr lang="en-US" u="sng" dirty="0" smtClean="0"/>
              <a:t>stakeholder engagement</a:t>
            </a:r>
            <a:r>
              <a:rPr lang="en-US" dirty="0" smtClean="0"/>
              <a:t>, such as surveys</a:t>
            </a:r>
            <a:r>
              <a:rPr lang="en-US" dirty="0"/>
              <a:t>, reviews, demonstrations, </a:t>
            </a:r>
            <a:r>
              <a:rPr lang="en-US" dirty="0" smtClean="0"/>
              <a:t>and sign-offs.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Ways to Control Engagement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3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stakeholders is now the tenth knowledge area in the PMBOK® Guide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include:</a:t>
            </a:r>
          </a:p>
          <a:p>
            <a:pPr lvl="1"/>
            <a:r>
              <a:rPr lang="en-US" dirty="0" smtClean="0"/>
              <a:t>Identify stakeholders</a:t>
            </a:r>
          </a:p>
          <a:p>
            <a:pPr lvl="1"/>
            <a:r>
              <a:rPr lang="en-US" dirty="0" smtClean="0"/>
              <a:t>Plan stakeholder management</a:t>
            </a:r>
          </a:p>
          <a:p>
            <a:pPr lvl="1"/>
            <a:r>
              <a:rPr lang="en-US" dirty="0" smtClean="0"/>
              <a:t>Manage stakeholder engagement</a:t>
            </a:r>
          </a:p>
          <a:p>
            <a:pPr lvl="1"/>
            <a:r>
              <a:rPr lang="en-US" dirty="0" smtClean="0"/>
              <a:t>Control stakeholder engagement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99F226-AC1A-4839-B9C3-156A3BD8E8B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5257800"/>
          </a:xfrm>
        </p:spPr>
        <p:txBody>
          <a:bodyPr/>
          <a:lstStyle/>
          <a:p>
            <a:r>
              <a:rPr lang="en-US" sz="2800" dirty="0" smtClean="0"/>
              <a:t>Understand </a:t>
            </a:r>
            <a:r>
              <a:rPr lang="en-US" sz="2800" dirty="0"/>
              <a:t>the importance of project stakeholder management </a:t>
            </a:r>
            <a:r>
              <a:rPr lang="en-US" sz="2800" dirty="0" smtClean="0"/>
              <a:t>throughout the </a:t>
            </a:r>
            <a:r>
              <a:rPr lang="en-US" sz="2800" dirty="0"/>
              <a:t>life of a project</a:t>
            </a:r>
          </a:p>
          <a:p>
            <a:r>
              <a:rPr lang="en-US" sz="2800" dirty="0" smtClean="0"/>
              <a:t>Discuss </a:t>
            </a:r>
            <a:r>
              <a:rPr lang="en-US" sz="2800" dirty="0"/>
              <a:t>the process of identifying stakeholders, how to create a </a:t>
            </a:r>
            <a:r>
              <a:rPr lang="en-US" sz="2800" dirty="0" smtClean="0"/>
              <a:t>stakeholder register</a:t>
            </a:r>
            <a:r>
              <a:rPr lang="en-US" sz="2800" dirty="0"/>
              <a:t>, and how to perform a stakeholder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715962"/>
          </a:xfrm>
        </p:spPr>
        <p:txBody>
          <a:bodyPr>
            <a:no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D96AA7-941A-420E-831A-26CA3BA285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267200"/>
          </a:xfrm>
        </p:spPr>
        <p:txBody>
          <a:bodyPr/>
          <a:lstStyle/>
          <a:p>
            <a:r>
              <a:rPr lang="en-US" dirty="0"/>
              <a:t>Because stakeholder management is so important to project success, the </a:t>
            </a:r>
            <a:r>
              <a:rPr lang="en-US" dirty="0" smtClean="0"/>
              <a:t>Project Management </a:t>
            </a:r>
            <a:r>
              <a:rPr lang="en-US" dirty="0"/>
              <a:t>Institute decided to create an entire knowledge area devoted to it as part of </a:t>
            </a:r>
            <a:r>
              <a:rPr lang="en-US" dirty="0" smtClean="0"/>
              <a:t>the Fifth </a:t>
            </a:r>
            <a:r>
              <a:rPr lang="en-US" dirty="0"/>
              <a:t>Edition of the PMBOK® Guide in </a:t>
            </a:r>
            <a:r>
              <a:rPr lang="en-US" dirty="0" smtClean="0"/>
              <a:t>2012</a:t>
            </a:r>
          </a:p>
          <a:p>
            <a:r>
              <a:rPr lang="en-US" dirty="0"/>
              <a:t>The purpose of project </a:t>
            </a:r>
            <a:r>
              <a:rPr lang="en-US" dirty="0" smtClean="0"/>
              <a:t>stakeholder management </a:t>
            </a:r>
            <a:r>
              <a:rPr lang="en-US" dirty="0"/>
              <a:t>is to </a:t>
            </a:r>
            <a:r>
              <a:rPr lang="en-US" u="sng" dirty="0"/>
              <a:t>identify all people </a:t>
            </a:r>
            <a:r>
              <a:rPr lang="en-US" dirty="0"/>
              <a:t>or </a:t>
            </a:r>
            <a:r>
              <a:rPr lang="en-US" u="sng" dirty="0"/>
              <a:t>organizations</a:t>
            </a:r>
            <a:r>
              <a:rPr lang="en-US" dirty="0"/>
              <a:t> affected by a project, to </a:t>
            </a:r>
            <a:r>
              <a:rPr lang="en-US" u="sng" dirty="0" smtClean="0"/>
              <a:t>analyze stakeholder </a:t>
            </a:r>
            <a:r>
              <a:rPr lang="en-US" u="sng" dirty="0"/>
              <a:t>expectations</a:t>
            </a:r>
            <a:r>
              <a:rPr lang="en-US" dirty="0"/>
              <a:t>, and to </a:t>
            </a:r>
            <a:r>
              <a:rPr lang="en-US" u="sng" dirty="0"/>
              <a:t>effectively engage stakeholders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Project Stakeholder Management</a:t>
            </a: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EF83E1-3DA8-4C4C-8C87-390A2F6F410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13-1. Sample Stakeholder Register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496376"/>
            <a:ext cx="8853987" cy="45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8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13-2. Power/Interest Grid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5680228" cy="50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9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138"/>
            <a:ext cx="8763000" cy="4525962"/>
          </a:xfrm>
        </p:spPr>
        <p:txBody>
          <a:bodyPr/>
          <a:lstStyle/>
          <a:p>
            <a:r>
              <a:rPr lang="en-US" dirty="0" smtClean="0"/>
              <a:t>Unaware</a:t>
            </a:r>
            <a:r>
              <a:rPr lang="en-US" dirty="0"/>
              <a:t>: Unaware of the project and its potential impacts on them</a:t>
            </a:r>
          </a:p>
          <a:p>
            <a:r>
              <a:rPr lang="en-US" dirty="0" smtClean="0"/>
              <a:t>Resistant</a:t>
            </a:r>
            <a:r>
              <a:rPr lang="en-US" dirty="0"/>
              <a:t>: Aware of the project yet resistant to change</a:t>
            </a:r>
          </a:p>
          <a:p>
            <a:r>
              <a:rPr lang="en-US" dirty="0" smtClean="0"/>
              <a:t>Neutral</a:t>
            </a:r>
            <a:r>
              <a:rPr lang="en-US" dirty="0"/>
              <a:t>: Aware of the project yet neither supportive nor resistant</a:t>
            </a:r>
          </a:p>
          <a:p>
            <a:r>
              <a:rPr lang="en-US" dirty="0" smtClean="0"/>
              <a:t>Supportive</a:t>
            </a:r>
            <a:r>
              <a:rPr lang="en-US" dirty="0"/>
              <a:t>: Aware of the project and supportive of change</a:t>
            </a:r>
          </a:p>
          <a:p>
            <a:r>
              <a:rPr lang="en-US" dirty="0" smtClean="0"/>
              <a:t>Leading</a:t>
            </a:r>
            <a:r>
              <a:rPr lang="en-US" dirty="0"/>
              <a:t>: Aware of the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Engagement Levels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8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050"/>
            <a:ext cx="9144000" cy="8191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13-2. Sample Stakeholder Analysis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199"/>
            <a:ext cx="7391400" cy="56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5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r>
              <a:rPr lang="en-US" dirty="0" smtClean="0"/>
              <a:t>Project success is often measured in terms of </a:t>
            </a:r>
            <a:r>
              <a:rPr lang="en-US" u="sng" dirty="0" smtClean="0"/>
              <a:t>customer/sponsor satisfaction</a:t>
            </a:r>
          </a:p>
          <a:p>
            <a:r>
              <a:rPr lang="en-US" dirty="0"/>
              <a:t>Project sponsors often rank </a:t>
            </a:r>
            <a:r>
              <a:rPr lang="en-US" u="sng" dirty="0"/>
              <a:t>scope, time, and cost </a:t>
            </a:r>
            <a:r>
              <a:rPr lang="en-US" dirty="0"/>
              <a:t>goals in order of importance and provide guidelines on how to balance the triple </a:t>
            </a:r>
            <a:r>
              <a:rPr lang="en-US" dirty="0" smtClean="0"/>
              <a:t>constraint</a:t>
            </a:r>
          </a:p>
          <a:p>
            <a:r>
              <a:rPr lang="en-US" dirty="0" smtClean="0"/>
              <a:t>This ranking can be shown in an expectations management matrix to help clarify expectations</a:t>
            </a:r>
            <a:endParaRPr lang="en-US" dirty="0"/>
          </a:p>
          <a:p>
            <a:pPr marL="109537" indent="0">
              <a:buNone/>
            </a:pPr>
            <a:endParaRPr lang="en-US" dirty="0" smtClean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Stakeholder Engagement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4DA23-019E-41D0-B852-ED1B746DB25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13-3. Expectations Management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0" y="1447800"/>
            <a:ext cx="827952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311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3604</TotalTime>
  <Words>531</Words>
  <Application>Microsoft Office PowerPoint</Application>
  <PresentationFormat>On-screen Show (4:3)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Chapter 13: Project Stakeholder Management</vt:lpstr>
      <vt:lpstr>Learning Objectives</vt:lpstr>
      <vt:lpstr>Importance of Project Stakeholder Management</vt:lpstr>
      <vt:lpstr>Table 13-1. Sample Stakeholder Register</vt:lpstr>
      <vt:lpstr>Figure 13-2. Power/Interest Grid</vt:lpstr>
      <vt:lpstr>Stakeholder Engagement Levels</vt:lpstr>
      <vt:lpstr>Table 13-2. Sample Stakeholder Analysis</vt:lpstr>
      <vt:lpstr>Managing Stakeholder Engagement</vt:lpstr>
      <vt:lpstr>Table 13-3. Expectations Management Matrix</vt:lpstr>
      <vt:lpstr>Issue Logs</vt:lpstr>
      <vt:lpstr>Table 13-4. Sample Issue Log</vt:lpstr>
      <vt:lpstr>Ways to Control Engagement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Ramesh Lal</cp:lastModifiedBy>
  <cp:revision>177</cp:revision>
  <cp:lastPrinted>2017-08-08T00:40:18Z</cp:lastPrinted>
  <dcterms:created xsi:type="dcterms:W3CDTF">2001-07-05T23:10:12Z</dcterms:created>
  <dcterms:modified xsi:type="dcterms:W3CDTF">2018-07-30T21:14:12Z</dcterms:modified>
</cp:coreProperties>
</file>