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28"/>
  </p:notesMasterIdLst>
  <p:handoutMasterIdLst>
    <p:handoutMasterId r:id="rId29"/>
  </p:handoutMasterIdLst>
  <p:sldIdLst>
    <p:sldId id="257" r:id="rId3"/>
    <p:sldId id="335" r:id="rId4"/>
    <p:sldId id="336" r:id="rId5"/>
    <p:sldId id="339" r:id="rId6"/>
    <p:sldId id="398" r:id="rId7"/>
    <p:sldId id="340" r:id="rId8"/>
    <p:sldId id="399" r:id="rId9"/>
    <p:sldId id="341" r:id="rId10"/>
    <p:sldId id="400" r:id="rId11"/>
    <p:sldId id="344" r:id="rId12"/>
    <p:sldId id="355" r:id="rId13"/>
    <p:sldId id="356" r:id="rId14"/>
    <p:sldId id="362" r:id="rId15"/>
    <p:sldId id="364" r:id="rId16"/>
    <p:sldId id="402" r:id="rId17"/>
    <p:sldId id="403" r:id="rId18"/>
    <p:sldId id="404" r:id="rId19"/>
    <p:sldId id="369" r:id="rId20"/>
    <p:sldId id="370" r:id="rId21"/>
    <p:sldId id="374" r:id="rId22"/>
    <p:sldId id="375" r:id="rId23"/>
    <p:sldId id="377" r:id="rId24"/>
    <p:sldId id="379" r:id="rId25"/>
    <p:sldId id="384" r:id="rId26"/>
    <p:sldId id="386" r:id="rId27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7" autoAdjust="0"/>
    <p:restoredTop sz="94551" autoAdjust="0"/>
  </p:normalViewPr>
  <p:slideViewPr>
    <p:cSldViewPr>
      <p:cViewPr varScale="1">
        <p:scale>
          <a:sx n="111" d="100"/>
          <a:sy n="111" d="100"/>
        </p:scale>
        <p:origin x="16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8799455-E484-48D7-B4B2-27B4F8400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8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186"/>
            <a:ext cx="4991947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184235F-ECE1-4BE8-8BAF-E29AC9805E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8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5422C-A3D6-4174-9638-FCF5DC56E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47B4D-72BA-468E-AB16-795331F16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D2FAD-FD06-4AA6-AC57-91F90138A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7854DB3-7A57-4181-880A-5215D777BB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350681" cy="365125"/>
          </a:xfrm>
        </p:spPr>
        <p:txBody>
          <a:bodyPr/>
          <a:lstStyle>
            <a:lvl1pPr algn="l">
              <a:defRPr sz="1200"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>
            <a:lvl1pPr>
              <a:defRPr sz="1200"/>
            </a:lvl1pPr>
            <a:extLst/>
          </a:lstStyle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876800" y="6581001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Copyright 2014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73681-C82D-4D99-8948-365C75EB2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0FAF7-8C0D-4DDF-A379-F4FDC17B23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E41F8-23B9-454D-90CC-E31BF8A7FB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078C3-AD74-4C69-8529-ABFACC4209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544F7-41D2-4889-B2EC-B0B2B2B8DC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E8385-873D-4308-8CE2-51B606282F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44E1B-9771-4FC4-AD8A-F994E9D706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917F4C6-6F30-47C3-875F-46DAC858CA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18779-1B42-43E3-AD0F-719051D420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8B0EE-74BD-464F-A113-BF9301018B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6576-CCC7-4A49-9300-5D4A8C0C3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F7F4D-3FF6-43A6-95C4-A0F445624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9936D-4006-447B-98FA-06B4AD980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5362-07AE-46AF-A279-AD4E819CB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7C05-0F34-4950-B296-371F2131F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4512B-0B1B-484E-988E-3B1C4969C8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E609A-7A24-4D1A-B4F5-D3869A2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D45D22-0321-4823-8238-266049D25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BD45D22-0321-4823-8238-266049D252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4:</a:t>
            </a: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Integration Management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There are usually more projects than available time and resources to implement them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Methods for selecting projects include: </a:t>
            </a:r>
            <a:r>
              <a:rPr lang="en-US" dirty="0" smtClean="0">
                <a:solidFill>
                  <a:srgbClr val="FF0000"/>
                </a:solidFill>
              </a:rPr>
              <a:t>(underlined bits- students can read from the text book)</a:t>
            </a:r>
          </a:p>
          <a:p>
            <a:pPr marL="734568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b="1" i="1" u="sng" dirty="0" smtClean="0"/>
              <a:t>focusing on broad organizational needs </a:t>
            </a:r>
          </a:p>
          <a:p>
            <a:pPr marL="734568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b="1" i="1" u="sng" dirty="0" smtClean="0"/>
              <a:t>categorizing information technology projects </a:t>
            </a:r>
          </a:p>
          <a:p>
            <a:pPr marL="734568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b="1" i="1" u="sng" dirty="0" smtClean="0"/>
              <a:t>performing net present value or other financial analyses (business case)</a:t>
            </a:r>
          </a:p>
          <a:p>
            <a:pPr marL="734568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using a weighted scoring model (next lecture slide)</a:t>
            </a:r>
          </a:p>
          <a:p>
            <a:pPr marL="734568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b="1" i="1" u="sng" dirty="0" smtClean="0"/>
              <a:t>implementing a balanced scorecard</a:t>
            </a:r>
          </a:p>
          <a:p>
            <a:pPr marL="609600" indent="-609600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05452-1580-4FA5-B9D2-8062EB9CC5E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Selecting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479107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A weighted scoring model is a tool that provides a systematic process for selecting projects based on many criteria</a:t>
            </a:r>
          </a:p>
          <a:p>
            <a:pPr marL="1371600" lvl="2" indent="-457200">
              <a:lnSpc>
                <a:spcPct val="90000"/>
              </a:lnSpc>
              <a:buClrTx/>
            </a:pPr>
            <a:r>
              <a:rPr lang="en-US" dirty="0" smtClean="0"/>
              <a:t>Identify </a:t>
            </a:r>
            <a:r>
              <a:rPr lang="en-US" u="sng" dirty="0" smtClean="0"/>
              <a:t>criteria important </a:t>
            </a:r>
            <a:r>
              <a:rPr lang="en-US" dirty="0" smtClean="0"/>
              <a:t>to the project </a:t>
            </a:r>
            <a:r>
              <a:rPr lang="en-US" u="sng" dirty="0" smtClean="0"/>
              <a:t>selection process</a:t>
            </a:r>
          </a:p>
          <a:p>
            <a:pPr marL="1371600" lvl="2" indent="-457200">
              <a:lnSpc>
                <a:spcPct val="90000"/>
              </a:lnSpc>
              <a:buClrTx/>
            </a:pPr>
            <a:r>
              <a:rPr lang="en-US" dirty="0" smtClean="0"/>
              <a:t>Assign </a:t>
            </a:r>
            <a:r>
              <a:rPr lang="en-US" u="sng" dirty="0" smtClean="0"/>
              <a:t>weights (percentages) to each criterion </a:t>
            </a:r>
            <a:r>
              <a:rPr lang="en-US" dirty="0" smtClean="0"/>
              <a:t>so they add up to </a:t>
            </a:r>
            <a:r>
              <a:rPr lang="en-US" u="sng" dirty="0" smtClean="0"/>
              <a:t>100%</a:t>
            </a:r>
          </a:p>
          <a:p>
            <a:pPr marL="1371600" lvl="2" indent="-457200">
              <a:lnSpc>
                <a:spcPct val="90000"/>
              </a:lnSpc>
              <a:buClrTx/>
            </a:pPr>
            <a:r>
              <a:rPr lang="en-US" dirty="0" smtClean="0"/>
              <a:t>Assign scores </a:t>
            </a:r>
            <a:r>
              <a:rPr lang="en-US" dirty="0" smtClean="0"/>
              <a:t>(out of 100) to </a:t>
            </a:r>
            <a:r>
              <a:rPr lang="en-US" u="sng" dirty="0" smtClean="0"/>
              <a:t>each criterion for each project</a:t>
            </a:r>
          </a:p>
          <a:p>
            <a:pPr marL="1371600" lvl="2" indent="-457200">
              <a:lnSpc>
                <a:spcPct val="90000"/>
              </a:lnSpc>
              <a:buClrTx/>
            </a:pPr>
            <a:r>
              <a:rPr lang="en-US" u="sng" dirty="0" smtClean="0"/>
              <a:t>Multiply the scores by the weights</a:t>
            </a:r>
            <a:r>
              <a:rPr lang="en-US" dirty="0" smtClean="0"/>
              <a:t> and </a:t>
            </a:r>
            <a:r>
              <a:rPr lang="en-US" u="sng" dirty="0" smtClean="0"/>
              <a:t>get the total </a:t>
            </a:r>
            <a:r>
              <a:rPr lang="en-US" u="sng" dirty="0" smtClean="0"/>
              <a:t>(add) weighted </a:t>
            </a:r>
            <a:r>
              <a:rPr lang="en-US" u="sng" dirty="0" smtClean="0"/>
              <a:t>scores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The higher the weighted score, the better (get higher priority)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D12CE-7206-489B-BD53-1272D63E99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Weighted Scoring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078C3-AD74-4C69-8529-ABFACC42093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4-7. Sample Weighted Scoring Model for Project Selection</a:t>
            </a:r>
            <a:endParaRPr lang="en-US" sz="6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9200"/>
            <a:ext cx="6248400" cy="5512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186738" cy="479107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project management plan</a:t>
            </a:r>
            <a:r>
              <a:rPr lang="en-US" dirty="0" smtClean="0"/>
              <a:t> is a document used to coordinate all project planning documents and help guide a project’s execution and control</a:t>
            </a:r>
          </a:p>
          <a:p>
            <a:r>
              <a:rPr lang="en-US" dirty="0" smtClean="0"/>
              <a:t>Plans created in the other </a:t>
            </a:r>
            <a:r>
              <a:rPr lang="en-US" u="sng" dirty="0" smtClean="0"/>
              <a:t>knowledge areas are critical part of project management plan</a:t>
            </a:r>
          </a:p>
          <a:p>
            <a:pPr lvl="1"/>
            <a:r>
              <a:rPr lang="en-US" i="1" dirty="0" smtClean="0"/>
              <a:t>i.e. plans and documents based on the other 9 knowledge areas are developed </a:t>
            </a:r>
          </a:p>
          <a:p>
            <a:pPr marL="630936" lvl="2" indent="0">
              <a:buNone/>
            </a:pPr>
            <a:r>
              <a:rPr lang="en-US" i="1" dirty="0" smtClean="0">
                <a:sym typeface="Wingdings" panose="05000000000000000000" pitchFamily="2" charset="2"/>
              </a:rPr>
              <a:t></a:t>
            </a:r>
            <a:r>
              <a:rPr lang="en-US" i="1" dirty="0" smtClean="0"/>
              <a:t>Project management plan (PMI knowledge area) 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B4198-CCAC-43FA-8923-E4A089AD589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a Project Management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1. Introduction or overview of the project</a:t>
            </a:r>
          </a:p>
          <a:p>
            <a:pPr lvl="1"/>
            <a:r>
              <a:rPr lang="en-US" dirty="0" smtClean="0"/>
              <a:t>Project name, brief description of the project and the need it address (goals and reason for it), rough estimates (time &amp; cost); </a:t>
            </a:r>
          </a:p>
          <a:p>
            <a:pPr lvl="1"/>
            <a:r>
              <a:rPr lang="en-US" dirty="0" smtClean="0"/>
              <a:t>names of project manager (contact for project information) &amp; key team members; </a:t>
            </a:r>
          </a:p>
          <a:p>
            <a:pPr lvl="1"/>
            <a:r>
              <a:rPr lang="en-US" dirty="0" smtClean="0"/>
              <a:t>Deliverables of the project (project phase deliverables, software, hardware, technical report, training report)</a:t>
            </a:r>
          </a:p>
          <a:p>
            <a:pPr lvl="1"/>
            <a:r>
              <a:rPr lang="en-US" dirty="0" smtClean="0"/>
              <a:t>List of reference material (reference and summarize the plans produced for other knowledge areas)</a:t>
            </a:r>
          </a:p>
          <a:p>
            <a:pPr lvl="1"/>
            <a:r>
              <a:rPr lang="en-US" dirty="0" smtClean="0"/>
              <a:t>List of definitions (help to avoid confusion) </a:t>
            </a:r>
          </a:p>
          <a:p>
            <a:pPr marL="109728" indent="0">
              <a:buNone/>
            </a:pPr>
            <a:r>
              <a:rPr lang="en-US" dirty="0" smtClean="0"/>
              <a:t>2. Description of how the project is organized</a:t>
            </a:r>
          </a:p>
          <a:p>
            <a:pPr lvl="1"/>
            <a:r>
              <a:rPr lang="en-US" dirty="0" smtClean="0"/>
              <a:t>Organisational charts  (sponsor)</a:t>
            </a:r>
          </a:p>
          <a:p>
            <a:pPr lvl="1"/>
            <a:r>
              <a:rPr lang="en-US" dirty="0" smtClean="0"/>
              <a:t>Project responsibilities (identify project activities and people responsible for them)</a:t>
            </a:r>
          </a:p>
          <a:p>
            <a:pPr lvl="1"/>
            <a:r>
              <a:rPr lang="en-US" dirty="0" smtClean="0"/>
              <a:t>Document any major processes to follow on projects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A013D-BAF6-4C0C-9785-08FC13FA94E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Elements of a Project Management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>
            <a:normAutofit/>
          </a:bodyPr>
          <a:lstStyle/>
          <a:p>
            <a:pPr marL="109728" indent="0">
              <a:lnSpc>
                <a:spcPct val="80000"/>
              </a:lnSpc>
              <a:buNone/>
            </a:pPr>
            <a:r>
              <a:rPr lang="en-US" sz="2500" dirty="0"/>
              <a:t>3. Management and technical processes used on the project: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Management </a:t>
            </a:r>
            <a:r>
              <a:rPr lang="en-US" sz="2100" dirty="0" smtClean="0"/>
              <a:t>objectives; management view, any major assumptions or constraint </a:t>
            </a:r>
          </a:p>
          <a:p>
            <a:pPr lvl="1">
              <a:lnSpc>
                <a:spcPct val="80000"/>
              </a:lnSpc>
            </a:pPr>
            <a:r>
              <a:rPr lang="en-US" sz="2100" dirty="0" smtClean="0"/>
              <a:t>Project controls; how to monitor project progress (monthly or quarterly reviews); handle changes-what is the process for change control, level of management required to approve different types of changes. </a:t>
            </a:r>
          </a:p>
          <a:p>
            <a:pPr lvl="1">
              <a:lnSpc>
                <a:spcPct val="80000"/>
              </a:lnSpc>
            </a:pPr>
            <a:r>
              <a:rPr lang="en-US" sz="2100" dirty="0" smtClean="0"/>
              <a:t>Risk/Issue management; how the team will identify, manage and control risks/issues</a:t>
            </a:r>
          </a:p>
          <a:p>
            <a:pPr lvl="1">
              <a:lnSpc>
                <a:spcPct val="80000"/>
              </a:lnSpc>
            </a:pPr>
            <a:r>
              <a:rPr lang="en-US" sz="2100" dirty="0" smtClean="0"/>
              <a:t>Project staffing; number and types of people required on project</a:t>
            </a:r>
          </a:p>
          <a:p>
            <a:pPr lvl="1">
              <a:lnSpc>
                <a:spcPct val="80000"/>
              </a:lnSpc>
            </a:pPr>
            <a:r>
              <a:rPr lang="en-US" sz="2100" dirty="0" smtClean="0"/>
              <a:t>Technical processes; describes specific methodologies a project might use  </a:t>
            </a:r>
            <a:endParaRPr lang="en-US" sz="2100" dirty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A013D-BAF6-4C0C-9785-08FC13FA94EA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Elements of a Project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30094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>
            <a:normAutofit/>
          </a:bodyPr>
          <a:lstStyle/>
          <a:p>
            <a:pPr marL="109728" indent="0">
              <a:lnSpc>
                <a:spcPct val="80000"/>
              </a:lnSpc>
              <a:buNone/>
            </a:pPr>
            <a:r>
              <a:rPr lang="en-US" sz="2000" dirty="0"/>
              <a:t>4. Work to be done</a:t>
            </a:r>
            <a:r>
              <a:rPr lang="en-US" sz="25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Major work packages </a:t>
            </a:r>
            <a:r>
              <a:rPr lang="en-US" sz="1800" dirty="0" smtClean="0"/>
              <a:t>– summarize the main work packages (Work Breakdown Structure - WBS) for the project and refer to appropriate sections of the scope management plan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Other work related information – list hardware and software to be used on the project</a:t>
            </a:r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000" dirty="0" smtClean="0"/>
              <a:t>5. Schedule information</a:t>
            </a:r>
          </a:p>
          <a:p>
            <a:pPr lvl="1">
              <a:lnSpc>
                <a:spcPct val="80000"/>
              </a:lnSpc>
              <a:buSzPct val="68000"/>
            </a:pPr>
            <a:r>
              <a:rPr lang="en-US" sz="1800" dirty="0"/>
              <a:t>Provide a summary overall project schedule (key deliverables and planned completion </a:t>
            </a:r>
            <a:r>
              <a:rPr lang="en-US" sz="1800" dirty="0" smtClean="0"/>
              <a:t>dates) </a:t>
            </a:r>
            <a:endParaRPr lang="en-US" sz="1800" dirty="0"/>
          </a:p>
          <a:p>
            <a:pPr lvl="1">
              <a:lnSpc>
                <a:spcPct val="80000"/>
              </a:lnSpc>
              <a:buSzPct val="68000"/>
            </a:pPr>
            <a:r>
              <a:rPr lang="en-US" sz="1800" dirty="0"/>
              <a:t>Detailed schedule; provide more detailed information about project schedule. It should reference the schedule management plan and discuss dependencies among project activities that could affect project </a:t>
            </a:r>
            <a:r>
              <a:rPr lang="en-US" sz="1800" dirty="0" smtClean="0"/>
              <a:t>activities (network diagram, critical path)</a:t>
            </a:r>
            <a:endParaRPr lang="en-US" sz="1800" dirty="0"/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400" dirty="0"/>
              <a:t> </a:t>
            </a:r>
            <a:r>
              <a:rPr lang="en-US" sz="2000" dirty="0"/>
              <a:t>6. </a:t>
            </a:r>
            <a:r>
              <a:rPr lang="en-US" sz="2000" dirty="0" smtClean="0"/>
              <a:t>Budget information</a:t>
            </a:r>
          </a:p>
          <a:p>
            <a:pPr lvl="1">
              <a:lnSpc>
                <a:spcPct val="80000"/>
              </a:lnSpc>
              <a:buSzPct val="68000"/>
            </a:pPr>
            <a:r>
              <a:rPr lang="en-US" sz="1800" dirty="0" smtClean="0"/>
              <a:t>Summary budget</a:t>
            </a:r>
          </a:p>
          <a:p>
            <a:pPr lvl="1">
              <a:lnSpc>
                <a:spcPct val="80000"/>
              </a:lnSpc>
              <a:buSzPct val="68000"/>
            </a:pPr>
            <a:r>
              <a:rPr lang="en-US" sz="1800" dirty="0" smtClean="0"/>
              <a:t>Detailed budget</a:t>
            </a:r>
          </a:p>
          <a:p>
            <a:pPr lvl="1">
              <a:lnSpc>
                <a:spcPct val="80000"/>
              </a:lnSpc>
              <a:buSzPct val="68000"/>
            </a:pPr>
            <a:endParaRPr lang="en-US" sz="1800" dirty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A013D-BAF6-4C0C-9785-08FC13FA94E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Elements of a Project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40002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86738" cy="51720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various plans&amp; documents (we will learn them through other 9 knowledge </a:t>
            </a:r>
            <a:r>
              <a:rPr lang="en-US" sz="1800" dirty="0" smtClean="0"/>
              <a:t>areas)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These plans &amp;  documents will be used to write (justify and support) the sections 1 to 6 shown in the template for PMP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Most sections of the PMP  require providing summary </a:t>
            </a:r>
            <a:r>
              <a:rPr lang="en-US" sz="1800" dirty="0" smtClean="0"/>
              <a:t>based from the plans </a:t>
            </a:r>
            <a:r>
              <a:rPr lang="en-US" sz="1800" dirty="0" smtClean="0"/>
              <a:t>&amp; documents, the actual  plans &amp; documentation must  be provided in appendix of the PMP</a:t>
            </a:r>
          </a:p>
          <a:p>
            <a:pPr>
              <a:lnSpc>
                <a:spcPct val="80000"/>
              </a:lnSpc>
            </a:pPr>
            <a:r>
              <a:rPr lang="en-US" sz="1800" u="sng" dirty="0" smtClean="0"/>
              <a:t>PMP is the proposal for undertaking the project </a:t>
            </a:r>
            <a:r>
              <a:rPr lang="en-US" sz="1800" dirty="0" smtClean="0"/>
              <a:t>which needs approval from the management before you can embark on the actual project work</a:t>
            </a:r>
          </a:p>
          <a:p>
            <a:pPr>
              <a:lnSpc>
                <a:spcPct val="80000"/>
              </a:lnSpc>
            </a:pPr>
            <a:r>
              <a:rPr lang="en-US" sz="1800" b="1" u="sng" dirty="0" smtClean="0"/>
              <a:t>Next year  for R &amp; D project paper your team will be required to do PMP</a:t>
            </a:r>
          </a:p>
          <a:p>
            <a:pPr lvl="1">
              <a:lnSpc>
                <a:spcPct val="80000"/>
              </a:lnSpc>
            </a:pPr>
            <a:r>
              <a:rPr lang="en-US" sz="1400" b="1" u="sng" dirty="0" smtClean="0"/>
              <a:t>Present to get approval </a:t>
            </a:r>
          </a:p>
          <a:p>
            <a:pPr lvl="1">
              <a:lnSpc>
                <a:spcPct val="80000"/>
              </a:lnSpc>
            </a:pPr>
            <a:r>
              <a:rPr lang="en-US" sz="1400" b="1" u="sng" dirty="0" smtClean="0"/>
              <a:t>Do the necessary changes </a:t>
            </a:r>
          </a:p>
          <a:p>
            <a:pPr lvl="1">
              <a:lnSpc>
                <a:spcPct val="80000"/>
              </a:lnSpc>
            </a:pPr>
            <a:r>
              <a:rPr lang="en-US" sz="1400" b="1" u="sng" dirty="0" smtClean="0"/>
              <a:t>Then only your team will be allowed to carry out the project- work will be based on PMP</a:t>
            </a:r>
            <a:endParaRPr lang="en-US" sz="1400" b="1" u="sng" dirty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A013D-BAF6-4C0C-9785-08FC13FA94E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Plan (PMP)</a:t>
            </a:r>
          </a:p>
        </p:txBody>
      </p:sp>
    </p:spTree>
    <p:extLst>
      <p:ext uri="{BB962C8B-B14F-4D97-AF65-F5344CB8AC3E}">
        <p14:creationId xmlns:p14="http://schemas.microsoft.com/office/powerpoint/2010/main" val="31038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186738" cy="4791075"/>
          </a:xfrm>
        </p:spPr>
        <p:txBody>
          <a:bodyPr/>
          <a:lstStyle/>
          <a:p>
            <a:r>
              <a:rPr lang="en-US" dirty="0" smtClean="0"/>
              <a:t>Involves </a:t>
            </a:r>
            <a:r>
              <a:rPr lang="en-US" u="sng" dirty="0" smtClean="0"/>
              <a:t>managing and performing </a:t>
            </a:r>
            <a:r>
              <a:rPr lang="en-US" dirty="0" smtClean="0"/>
              <a:t>the work described in the project management plan</a:t>
            </a:r>
          </a:p>
          <a:p>
            <a:r>
              <a:rPr lang="en-US" dirty="0" smtClean="0"/>
              <a:t>The majority of time and money is usually spent on execution</a:t>
            </a:r>
          </a:p>
          <a:p>
            <a:r>
              <a:rPr lang="en-US" dirty="0" smtClean="0"/>
              <a:t>The application area of the project directly affects project execution because the products of the project are produced during execution</a:t>
            </a:r>
          </a:p>
          <a:p>
            <a:endParaRPr lang="en-US" dirty="0" smtClean="0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9C88F-E74A-4C9A-BF8E-284267DD907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Directing and Managing Project Work (Execution of PMP)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planning and execution are intertwined and inseparable activities</a:t>
            </a:r>
          </a:p>
          <a:p>
            <a:r>
              <a:rPr lang="en-US" dirty="0" smtClean="0"/>
              <a:t>Those who will do the work should help to plan the work</a:t>
            </a:r>
          </a:p>
          <a:p>
            <a:r>
              <a:rPr lang="en-US" dirty="0" smtClean="0"/>
              <a:t>Project managers must solicit input from the team to develop realistic plans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BE96C-17B6-4520-AECC-26039ACE615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Planning and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Describe an overall framework for project integration management as </a:t>
            </a:r>
            <a:r>
              <a:rPr lang="en-US" dirty="0" smtClean="0"/>
              <a:t>it relates </a:t>
            </a:r>
            <a:r>
              <a:rPr lang="en-US" dirty="0"/>
              <a:t>to the other project management knowledge areas and the </a:t>
            </a:r>
            <a:r>
              <a:rPr lang="en-US" dirty="0" smtClean="0"/>
              <a:t>project life </a:t>
            </a:r>
            <a:r>
              <a:rPr lang="en-US" dirty="0"/>
              <a:t>cycle</a:t>
            </a:r>
          </a:p>
          <a:p>
            <a:r>
              <a:rPr lang="en-US" dirty="0" smtClean="0"/>
              <a:t>Discuss </a:t>
            </a:r>
            <a:r>
              <a:rPr lang="en-US" dirty="0"/>
              <a:t>the strategic planning process and apply different project </a:t>
            </a:r>
            <a:r>
              <a:rPr lang="en-US" dirty="0" smtClean="0"/>
              <a:t>selection methods. </a:t>
            </a:r>
            <a:r>
              <a:rPr lang="en-US" dirty="0" smtClean="0">
                <a:solidFill>
                  <a:srgbClr val="FF0000"/>
                </a:solidFill>
              </a:rPr>
              <a:t>(Done in last weeks lecture business case, others the students can read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Explain </a:t>
            </a:r>
            <a:r>
              <a:rPr lang="en-US" dirty="0"/>
              <a:t>the importance of creating a project charter to formally </a:t>
            </a:r>
            <a:r>
              <a:rPr lang="en-US" u="sng" dirty="0" smtClean="0"/>
              <a:t>initiate</a:t>
            </a:r>
            <a:r>
              <a:rPr lang="en-US" dirty="0" smtClean="0"/>
              <a:t> projects. </a:t>
            </a:r>
            <a:r>
              <a:rPr lang="en-US" dirty="0" smtClean="0">
                <a:solidFill>
                  <a:srgbClr val="FF0000"/>
                </a:solidFill>
              </a:rPr>
              <a:t>(already done in last weeks lecture)</a:t>
            </a:r>
          </a:p>
          <a:p>
            <a:r>
              <a:rPr lang="en-US" dirty="0"/>
              <a:t>Describe project management plan </a:t>
            </a:r>
            <a:r>
              <a:rPr lang="en-US" dirty="0" smtClean="0">
                <a:solidFill>
                  <a:srgbClr val="FF0000"/>
                </a:solidFill>
              </a:rPr>
              <a:t>(already done in last week’s lecture. 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E30CD-489B-4D2B-B7A4-DAB20CFFC56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7910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Expert judgment</a:t>
            </a:r>
            <a:r>
              <a:rPr lang="en-US" sz="2400" dirty="0" smtClean="0"/>
              <a:t>: Experts can help project managers and their teams make many decisions related to project execution</a:t>
            </a:r>
          </a:p>
          <a:p>
            <a:r>
              <a:rPr lang="en-US" sz="2400" b="1" dirty="0" smtClean="0"/>
              <a:t>Meetings: </a:t>
            </a:r>
            <a:r>
              <a:rPr lang="en-US" sz="2400" dirty="0"/>
              <a:t>Meetings allow people to develop relationships, pick up on </a:t>
            </a:r>
            <a:r>
              <a:rPr lang="en-US" sz="2400" dirty="0" smtClean="0"/>
              <a:t>important body </a:t>
            </a:r>
            <a:r>
              <a:rPr lang="en-US" sz="2400" dirty="0"/>
              <a:t>language or tone of voice, and have a dialogue to help </a:t>
            </a:r>
            <a:r>
              <a:rPr lang="en-US" sz="2400" dirty="0" smtClean="0"/>
              <a:t>resolve problems.</a:t>
            </a:r>
            <a:endParaRPr lang="en-US" sz="2400" b="1" dirty="0" smtClean="0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D198B-9674-48C3-ACD4-753DB8EA2AE8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Execution Tools and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186738" cy="5029200"/>
          </a:xfrm>
        </p:spPr>
        <p:txBody>
          <a:bodyPr/>
          <a:lstStyle/>
          <a:p>
            <a:r>
              <a:rPr lang="en-US" dirty="0" smtClean="0"/>
              <a:t>Changes are inevitable on most projects, so it’s important to develop and follow a process to monitor and control changes  (change management plan in PMP)</a:t>
            </a:r>
          </a:p>
          <a:p>
            <a:r>
              <a:rPr lang="en-US" dirty="0" smtClean="0"/>
              <a:t>Monitoring project work includes collecting, measuring, and disseminating performance information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baseline</a:t>
            </a:r>
            <a:r>
              <a:rPr lang="en-US" dirty="0" smtClean="0"/>
              <a:t> is the approved project management plan plus approved changes 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00734-7A97-4DE9-BADB-70D27B29DC6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670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Monitoring and Controlling Project Work (including change management)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800" dirty="0" smtClean="0"/>
              <a:t>Three main objectives are:</a:t>
            </a:r>
          </a:p>
          <a:p>
            <a:pPr marL="990600" lvl="1" indent="-533400"/>
            <a:r>
              <a:rPr lang="en-US" sz="2400" dirty="0" smtClean="0"/>
              <a:t>Influencing the factors that create changes to ensure that changes are beneficial</a:t>
            </a:r>
          </a:p>
          <a:p>
            <a:pPr marL="990600" lvl="1" indent="-533400"/>
            <a:r>
              <a:rPr lang="en-US" sz="2400" dirty="0" smtClean="0"/>
              <a:t>Determining that a change has occurred</a:t>
            </a:r>
          </a:p>
          <a:p>
            <a:pPr marL="990600" lvl="1" indent="-533400"/>
            <a:r>
              <a:rPr lang="en-US" sz="2400" dirty="0" smtClean="0"/>
              <a:t>Managing actual changes as they occur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99360-D0C3-4752-A276-D993F1CB9E6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Integrated Change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change control system </a:t>
            </a:r>
            <a:r>
              <a:rPr lang="en-US" dirty="0" smtClean="0"/>
              <a:t>is a formal, documented process that describes when and how official project documents and work may be changed</a:t>
            </a:r>
          </a:p>
          <a:p>
            <a:r>
              <a:rPr lang="en-US" dirty="0" smtClean="0"/>
              <a:t>Describes who is authorized to make changes and how to make them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B7EED-8A3B-4E44-8A3C-892AC7DB1E15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close a project or phase, you must finalize all activities and transfer the completed or cancelled work to the appropriate people</a:t>
            </a:r>
          </a:p>
          <a:p>
            <a:r>
              <a:rPr lang="en-US" dirty="0" smtClean="0"/>
              <a:t>Main outputs include</a:t>
            </a:r>
          </a:p>
          <a:p>
            <a:pPr lvl="1"/>
            <a:r>
              <a:rPr lang="en-US" dirty="0" smtClean="0"/>
              <a:t>Final product, service, or result transition</a:t>
            </a:r>
          </a:p>
          <a:p>
            <a:pPr lvl="1"/>
            <a:r>
              <a:rPr lang="en-US" dirty="0" smtClean="0"/>
              <a:t>Organizational process asset updates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8B3E-F93B-46D5-90C8-0EFC6622AEB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Projects or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integration management involves coordinating all of the other knowledge areas throughout a project’s life cycle</a:t>
            </a:r>
          </a:p>
          <a:p>
            <a:r>
              <a:rPr lang="en-US" dirty="0" smtClean="0"/>
              <a:t>Main processes include</a:t>
            </a:r>
          </a:p>
          <a:p>
            <a:pPr lvl="1"/>
            <a:r>
              <a:rPr lang="en-US" dirty="0" smtClean="0"/>
              <a:t>Develop the project charter</a:t>
            </a:r>
          </a:p>
          <a:p>
            <a:pPr lvl="1"/>
            <a:r>
              <a:rPr lang="en-US" dirty="0" smtClean="0"/>
              <a:t>Develop the project management plan</a:t>
            </a:r>
          </a:p>
          <a:p>
            <a:pPr lvl="1"/>
            <a:r>
              <a:rPr lang="en-US" dirty="0" smtClean="0"/>
              <a:t>Direct and manage project execution</a:t>
            </a:r>
          </a:p>
          <a:p>
            <a:pPr lvl="1"/>
            <a:r>
              <a:rPr lang="en-US" dirty="0" smtClean="0"/>
              <a:t>Monitor and control project work</a:t>
            </a:r>
          </a:p>
          <a:p>
            <a:pPr lvl="1"/>
            <a:r>
              <a:rPr lang="en-US" dirty="0" smtClean="0"/>
              <a:t>Perform integrated change control</a:t>
            </a:r>
          </a:p>
          <a:p>
            <a:pPr lvl="1"/>
            <a:r>
              <a:rPr lang="en-US" dirty="0" smtClean="0"/>
              <a:t>Close the project or phase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DAB70-6E7B-45BB-9F36-0FA1270B493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382000" cy="46908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Explain project </a:t>
            </a:r>
            <a:r>
              <a:rPr lang="en-US" u="sng" dirty="0"/>
              <a:t>execution</a:t>
            </a:r>
            <a:r>
              <a:rPr lang="en-US" dirty="0"/>
              <a:t>, its relationship to </a:t>
            </a:r>
            <a:r>
              <a:rPr lang="en-US" u="sng" dirty="0"/>
              <a:t>project planning</a:t>
            </a:r>
            <a:r>
              <a:rPr lang="en-US" dirty="0"/>
              <a:t>, the </a:t>
            </a:r>
            <a:r>
              <a:rPr lang="en-US" dirty="0" smtClean="0"/>
              <a:t>factors related </a:t>
            </a:r>
            <a:r>
              <a:rPr lang="en-US" dirty="0"/>
              <a:t>to successful results, and tools and techniques to assist in </a:t>
            </a:r>
            <a:r>
              <a:rPr lang="en-US" dirty="0" smtClean="0"/>
              <a:t>directing and </a:t>
            </a:r>
            <a:r>
              <a:rPr lang="en-US" dirty="0"/>
              <a:t>managing project work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</a:t>
            </a:r>
            <a:r>
              <a:rPr lang="en-US" u="sng" dirty="0"/>
              <a:t>monitoring and controlling </a:t>
            </a:r>
            <a:r>
              <a:rPr lang="en-US" dirty="0"/>
              <a:t>a project</a:t>
            </a:r>
          </a:p>
          <a:p>
            <a:r>
              <a:rPr lang="en-US" dirty="0" smtClean="0"/>
              <a:t>Understand </a:t>
            </a:r>
            <a:r>
              <a:rPr lang="en-US" dirty="0"/>
              <a:t>the integrated </a:t>
            </a:r>
            <a:r>
              <a:rPr lang="en-US" u="sng" dirty="0"/>
              <a:t>change</a:t>
            </a:r>
            <a:r>
              <a:rPr lang="en-US" dirty="0"/>
              <a:t> control process, planning for </a:t>
            </a:r>
            <a:r>
              <a:rPr lang="en-US" dirty="0" smtClean="0"/>
              <a:t>and managing </a:t>
            </a:r>
            <a:r>
              <a:rPr lang="en-US" dirty="0"/>
              <a:t>changes on information technology (IT) projects, and </a:t>
            </a:r>
            <a:r>
              <a:rPr lang="en-US" dirty="0" smtClean="0"/>
              <a:t>developing and </a:t>
            </a:r>
            <a:r>
              <a:rPr lang="en-US" dirty="0"/>
              <a:t>using a change control system</a:t>
            </a:r>
          </a:p>
          <a:p>
            <a:r>
              <a:rPr lang="en-US" dirty="0" smtClean="0"/>
              <a:t>Explain </a:t>
            </a:r>
            <a:r>
              <a:rPr lang="en-US" dirty="0"/>
              <a:t>the importance of developing and following good procedures </a:t>
            </a:r>
            <a:r>
              <a:rPr lang="en-US" dirty="0" smtClean="0"/>
              <a:t>for </a:t>
            </a:r>
            <a:r>
              <a:rPr lang="en-US" u="sng" dirty="0" smtClean="0"/>
              <a:t>closing</a:t>
            </a:r>
            <a:r>
              <a:rPr lang="en-US" dirty="0" smtClean="0"/>
              <a:t> phases/projects</a:t>
            </a:r>
            <a:endParaRPr lang="en-US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413B7-C3AB-4BA8-9874-CC909DD0207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91538" cy="4791075"/>
          </a:xfrm>
        </p:spPr>
        <p:txBody>
          <a:bodyPr>
            <a:normAutofit/>
          </a:bodyPr>
          <a:lstStyle/>
          <a:p>
            <a:r>
              <a:rPr lang="en-US" dirty="0" smtClean="0"/>
              <a:t>Coordinating the other project management knowledge areas (project management processes/tasks) throughout a projects life cycle.</a:t>
            </a:r>
          </a:p>
          <a:p>
            <a:r>
              <a:rPr lang="en-US" dirty="0" smtClean="0"/>
              <a:t>Ensures that all elements of a project come together at the right times to complete a project successfully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8D7D-6CB4-4E4C-8852-D9CAD93D4C4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Project Integration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91538" cy="47910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</a:t>
            </a:r>
            <a:r>
              <a:rPr lang="en-US" sz="2400" u="sng" dirty="0" smtClean="0"/>
              <a:t>Developing </a:t>
            </a:r>
            <a:r>
              <a:rPr lang="en-US" sz="2400" u="sng" dirty="0"/>
              <a:t>the project charter </a:t>
            </a:r>
            <a:r>
              <a:rPr lang="en-US" sz="2400" dirty="0"/>
              <a:t>involves working with </a:t>
            </a:r>
            <a:r>
              <a:rPr lang="en-US" sz="2400" u="sng" dirty="0"/>
              <a:t>stakeholders</a:t>
            </a:r>
            <a:r>
              <a:rPr lang="en-US" sz="2400" dirty="0"/>
              <a:t> to </a:t>
            </a:r>
            <a:r>
              <a:rPr lang="en-US" sz="2400" dirty="0" smtClean="0"/>
              <a:t>create the </a:t>
            </a:r>
            <a:r>
              <a:rPr lang="en-US" sz="2400" dirty="0"/>
              <a:t>document that formally authorizes a project—the charter.</a:t>
            </a:r>
          </a:p>
          <a:p>
            <a:r>
              <a:rPr lang="en-US" sz="2400" dirty="0"/>
              <a:t>2. </a:t>
            </a:r>
            <a:r>
              <a:rPr lang="en-US" sz="2400" u="sng" dirty="0"/>
              <a:t>Developing the project management plan </a:t>
            </a:r>
            <a:r>
              <a:rPr lang="en-US" sz="2400" u="sng" dirty="0" smtClean="0"/>
              <a:t>(creating a project proposal) </a:t>
            </a:r>
            <a:r>
              <a:rPr lang="en-US" sz="2400" dirty="0" smtClean="0"/>
              <a:t>involves </a:t>
            </a:r>
            <a:r>
              <a:rPr lang="en-US" sz="2400" dirty="0"/>
              <a:t>coordinating all </a:t>
            </a:r>
            <a:r>
              <a:rPr lang="en-US" sz="2400" dirty="0" smtClean="0"/>
              <a:t>planning efforts </a:t>
            </a:r>
            <a:r>
              <a:rPr lang="en-US" sz="2400" dirty="0"/>
              <a:t>to create a consistent, coherent document—the project </a:t>
            </a:r>
            <a:r>
              <a:rPr lang="en-US" sz="2400" dirty="0" smtClean="0"/>
              <a:t>management plan (various plans/documents- 9 knowledge Areas) </a:t>
            </a:r>
            <a:endParaRPr lang="en-US" sz="2400" dirty="0"/>
          </a:p>
          <a:p>
            <a:r>
              <a:rPr lang="en-US" sz="2400" dirty="0"/>
              <a:t>3. Directing and managing project work involves </a:t>
            </a:r>
            <a:r>
              <a:rPr lang="en-US" sz="2400" u="sng" dirty="0"/>
              <a:t>carrying</a:t>
            </a:r>
            <a:r>
              <a:rPr lang="en-US" sz="2400" dirty="0"/>
              <a:t> </a:t>
            </a:r>
            <a:r>
              <a:rPr lang="en-US" sz="2400" u="sng" dirty="0"/>
              <a:t>out </a:t>
            </a:r>
            <a:r>
              <a:rPr lang="en-US" sz="2400" u="sng" dirty="0" smtClean="0"/>
              <a:t>(executing) the project management </a:t>
            </a:r>
            <a:r>
              <a:rPr lang="en-US" sz="2400" u="sng" dirty="0"/>
              <a:t>plan </a:t>
            </a:r>
            <a:r>
              <a:rPr lang="en-US" sz="2400" dirty="0"/>
              <a:t>by performing the activities included in it.</a:t>
            </a:r>
            <a:endParaRPr lang="en-US" sz="2400" dirty="0" smtClean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8D7D-6CB4-4E4C-8852-D9CAD93D4C4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Integration Management Processes</a:t>
            </a:r>
          </a:p>
        </p:txBody>
      </p:sp>
    </p:spTree>
    <p:extLst>
      <p:ext uri="{BB962C8B-B14F-4D97-AF65-F5344CB8AC3E}">
        <p14:creationId xmlns:p14="http://schemas.microsoft.com/office/powerpoint/2010/main" val="33419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r>
              <a:rPr lang="en-US" u="sng" dirty="0"/>
              <a:t>Monitoring and controlling </a:t>
            </a:r>
            <a:r>
              <a:rPr lang="en-US" dirty="0"/>
              <a:t>project work involves overseeing activities </a:t>
            </a:r>
            <a:r>
              <a:rPr lang="en-US" dirty="0" smtClean="0"/>
              <a:t>to meet </a:t>
            </a:r>
            <a:r>
              <a:rPr lang="en-US" dirty="0"/>
              <a:t>the performance objectives of the </a:t>
            </a:r>
            <a:r>
              <a:rPr lang="en-US" dirty="0" smtClean="0"/>
              <a:t>project</a:t>
            </a:r>
          </a:p>
          <a:p>
            <a:r>
              <a:rPr lang="en-US" u="sng" dirty="0"/>
              <a:t>Performing integrated change </a:t>
            </a:r>
            <a:r>
              <a:rPr lang="en-US" dirty="0" smtClean="0"/>
              <a:t>(part of monitor/ control) control </a:t>
            </a:r>
            <a:r>
              <a:rPr lang="en-US" dirty="0"/>
              <a:t>involves identifying, evaluating, </a:t>
            </a:r>
            <a:r>
              <a:rPr lang="en-US" dirty="0" smtClean="0"/>
              <a:t>and managing </a:t>
            </a:r>
            <a:r>
              <a:rPr lang="en-US" dirty="0"/>
              <a:t>changes throughout the project life cycle. </a:t>
            </a:r>
            <a:endParaRPr lang="en-US" dirty="0" smtClean="0"/>
          </a:p>
          <a:p>
            <a:r>
              <a:rPr lang="en-US" u="sng" dirty="0" smtClean="0"/>
              <a:t>Closing </a:t>
            </a:r>
            <a:r>
              <a:rPr lang="en-US" u="sng" dirty="0"/>
              <a:t>the project or phase</a:t>
            </a:r>
            <a:r>
              <a:rPr lang="en-US" dirty="0"/>
              <a:t> involves finalizing all activities to formally close </a:t>
            </a:r>
            <a:r>
              <a:rPr lang="en-US" dirty="0" smtClean="0"/>
              <a:t>the project </a:t>
            </a:r>
            <a:r>
              <a:rPr lang="en-US" dirty="0"/>
              <a:t>or phase.</a:t>
            </a:r>
            <a:endParaRPr lang="en-US" dirty="0" smtClean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A2C9D-D88A-4E49-9868-C35180CCD6D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Integration Management Processes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PIM is considered to be critical to overall project success</a:t>
            </a:r>
            <a:endParaRPr lang="en-US" sz="2000" dirty="0"/>
          </a:p>
          <a:p>
            <a:r>
              <a:rPr lang="en-US" sz="2000" dirty="0" smtClean="0"/>
              <a:t>PIM enables project managers to:</a:t>
            </a:r>
          </a:p>
          <a:p>
            <a:pPr lvl="1"/>
            <a:r>
              <a:rPr lang="en-US" sz="1600" u="sng" dirty="0" smtClean="0"/>
              <a:t>coordinate people, plans and work</a:t>
            </a:r>
            <a:r>
              <a:rPr lang="en-US" sz="1600" dirty="0" smtClean="0"/>
              <a:t> required to complete a project</a:t>
            </a:r>
          </a:p>
          <a:p>
            <a:pPr lvl="1"/>
            <a:r>
              <a:rPr lang="en-US" sz="1600" u="sng" dirty="0"/>
              <a:t>f</a:t>
            </a:r>
            <a:r>
              <a:rPr lang="en-US" sz="1600" u="sng" dirty="0" smtClean="0"/>
              <a:t>ocus on the big picture of the project </a:t>
            </a:r>
            <a:r>
              <a:rPr lang="en-US" sz="1600" dirty="0" smtClean="0"/>
              <a:t>and </a:t>
            </a:r>
            <a:r>
              <a:rPr lang="en-US" sz="1600" u="sng" dirty="0" smtClean="0"/>
              <a:t>steer the project team</a:t>
            </a:r>
            <a:r>
              <a:rPr lang="en-US" sz="1600" dirty="0" smtClean="0"/>
              <a:t> towards successful completion </a:t>
            </a:r>
          </a:p>
          <a:p>
            <a:pPr lvl="1"/>
            <a:r>
              <a:rPr lang="en-US" sz="1600" u="sng" dirty="0"/>
              <a:t>m</a:t>
            </a:r>
            <a:r>
              <a:rPr lang="en-US" sz="1600" u="sng" dirty="0" smtClean="0"/>
              <a:t>ake swift decisions or empower someone in the team to make swift </a:t>
            </a:r>
            <a:r>
              <a:rPr lang="en-US" sz="1600" u="sng" dirty="0"/>
              <a:t>decisions (first time right decisions) </a:t>
            </a:r>
            <a:r>
              <a:rPr lang="en-US" sz="1600" dirty="0"/>
              <a:t>when </a:t>
            </a:r>
            <a:r>
              <a:rPr lang="en-US" sz="1600" dirty="0" smtClean="0"/>
              <a:t>conflicts occur among project goals or people</a:t>
            </a:r>
          </a:p>
          <a:p>
            <a:pPr lvl="1"/>
            <a:r>
              <a:rPr lang="en-US" sz="1600" u="sng" dirty="0"/>
              <a:t>c</a:t>
            </a:r>
            <a:r>
              <a:rPr lang="en-US" sz="1600" u="sng" dirty="0" smtClean="0"/>
              <a:t>ommunicate key project information</a:t>
            </a:r>
            <a:r>
              <a:rPr lang="en-US" sz="1600" dirty="0" smtClean="0"/>
              <a:t> to top management</a:t>
            </a:r>
          </a:p>
          <a:p>
            <a:pPr lvl="1"/>
            <a:r>
              <a:rPr lang="en-US" sz="1600" u="sng" dirty="0"/>
              <a:t>e</a:t>
            </a:r>
            <a:r>
              <a:rPr lang="en-US" sz="1600" u="sng" dirty="0" smtClean="0"/>
              <a:t>ffectively manage interface with stakeholders </a:t>
            </a:r>
            <a:r>
              <a:rPr lang="en-US" sz="1600" dirty="0" smtClean="0"/>
              <a:t>(provide stakeholder satisfaction)</a:t>
            </a:r>
          </a:p>
          <a:p>
            <a:pPr lvl="2"/>
            <a:r>
              <a:rPr lang="en-US" sz="1400" dirty="0" smtClean="0"/>
              <a:t>PM must establish and maintain good communication/relationship across organisation.</a:t>
            </a:r>
          </a:p>
          <a:p>
            <a:r>
              <a:rPr lang="en-US" sz="2000" dirty="0" smtClean="0"/>
              <a:t>PIM must happen within the context of the entire organisation, not just within a project </a:t>
            </a:r>
          </a:p>
          <a:p>
            <a:pPr lvl="1"/>
            <a:r>
              <a:rPr lang="en-US" sz="1600" dirty="0" smtClean="0"/>
              <a:t>PM must integrate the work of project with ongoing operations of the organisation</a:t>
            </a:r>
          </a:p>
          <a:p>
            <a:pPr lvl="1"/>
            <a:endParaRPr lang="en-US" sz="1600" dirty="0" smtClean="0"/>
          </a:p>
          <a:p>
            <a:r>
              <a:rPr lang="en-US" sz="2000" u="sng" dirty="0" smtClean="0"/>
              <a:t>PIM- is project management based on 9 knowledge areas</a:t>
            </a:r>
          </a:p>
          <a:p>
            <a:r>
              <a:rPr lang="en-US" sz="2000" u="sng" dirty="0" smtClean="0"/>
              <a:t>PIM is what gets performed in projects to deliver the projects successfully   </a:t>
            </a:r>
          </a:p>
          <a:p>
            <a:endParaRPr lang="en-US" sz="2400" dirty="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05437-B6EB-4851-9DA4-1E65B79A32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55600" y="152400"/>
            <a:ext cx="83058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Project Integration Management (PIM)? </a:t>
            </a:r>
          </a:p>
        </p:txBody>
      </p:sp>
    </p:spTree>
    <p:extLst>
      <p:ext uri="{BB962C8B-B14F-4D97-AF65-F5344CB8AC3E}">
        <p14:creationId xmlns:p14="http://schemas.microsoft.com/office/powerpoint/2010/main" val="6743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572000"/>
          </a:xfrm>
        </p:spPr>
        <p:txBody>
          <a:bodyPr/>
          <a:lstStyle/>
          <a:p>
            <a:r>
              <a:rPr lang="en-US" b="1" dirty="0" smtClean="0"/>
              <a:t>What project to pursue?</a:t>
            </a:r>
          </a:p>
          <a:p>
            <a:r>
              <a:rPr lang="en-US" b="1" dirty="0" smtClean="0"/>
              <a:t>Should PMs be involved in decision making?</a:t>
            </a:r>
          </a:p>
          <a:p>
            <a:pPr lvl="1"/>
            <a:r>
              <a:rPr lang="en-US" b="1" dirty="0" smtClean="0"/>
              <a:t>Usually it is the top management responsibility </a:t>
            </a:r>
          </a:p>
          <a:p>
            <a:pPr lvl="1"/>
            <a:r>
              <a:rPr lang="en-US" b="1" dirty="0" smtClean="0"/>
              <a:t>Successful organisation know PMs can provide important information to help identify and select potential projects</a:t>
            </a:r>
          </a:p>
          <a:p>
            <a:pPr lvl="1"/>
            <a:r>
              <a:rPr lang="en-US" b="1" dirty="0" smtClean="0"/>
              <a:t>PMs, Product Managers or IT managers must take part in Strategic Planning</a:t>
            </a:r>
            <a:endParaRPr lang="en-US" dirty="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2F50D-7147-47A1-9605-3B4774429FA5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 Planning and Project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572000"/>
          </a:xfrm>
        </p:spPr>
        <p:txBody>
          <a:bodyPr/>
          <a:lstStyle/>
          <a:p>
            <a:r>
              <a:rPr lang="en-US" b="1" dirty="0" smtClean="0"/>
              <a:t>Strategic planning</a:t>
            </a:r>
            <a:r>
              <a:rPr lang="en-US" dirty="0" smtClean="0"/>
              <a:t> involves determining long-term objectives, predicting future trends, and projecting the need for new products and services</a:t>
            </a:r>
          </a:p>
          <a:p>
            <a:r>
              <a:rPr lang="en-US" dirty="0" smtClean="0"/>
              <a:t>Organizations often perform a </a:t>
            </a:r>
            <a:r>
              <a:rPr lang="en-US" b="1" dirty="0" smtClean="0"/>
              <a:t>SWOT analysis</a:t>
            </a:r>
          </a:p>
          <a:p>
            <a:pPr lvl="1"/>
            <a:r>
              <a:rPr lang="en-US" dirty="0" smtClean="0"/>
              <a:t>analyzing </a:t>
            </a:r>
            <a:r>
              <a:rPr lang="en-US" b="1" dirty="0" smtClean="0"/>
              <a:t>S</a:t>
            </a:r>
            <a:r>
              <a:rPr lang="en-US" dirty="0" smtClean="0"/>
              <a:t>trengths, </a:t>
            </a:r>
            <a:r>
              <a:rPr lang="en-US" b="1" dirty="0" smtClean="0"/>
              <a:t>W</a:t>
            </a:r>
            <a:r>
              <a:rPr lang="en-US" dirty="0" smtClean="0"/>
              <a:t>eaknesses, </a:t>
            </a:r>
            <a:r>
              <a:rPr lang="en-US" b="1" dirty="0" smtClean="0"/>
              <a:t>O</a:t>
            </a:r>
            <a:r>
              <a:rPr lang="en-US" dirty="0" smtClean="0"/>
              <a:t>pportunities, and </a:t>
            </a:r>
            <a:r>
              <a:rPr lang="en-US" b="1" dirty="0" smtClean="0"/>
              <a:t>T</a:t>
            </a:r>
            <a:r>
              <a:rPr lang="en-US" dirty="0" smtClean="0"/>
              <a:t>hreats</a:t>
            </a:r>
          </a:p>
          <a:p>
            <a:r>
              <a:rPr lang="en-US" dirty="0" smtClean="0"/>
              <a:t>As part of strategic planning, organizations</a:t>
            </a:r>
          </a:p>
          <a:p>
            <a:pPr lvl="1"/>
            <a:r>
              <a:rPr lang="en-US" dirty="0" smtClean="0"/>
              <a:t>identify potential projects</a:t>
            </a:r>
          </a:p>
          <a:p>
            <a:pPr lvl="1"/>
            <a:r>
              <a:rPr lang="en-US" dirty="0" smtClean="0"/>
              <a:t>use realistic methods to select which projects to work on</a:t>
            </a:r>
          </a:p>
          <a:p>
            <a:pPr lvl="1"/>
            <a:r>
              <a:rPr lang="en-US" dirty="0" smtClean="0"/>
              <a:t>formalize project initiation by issuing a project charter</a:t>
            </a:r>
          </a:p>
          <a:p>
            <a:pPr lvl="1"/>
            <a:endParaRPr lang="en-US" dirty="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2F50D-7147-47A1-9605-3B4774429FA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 Planning and Project Selection</a:t>
            </a:r>
          </a:p>
        </p:txBody>
      </p:sp>
    </p:spTree>
    <p:extLst>
      <p:ext uri="{BB962C8B-B14F-4D97-AF65-F5344CB8AC3E}">
        <p14:creationId xmlns:p14="http://schemas.microsoft.com/office/powerpoint/2010/main" val="13343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13958</TotalTime>
  <Words>1922</Words>
  <Application>Microsoft Office PowerPoint</Application>
  <PresentationFormat>On-screen Show (4:3)</PresentationFormat>
  <Paragraphs>195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Concourse</vt:lpstr>
      <vt:lpstr>Chapter 4: Project Integration Management</vt:lpstr>
      <vt:lpstr>Learning Objectives</vt:lpstr>
      <vt:lpstr>Learning Objectives</vt:lpstr>
      <vt:lpstr>What is Project Integration Management</vt:lpstr>
      <vt:lpstr>Project Integration Management Processes</vt:lpstr>
      <vt:lpstr>Project Integration Management Processes (cont’d)</vt:lpstr>
      <vt:lpstr>Why Project Integration Management (PIM)? </vt:lpstr>
      <vt:lpstr>Strategic Planning and Project Selection</vt:lpstr>
      <vt:lpstr>Strategic Planning and Project Selection</vt:lpstr>
      <vt:lpstr>Methods for Selecting Projects</vt:lpstr>
      <vt:lpstr>5. Weighted Scoring Model</vt:lpstr>
      <vt:lpstr>Figure 4-7. Sample Weighted Scoring Model for Project Selection</vt:lpstr>
      <vt:lpstr>Developing a Project Management Plan</vt:lpstr>
      <vt:lpstr>Common Elements of a Project Management Plan</vt:lpstr>
      <vt:lpstr>Common Elements of a Project Management Plan</vt:lpstr>
      <vt:lpstr>Common Elements of a Project Management Plan</vt:lpstr>
      <vt:lpstr>Project Management Plan (PMP)</vt:lpstr>
      <vt:lpstr>Directing and Managing Project Work (Execution of PMP)</vt:lpstr>
      <vt:lpstr>Coordinating Planning and Execution</vt:lpstr>
      <vt:lpstr>Project Execution Tools and Techniques</vt:lpstr>
      <vt:lpstr>Monitoring and Controlling Project Work (including change management)</vt:lpstr>
      <vt:lpstr>Performing Integrated Change Control</vt:lpstr>
      <vt:lpstr>Change Control System</vt:lpstr>
      <vt:lpstr>Closing Projects or Phases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Ramesh Lal</cp:lastModifiedBy>
  <cp:revision>232</cp:revision>
  <cp:lastPrinted>2016-08-06T23:07:56Z</cp:lastPrinted>
  <dcterms:created xsi:type="dcterms:W3CDTF">2001-07-05T23:10:12Z</dcterms:created>
  <dcterms:modified xsi:type="dcterms:W3CDTF">2018-08-01T22:33:29Z</dcterms:modified>
</cp:coreProperties>
</file>