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38"/>
  </p:notesMasterIdLst>
  <p:handoutMasterIdLst>
    <p:handoutMasterId r:id="rId39"/>
  </p:handoutMasterIdLst>
  <p:sldIdLst>
    <p:sldId id="257" r:id="rId3"/>
    <p:sldId id="334" r:id="rId4"/>
    <p:sldId id="335" r:id="rId5"/>
    <p:sldId id="336" r:id="rId6"/>
    <p:sldId id="337" r:id="rId7"/>
    <p:sldId id="376" r:id="rId8"/>
    <p:sldId id="377" r:id="rId9"/>
    <p:sldId id="368" r:id="rId10"/>
    <p:sldId id="369" r:id="rId11"/>
    <p:sldId id="378" r:id="rId12"/>
    <p:sldId id="383" r:id="rId13"/>
    <p:sldId id="384" r:id="rId14"/>
    <p:sldId id="371" r:id="rId15"/>
    <p:sldId id="382" r:id="rId16"/>
    <p:sldId id="341" r:id="rId17"/>
    <p:sldId id="344" r:id="rId18"/>
    <p:sldId id="345" r:id="rId19"/>
    <p:sldId id="346" r:id="rId20"/>
    <p:sldId id="348" r:id="rId21"/>
    <p:sldId id="349" r:id="rId22"/>
    <p:sldId id="350" r:id="rId23"/>
    <p:sldId id="351" r:id="rId24"/>
    <p:sldId id="352" r:id="rId25"/>
    <p:sldId id="374" r:id="rId26"/>
    <p:sldId id="354" r:id="rId27"/>
    <p:sldId id="355" r:id="rId28"/>
    <p:sldId id="356" r:id="rId29"/>
    <p:sldId id="357" r:id="rId30"/>
    <p:sldId id="358" r:id="rId31"/>
    <p:sldId id="367" r:id="rId32"/>
    <p:sldId id="359" r:id="rId33"/>
    <p:sldId id="360" r:id="rId34"/>
    <p:sldId id="361" r:id="rId35"/>
    <p:sldId id="362" r:id="rId36"/>
    <p:sldId id="363" r:id="rId37"/>
  </p:sldIdLst>
  <p:sldSz cx="9144000" cy="6858000" type="screen4x3"/>
  <p:notesSz cx="6807200" cy="9939338"/>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1887" autoAdjust="0"/>
  </p:normalViewPr>
  <p:slideViewPr>
    <p:cSldViewPr>
      <p:cViewPr varScale="1">
        <p:scale>
          <a:sx n="111" d="100"/>
          <a:sy n="111" d="100"/>
        </p:scale>
        <p:origin x="9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57413" y="0"/>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57413"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65B926E-4E70-4E7C-A492-D0CDF3C7E1CF}" type="slidenum">
              <a:rPr lang="en-US"/>
              <a:pPr>
                <a:defRPr/>
              </a:pPr>
              <a:t>‹#›</a:t>
            </a:fld>
            <a:endParaRPr lang="en-US" dirty="0"/>
          </a:p>
        </p:txBody>
      </p:sp>
    </p:spTree>
    <p:extLst>
      <p:ext uri="{BB962C8B-B14F-4D97-AF65-F5344CB8AC3E}">
        <p14:creationId xmlns:p14="http://schemas.microsoft.com/office/powerpoint/2010/main" val="3321804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57413" y="0"/>
            <a:ext cx="2949787"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07627" y="4721186"/>
            <a:ext cx="4991947" cy="4472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57413" y="9442371"/>
            <a:ext cx="2949787"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B628D5B-A7C7-42E0-BFEE-8A6E6DE4D620}" type="slidenum">
              <a:rPr lang="en-US"/>
              <a:pPr>
                <a:defRPr/>
              </a:pPr>
              <a:t>‹#›</a:t>
            </a:fld>
            <a:endParaRPr lang="en-US" dirty="0"/>
          </a:p>
        </p:txBody>
      </p:sp>
    </p:spTree>
    <p:extLst>
      <p:ext uri="{BB962C8B-B14F-4D97-AF65-F5344CB8AC3E}">
        <p14:creationId xmlns:p14="http://schemas.microsoft.com/office/powerpoint/2010/main" val="2182300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dirty="0" smtClean="0"/>
          </a:p>
        </p:txBody>
      </p:sp>
      <p:sp>
        <p:nvSpPr>
          <p:cNvPr id="45060" name="Slide Number Placeholder 3"/>
          <p:cNvSpPr>
            <a:spLocks noGrp="1"/>
          </p:cNvSpPr>
          <p:nvPr>
            <p:ph type="sldNum" sz="quarter" idx="5"/>
          </p:nvPr>
        </p:nvSpPr>
        <p:spPr>
          <a:noFill/>
        </p:spPr>
        <p:txBody>
          <a:bodyPr/>
          <a:lstStyle/>
          <a:p>
            <a:fld id="{135203A4-082A-4448-BDB0-5CDB74643CD1}" type="slidenum">
              <a:rPr lang="en-US" smtClean="0"/>
              <a:pPr/>
              <a:t>1</a:t>
            </a:fld>
            <a:endParaRPr lang="en-US" dirty="0" smtClean="0"/>
          </a:p>
        </p:txBody>
      </p:sp>
    </p:spTree>
    <p:extLst>
      <p:ext uri="{BB962C8B-B14F-4D97-AF65-F5344CB8AC3E}">
        <p14:creationId xmlns:p14="http://schemas.microsoft.com/office/powerpoint/2010/main" val="959767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ED858-41DD-4669-ACD0-0FE909D2C42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D8AF82-58A6-4B0A-99BE-3E241868A7E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03D3F4-A0D0-405E-A767-F9A123F7238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5381041-9C54-49A7-A924-29D217AD23D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6C0B31-47C3-49FD-8211-A1EA24F16913}"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56DBD78-0C1C-4E39-B25C-2D86EF84190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F4B7A325-B10B-44F9-8D64-D11C845FEE9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28A81CF-9A71-4B4A-A02C-DA98461234B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7E326B0-0E99-4EB4-8F79-0134171EA74C}"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5E64789-22BD-4B66-9BFC-904BA6707DB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20D16DA-79A3-43C0-A698-4D27A49B6CE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D0B4DA7-581C-40A3-BCB4-1307A955BB7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C14E0A1E-657D-490E-9262-79448EA4878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5FA4337-D482-4795-909A-B265FCB8FB7E}"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C3E4BF0-CDDD-45AA-8761-673D8D9691C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8358C7-1EB0-4EEF-A9D9-DA49F859DE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E9A965-858B-487F-8735-1765BCABB5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704951A-0E7C-4F14-91E3-D33D5B465BB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F80014F-D774-4519-B844-A2F39E4FCBD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394E5C8-07BC-403D-807B-67B7EC9217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CE72DE-727C-44FD-8C4B-6A992740AE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56261B2-E792-4CCC-9B27-651612F41BC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3329071-3EF5-4489-AD01-960B23CCFC6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3329071-3EF5-4489-AD01-960B23CCFC6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295400"/>
            <a:ext cx="83058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5:</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Scope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27655"/>
            <a:ext cx="8686800" cy="5045591"/>
          </a:xfrm>
        </p:spPr>
        <p:txBody>
          <a:bodyPr/>
          <a:lstStyle/>
          <a:p>
            <a:r>
              <a:rPr lang="en-US" sz="2000" dirty="0" smtClean="0"/>
              <a:t>Functional requirements- features of a system </a:t>
            </a:r>
            <a:r>
              <a:rPr lang="en-US" sz="2000" u="sng" dirty="0" smtClean="0"/>
              <a:t>(example taken from the web)</a:t>
            </a:r>
          </a:p>
          <a:p>
            <a:pPr marL="392113" lvl="1" indent="0">
              <a:buNone/>
            </a:pPr>
            <a:r>
              <a:rPr lang="en-NZ" sz="1600" dirty="0" smtClean="0"/>
              <a:t>R1. 	The </a:t>
            </a:r>
            <a:r>
              <a:rPr lang="en-NZ" sz="1600" dirty="0"/>
              <a:t>Background Task Manager </a:t>
            </a:r>
            <a:r>
              <a:rPr lang="en-NZ" sz="1600" u="sng" dirty="0"/>
              <a:t>shall</a:t>
            </a:r>
            <a:r>
              <a:rPr lang="en-NZ" sz="1600" dirty="0"/>
              <a:t> display status messages in a designated area </a:t>
            </a:r>
            <a:r>
              <a:rPr lang="en-NZ" sz="1600" dirty="0" smtClean="0"/>
              <a:t>	of </a:t>
            </a:r>
            <a:r>
              <a:rPr lang="en-NZ" sz="1600" dirty="0"/>
              <a:t>the user interface at intervals of 60 plus or minus 10 seconds</a:t>
            </a:r>
            <a:r>
              <a:rPr lang="en-NZ" sz="1600" dirty="0" smtClean="0"/>
              <a:t>.</a:t>
            </a:r>
          </a:p>
          <a:p>
            <a:pPr marL="392113" lvl="1" indent="0">
              <a:buNone/>
            </a:pPr>
            <a:r>
              <a:rPr lang="en-NZ" sz="1600" dirty="0" smtClean="0"/>
              <a:t>R2.	If </a:t>
            </a:r>
            <a:r>
              <a:rPr lang="en-NZ" sz="1600" dirty="0"/>
              <a:t>background task processing is progressing normally, the percentage of the </a:t>
            </a:r>
            <a:r>
              <a:rPr lang="en-NZ" sz="1600" dirty="0" smtClean="0"/>
              <a:t>	background </a:t>
            </a:r>
            <a:r>
              <a:rPr lang="en-NZ" sz="1600" dirty="0"/>
              <a:t>task processing that has been completed </a:t>
            </a:r>
            <a:r>
              <a:rPr lang="en-NZ" sz="1600" u="sng" dirty="0"/>
              <a:t>shall</a:t>
            </a:r>
            <a:r>
              <a:rPr lang="en-NZ" sz="1600" dirty="0"/>
              <a:t> be displayed.</a:t>
            </a:r>
          </a:p>
          <a:p>
            <a:pPr marL="392113" lvl="1" indent="0">
              <a:buNone/>
            </a:pPr>
            <a:r>
              <a:rPr lang="en-NZ" sz="1600" dirty="0" smtClean="0"/>
              <a:t>R3.	A </a:t>
            </a:r>
            <a:r>
              <a:rPr lang="en-NZ" sz="1600" dirty="0"/>
              <a:t>message </a:t>
            </a:r>
            <a:r>
              <a:rPr lang="en-NZ" sz="1600" u="sng" dirty="0"/>
              <a:t>shall </a:t>
            </a:r>
            <a:r>
              <a:rPr lang="en-NZ" sz="1600" dirty="0"/>
              <a:t>be displayed when the background task is completed.</a:t>
            </a:r>
          </a:p>
          <a:p>
            <a:pPr marL="392113" lvl="1" indent="0">
              <a:buNone/>
            </a:pPr>
            <a:r>
              <a:rPr lang="en-NZ" sz="1600" dirty="0" smtClean="0"/>
              <a:t>R4.	An </a:t>
            </a:r>
            <a:r>
              <a:rPr lang="en-NZ" sz="1600" dirty="0"/>
              <a:t>error message </a:t>
            </a:r>
            <a:r>
              <a:rPr lang="en-NZ" sz="1600" u="sng" dirty="0"/>
              <a:t>shall</a:t>
            </a:r>
            <a:r>
              <a:rPr lang="en-NZ" sz="1600" dirty="0"/>
              <a:t> be displayed if the background task has stalled</a:t>
            </a:r>
            <a:r>
              <a:rPr lang="en-NZ" sz="1600" dirty="0" smtClean="0"/>
              <a:t>.</a:t>
            </a:r>
          </a:p>
          <a:p>
            <a:pPr marL="392113" lvl="1" indent="0">
              <a:buNone/>
            </a:pPr>
            <a:endParaRPr lang="en-NZ" dirty="0" smtClean="0"/>
          </a:p>
          <a:p>
            <a:r>
              <a:rPr lang="en-NZ" sz="2000" dirty="0" smtClean="0"/>
              <a:t>Shall</a:t>
            </a:r>
            <a:r>
              <a:rPr lang="en-NZ" sz="2000" dirty="0"/>
              <a:t>, Will, </a:t>
            </a:r>
            <a:r>
              <a:rPr lang="en-NZ" sz="2000" dirty="0" smtClean="0"/>
              <a:t>and Should</a:t>
            </a:r>
            <a:r>
              <a:rPr lang="en-NZ" sz="2000" dirty="0"/>
              <a:t> </a:t>
            </a:r>
            <a:r>
              <a:rPr lang="en-NZ" sz="2000" dirty="0" smtClean="0"/>
              <a:t>is the standard </a:t>
            </a:r>
            <a:r>
              <a:rPr lang="en-NZ" sz="2000" dirty="0"/>
              <a:t>requirements </a:t>
            </a:r>
            <a:r>
              <a:rPr lang="en-NZ" sz="2000" dirty="0" smtClean="0"/>
              <a:t> terminology </a:t>
            </a:r>
            <a:endParaRPr lang="en-NZ" sz="2000" dirty="0"/>
          </a:p>
          <a:p>
            <a:endParaRPr lang="en-NZ" dirty="0"/>
          </a:p>
        </p:txBody>
      </p:sp>
      <p:sp>
        <p:nvSpPr>
          <p:cNvPr id="3" name="Title 2"/>
          <p:cNvSpPr>
            <a:spLocks noGrp="1"/>
          </p:cNvSpPr>
          <p:nvPr>
            <p:ph type="title"/>
          </p:nvPr>
        </p:nvSpPr>
        <p:spPr>
          <a:xfrm>
            <a:off x="457200" y="274638"/>
            <a:ext cx="8229600" cy="653017"/>
          </a:xfrm>
        </p:spPr>
        <p:txBody>
          <a:bodyPr>
            <a:normAutofit/>
          </a:bodyPr>
          <a:lstStyle/>
          <a:p>
            <a:r>
              <a:rPr lang="en-US" sz="2400" dirty="0" smtClean="0"/>
              <a:t>Examples of requirements </a:t>
            </a:r>
            <a:endParaRPr lang="en-US" sz="2400"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10</a:t>
            </a:fld>
            <a:endParaRPr lang="en-US" dirty="0"/>
          </a:p>
        </p:txBody>
      </p:sp>
      <p:sp>
        <p:nvSpPr>
          <p:cNvPr id="6" name="TextBox 5"/>
          <p:cNvSpPr txBox="1"/>
          <p:nvPr/>
        </p:nvSpPr>
        <p:spPr>
          <a:xfrm>
            <a:off x="685800" y="5775364"/>
            <a:ext cx="7584192" cy="369332"/>
          </a:xfrm>
          <a:prstGeom prst="rect">
            <a:avLst/>
          </a:prstGeom>
          <a:noFill/>
        </p:spPr>
        <p:txBody>
          <a:bodyPr wrap="none" rtlCol="0">
            <a:spAutoFit/>
          </a:bodyPr>
          <a:lstStyle/>
          <a:p>
            <a:r>
              <a:rPr lang="en-US" sz="1800" dirty="0" smtClean="0"/>
              <a:t>*John </a:t>
            </a:r>
            <a:r>
              <a:rPr lang="en-US" sz="1800" dirty="0"/>
              <a:t>Simpson, “2011: The State of Requirements Management” (2011).</a:t>
            </a:r>
          </a:p>
        </p:txBody>
      </p:sp>
    </p:spTree>
    <p:extLst>
      <p:ext uri="{BB962C8B-B14F-4D97-AF65-F5344CB8AC3E}">
        <p14:creationId xmlns:p14="http://schemas.microsoft.com/office/powerpoint/2010/main" val="332759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27655"/>
            <a:ext cx="8686800" cy="5045591"/>
          </a:xfrm>
        </p:spPr>
        <p:txBody>
          <a:bodyPr/>
          <a:lstStyle/>
          <a:p>
            <a:r>
              <a:rPr lang="en-US" sz="2000" dirty="0" smtClean="0"/>
              <a:t>Non-functional requirements: </a:t>
            </a:r>
          </a:p>
          <a:p>
            <a:pPr lvl="1"/>
            <a:r>
              <a:rPr lang="en-US" sz="1800" dirty="0" smtClean="0"/>
              <a:t>are the </a:t>
            </a:r>
            <a:r>
              <a:rPr lang="en-NZ" sz="1800" dirty="0" smtClean="0"/>
              <a:t>attributes </a:t>
            </a:r>
            <a:r>
              <a:rPr lang="en-NZ" sz="1800" dirty="0"/>
              <a:t>such as performance, security, usability, compatibility. </a:t>
            </a:r>
            <a:endParaRPr lang="en-NZ" sz="1800" dirty="0" smtClean="0"/>
          </a:p>
          <a:p>
            <a:pPr lvl="1"/>
            <a:r>
              <a:rPr lang="en-NZ" sz="1800" dirty="0" smtClean="0"/>
              <a:t>Not the </a:t>
            </a:r>
            <a:r>
              <a:rPr lang="en-NZ" sz="1800" dirty="0"/>
              <a:t>"feature" of the system, but are a required </a:t>
            </a:r>
            <a:r>
              <a:rPr lang="en-NZ" sz="1800" dirty="0" smtClean="0"/>
              <a:t>characteristic</a:t>
            </a:r>
          </a:p>
          <a:p>
            <a:pPr lvl="1"/>
            <a:endParaRPr lang="en-NZ" sz="1800" dirty="0"/>
          </a:p>
          <a:p>
            <a:r>
              <a:rPr lang="en-NZ" sz="2200" dirty="0" smtClean="0"/>
              <a:t>Example </a:t>
            </a:r>
          </a:p>
          <a:p>
            <a:pPr marL="849313" lvl="1" indent="-457200">
              <a:buFont typeface="+mj-lt"/>
              <a:buAutoNum type="arabicPeriod"/>
            </a:pPr>
            <a:r>
              <a:rPr lang="en-NZ" sz="1600" dirty="0" smtClean="0"/>
              <a:t>The </a:t>
            </a:r>
            <a:r>
              <a:rPr lang="en-NZ" sz="1600" dirty="0"/>
              <a:t>System </a:t>
            </a:r>
            <a:r>
              <a:rPr lang="en-NZ" sz="1600" dirty="0" smtClean="0"/>
              <a:t>shall </a:t>
            </a:r>
            <a:r>
              <a:rPr lang="en-NZ" sz="1600" dirty="0"/>
              <a:t>have </a:t>
            </a:r>
            <a:r>
              <a:rPr lang="en-NZ" sz="1600" dirty="0" smtClean="0"/>
              <a:t> an </a:t>
            </a:r>
            <a:r>
              <a:rPr lang="en-NZ" sz="1600" dirty="0"/>
              <a:t>availability of 999/1000 or </a:t>
            </a:r>
            <a:r>
              <a:rPr lang="en-NZ" sz="1600" dirty="0" smtClean="0"/>
              <a:t>99</a:t>
            </a:r>
            <a:r>
              <a:rPr lang="en-NZ" sz="1600" dirty="0"/>
              <a:t>%. </a:t>
            </a:r>
            <a:endParaRPr lang="en-NZ" sz="1600" dirty="0" smtClean="0"/>
          </a:p>
          <a:p>
            <a:pPr lvl="3"/>
            <a:r>
              <a:rPr lang="en-NZ" sz="1600" i="1" dirty="0" smtClean="0"/>
              <a:t>reliability requirement </a:t>
            </a:r>
            <a:r>
              <a:rPr lang="en-NZ" sz="1600" i="1" dirty="0"/>
              <a:t>(</a:t>
            </a:r>
            <a:r>
              <a:rPr lang="en-NZ" sz="1600" i="1" dirty="0" smtClean="0"/>
              <a:t>out </a:t>
            </a:r>
            <a:r>
              <a:rPr lang="en-NZ" sz="1600" i="1" dirty="0"/>
              <a:t>of  every 1000 requests, 999 must be </a:t>
            </a:r>
            <a:r>
              <a:rPr lang="en-NZ" sz="1600" i="1" dirty="0" smtClean="0"/>
              <a:t>satisfied). </a:t>
            </a:r>
            <a:endParaRPr lang="en-NZ" sz="1600" i="1" dirty="0"/>
          </a:p>
          <a:p>
            <a:pPr marL="849313" lvl="1" indent="-457200">
              <a:buFont typeface="+mj-lt"/>
              <a:buAutoNum type="arabicPeriod"/>
            </a:pPr>
            <a:r>
              <a:rPr lang="en-NZ" sz="1600" dirty="0"/>
              <a:t>System </a:t>
            </a:r>
            <a:r>
              <a:rPr lang="en-NZ" sz="1600" dirty="0" smtClean="0"/>
              <a:t>shall </a:t>
            </a:r>
            <a:r>
              <a:rPr lang="en-NZ" sz="1600" dirty="0"/>
              <a:t>process a minimum </a:t>
            </a:r>
            <a:r>
              <a:rPr lang="en-NZ" sz="1600" dirty="0" smtClean="0"/>
              <a:t>of </a:t>
            </a:r>
            <a:r>
              <a:rPr lang="en-NZ" sz="1600" dirty="0"/>
              <a:t>8 transactions per second. </a:t>
            </a:r>
          </a:p>
          <a:p>
            <a:pPr lvl="3"/>
            <a:r>
              <a:rPr lang="en-NZ" sz="1600" i="1" dirty="0" smtClean="0"/>
              <a:t>performance requirement</a:t>
            </a:r>
            <a:endParaRPr lang="en-NZ" sz="1600" i="1" dirty="0"/>
          </a:p>
          <a:p>
            <a:pPr marL="849313" lvl="1" indent="-457200">
              <a:buFont typeface="+mj-lt"/>
              <a:buAutoNum type="arabicPeriod"/>
            </a:pPr>
            <a:r>
              <a:rPr lang="en-NZ" sz="1600" dirty="0" smtClean="0"/>
              <a:t>The </a:t>
            </a:r>
            <a:r>
              <a:rPr lang="en-NZ" sz="1600" dirty="0"/>
              <a:t>access permissions for system data may only be changed </a:t>
            </a:r>
            <a:r>
              <a:rPr lang="en-NZ" sz="1600" dirty="0" smtClean="0"/>
              <a:t>by </a:t>
            </a:r>
            <a:r>
              <a:rPr lang="en-NZ" sz="1600" dirty="0"/>
              <a:t>the system’s data administrator</a:t>
            </a:r>
          </a:p>
          <a:p>
            <a:pPr marL="849313" lvl="1" indent="-457200">
              <a:buFont typeface="+mj-lt"/>
              <a:buAutoNum type="arabicPeriod"/>
            </a:pPr>
            <a:r>
              <a:rPr lang="en-NZ" sz="1600" dirty="0" smtClean="0"/>
              <a:t>All </a:t>
            </a:r>
            <a:r>
              <a:rPr lang="en-NZ" sz="1600" dirty="0"/>
              <a:t>system data must be </a:t>
            </a:r>
            <a:r>
              <a:rPr lang="en-NZ" sz="1600" dirty="0" smtClean="0"/>
              <a:t>backed </a:t>
            </a:r>
            <a:r>
              <a:rPr lang="en-NZ" sz="1600" dirty="0"/>
              <a:t>up every 24 hours and the </a:t>
            </a:r>
            <a:r>
              <a:rPr lang="en-NZ" sz="1600" dirty="0" smtClean="0"/>
              <a:t>backup </a:t>
            </a:r>
            <a:r>
              <a:rPr lang="en-NZ" sz="1600" dirty="0"/>
              <a:t>copies stored in a </a:t>
            </a:r>
            <a:r>
              <a:rPr lang="en-NZ" sz="1600" dirty="0" smtClean="0"/>
              <a:t>secure location </a:t>
            </a:r>
            <a:r>
              <a:rPr lang="en-NZ" sz="1600" dirty="0"/>
              <a:t>which is not in the </a:t>
            </a:r>
            <a:r>
              <a:rPr lang="en-NZ" sz="1600" dirty="0" smtClean="0"/>
              <a:t> same </a:t>
            </a:r>
            <a:r>
              <a:rPr lang="en-NZ" sz="1600" dirty="0"/>
              <a:t>building as the system</a:t>
            </a:r>
          </a:p>
          <a:p>
            <a:pPr marL="849313" lvl="1" indent="-457200">
              <a:buFont typeface="+mj-lt"/>
              <a:buAutoNum type="arabicPeriod"/>
            </a:pPr>
            <a:r>
              <a:rPr lang="en-NZ" sz="1600" dirty="0"/>
              <a:t>All external communications between the system’s data server </a:t>
            </a:r>
            <a:r>
              <a:rPr lang="en-NZ" sz="1600" dirty="0" smtClean="0"/>
              <a:t>and </a:t>
            </a:r>
            <a:r>
              <a:rPr lang="en-NZ" sz="1600" dirty="0"/>
              <a:t>clients must be encrypted </a:t>
            </a:r>
          </a:p>
          <a:p>
            <a:pPr lvl="3">
              <a:buSzPct val="68000"/>
            </a:pPr>
            <a:r>
              <a:rPr lang="en-NZ" sz="1600" i="1" dirty="0" smtClean="0"/>
              <a:t>3, 4 &amp; 5 security </a:t>
            </a:r>
            <a:r>
              <a:rPr lang="en-NZ" sz="1600" i="1" dirty="0"/>
              <a:t>requirement</a:t>
            </a:r>
          </a:p>
          <a:p>
            <a:endParaRPr lang="en-NZ" sz="2200" dirty="0"/>
          </a:p>
        </p:txBody>
      </p:sp>
      <p:sp>
        <p:nvSpPr>
          <p:cNvPr id="3" name="Title 2"/>
          <p:cNvSpPr>
            <a:spLocks noGrp="1"/>
          </p:cNvSpPr>
          <p:nvPr>
            <p:ph type="title"/>
          </p:nvPr>
        </p:nvSpPr>
        <p:spPr>
          <a:xfrm>
            <a:off x="457200" y="274638"/>
            <a:ext cx="8229600" cy="653017"/>
          </a:xfrm>
        </p:spPr>
        <p:txBody>
          <a:bodyPr>
            <a:normAutofit/>
          </a:bodyPr>
          <a:lstStyle/>
          <a:p>
            <a:r>
              <a:rPr lang="en-US" sz="2400" dirty="0" smtClean="0"/>
              <a:t>Functional &amp; non-functional requirements </a:t>
            </a:r>
            <a:endParaRPr lang="en-US" sz="2400"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11</a:t>
            </a:fld>
            <a:endParaRPr lang="en-US" dirty="0"/>
          </a:p>
        </p:txBody>
      </p:sp>
    </p:spTree>
    <p:extLst>
      <p:ext uri="{BB962C8B-B14F-4D97-AF65-F5344CB8AC3E}">
        <p14:creationId xmlns:p14="http://schemas.microsoft.com/office/powerpoint/2010/main" val="394707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27655"/>
            <a:ext cx="8686800" cy="5045591"/>
          </a:xfrm>
        </p:spPr>
        <p:txBody>
          <a:bodyPr/>
          <a:lstStyle/>
          <a:p>
            <a:pPr lvl="1"/>
            <a:endParaRPr lang="en-NZ" sz="1800" dirty="0"/>
          </a:p>
          <a:p>
            <a:pPr marL="392113" lvl="1" indent="0">
              <a:buSzPct val="68000"/>
              <a:buNone/>
            </a:pPr>
            <a:r>
              <a:rPr lang="en-NZ" sz="1600" dirty="0" smtClean="0"/>
              <a:t>R6</a:t>
            </a:r>
            <a:r>
              <a:rPr lang="en-NZ" sz="1600" dirty="0"/>
              <a:t>. </a:t>
            </a:r>
            <a:r>
              <a:rPr lang="en-NZ" sz="1600" dirty="0" smtClean="0"/>
              <a:t>	Novice </a:t>
            </a:r>
            <a:r>
              <a:rPr lang="en-NZ" sz="1600" dirty="0"/>
              <a:t>users shall perform task X in Y minutes.</a:t>
            </a:r>
          </a:p>
          <a:p>
            <a:pPr marL="392113" lvl="1" indent="0">
              <a:buSzPct val="68000"/>
              <a:buNone/>
            </a:pPr>
            <a:r>
              <a:rPr lang="en-NZ" sz="1600" dirty="0" smtClean="0"/>
              <a:t>R7</a:t>
            </a:r>
            <a:r>
              <a:rPr lang="en-NZ" sz="1600" dirty="0"/>
              <a:t>. </a:t>
            </a:r>
            <a:r>
              <a:rPr lang="en-NZ" sz="1600" dirty="0" smtClean="0"/>
              <a:t>	The </a:t>
            </a:r>
            <a:r>
              <a:rPr lang="en-NZ" sz="1600" dirty="0"/>
              <a:t>system shall use the screen pictures shown in App. xx. </a:t>
            </a:r>
          </a:p>
          <a:p>
            <a:pPr marL="392113" lvl="1" indent="0">
              <a:buSzPct val="68000"/>
              <a:buNone/>
            </a:pPr>
            <a:r>
              <a:rPr lang="en-NZ" sz="1600" dirty="0" smtClean="0"/>
              <a:t>R8</a:t>
            </a:r>
            <a:r>
              <a:rPr lang="en-NZ" sz="1600" dirty="0"/>
              <a:t>. </a:t>
            </a:r>
            <a:r>
              <a:rPr lang="en-NZ" sz="1600" dirty="0" smtClean="0"/>
              <a:t>	The </a:t>
            </a:r>
            <a:r>
              <a:rPr lang="en-NZ" sz="1600" dirty="0"/>
              <a:t>menu points and push buttons shall function as shown in App. </a:t>
            </a:r>
            <a:r>
              <a:rPr lang="en-NZ" sz="1600" dirty="0" err="1"/>
              <a:t>yy</a:t>
            </a:r>
            <a:r>
              <a:rPr lang="en-NZ" sz="1600" dirty="0"/>
              <a:t>. </a:t>
            </a:r>
          </a:p>
          <a:p>
            <a:pPr marL="392113" lvl="1" indent="0">
              <a:buSzPct val="68000"/>
              <a:buNone/>
            </a:pPr>
            <a:r>
              <a:rPr lang="en-NZ" sz="1600" dirty="0" smtClean="0"/>
              <a:t>R9</a:t>
            </a:r>
            <a:r>
              <a:rPr lang="en-NZ" sz="1600" dirty="0"/>
              <a:t>. </a:t>
            </a:r>
            <a:r>
              <a:rPr lang="en-NZ" sz="1600" dirty="0" smtClean="0"/>
              <a:t>	The </a:t>
            </a:r>
            <a:r>
              <a:rPr lang="en-NZ" sz="1600" dirty="0"/>
              <a:t>system shall follow the MS-Windows style guide. </a:t>
            </a:r>
          </a:p>
          <a:p>
            <a:pPr marL="392113" lvl="1" indent="0">
              <a:buSzPct val="68000"/>
              <a:buNone/>
            </a:pPr>
            <a:r>
              <a:rPr lang="en-NZ" sz="1600" dirty="0" smtClean="0"/>
              <a:t>R10</a:t>
            </a:r>
            <a:r>
              <a:rPr lang="en-NZ" sz="1600" dirty="0"/>
              <a:t>. </a:t>
            </a:r>
            <a:r>
              <a:rPr lang="en-NZ" sz="1600" dirty="0" smtClean="0"/>
              <a:t>	For  </a:t>
            </a:r>
            <a:r>
              <a:rPr lang="en-NZ" sz="1600" dirty="0"/>
              <a:t>input  fields  with  a  limited  set  of  values,  it  must  be  possible  for  the  user  	to  select  the value from a list. </a:t>
            </a:r>
          </a:p>
          <a:p>
            <a:pPr marL="392113" lvl="1" indent="0">
              <a:buSzPct val="68000"/>
              <a:buNone/>
            </a:pPr>
            <a:r>
              <a:rPr lang="en-NZ" sz="1600" dirty="0" smtClean="0"/>
              <a:t>R11</a:t>
            </a:r>
            <a:r>
              <a:rPr lang="en-NZ" sz="1600" dirty="0"/>
              <a:t>. </a:t>
            </a:r>
            <a:r>
              <a:rPr lang="en-NZ" sz="1600" dirty="0" smtClean="0"/>
              <a:t>	The </a:t>
            </a:r>
            <a:r>
              <a:rPr lang="en-NZ" sz="1600" dirty="0"/>
              <a:t>interface must resemble the interface of application xx. </a:t>
            </a:r>
          </a:p>
          <a:p>
            <a:pPr lvl="3">
              <a:buSzPct val="68000"/>
            </a:pPr>
            <a:r>
              <a:rPr lang="en-NZ" sz="2200" dirty="0" smtClean="0"/>
              <a:t> </a:t>
            </a:r>
            <a:r>
              <a:rPr lang="en-NZ" sz="1600" i="1" dirty="0"/>
              <a:t>6-11 usability </a:t>
            </a:r>
            <a:r>
              <a:rPr lang="en-NZ" sz="1600" i="1" dirty="0" smtClean="0"/>
              <a:t>requirements  </a:t>
            </a:r>
            <a:endParaRPr lang="en-NZ" sz="1600" i="1" dirty="0"/>
          </a:p>
        </p:txBody>
      </p:sp>
      <p:sp>
        <p:nvSpPr>
          <p:cNvPr id="3" name="Title 2"/>
          <p:cNvSpPr>
            <a:spLocks noGrp="1"/>
          </p:cNvSpPr>
          <p:nvPr>
            <p:ph type="title"/>
          </p:nvPr>
        </p:nvSpPr>
        <p:spPr>
          <a:xfrm>
            <a:off x="457200" y="274638"/>
            <a:ext cx="8229600" cy="653017"/>
          </a:xfrm>
        </p:spPr>
        <p:txBody>
          <a:bodyPr>
            <a:normAutofit/>
          </a:bodyPr>
          <a:lstStyle/>
          <a:p>
            <a:r>
              <a:rPr lang="en-US" sz="2400" dirty="0" smtClean="0"/>
              <a:t>Functional &amp; non-functional requirements </a:t>
            </a:r>
            <a:endParaRPr lang="en-US" sz="2400"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12</a:t>
            </a:fld>
            <a:endParaRPr lang="en-US" dirty="0"/>
          </a:p>
        </p:txBody>
      </p:sp>
    </p:spTree>
    <p:extLst>
      <p:ext uri="{BB962C8B-B14F-4D97-AF65-F5344CB8AC3E}">
        <p14:creationId xmlns:p14="http://schemas.microsoft.com/office/powerpoint/2010/main" val="3225065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2"/>
          </a:xfrm>
        </p:spPr>
        <p:txBody>
          <a:bodyPr/>
          <a:lstStyle/>
          <a:p>
            <a:r>
              <a:rPr lang="en-US" sz="2400" dirty="0" smtClean="0"/>
              <a:t>A </a:t>
            </a:r>
            <a:r>
              <a:rPr lang="en-US" sz="2400" b="1" dirty="0" smtClean="0"/>
              <a:t>requirements traceability matrix (RTM) </a:t>
            </a:r>
            <a:r>
              <a:rPr lang="en-US" sz="2400" dirty="0" smtClean="0"/>
              <a:t>is a table that lists requirements, various attributes of each requirement, and the status of the requirements to ensure that all requirements are addressed</a:t>
            </a:r>
          </a:p>
          <a:p>
            <a:r>
              <a:rPr lang="en-US" sz="2400" dirty="0" smtClean="0"/>
              <a:t>Table 5-1. Sample entry in an RTM</a:t>
            </a:r>
          </a:p>
          <a:p>
            <a:pPr lvl="1"/>
            <a:endParaRPr lang="en-US" dirty="0" smtClean="0"/>
          </a:p>
          <a:p>
            <a:endParaRPr lang="en-US" dirty="0"/>
          </a:p>
        </p:txBody>
      </p:sp>
      <p:sp>
        <p:nvSpPr>
          <p:cNvPr id="3" name="Title 2"/>
          <p:cNvSpPr>
            <a:spLocks noGrp="1"/>
          </p:cNvSpPr>
          <p:nvPr>
            <p:ph type="title"/>
          </p:nvPr>
        </p:nvSpPr>
        <p:spPr>
          <a:xfrm>
            <a:off x="457200" y="0"/>
            <a:ext cx="8229600" cy="1143000"/>
          </a:xfrm>
        </p:spPr>
        <p:txBody>
          <a:bodyPr>
            <a:normAutofit fontScale="90000"/>
          </a:bodyPr>
          <a:lstStyle/>
          <a:p>
            <a:r>
              <a:rPr lang="en-US" dirty="0" smtClean="0"/>
              <a:t>Requirements Traceability Matrix</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13</a:t>
            </a:fld>
            <a:endParaRPr lang="en-US" dirty="0"/>
          </a:p>
        </p:txBody>
      </p:sp>
      <p:pic>
        <p:nvPicPr>
          <p:cNvPr id="6" name="Picture 2"/>
          <p:cNvPicPr>
            <a:picLocks noChangeAspect="1" noChangeArrowheads="1"/>
          </p:cNvPicPr>
          <p:nvPr/>
        </p:nvPicPr>
        <p:blipFill>
          <a:blip r:embed="rId2"/>
          <a:srcRect l="17500" t="39000" r="23125" b="40000"/>
          <a:stretch>
            <a:fillRect/>
          </a:stretch>
        </p:blipFill>
        <p:spPr bwMode="auto">
          <a:xfrm>
            <a:off x="285747" y="3200400"/>
            <a:ext cx="8617857" cy="1905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52400" y="685800"/>
            <a:ext cx="8686800" cy="5105400"/>
          </a:xfrm>
        </p:spPr>
        <p:txBody>
          <a:bodyPr/>
          <a:lstStyle/>
          <a:p>
            <a:r>
              <a:rPr lang="en-US" sz="1800" dirty="0" smtClean="0"/>
              <a:t>Providing a detailed definition of the work for the projects</a:t>
            </a:r>
          </a:p>
          <a:p>
            <a:r>
              <a:rPr lang="en-US" sz="1800" dirty="0" smtClean="0"/>
              <a:t>Good scope definition is needed for project success</a:t>
            </a:r>
          </a:p>
          <a:p>
            <a:pPr lvl="1"/>
            <a:r>
              <a:rPr lang="en-US" sz="1600" i="1" dirty="0" smtClean="0"/>
              <a:t>improves accuracy of time, cost and resource estimates</a:t>
            </a:r>
          </a:p>
          <a:p>
            <a:pPr lvl="1"/>
            <a:r>
              <a:rPr lang="en-US" sz="1600" i="1" dirty="0"/>
              <a:t>d</a:t>
            </a:r>
            <a:r>
              <a:rPr lang="en-US" sz="1600" i="1" dirty="0" smtClean="0"/>
              <a:t>efines a baseline for performance management and project control</a:t>
            </a:r>
          </a:p>
          <a:p>
            <a:pPr lvl="1"/>
            <a:r>
              <a:rPr lang="en-US" sz="1600" i="1" dirty="0"/>
              <a:t>a</a:t>
            </a:r>
            <a:r>
              <a:rPr lang="en-US" sz="1600" i="1" dirty="0" smtClean="0"/>
              <a:t>ids for clearly communicating work responsibilities  </a:t>
            </a:r>
          </a:p>
          <a:p>
            <a:r>
              <a:rPr lang="en-US" sz="1800" dirty="0" smtClean="0"/>
              <a:t>Key input for preparing project scope statement </a:t>
            </a:r>
          </a:p>
          <a:p>
            <a:pPr lvl="1"/>
            <a:r>
              <a:rPr lang="en-US" sz="1400" dirty="0" smtClean="0"/>
              <a:t>Project charter </a:t>
            </a:r>
          </a:p>
          <a:p>
            <a:pPr lvl="1"/>
            <a:r>
              <a:rPr lang="en-US" sz="1400" dirty="0" smtClean="0"/>
              <a:t>Scope management plan</a:t>
            </a:r>
          </a:p>
          <a:p>
            <a:pPr lvl="1"/>
            <a:r>
              <a:rPr lang="en-US" sz="1400" dirty="0" smtClean="0"/>
              <a:t>Requirements documents </a:t>
            </a:r>
          </a:p>
          <a:p>
            <a:pPr lvl="1"/>
            <a:r>
              <a:rPr lang="en-US" sz="1400" dirty="0" smtClean="0"/>
              <a:t>Lesson learned report</a:t>
            </a:r>
          </a:p>
          <a:p>
            <a:pPr lvl="1"/>
            <a:r>
              <a:rPr lang="en-US" sz="1400" dirty="0" smtClean="0"/>
              <a:t>Polices and procedures related to scope statements</a:t>
            </a:r>
          </a:p>
          <a:p>
            <a:endParaRPr lang="en-US" sz="1800" dirty="0" smtClean="0"/>
          </a:p>
          <a:p>
            <a:pPr lvl="1"/>
            <a:endParaRPr lang="en-US" dirty="0" smtClean="0"/>
          </a:p>
        </p:txBody>
      </p:sp>
      <p:sp>
        <p:nvSpPr>
          <p:cNvPr id="18434" name="Rectangle 2"/>
          <p:cNvSpPr>
            <a:spLocks noGrp="1" noChangeArrowheads="1"/>
          </p:cNvSpPr>
          <p:nvPr>
            <p:ph type="title"/>
          </p:nvPr>
        </p:nvSpPr>
        <p:spPr>
          <a:xfrm>
            <a:off x="533400" y="152401"/>
            <a:ext cx="8610600" cy="457200"/>
          </a:xfrm>
        </p:spPr>
        <p:txBody>
          <a:bodyPr>
            <a:normAutofit/>
          </a:bodyPr>
          <a:lstStyle/>
          <a:p>
            <a:r>
              <a:rPr lang="en-US" sz="2000" dirty="0" smtClean="0"/>
              <a:t>Defining Scope</a:t>
            </a:r>
          </a:p>
        </p:txBody>
      </p:sp>
      <p:sp>
        <p:nvSpPr>
          <p:cNvPr id="1843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1335457-D0D4-42C9-897C-5B0BA910BCFA}" type="slidenum">
              <a:rPr lang="en-US" smtClean="0"/>
              <a:pPr>
                <a:defRPr/>
              </a:pPr>
              <a:t>14</a:t>
            </a:fld>
            <a:endParaRPr lang="en-US" dirty="0"/>
          </a:p>
        </p:txBody>
      </p:sp>
    </p:spTree>
    <p:extLst>
      <p:ext uri="{BB962C8B-B14F-4D97-AF65-F5344CB8AC3E}">
        <p14:creationId xmlns:p14="http://schemas.microsoft.com/office/powerpoint/2010/main" val="412564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52400" y="609601"/>
            <a:ext cx="8686800" cy="5181599"/>
          </a:xfrm>
        </p:spPr>
        <p:txBody>
          <a:bodyPr/>
          <a:lstStyle/>
          <a:p>
            <a:r>
              <a:rPr lang="en-US" sz="1800" dirty="0" smtClean="0"/>
              <a:t>Contents vary but project </a:t>
            </a:r>
            <a:r>
              <a:rPr lang="en-US" sz="1800" dirty="0"/>
              <a:t>scope statements should </a:t>
            </a:r>
            <a:r>
              <a:rPr lang="en-US" sz="1800" dirty="0" smtClean="0"/>
              <a:t>include:</a:t>
            </a:r>
          </a:p>
          <a:p>
            <a:pPr lvl="1"/>
            <a:r>
              <a:rPr lang="en-US" sz="1800" dirty="0" smtClean="0"/>
              <a:t>at </a:t>
            </a:r>
            <a:r>
              <a:rPr lang="en-US" sz="1800" dirty="0"/>
              <a:t>least a </a:t>
            </a:r>
            <a:r>
              <a:rPr lang="en-US" sz="1800" dirty="0" smtClean="0"/>
              <a:t>product scope </a:t>
            </a:r>
            <a:r>
              <a:rPr lang="en-US" sz="1800" dirty="0"/>
              <a:t>description, </a:t>
            </a:r>
            <a:endParaRPr lang="en-US" sz="1800" dirty="0" smtClean="0"/>
          </a:p>
          <a:p>
            <a:pPr lvl="1"/>
            <a:r>
              <a:rPr lang="en-US" sz="1800" dirty="0" smtClean="0"/>
              <a:t>product </a:t>
            </a:r>
            <a:r>
              <a:rPr lang="en-US" sz="1800" dirty="0"/>
              <a:t>user acceptance </a:t>
            </a:r>
            <a:r>
              <a:rPr lang="en-US" sz="1800" dirty="0" smtClean="0"/>
              <a:t>criteria (functional and non-functional requirements)  </a:t>
            </a:r>
            <a:r>
              <a:rPr lang="en-US" sz="1800" dirty="0"/>
              <a:t>and </a:t>
            </a:r>
            <a:endParaRPr lang="en-US" sz="1800" dirty="0" smtClean="0"/>
          </a:p>
          <a:p>
            <a:pPr lvl="1"/>
            <a:r>
              <a:rPr lang="en-US" sz="1800" dirty="0" smtClean="0"/>
              <a:t>all product &amp; project deliverables </a:t>
            </a:r>
          </a:p>
          <a:p>
            <a:pPr lvl="1"/>
            <a:r>
              <a:rPr lang="en-US" sz="1800" dirty="0" smtClean="0"/>
              <a:t>It </a:t>
            </a:r>
            <a:r>
              <a:rPr lang="en-US" sz="1800" dirty="0"/>
              <a:t>is also helpful to document other scope-related information, such as </a:t>
            </a:r>
            <a:r>
              <a:rPr lang="en-US" sz="1800" dirty="0" smtClean="0"/>
              <a:t>the project </a:t>
            </a:r>
            <a:r>
              <a:rPr lang="en-US" sz="1800" dirty="0"/>
              <a:t>boundaries, constraints, and assumptions. </a:t>
            </a:r>
            <a:endParaRPr lang="en-US" sz="1800" dirty="0" smtClean="0"/>
          </a:p>
          <a:p>
            <a:pPr lvl="1"/>
            <a:r>
              <a:rPr lang="en-US" sz="1800" dirty="0" smtClean="0"/>
              <a:t>The </a:t>
            </a:r>
            <a:r>
              <a:rPr lang="en-US" sz="1800" dirty="0"/>
              <a:t>project scope statement </a:t>
            </a:r>
            <a:r>
              <a:rPr lang="en-US" sz="1800" dirty="0" smtClean="0"/>
              <a:t>must reference </a:t>
            </a:r>
            <a:r>
              <a:rPr lang="en-US" sz="1800" dirty="0"/>
              <a:t>supporting documents, such as product specifications </a:t>
            </a:r>
            <a:endParaRPr lang="en-US" sz="1800" dirty="0" smtClean="0"/>
          </a:p>
          <a:p>
            <a:r>
              <a:rPr lang="en-US" sz="2000" dirty="0" smtClean="0"/>
              <a:t>As time progresses, the scope of a project should become more clear and specific</a:t>
            </a:r>
          </a:p>
          <a:p>
            <a:r>
              <a:rPr lang="en-US" sz="2000" b="1" u="sng" dirty="0" smtClean="0"/>
              <a:t>Refer to the template for the scope statement document </a:t>
            </a:r>
          </a:p>
        </p:txBody>
      </p:sp>
      <p:sp>
        <p:nvSpPr>
          <p:cNvPr id="18434" name="Rectangle 2"/>
          <p:cNvSpPr>
            <a:spLocks noGrp="1" noChangeArrowheads="1"/>
          </p:cNvSpPr>
          <p:nvPr>
            <p:ph type="title"/>
          </p:nvPr>
        </p:nvSpPr>
        <p:spPr>
          <a:xfrm>
            <a:off x="152400" y="1"/>
            <a:ext cx="8610600" cy="609600"/>
          </a:xfrm>
        </p:spPr>
        <p:txBody>
          <a:bodyPr>
            <a:normAutofit fontScale="90000"/>
          </a:bodyPr>
          <a:lstStyle/>
          <a:p>
            <a:r>
              <a:rPr lang="en-US" sz="2000" dirty="0" smtClean="0"/>
              <a:t>Defining the project Scope (refer to the template) statement document</a:t>
            </a:r>
          </a:p>
        </p:txBody>
      </p:sp>
      <p:sp>
        <p:nvSpPr>
          <p:cNvPr id="1843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1335457-D0D4-42C9-897C-5B0BA910BCFA}"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 y="1219200"/>
            <a:ext cx="9144000" cy="4525962"/>
          </a:xfrm>
        </p:spPr>
        <p:txBody>
          <a:bodyPr/>
          <a:lstStyle/>
          <a:p>
            <a:r>
              <a:rPr lang="en-US" sz="2400" dirty="0" smtClean="0"/>
              <a:t>A </a:t>
            </a:r>
            <a:r>
              <a:rPr lang="en-US" sz="2400" b="1" dirty="0" smtClean="0"/>
              <a:t>WBS</a:t>
            </a:r>
            <a:r>
              <a:rPr lang="en-US" sz="2400" dirty="0" smtClean="0"/>
              <a:t> is a deliverable-oriented grouping of the work involved in a project that defines the total scope of the project</a:t>
            </a:r>
          </a:p>
          <a:p>
            <a:r>
              <a:rPr lang="en-US" sz="2400" dirty="0" smtClean="0"/>
              <a:t>WBS is a foundation document that provides the basis for planning and managing project schedules, costs, resources, and changes</a:t>
            </a:r>
          </a:p>
          <a:p>
            <a:r>
              <a:rPr lang="en-US" sz="2400" b="1" dirty="0" smtClean="0"/>
              <a:t>Decomposition</a:t>
            </a:r>
            <a:r>
              <a:rPr lang="en-US" sz="2400" dirty="0" smtClean="0"/>
              <a:t> is subdividing project deliverables into smaller pieces</a:t>
            </a:r>
          </a:p>
          <a:p>
            <a:r>
              <a:rPr lang="en-US" sz="2400" dirty="0" smtClean="0"/>
              <a:t>A </a:t>
            </a:r>
            <a:r>
              <a:rPr lang="en-US" sz="2400" b="1" dirty="0" smtClean="0"/>
              <a:t>work package </a:t>
            </a:r>
            <a:r>
              <a:rPr lang="en-US" sz="2400" dirty="0" smtClean="0"/>
              <a:t>is a task at the lowest level of the WBS</a:t>
            </a:r>
          </a:p>
          <a:p>
            <a:r>
              <a:rPr lang="en-US" sz="2400" dirty="0"/>
              <a:t>The </a:t>
            </a:r>
            <a:r>
              <a:rPr lang="en-US" sz="2400" b="1" dirty="0"/>
              <a:t>scope baseline </a:t>
            </a:r>
            <a:r>
              <a:rPr lang="en-US" sz="2400" dirty="0"/>
              <a:t>includes </a:t>
            </a:r>
            <a:r>
              <a:rPr lang="en-US" sz="2400" dirty="0" smtClean="0"/>
              <a:t>the approved </a:t>
            </a:r>
            <a:r>
              <a:rPr lang="en-US" sz="2400" dirty="0"/>
              <a:t>project scope statement and its associated WBS and WBS dictionary</a:t>
            </a:r>
            <a:endParaRPr lang="en-US" sz="2400" dirty="0" smtClean="0"/>
          </a:p>
        </p:txBody>
      </p:sp>
      <p:sp>
        <p:nvSpPr>
          <p:cNvPr id="21506" name="Rectangle 2"/>
          <p:cNvSpPr>
            <a:spLocks noGrp="1" noChangeArrowheads="1"/>
          </p:cNvSpPr>
          <p:nvPr>
            <p:ph type="title"/>
          </p:nvPr>
        </p:nvSpPr>
        <p:spPr>
          <a:xfrm>
            <a:off x="457200" y="0"/>
            <a:ext cx="8229600" cy="1143000"/>
          </a:xfrm>
        </p:spPr>
        <p:txBody>
          <a:bodyPr>
            <a:normAutofit fontScale="90000"/>
          </a:bodyPr>
          <a:lstStyle/>
          <a:p>
            <a:r>
              <a:rPr lang="en-US" dirty="0" smtClean="0"/>
              <a:t>Creating the Work Breakdown Structure (WBS)</a:t>
            </a:r>
          </a:p>
        </p:txBody>
      </p:sp>
      <p:sp>
        <p:nvSpPr>
          <p:cNvPr id="2150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842C04C-78A8-47E1-9358-C2595DF744E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t>Figure 5-3. Sample Intranet WBS</a:t>
            </a:r>
            <a:br>
              <a:rPr lang="en-US" dirty="0" smtClean="0"/>
            </a:br>
            <a:r>
              <a:rPr lang="en-US" dirty="0" smtClean="0"/>
              <a:t>Organized by Product </a:t>
            </a:r>
          </a:p>
        </p:txBody>
      </p:sp>
      <p:sp>
        <p:nvSpPr>
          <p:cNvPr id="2253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72ACE893-EA2F-459E-9FB0-1B7C6C3FEF79}" type="slidenum">
              <a:rPr lang="en-US" smtClean="0"/>
              <a:pPr>
                <a:buFontTx/>
                <a:buNone/>
                <a:defRPr/>
              </a:pPr>
              <a:t>17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8793283" cy="33703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0"/>
            <a:ext cx="8534400" cy="1143000"/>
          </a:xfrm>
        </p:spPr>
        <p:txBody>
          <a:bodyPr>
            <a:normAutofit fontScale="90000"/>
          </a:bodyPr>
          <a:lstStyle/>
          <a:p>
            <a:r>
              <a:rPr lang="en-US" dirty="0" smtClean="0"/>
              <a:t>Figure 5-4. Sample Intranet WBS</a:t>
            </a:r>
            <a:br>
              <a:rPr lang="en-US" dirty="0" smtClean="0"/>
            </a:br>
            <a:r>
              <a:rPr lang="en-US" dirty="0" smtClean="0"/>
              <a:t>Organized by Phase</a:t>
            </a:r>
          </a:p>
        </p:txBody>
      </p:sp>
      <p:sp>
        <p:nvSpPr>
          <p:cNvPr id="235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DCEA2F6-9510-4648-BF26-FB2B9CF1D7D0}" type="slidenum">
              <a:rPr lang="en-US" smtClean="0"/>
              <a:pPr>
                <a:buFontTx/>
                <a:buNone/>
                <a:defRPr/>
              </a:pPr>
              <a:t>18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248834"/>
            <a:ext cx="5343415" cy="5380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5-5. Intranet WBS and Gantt Chart in Microsoft Project</a:t>
            </a:r>
            <a:endParaRPr lang="en-US" dirty="0" smtClean="0"/>
          </a:p>
        </p:txBody>
      </p:sp>
      <p:sp>
        <p:nvSpPr>
          <p:cNvPr id="25604"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9" name="Slide Number Placeholder 8"/>
          <p:cNvSpPr>
            <a:spLocks noGrp="1"/>
          </p:cNvSpPr>
          <p:nvPr>
            <p:ph type="sldNum" sz="quarter" idx="11"/>
          </p:nvPr>
        </p:nvSpPr>
        <p:spPr/>
        <p:txBody>
          <a:bodyPr/>
          <a:lstStyle/>
          <a:p>
            <a:pPr>
              <a:buFontTx/>
              <a:buNone/>
              <a:defRPr/>
            </a:pPr>
            <a:fld id="{809ADCBE-97A5-4BA6-AFB0-CF093DB72B93}" type="slidenum">
              <a:rPr lang="en-US" smtClean="0"/>
              <a:pPr>
                <a:buFontTx/>
                <a:buNone/>
                <a:defRPr/>
              </a:pPr>
              <a:t>19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54254"/>
            <a:ext cx="8686799" cy="43494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066800"/>
            <a:ext cx="8763000" cy="4572000"/>
          </a:xfrm>
        </p:spPr>
        <p:txBody>
          <a:bodyPr/>
          <a:lstStyle/>
          <a:p>
            <a:r>
              <a:rPr lang="en-US" dirty="0" smtClean="0"/>
              <a:t>Understand the importance of good project scope management </a:t>
            </a:r>
          </a:p>
          <a:p>
            <a:r>
              <a:rPr lang="en-US" dirty="0" smtClean="0"/>
              <a:t>Describe </a:t>
            </a:r>
            <a:r>
              <a:rPr lang="en-US" dirty="0"/>
              <a:t>the process of planning scope </a:t>
            </a:r>
            <a:r>
              <a:rPr lang="en-US" dirty="0" smtClean="0"/>
              <a:t>management</a:t>
            </a:r>
          </a:p>
          <a:p>
            <a:r>
              <a:rPr lang="en-US" dirty="0"/>
              <a:t>List scope management processes and describe the contents of a project scope statement</a:t>
            </a:r>
          </a:p>
          <a:p>
            <a:r>
              <a:rPr lang="en-US" dirty="0" smtClean="0"/>
              <a:t>Discuss </a:t>
            </a:r>
            <a:r>
              <a:rPr lang="en-US" dirty="0"/>
              <a:t>methods for collecting and documenting requirements to </a:t>
            </a:r>
            <a:r>
              <a:rPr lang="en-US" dirty="0" smtClean="0"/>
              <a:t>meet stakeholder </a:t>
            </a:r>
            <a:r>
              <a:rPr lang="en-US" dirty="0"/>
              <a:t>needs and </a:t>
            </a:r>
            <a:r>
              <a:rPr lang="en-US" dirty="0" smtClean="0"/>
              <a:t>expectations </a:t>
            </a:r>
          </a:p>
          <a:p>
            <a:r>
              <a:rPr lang="en-US" dirty="0" smtClean="0"/>
              <a:t>Discuss </a:t>
            </a:r>
            <a:r>
              <a:rPr lang="en-US" dirty="0"/>
              <a:t>the process for creating a work breakdown structure using </a:t>
            </a:r>
            <a:r>
              <a:rPr lang="en-US" dirty="0" smtClean="0"/>
              <a:t>the analogy</a:t>
            </a:r>
            <a:r>
              <a:rPr lang="en-US" dirty="0"/>
              <a:t>, top-down, bottom-up, and mind-mapping approaches</a:t>
            </a:r>
            <a:endParaRPr lang="en-US" dirty="0" smtClean="0"/>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5-6.  Intranet Gantt Chart Organized by Project Management Process Groups</a:t>
            </a:r>
          </a:p>
        </p:txBody>
      </p:sp>
      <p:sp>
        <p:nvSpPr>
          <p:cNvPr id="2662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820F5C6-A4C1-4D7E-A231-19207F5EA576}" type="slidenum">
              <a:rPr lang="en-US" smtClean="0"/>
              <a:pPr>
                <a:buFontTx/>
                <a:buNone/>
                <a:defRPr/>
              </a:pPr>
              <a:t>20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78695"/>
            <a:ext cx="8686799" cy="45809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normAutofit fontScale="90000"/>
          </a:bodyPr>
          <a:lstStyle/>
          <a:p>
            <a:r>
              <a:rPr lang="en-US" dirty="0" smtClean="0"/>
              <a:t>Table 5-4: Executing Tasks for JWD Consulting’s WBS</a:t>
            </a:r>
          </a:p>
        </p:txBody>
      </p:sp>
      <p:sp>
        <p:nvSpPr>
          <p:cNvPr id="2765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8C1A61A9-5EC9-4C2A-85A9-B91C2F396B45}" type="slidenum">
              <a:rPr lang="en-US" smtClean="0"/>
              <a:pPr>
                <a:buFontTx/>
                <a:buNone/>
                <a:defRPr/>
              </a:pPr>
              <a:t>21</a:t>
            </a:fld>
            <a:endParaRPr lang="en-US" dirty="0"/>
          </a:p>
        </p:txBody>
      </p:sp>
      <p:pic>
        <p:nvPicPr>
          <p:cNvPr id="27651" name="Picture 3"/>
          <p:cNvPicPr>
            <a:picLocks noChangeAspect="1" noChangeArrowheads="1"/>
          </p:cNvPicPr>
          <p:nvPr/>
        </p:nvPicPr>
        <p:blipFill>
          <a:blip r:embed="rId2"/>
          <a:srcRect t="5244"/>
          <a:stretch>
            <a:fillRect/>
          </a:stretch>
        </p:blipFill>
        <p:spPr bwMode="auto">
          <a:xfrm>
            <a:off x="762000" y="1143000"/>
            <a:ext cx="7162800" cy="50911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04800" y="838200"/>
            <a:ext cx="8458200" cy="4410075"/>
          </a:xfrm>
        </p:spPr>
        <p:txBody>
          <a:bodyPr/>
          <a:lstStyle/>
          <a:p>
            <a:pPr>
              <a:lnSpc>
                <a:spcPct val="90000"/>
              </a:lnSpc>
            </a:pPr>
            <a:r>
              <a:rPr lang="en-US" dirty="0" smtClean="0"/>
              <a:t>Using guidelines: Some organizations </a:t>
            </a:r>
            <a:r>
              <a:rPr lang="en-US" smtClean="0"/>
              <a:t>provide guidelines/templates for </a:t>
            </a:r>
            <a:r>
              <a:rPr lang="en-US" dirty="0" smtClean="0"/>
              <a:t>preparing WBSs</a:t>
            </a:r>
          </a:p>
          <a:p>
            <a:pPr>
              <a:lnSpc>
                <a:spcPct val="90000"/>
              </a:lnSpc>
            </a:pPr>
            <a:r>
              <a:rPr lang="en-US" dirty="0" smtClean="0"/>
              <a:t>The </a:t>
            </a:r>
            <a:r>
              <a:rPr lang="en-US" b="1" dirty="0" smtClean="0"/>
              <a:t>analogy approach</a:t>
            </a:r>
            <a:r>
              <a:rPr lang="en-US" dirty="0" smtClean="0"/>
              <a:t>: Review WBSs of similar projects and tailor to your project</a:t>
            </a:r>
          </a:p>
          <a:p>
            <a:pPr>
              <a:lnSpc>
                <a:spcPct val="90000"/>
              </a:lnSpc>
            </a:pPr>
            <a:r>
              <a:rPr lang="en-US" dirty="0" smtClean="0"/>
              <a:t>The </a:t>
            </a:r>
            <a:r>
              <a:rPr lang="en-US" b="1" dirty="0" smtClean="0"/>
              <a:t>top-down approach</a:t>
            </a:r>
            <a:r>
              <a:rPr lang="en-US" dirty="0" smtClean="0"/>
              <a:t>: Start with the largest items of the project and break them down</a:t>
            </a:r>
          </a:p>
          <a:p>
            <a:pPr>
              <a:lnSpc>
                <a:spcPct val="90000"/>
              </a:lnSpc>
            </a:pPr>
            <a:r>
              <a:rPr lang="en-US" dirty="0" smtClean="0"/>
              <a:t>The </a:t>
            </a:r>
            <a:r>
              <a:rPr lang="en-US" b="1" dirty="0" smtClean="0"/>
              <a:t>bottom-up approach</a:t>
            </a:r>
            <a:r>
              <a:rPr lang="en-US" dirty="0" smtClean="0"/>
              <a:t>: Start with the specific tasks and roll them up</a:t>
            </a:r>
          </a:p>
          <a:p>
            <a:pPr>
              <a:lnSpc>
                <a:spcPct val="90000"/>
              </a:lnSpc>
            </a:pPr>
            <a:r>
              <a:rPr lang="en-US" dirty="0" smtClean="0"/>
              <a:t>Mind-mapping approach:  </a:t>
            </a:r>
            <a:r>
              <a:rPr lang="en-US" b="1" dirty="0" smtClean="0"/>
              <a:t>Mind mapping </a:t>
            </a:r>
            <a:r>
              <a:rPr lang="en-US" dirty="0" smtClean="0"/>
              <a:t>is a technique that uses branches radiating out from a core idea to structure thoughts and ideas</a:t>
            </a:r>
          </a:p>
        </p:txBody>
      </p:sp>
      <p:sp>
        <p:nvSpPr>
          <p:cNvPr id="28674" name="Rectangle 2"/>
          <p:cNvSpPr>
            <a:spLocks noGrp="1" noChangeArrowheads="1"/>
          </p:cNvSpPr>
          <p:nvPr>
            <p:ph type="title"/>
          </p:nvPr>
        </p:nvSpPr>
        <p:spPr>
          <a:xfrm>
            <a:off x="87313" y="152400"/>
            <a:ext cx="9056687" cy="533400"/>
          </a:xfrm>
        </p:spPr>
        <p:txBody>
          <a:bodyPr>
            <a:normAutofit fontScale="90000"/>
          </a:bodyPr>
          <a:lstStyle/>
          <a:p>
            <a:r>
              <a:rPr lang="en-US" dirty="0" smtClean="0"/>
              <a:t>Approaches to Developing WBSs</a:t>
            </a:r>
          </a:p>
        </p:txBody>
      </p:sp>
      <p:sp>
        <p:nvSpPr>
          <p:cNvPr id="2867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09856F29-EB62-4BC1-BFDE-CF95752C2E71}"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Figure 5-7. Sample Mind-Mapping Approach for Creating a WBS</a:t>
            </a:r>
          </a:p>
        </p:txBody>
      </p:sp>
      <p:sp>
        <p:nvSpPr>
          <p:cNvPr id="2970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6E36C33-50F9-4823-96DE-C86D336AEB83}" type="slidenum">
              <a:rPr lang="en-US" smtClean="0"/>
              <a:pPr>
                <a:buFontTx/>
                <a:buNone/>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2273175"/>
            <a:ext cx="8991600" cy="23012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5-8. Gantt Charts With WBS Generated From a Mind Map</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599"/>
            <a:ext cx="3735393" cy="49081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395412"/>
            <a:ext cx="4283046" cy="44300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t>Many WBS tasks are vague and must be explained more so people know what to do and can estimate how long it will take and what it will cost to do the work</a:t>
            </a:r>
          </a:p>
          <a:p>
            <a:r>
              <a:rPr lang="en-US" dirty="0" smtClean="0"/>
              <a:t>A </a:t>
            </a:r>
            <a:r>
              <a:rPr lang="en-US" b="1" dirty="0" smtClean="0"/>
              <a:t>WBS dictionary</a:t>
            </a:r>
            <a:r>
              <a:rPr lang="en-US" dirty="0" smtClean="0"/>
              <a:t> is a document that describes detailed information about each WBS item</a:t>
            </a:r>
          </a:p>
        </p:txBody>
      </p:sp>
      <p:sp>
        <p:nvSpPr>
          <p:cNvPr id="31746" name="Rectangle 2"/>
          <p:cNvSpPr>
            <a:spLocks noGrp="1" noChangeArrowheads="1"/>
          </p:cNvSpPr>
          <p:nvPr>
            <p:ph type="title"/>
          </p:nvPr>
        </p:nvSpPr>
        <p:spPr/>
        <p:txBody>
          <a:bodyPr>
            <a:normAutofit fontScale="90000"/>
          </a:bodyPr>
          <a:lstStyle/>
          <a:p>
            <a:r>
              <a:rPr lang="en-US" dirty="0" smtClean="0"/>
              <a:t>The WBS Dictionary and Scope Baseline</a:t>
            </a:r>
          </a:p>
        </p:txBody>
      </p:sp>
      <p:sp>
        <p:nvSpPr>
          <p:cNvPr id="3174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EE501A8D-5261-4758-A526-F64B18DE3C4A}"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447800"/>
            <a:ext cx="8458200" cy="4486275"/>
          </a:xfrm>
        </p:spPr>
        <p:txBody>
          <a:bodyPr/>
          <a:lstStyle/>
          <a:p>
            <a:pPr>
              <a:lnSpc>
                <a:spcPct val="80000"/>
              </a:lnSpc>
            </a:pPr>
            <a:r>
              <a:rPr lang="en-US" dirty="0" smtClean="0"/>
              <a:t>A unit of work should appear at only one place in the WBS.</a:t>
            </a:r>
          </a:p>
          <a:p>
            <a:pPr>
              <a:lnSpc>
                <a:spcPct val="80000"/>
              </a:lnSpc>
            </a:pPr>
            <a:r>
              <a:rPr lang="en-US" dirty="0" smtClean="0"/>
              <a:t>The work content of a WBS item is the sum of the WBS items below it</a:t>
            </a:r>
          </a:p>
          <a:p>
            <a:pPr>
              <a:lnSpc>
                <a:spcPct val="80000"/>
              </a:lnSpc>
            </a:pPr>
            <a:r>
              <a:rPr lang="en-US" dirty="0" smtClean="0"/>
              <a:t>A WBS item is the responsibility of only one individual, even though many people may be working on it</a:t>
            </a:r>
          </a:p>
          <a:p>
            <a:pPr>
              <a:lnSpc>
                <a:spcPct val="80000"/>
              </a:lnSpc>
            </a:pPr>
            <a:r>
              <a:rPr lang="en-US" dirty="0" smtClean="0"/>
              <a:t>The WBS must be consistent with the way in which work is actually going to be performed; it should serve the project team first, and other purposes only if practical</a:t>
            </a:r>
          </a:p>
        </p:txBody>
      </p:sp>
      <p:sp>
        <p:nvSpPr>
          <p:cNvPr id="32770" name="Rectangle 2"/>
          <p:cNvSpPr>
            <a:spLocks noGrp="1" noChangeArrowheads="1"/>
          </p:cNvSpPr>
          <p:nvPr>
            <p:ph type="title"/>
          </p:nvPr>
        </p:nvSpPr>
        <p:spPr>
          <a:xfrm>
            <a:off x="304800" y="457200"/>
            <a:ext cx="8839200" cy="579438"/>
          </a:xfrm>
        </p:spPr>
        <p:txBody>
          <a:bodyPr>
            <a:normAutofit fontScale="90000"/>
          </a:bodyPr>
          <a:lstStyle/>
          <a:p>
            <a:r>
              <a:rPr lang="en-US" dirty="0" smtClean="0"/>
              <a:t>Advice for Creating a WBS</a:t>
            </a:r>
          </a:p>
        </p:txBody>
      </p:sp>
      <p:sp>
        <p:nvSpPr>
          <p:cNvPr id="32773"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9" name="Slide Number Placeholder 8"/>
          <p:cNvSpPr>
            <a:spLocks noGrp="1"/>
          </p:cNvSpPr>
          <p:nvPr>
            <p:ph type="sldNum" sz="quarter" idx="11"/>
          </p:nvPr>
        </p:nvSpPr>
        <p:spPr/>
        <p:txBody>
          <a:bodyPr/>
          <a:lstStyle/>
          <a:p>
            <a:pPr>
              <a:defRPr/>
            </a:pPr>
            <a:fld id="{B6F72AF9-5374-4551-89AC-FBC63BB2CA11}"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lnSpc>
                <a:spcPct val="90000"/>
              </a:lnSpc>
            </a:pPr>
            <a:r>
              <a:rPr lang="en-US" dirty="0" smtClean="0"/>
              <a:t>Project team members should be involved in developing the WBS to ensure consistency and buy-in</a:t>
            </a:r>
          </a:p>
          <a:p>
            <a:pPr>
              <a:lnSpc>
                <a:spcPct val="90000"/>
              </a:lnSpc>
            </a:pPr>
            <a:r>
              <a:rPr lang="en-US" dirty="0" smtClean="0"/>
              <a:t>Each WBS item must be documented in a WBS dictionary to ensure accurate understanding of the scope of work included and not included in that item</a:t>
            </a:r>
          </a:p>
          <a:p>
            <a:pPr>
              <a:lnSpc>
                <a:spcPct val="90000"/>
              </a:lnSpc>
            </a:pPr>
            <a:r>
              <a:rPr lang="en-US" dirty="0" smtClean="0"/>
              <a:t>The WBS must be a flexible tool to accommodate inevitable changes while properly maintaining control of the work content in the project according to the scope statement</a:t>
            </a:r>
            <a:endParaRPr lang="en-US" sz="2400" dirty="0" smtClean="0"/>
          </a:p>
        </p:txBody>
      </p:sp>
      <p:sp>
        <p:nvSpPr>
          <p:cNvPr id="33794" name="Rectangle 2"/>
          <p:cNvSpPr>
            <a:spLocks noGrp="1" noChangeArrowheads="1"/>
          </p:cNvSpPr>
          <p:nvPr>
            <p:ph type="title"/>
          </p:nvPr>
        </p:nvSpPr>
        <p:spPr/>
        <p:txBody>
          <a:bodyPr>
            <a:normAutofit/>
          </a:bodyPr>
          <a:lstStyle/>
          <a:p>
            <a:r>
              <a:rPr lang="en-US" dirty="0" smtClean="0"/>
              <a:t>Advice for Creating a WBS</a:t>
            </a:r>
          </a:p>
        </p:txBody>
      </p:sp>
      <p:sp>
        <p:nvSpPr>
          <p:cNvPr id="3379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03AC4FF-16DA-4EC5-897F-1B0559347D89}"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04800" y="1295400"/>
            <a:ext cx="8686800" cy="4791075"/>
          </a:xfrm>
        </p:spPr>
        <p:txBody>
          <a:bodyPr/>
          <a:lstStyle/>
          <a:p>
            <a:pPr>
              <a:lnSpc>
                <a:spcPct val="90000"/>
              </a:lnSpc>
            </a:pPr>
            <a:r>
              <a:rPr lang="en-US" dirty="0" smtClean="0"/>
              <a:t>It is very difficult to create a good scope statement and WBS for a project</a:t>
            </a:r>
          </a:p>
          <a:p>
            <a:pPr>
              <a:lnSpc>
                <a:spcPct val="90000"/>
              </a:lnSpc>
            </a:pPr>
            <a:r>
              <a:rPr lang="en-US" dirty="0" smtClean="0"/>
              <a:t>It is even more difficult to verify project scope and minimize scope changes</a:t>
            </a:r>
          </a:p>
          <a:p>
            <a:pPr>
              <a:lnSpc>
                <a:spcPct val="90000"/>
              </a:lnSpc>
            </a:pPr>
            <a:r>
              <a:rPr lang="en-US" b="1" dirty="0" smtClean="0"/>
              <a:t>Scope validation </a:t>
            </a:r>
            <a:r>
              <a:rPr lang="en-US" dirty="0" smtClean="0"/>
              <a:t>involves formal acceptance of the completed project deliverables</a:t>
            </a:r>
          </a:p>
          <a:p>
            <a:pPr>
              <a:lnSpc>
                <a:spcPct val="90000"/>
              </a:lnSpc>
            </a:pPr>
            <a:r>
              <a:rPr lang="en-US" dirty="0" smtClean="0"/>
              <a:t>Acceptance is often achieved by a customer inspection and then sign-off on key deliverables</a:t>
            </a:r>
            <a:endParaRPr lang="en-US" sz="2400" dirty="0" smtClean="0"/>
          </a:p>
        </p:txBody>
      </p:sp>
      <p:sp>
        <p:nvSpPr>
          <p:cNvPr id="35842" name="Rectangle 2"/>
          <p:cNvSpPr>
            <a:spLocks noGrp="1" noChangeArrowheads="1"/>
          </p:cNvSpPr>
          <p:nvPr>
            <p:ph type="title"/>
          </p:nvPr>
        </p:nvSpPr>
        <p:spPr/>
        <p:txBody>
          <a:bodyPr/>
          <a:lstStyle/>
          <a:p>
            <a:r>
              <a:rPr lang="en-US" dirty="0" smtClean="0"/>
              <a:t>Validating Scope</a:t>
            </a:r>
          </a:p>
        </p:txBody>
      </p:sp>
      <p:sp>
        <p:nvSpPr>
          <p:cNvPr id="358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1615BF9-3FF1-4053-BEA1-4C2B00685CB3}"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Scope control involves controlling changes to the project scope</a:t>
            </a:r>
          </a:p>
          <a:p>
            <a:r>
              <a:rPr lang="en-US" dirty="0" smtClean="0"/>
              <a:t>Goals of scope control are to</a:t>
            </a:r>
          </a:p>
          <a:p>
            <a:pPr lvl="1"/>
            <a:r>
              <a:rPr lang="en-US" dirty="0" smtClean="0"/>
              <a:t>influence the factors that cause scope changes</a:t>
            </a:r>
          </a:p>
          <a:p>
            <a:pPr lvl="1"/>
            <a:r>
              <a:rPr lang="en-US" dirty="0" smtClean="0"/>
              <a:t>assure changes are processed according to procedures developed as part of integrated change control, and</a:t>
            </a:r>
          </a:p>
          <a:p>
            <a:pPr lvl="1"/>
            <a:r>
              <a:rPr lang="en-US" dirty="0" smtClean="0"/>
              <a:t>manage changes when they occur</a:t>
            </a:r>
          </a:p>
          <a:p>
            <a:r>
              <a:rPr lang="en-US" b="1" dirty="0" smtClean="0"/>
              <a:t>Variance</a:t>
            </a:r>
            <a:r>
              <a:rPr lang="en-US" dirty="0" smtClean="0"/>
              <a:t> is the difference between planned and actual performance</a:t>
            </a:r>
          </a:p>
        </p:txBody>
      </p:sp>
      <p:sp>
        <p:nvSpPr>
          <p:cNvPr id="36866" name="Rectangle 2"/>
          <p:cNvSpPr>
            <a:spLocks noGrp="1" noChangeArrowheads="1"/>
          </p:cNvSpPr>
          <p:nvPr>
            <p:ph type="title"/>
          </p:nvPr>
        </p:nvSpPr>
        <p:spPr/>
        <p:txBody>
          <a:bodyPr/>
          <a:lstStyle/>
          <a:p>
            <a:r>
              <a:rPr lang="en-US" dirty="0" smtClean="0"/>
              <a:t>Controlling Scope</a:t>
            </a:r>
          </a:p>
        </p:txBody>
      </p:sp>
      <p:sp>
        <p:nvSpPr>
          <p:cNvPr id="368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A2787EA-4FDC-4AD1-A8FA-09B43D31602B}"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051"/>
          <p:cNvSpPr>
            <a:spLocks noGrp="1" noChangeArrowheads="1"/>
          </p:cNvSpPr>
          <p:nvPr>
            <p:ph idx="1"/>
          </p:nvPr>
        </p:nvSpPr>
        <p:spPr/>
        <p:txBody>
          <a:bodyPr/>
          <a:lstStyle/>
          <a:p>
            <a:r>
              <a:rPr lang="en-US" dirty="0"/>
              <a:t>Explain the importance of validating scope and how it relates to </a:t>
            </a:r>
            <a:r>
              <a:rPr lang="en-US" dirty="0" smtClean="0"/>
              <a:t>defining and </a:t>
            </a:r>
            <a:r>
              <a:rPr lang="en-US"/>
              <a:t>controlling </a:t>
            </a:r>
            <a:r>
              <a:rPr lang="en-US" smtClean="0"/>
              <a:t>scope</a:t>
            </a:r>
            <a:endParaRPr lang="en-US" dirty="0"/>
          </a:p>
        </p:txBody>
      </p:sp>
      <p:sp>
        <p:nvSpPr>
          <p:cNvPr id="10242" name="Rectangle 2050"/>
          <p:cNvSpPr>
            <a:spLocks noGrp="1" noChangeArrowheads="1"/>
          </p:cNvSpPr>
          <p:nvPr>
            <p:ph type="title"/>
          </p:nvPr>
        </p:nvSpPr>
        <p:spPr/>
        <p:txBody>
          <a:bodyPr>
            <a:normAutofit/>
          </a:bodyPr>
          <a:lstStyle/>
          <a:p>
            <a:r>
              <a:rPr lang="en-US" sz="4000" dirty="0" smtClean="0"/>
              <a:t>Learning Objectives</a:t>
            </a:r>
          </a:p>
        </p:txBody>
      </p:sp>
      <p:sp>
        <p:nvSpPr>
          <p:cNvPr id="102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7D2974E1-487E-4F53-A395-5E67E1DEB0EE}"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381000" y="1066800"/>
            <a:ext cx="8610600" cy="4572000"/>
          </a:xfrm>
        </p:spPr>
        <p:txBody>
          <a:bodyPr/>
          <a:lstStyle/>
          <a:p>
            <a:pPr>
              <a:buFont typeface="Wingdings 2" pitchFamily="18" charset="2"/>
              <a:buNone/>
            </a:pPr>
            <a:r>
              <a:rPr lang="en-US" sz="2400" dirty="0" smtClean="0"/>
              <a:t>1. Keep the scope realistic. Don’t make projects so large that they can’t be completed. Break large projects down into a series of smaller ones</a:t>
            </a:r>
          </a:p>
          <a:p>
            <a:pPr>
              <a:buFont typeface="Wingdings 2" pitchFamily="18" charset="2"/>
              <a:buNone/>
            </a:pPr>
            <a:r>
              <a:rPr lang="en-US" sz="2400" dirty="0" smtClean="0"/>
              <a:t>2. Involve users in project scope management. Assign key users to the project team and give them ownership of requirements definition and scope verification</a:t>
            </a:r>
          </a:p>
          <a:p>
            <a:pPr>
              <a:buFont typeface="Wingdings 2" pitchFamily="18" charset="2"/>
              <a:buNone/>
            </a:pPr>
            <a:r>
              <a:rPr lang="en-US" sz="2400" dirty="0" smtClean="0"/>
              <a:t>3. Use off-the-shelf hardware and software whenever possible. Many IT people enjoy using the latest and greatest technology, but business needs, not technology trends, must take priority</a:t>
            </a:r>
          </a:p>
          <a:p>
            <a:pPr>
              <a:buFont typeface="Wingdings 2" pitchFamily="18" charset="2"/>
              <a:buNone/>
            </a:pPr>
            <a:r>
              <a:rPr lang="en-US" sz="2400" dirty="0" smtClean="0"/>
              <a:t>4. Follow good project management processes. As described in this chapter and others, there are well-defined processes for managing project scope and others aspects of projects</a:t>
            </a:r>
          </a:p>
          <a:p>
            <a:endParaRPr lang="en-US" sz="2400" dirty="0" smtClean="0"/>
          </a:p>
        </p:txBody>
      </p:sp>
      <p:sp>
        <p:nvSpPr>
          <p:cNvPr id="37890" name="Title 1"/>
          <p:cNvSpPr>
            <a:spLocks noGrp="1"/>
          </p:cNvSpPr>
          <p:nvPr>
            <p:ph type="title"/>
          </p:nvPr>
        </p:nvSpPr>
        <p:spPr>
          <a:xfrm>
            <a:off x="457200" y="0"/>
            <a:ext cx="8229600" cy="1143000"/>
          </a:xfrm>
        </p:spPr>
        <p:txBody>
          <a:bodyPr>
            <a:normAutofit fontScale="90000"/>
          </a:bodyPr>
          <a:lstStyle/>
          <a:p>
            <a:r>
              <a:rPr lang="en-US" dirty="0" smtClean="0"/>
              <a:t>Best Practices for Avoiding Scope Problems</a:t>
            </a:r>
          </a:p>
        </p:txBody>
      </p:sp>
      <p:sp>
        <p:nvSpPr>
          <p:cNvPr id="3789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66A172ED-F4A1-4391-9A5F-424BBA83E880}"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04800" y="838200"/>
            <a:ext cx="8305800" cy="4572000"/>
          </a:xfrm>
        </p:spPr>
        <p:txBody>
          <a:bodyPr/>
          <a:lstStyle/>
          <a:p>
            <a:r>
              <a:rPr lang="en-US" dirty="0" smtClean="0"/>
              <a:t>Develop a good project selection process and insist that sponsors are from the user organization</a:t>
            </a:r>
          </a:p>
          <a:p>
            <a:r>
              <a:rPr lang="en-US" dirty="0" smtClean="0"/>
              <a:t>Have users on the project team in important roles</a:t>
            </a:r>
          </a:p>
          <a:p>
            <a:r>
              <a:rPr lang="en-US" dirty="0" smtClean="0"/>
              <a:t>Have regular meetings with defined agendas, and have users sign off on key deliverables presented at meetings</a:t>
            </a:r>
          </a:p>
          <a:p>
            <a:r>
              <a:rPr lang="en-US" dirty="0" smtClean="0"/>
              <a:t>Deliver something to users and sponsors on a regular basis</a:t>
            </a:r>
          </a:p>
          <a:p>
            <a:r>
              <a:rPr lang="en-US" dirty="0" smtClean="0"/>
              <a:t>Don’t promise to deliver when you know you can’t</a:t>
            </a:r>
          </a:p>
          <a:p>
            <a:r>
              <a:rPr lang="en-US" dirty="0" smtClean="0"/>
              <a:t>Co-locate users with developers</a:t>
            </a:r>
          </a:p>
          <a:p>
            <a:endParaRPr lang="en-US" dirty="0" smtClean="0"/>
          </a:p>
        </p:txBody>
      </p:sp>
      <p:sp>
        <p:nvSpPr>
          <p:cNvPr id="38914" name="Rectangle 2"/>
          <p:cNvSpPr>
            <a:spLocks noGrp="1" noChangeArrowheads="1"/>
          </p:cNvSpPr>
          <p:nvPr>
            <p:ph type="title"/>
          </p:nvPr>
        </p:nvSpPr>
        <p:spPr>
          <a:xfrm>
            <a:off x="381000" y="274638"/>
            <a:ext cx="8763000" cy="487362"/>
          </a:xfrm>
        </p:spPr>
        <p:txBody>
          <a:bodyPr>
            <a:normAutofit fontScale="90000"/>
          </a:bodyPr>
          <a:lstStyle/>
          <a:p>
            <a:r>
              <a:rPr lang="en-US" dirty="0" smtClean="0"/>
              <a:t>Suggestions for Improving User Input</a:t>
            </a:r>
          </a:p>
        </p:txBody>
      </p:sp>
      <p:sp>
        <p:nvSpPr>
          <p:cNvPr id="3891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72C4DB84-AA51-438C-AA95-367BB6DAAC23}"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04800" y="1524000"/>
            <a:ext cx="8458200" cy="4572000"/>
          </a:xfrm>
        </p:spPr>
        <p:txBody>
          <a:bodyPr/>
          <a:lstStyle/>
          <a:p>
            <a:pPr>
              <a:lnSpc>
                <a:spcPct val="90000"/>
              </a:lnSpc>
            </a:pPr>
            <a:r>
              <a:rPr lang="en-US" dirty="0" smtClean="0"/>
              <a:t>Develop and follow a requirements management process</a:t>
            </a:r>
          </a:p>
          <a:p>
            <a:pPr>
              <a:lnSpc>
                <a:spcPct val="90000"/>
              </a:lnSpc>
            </a:pPr>
            <a:r>
              <a:rPr lang="en-US" dirty="0" smtClean="0"/>
              <a:t>Use techniques such as prototyping, use case modeling, and JAD to get more user involvement</a:t>
            </a:r>
          </a:p>
          <a:p>
            <a:pPr>
              <a:lnSpc>
                <a:spcPct val="90000"/>
              </a:lnSpc>
            </a:pPr>
            <a:r>
              <a:rPr lang="en-US" dirty="0" smtClean="0"/>
              <a:t>Put requirements in writing and keep them current</a:t>
            </a:r>
          </a:p>
          <a:p>
            <a:pPr>
              <a:lnSpc>
                <a:spcPct val="90000"/>
              </a:lnSpc>
            </a:pPr>
            <a:r>
              <a:rPr lang="en-US" dirty="0" smtClean="0"/>
              <a:t>Create a requirements management database for documenting and controlling requirements</a:t>
            </a:r>
          </a:p>
        </p:txBody>
      </p:sp>
      <p:sp>
        <p:nvSpPr>
          <p:cNvPr id="39938" name="Rectangle 2"/>
          <p:cNvSpPr>
            <a:spLocks noGrp="1" noChangeArrowheads="1"/>
          </p:cNvSpPr>
          <p:nvPr>
            <p:ph type="title"/>
          </p:nvPr>
        </p:nvSpPr>
        <p:spPr>
          <a:xfrm>
            <a:off x="304800" y="0"/>
            <a:ext cx="8458200" cy="1311275"/>
          </a:xfrm>
        </p:spPr>
        <p:txBody>
          <a:bodyPr/>
          <a:lstStyle/>
          <a:p>
            <a:r>
              <a:rPr lang="en-US" sz="3600" dirty="0" smtClean="0"/>
              <a:t>Suggestions for Reducing Incomplete and Changing Requirements</a:t>
            </a:r>
          </a:p>
        </p:txBody>
      </p:sp>
      <p:sp>
        <p:nvSpPr>
          <p:cNvPr id="3994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86E3A240-C080-4FF8-AF08-5F5AF592E99F}"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en-US" dirty="0" smtClean="0"/>
              <a:t>Provide adequate testing and conduct testing throughout the project life cycle</a:t>
            </a:r>
          </a:p>
          <a:p>
            <a:r>
              <a:rPr lang="en-US" dirty="0" smtClean="0"/>
              <a:t>Review changes from a systems perspective</a:t>
            </a:r>
          </a:p>
          <a:p>
            <a:r>
              <a:rPr lang="en-US" dirty="0" smtClean="0"/>
              <a:t>Emphasize completion dates to help focus on what’s most important</a:t>
            </a:r>
          </a:p>
          <a:p>
            <a:r>
              <a:rPr lang="en-US" dirty="0" smtClean="0"/>
              <a:t>Allocate resources specifically for handling change requests/enhancements</a:t>
            </a:r>
          </a:p>
          <a:p>
            <a:pPr>
              <a:buFontTx/>
              <a:buNone/>
            </a:pPr>
            <a:endParaRPr lang="en-US" dirty="0" smtClean="0"/>
          </a:p>
        </p:txBody>
      </p:sp>
      <p:sp>
        <p:nvSpPr>
          <p:cNvPr id="40962" name="Rectangle 2"/>
          <p:cNvSpPr>
            <a:spLocks noGrp="1" noChangeArrowheads="1"/>
          </p:cNvSpPr>
          <p:nvPr>
            <p:ph type="title"/>
          </p:nvPr>
        </p:nvSpPr>
        <p:spPr/>
        <p:txBody>
          <a:bodyPr>
            <a:normAutofit fontScale="90000"/>
          </a:bodyPr>
          <a:lstStyle/>
          <a:p>
            <a:r>
              <a:rPr lang="en-US" sz="3600" dirty="0" smtClean="0"/>
              <a:t>Suggestions for Reducing Incomplete and Changing Requirements (cont’d)</a:t>
            </a:r>
          </a:p>
        </p:txBody>
      </p:sp>
      <p:sp>
        <p:nvSpPr>
          <p:cNvPr id="4096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AB3DB899-9DAE-4E06-9164-E573618AC31A}"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lnSpc>
                <a:spcPct val="90000"/>
              </a:lnSpc>
            </a:pPr>
            <a:r>
              <a:rPr lang="en-US" dirty="0" smtClean="0"/>
              <a:t>Word-processing software helps create several scope-related documents</a:t>
            </a:r>
          </a:p>
          <a:p>
            <a:pPr>
              <a:lnSpc>
                <a:spcPct val="90000"/>
              </a:lnSpc>
            </a:pPr>
            <a:r>
              <a:rPr lang="en-US" dirty="0" smtClean="0"/>
              <a:t>Spreadsheets help to perform financial calculations, weighed scoring models, and develop charts and graphs</a:t>
            </a:r>
          </a:p>
          <a:p>
            <a:pPr>
              <a:lnSpc>
                <a:spcPct val="90000"/>
              </a:lnSpc>
            </a:pPr>
            <a:r>
              <a:rPr lang="en-US" dirty="0" smtClean="0"/>
              <a:t>Communication software like e-mail and the Web help clarify and communicate scope information</a:t>
            </a:r>
          </a:p>
          <a:p>
            <a:pPr>
              <a:lnSpc>
                <a:spcPct val="90000"/>
              </a:lnSpc>
            </a:pPr>
            <a:r>
              <a:rPr lang="en-US" dirty="0" smtClean="0"/>
              <a:t>Project management software helps in creating a WBS, the basis for tasks on a Gantt chart</a:t>
            </a:r>
          </a:p>
          <a:p>
            <a:pPr>
              <a:lnSpc>
                <a:spcPct val="90000"/>
              </a:lnSpc>
            </a:pPr>
            <a:r>
              <a:rPr lang="en-US" dirty="0" smtClean="0"/>
              <a:t>Specialized software is available to assist in project scope management</a:t>
            </a:r>
          </a:p>
        </p:txBody>
      </p:sp>
      <p:sp>
        <p:nvSpPr>
          <p:cNvPr id="41986" name="Rectangle 2"/>
          <p:cNvSpPr>
            <a:spLocks noGrp="1" noChangeArrowheads="1"/>
          </p:cNvSpPr>
          <p:nvPr>
            <p:ph type="title"/>
          </p:nvPr>
        </p:nvSpPr>
        <p:spPr/>
        <p:txBody>
          <a:bodyPr>
            <a:normAutofit fontScale="90000"/>
          </a:bodyPr>
          <a:lstStyle/>
          <a:p>
            <a:r>
              <a:rPr lang="en-US" dirty="0" smtClean="0"/>
              <a:t>Using Software to Assist in Project Scope Management</a:t>
            </a:r>
          </a:p>
        </p:txBody>
      </p:sp>
      <p:sp>
        <p:nvSpPr>
          <p:cNvPr id="4198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7E216C4-EF62-4EFC-A55E-A4A4892C98D9}"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dirty="0" smtClean="0"/>
              <a:t>Project scope management includes the processes required to ensure that the project addresses all the work required, and only the work required, to complete the project successfully</a:t>
            </a:r>
          </a:p>
          <a:p>
            <a:r>
              <a:rPr lang="en-US" dirty="0" smtClean="0"/>
              <a:t>Main processes include</a:t>
            </a:r>
          </a:p>
          <a:p>
            <a:pPr lvl="1"/>
            <a:r>
              <a:rPr lang="en-US" dirty="0" smtClean="0"/>
              <a:t>Define scope management</a:t>
            </a:r>
          </a:p>
          <a:p>
            <a:pPr lvl="1"/>
            <a:r>
              <a:rPr lang="en-US" dirty="0" smtClean="0"/>
              <a:t>Collect requirements</a:t>
            </a:r>
          </a:p>
          <a:p>
            <a:pPr lvl="1"/>
            <a:r>
              <a:rPr lang="en-US" dirty="0" smtClean="0"/>
              <a:t>Define scope</a:t>
            </a:r>
          </a:p>
          <a:p>
            <a:pPr lvl="1"/>
            <a:r>
              <a:rPr lang="en-US" dirty="0" smtClean="0"/>
              <a:t>Create WBS</a:t>
            </a:r>
          </a:p>
          <a:p>
            <a:pPr lvl="1"/>
            <a:r>
              <a:rPr lang="en-US" dirty="0" smtClean="0"/>
              <a:t>Validate scope</a:t>
            </a:r>
          </a:p>
          <a:p>
            <a:pPr lvl="1"/>
            <a:r>
              <a:rPr lang="en-US" dirty="0" smtClean="0"/>
              <a:t>Control scope</a:t>
            </a:r>
          </a:p>
        </p:txBody>
      </p:sp>
      <p:sp>
        <p:nvSpPr>
          <p:cNvPr id="43010" name="Rectangle 2"/>
          <p:cNvSpPr>
            <a:spLocks noGrp="1" noChangeArrowheads="1"/>
          </p:cNvSpPr>
          <p:nvPr>
            <p:ph type="title"/>
          </p:nvPr>
        </p:nvSpPr>
        <p:spPr/>
        <p:txBody>
          <a:bodyPr/>
          <a:lstStyle/>
          <a:p>
            <a:r>
              <a:rPr lang="en-US" dirty="0" smtClean="0"/>
              <a:t>Chapter Summary</a:t>
            </a:r>
          </a:p>
        </p:txBody>
      </p:sp>
      <p:sp>
        <p:nvSpPr>
          <p:cNvPr id="4301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5B88E6DB-F3C7-46D8-83C9-70FD224F3622}" type="slidenum">
              <a:rPr lang="en-US" smtClean="0"/>
              <a:pPr>
                <a:defRPr/>
              </a:pPr>
              <a:t>35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28600" y="1066800"/>
            <a:ext cx="8415338" cy="5334000"/>
          </a:xfrm>
        </p:spPr>
        <p:txBody>
          <a:bodyPr/>
          <a:lstStyle/>
          <a:p>
            <a:r>
              <a:rPr lang="en-US" b="1" dirty="0" smtClean="0"/>
              <a:t>Scope</a:t>
            </a:r>
            <a:r>
              <a:rPr lang="en-US" dirty="0" smtClean="0"/>
              <a:t> refers to </a:t>
            </a:r>
            <a:r>
              <a:rPr lang="en-US" i="1" dirty="0" smtClean="0"/>
              <a:t>all</a:t>
            </a:r>
            <a:r>
              <a:rPr lang="en-US" dirty="0" smtClean="0"/>
              <a:t> the work involved in creating the products of the project and the processes used to create them</a:t>
            </a:r>
          </a:p>
          <a:p>
            <a:r>
              <a:rPr lang="en-US" dirty="0" smtClean="0"/>
              <a:t> A </a:t>
            </a:r>
            <a:r>
              <a:rPr lang="en-US" b="1" dirty="0" smtClean="0"/>
              <a:t>deliverable</a:t>
            </a:r>
            <a:r>
              <a:rPr lang="en-US" dirty="0" smtClean="0"/>
              <a:t> is a product produced as part of a project, such as hardware or software, planning documents (e.g. project scope statement document), or meeting minutes</a:t>
            </a:r>
          </a:p>
          <a:p>
            <a:r>
              <a:rPr lang="en-US" dirty="0" smtClean="0"/>
              <a:t>Project scope management includes the processes involved in defining and controlling what is or is not included in a project</a:t>
            </a:r>
          </a:p>
        </p:txBody>
      </p:sp>
      <p:sp>
        <p:nvSpPr>
          <p:cNvPr id="11266" name="Rectangle 2"/>
          <p:cNvSpPr>
            <a:spLocks noGrp="1" noChangeArrowheads="1"/>
          </p:cNvSpPr>
          <p:nvPr>
            <p:ph type="title"/>
          </p:nvPr>
        </p:nvSpPr>
        <p:spPr>
          <a:xfrm>
            <a:off x="457200" y="0"/>
            <a:ext cx="8686800" cy="914400"/>
          </a:xfrm>
        </p:spPr>
        <p:txBody>
          <a:bodyPr>
            <a:normAutofit fontScale="90000"/>
          </a:bodyPr>
          <a:lstStyle/>
          <a:p>
            <a:r>
              <a:rPr lang="en-US" dirty="0" smtClean="0"/>
              <a:t>What is Project Scope Management?</a:t>
            </a:r>
          </a:p>
        </p:txBody>
      </p:sp>
      <p:sp>
        <p:nvSpPr>
          <p:cNvPr id="112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B025C1AB-8807-4B29-B4CC-E824C132B47E}"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4287" y="547688"/>
            <a:ext cx="9144000" cy="5472112"/>
          </a:xfrm>
        </p:spPr>
        <p:txBody>
          <a:bodyPr/>
          <a:lstStyle/>
          <a:p>
            <a:r>
              <a:rPr lang="en-US" sz="1800" b="1" dirty="0" smtClean="0"/>
              <a:t>Planning scope: </a:t>
            </a:r>
            <a:r>
              <a:rPr lang="en-US" sz="1800" dirty="0"/>
              <a:t>determining how the project’s </a:t>
            </a:r>
            <a:r>
              <a:rPr lang="en-US" sz="1800" dirty="0" smtClean="0"/>
              <a:t>scope and </a:t>
            </a:r>
            <a:r>
              <a:rPr lang="en-US" sz="1800" dirty="0"/>
              <a:t>requirements will be </a:t>
            </a:r>
            <a:r>
              <a:rPr lang="en-US" sz="1800" dirty="0" smtClean="0"/>
              <a:t>managed </a:t>
            </a:r>
            <a:r>
              <a:rPr lang="en-US" sz="1800" b="1" i="1" u="sng" dirty="0"/>
              <a:t>[</a:t>
            </a:r>
            <a:r>
              <a:rPr lang="en-US" sz="1800" b="1" i="1" u="sng" dirty="0" smtClean="0"/>
              <a:t>an overall plan- must have well established [repeatable] process- </a:t>
            </a:r>
            <a:r>
              <a:rPr lang="en-US" sz="1800" b="1" i="1" u="sng" dirty="0"/>
              <a:t> </a:t>
            </a:r>
            <a:r>
              <a:rPr lang="en-US" sz="1800" b="1" i="1" u="sng" dirty="0" smtClean="0"/>
              <a:t>improve based on reflection from project to project; plan must cover the following]</a:t>
            </a:r>
          </a:p>
          <a:p>
            <a:pPr lvl="1"/>
            <a:r>
              <a:rPr lang="en-US" sz="1600" b="1" dirty="0" smtClean="0"/>
              <a:t>Collecting requirements: </a:t>
            </a:r>
            <a:r>
              <a:rPr lang="en-US" sz="1600" dirty="0" smtClean="0"/>
              <a:t>defining and documenting the features and functions of the product which will be produced during the project as well as the processes used for creating them</a:t>
            </a:r>
            <a:r>
              <a:rPr lang="en-US" sz="1600" u="sng" dirty="0" smtClean="0"/>
              <a:t>. </a:t>
            </a:r>
            <a:r>
              <a:rPr lang="en-US" sz="1600" b="1" i="1" u="sng" dirty="0" smtClean="0"/>
              <a:t>[Plan- well established and repeatable process to capture functional and non-functional requirements]</a:t>
            </a:r>
            <a:r>
              <a:rPr lang="en-US" sz="1600" b="1" i="1" dirty="0" smtClean="0"/>
              <a:t>==&gt;  requirements of the system </a:t>
            </a:r>
            <a:r>
              <a:rPr lang="en-US" sz="1600" b="1" i="1" u="sng" dirty="0" smtClean="0"/>
              <a:t>[accurate and reliable]</a:t>
            </a:r>
          </a:p>
          <a:p>
            <a:pPr lvl="1"/>
            <a:r>
              <a:rPr lang="en-US" sz="1600" b="1" dirty="0" smtClean="0"/>
              <a:t>Defining scope:</a:t>
            </a:r>
            <a:r>
              <a:rPr lang="en-US" sz="1600" dirty="0" smtClean="0"/>
              <a:t> reviewing the project charter, requirements documents, and organizational process assets to create a </a:t>
            </a:r>
            <a:r>
              <a:rPr lang="en-US" sz="1600" b="1" i="1" u="sng" dirty="0" smtClean="0"/>
              <a:t>project scope statement document </a:t>
            </a:r>
          </a:p>
          <a:p>
            <a:pPr lvl="2"/>
            <a:r>
              <a:rPr lang="en-US" sz="1600" b="1" i="1" dirty="0"/>
              <a:t>D</a:t>
            </a:r>
            <a:r>
              <a:rPr lang="en-US" sz="1600" b="1" i="1" dirty="0" smtClean="0"/>
              <a:t>efines the total work in the project</a:t>
            </a:r>
          </a:p>
          <a:p>
            <a:pPr lvl="2"/>
            <a:r>
              <a:rPr lang="en-US" sz="1600" b="1" i="1" dirty="0" smtClean="0"/>
              <a:t>Agreement on the project work (deliverables) between project team and client </a:t>
            </a:r>
          </a:p>
          <a:p>
            <a:pPr lvl="2"/>
            <a:r>
              <a:rPr lang="en-US" sz="1600" b="1" i="1" dirty="0" smtClean="0"/>
              <a:t>Not rigid – can change</a:t>
            </a:r>
          </a:p>
          <a:p>
            <a:pPr lvl="1"/>
            <a:r>
              <a:rPr lang="en-US" sz="1600" b="1" dirty="0" smtClean="0"/>
              <a:t>Creating the WBS:</a:t>
            </a:r>
            <a:r>
              <a:rPr lang="en-US" sz="1600" dirty="0" smtClean="0"/>
              <a:t> subdividing the major project deliverables into smaller, more manageable components </a:t>
            </a:r>
            <a:r>
              <a:rPr lang="en-US" sz="1600" b="1" i="1" u="sng" dirty="0" smtClean="0"/>
              <a:t>[based on development approach or development method]</a:t>
            </a:r>
          </a:p>
          <a:p>
            <a:pPr lvl="1"/>
            <a:r>
              <a:rPr lang="en-US" sz="1600" b="1" dirty="0" smtClean="0"/>
              <a:t>Validating scope</a:t>
            </a:r>
            <a:r>
              <a:rPr lang="en-US" sz="1600" dirty="0" smtClean="0"/>
              <a:t>: formalizing acceptance of the project deliverables </a:t>
            </a:r>
            <a:r>
              <a:rPr lang="en-US" sz="1600" b="1" i="1" u="sng" dirty="0" smtClean="0"/>
              <a:t>[stakeholder certifying and signing off before &amp; after implementation] </a:t>
            </a:r>
          </a:p>
          <a:p>
            <a:pPr lvl="1"/>
            <a:r>
              <a:rPr lang="en-US" sz="1600" b="1" dirty="0" smtClean="0"/>
              <a:t>Controlling scope: </a:t>
            </a:r>
            <a:r>
              <a:rPr lang="en-US" sz="1600" u="sng" dirty="0" smtClean="0"/>
              <a:t>controlling changes </a:t>
            </a:r>
            <a:r>
              <a:rPr lang="en-US" sz="1600" dirty="0" smtClean="0"/>
              <a:t>to project scope throughout the life of the project [well established monitoring (implementation) and change management request processes] </a:t>
            </a:r>
          </a:p>
        </p:txBody>
      </p:sp>
      <p:sp>
        <p:nvSpPr>
          <p:cNvPr id="12290" name="Rectangle 2"/>
          <p:cNvSpPr>
            <a:spLocks noGrp="1" noChangeArrowheads="1"/>
          </p:cNvSpPr>
          <p:nvPr>
            <p:ph type="title"/>
          </p:nvPr>
        </p:nvSpPr>
        <p:spPr>
          <a:xfrm>
            <a:off x="228600" y="28575"/>
            <a:ext cx="8915400" cy="519113"/>
          </a:xfrm>
        </p:spPr>
        <p:txBody>
          <a:bodyPr>
            <a:noAutofit/>
          </a:bodyPr>
          <a:lstStyle/>
          <a:p>
            <a:r>
              <a:rPr lang="en-US" sz="3200" dirty="0" smtClean="0"/>
              <a:t>Project Scope Management Processes</a:t>
            </a:r>
          </a:p>
        </p:txBody>
      </p:sp>
      <p:sp>
        <p:nvSpPr>
          <p:cNvPr id="1229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1180FD82-E557-4AEA-BC1F-775718A59924}"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5287" indent="-285750"/>
            <a:r>
              <a:rPr lang="en-US" sz="2200" dirty="0" smtClean="0"/>
              <a:t>How to capture the requirements? </a:t>
            </a:r>
          </a:p>
          <a:p>
            <a:pPr marL="395287" indent="-285750"/>
            <a:r>
              <a:rPr lang="en-US" sz="2200" dirty="0" smtClean="0"/>
              <a:t>How </a:t>
            </a:r>
            <a:r>
              <a:rPr lang="en-US" sz="2200" dirty="0"/>
              <a:t>to prepare a detailed project scope statement</a:t>
            </a:r>
          </a:p>
          <a:p>
            <a:pPr lvl="1"/>
            <a:r>
              <a:rPr lang="en-US" sz="1800" dirty="0"/>
              <a:t>Templates and guidelines to follow?</a:t>
            </a:r>
          </a:p>
          <a:p>
            <a:pPr lvl="1"/>
            <a:r>
              <a:rPr lang="en-US" sz="1800" dirty="0"/>
              <a:t>How much detail to provide for each deliverable?  </a:t>
            </a:r>
          </a:p>
          <a:p>
            <a:r>
              <a:rPr lang="en-US" sz="1800" dirty="0"/>
              <a:t>How to create a </a:t>
            </a:r>
            <a:r>
              <a:rPr lang="en-US" sz="1800" dirty="0" smtClean="0"/>
              <a:t>WBS</a:t>
            </a:r>
          </a:p>
          <a:p>
            <a:pPr lvl="1"/>
            <a:r>
              <a:rPr lang="en-US" sz="1400" dirty="0" smtClean="0"/>
              <a:t>Using guidelines</a:t>
            </a:r>
          </a:p>
          <a:p>
            <a:pPr lvl="1"/>
            <a:r>
              <a:rPr lang="en-US" sz="1400" dirty="0" smtClean="0"/>
              <a:t>Analogy approach</a:t>
            </a:r>
          </a:p>
          <a:p>
            <a:pPr lvl="1"/>
            <a:r>
              <a:rPr lang="en-US" sz="1400" dirty="0" smtClean="0"/>
              <a:t>Top-down approach</a:t>
            </a:r>
          </a:p>
          <a:p>
            <a:pPr lvl="1"/>
            <a:r>
              <a:rPr lang="en-US" sz="1400" dirty="0" smtClean="0"/>
              <a:t>Bottom up approach</a:t>
            </a:r>
          </a:p>
          <a:p>
            <a:pPr lvl="1"/>
            <a:r>
              <a:rPr lang="en-US" sz="1400" dirty="0" smtClean="0"/>
              <a:t>Mind-mapping approach</a:t>
            </a:r>
          </a:p>
          <a:p>
            <a:r>
              <a:rPr lang="en-US" sz="1800" dirty="0" smtClean="0"/>
              <a:t>How </a:t>
            </a:r>
            <a:r>
              <a:rPr lang="en-US" sz="1800" dirty="0"/>
              <a:t>to maintain and approve the </a:t>
            </a:r>
            <a:r>
              <a:rPr lang="en-US" sz="1800" dirty="0" smtClean="0"/>
              <a:t>WBS</a:t>
            </a:r>
          </a:p>
          <a:p>
            <a:pPr lvl="1"/>
            <a:r>
              <a:rPr lang="en-US" sz="1400" i="1" dirty="0" smtClean="0"/>
              <a:t>Guidelines for maintaining and getting approval for WBS </a:t>
            </a:r>
            <a:endParaRPr lang="en-US" sz="1400" i="1" dirty="0"/>
          </a:p>
          <a:p>
            <a:r>
              <a:rPr lang="en-US" sz="1800" dirty="0"/>
              <a:t>How to obtain formal acceptance of the completed project deliverables</a:t>
            </a:r>
          </a:p>
          <a:p>
            <a:r>
              <a:rPr lang="en-US" sz="1800" dirty="0"/>
              <a:t>How to control requests for changes to the project scope</a:t>
            </a:r>
          </a:p>
        </p:txBody>
      </p:sp>
      <p:sp>
        <p:nvSpPr>
          <p:cNvPr id="3" name="Title 2"/>
          <p:cNvSpPr>
            <a:spLocks noGrp="1"/>
          </p:cNvSpPr>
          <p:nvPr>
            <p:ph type="title"/>
          </p:nvPr>
        </p:nvSpPr>
        <p:spPr/>
        <p:txBody>
          <a:bodyPr>
            <a:normAutofit fontScale="90000"/>
          </a:bodyPr>
          <a:lstStyle/>
          <a:p>
            <a:r>
              <a:rPr lang="en-US" dirty="0" smtClean="0"/>
              <a:t>Scope Management Plan Contents (Processes)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6</a:t>
            </a:fld>
            <a:endParaRPr lang="en-US" dirty="0"/>
          </a:p>
        </p:txBody>
      </p:sp>
    </p:spTree>
    <p:extLst>
      <p:ext uri="{BB962C8B-B14F-4D97-AF65-F5344CB8AC3E}">
        <p14:creationId xmlns:p14="http://schemas.microsoft.com/office/powerpoint/2010/main" val="294630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The PMBOK® Guide, Fifth Edition, describes requirements as “conditions or </a:t>
            </a:r>
            <a:r>
              <a:rPr lang="en-US" sz="1800" dirty="0" smtClean="0"/>
              <a:t>capabilities that </a:t>
            </a:r>
            <a:r>
              <a:rPr lang="en-US" sz="1800" dirty="0"/>
              <a:t>must be met by the project or present in the product, service, or result to </a:t>
            </a:r>
            <a:r>
              <a:rPr lang="en-US" sz="1800" dirty="0" smtClean="0"/>
              <a:t>satisfy an </a:t>
            </a:r>
            <a:r>
              <a:rPr lang="en-US" sz="1800" dirty="0"/>
              <a:t>agreement or other formally imposed </a:t>
            </a:r>
            <a:r>
              <a:rPr lang="en-US" sz="1800" dirty="0" smtClean="0"/>
              <a:t>specification”</a:t>
            </a:r>
          </a:p>
          <a:p>
            <a:r>
              <a:rPr lang="en-US" sz="1800" dirty="0" smtClean="0"/>
              <a:t>The </a:t>
            </a:r>
            <a:r>
              <a:rPr lang="en-US" sz="1800" b="1" dirty="0" smtClean="0"/>
              <a:t>requirements management plan </a:t>
            </a:r>
            <a:r>
              <a:rPr lang="en-US" sz="1800" dirty="0"/>
              <a:t>documents how project requirements will </a:t>
            </a:r>
            <a:r>
              <a:rPr lang="en-US" sz="1800" dirty="0" smtClean="0"/>
              <a:t>be analyzed</a:t>
            </a:r>
            <a:r>
              <a:rPr lang="en-US" sz="1800" dirty="0"/>
              <a:t>, documented, and </a:t>
            </a:r>
            <a:r>
              <a:rPr lang="en-US" sz="1800" dirty="0" smtClean="0"/>
              <a:t>managed. It includes </a:t>
            </a:r>
          </a:p>
          <a:p>
            <a:pPr lvl="1"/>
            <a:r>
              <a:rPr lang="en-US" sz="1600" i="1" dirty="0" smtClean="0"/>
              <a:t>How to plan, track, and report requirements activities</a:t>
            </a:r>
          </a:p>
          <a:p>
            <a:pPr lvl="1"/>
            <a:r>
              <a:rPr lang="en-US" sz="1600" i="1" dirty="0" smtClean="0"/>
              <a:t>How to perform configuration management activities </a:t>
            </a:r>
          </a:p>
          <a:p>
            <a:pPr lvl="1"/>
            <a:r>
              <a:rPr lang="en-US" sz="1600" i="1" dirty="0" smtClean="0"/>
              <a:t>How to prioritize requirements</a:t>
            </a:r>
          </a:p>
          <a:p>
            <a:pPr lvl="1"/>
            <a:r>
              <a:rPr lang="en-US" sz="1600" i="1" dirty="0" smtClean="0"/>
              <a:t>How to trace and capture attributes of requirements </a:t>
            </a:r>
          </a:p>
          <a:p>
            <a:pPr lvl="1"/>
            <a:r>
              <a:rPr lang="en-US" dirty="0" smtClean="0"/>
              <a:t> </a:t>
            </a:r>
            <a:endParaRPr lang="en-US" dirty="0"/>
          </a:p>
        </p:txBody>
      </p:sp>
      <p:sp>
        <p:nvSpPr>
          <p:cNvPr id="3" name="Title 2"/>
          <p:cNvSpPr>
            <a:spLocks noGrp="1"/>
          </p:cNvSpPr>
          <p:nvPr>
            <p:ph type="title"/>
          </p:nvPr>
        </p:nvSpPr>
        <p:spPr/>
        <p:txBody>
          <a:bodyPr/>
          <a:lstStyle/>
          <a:p>
            <a:r>
              <a:rPr lang="en-US" dirty="0" smtClean="0"/>
              <a:t>Requirements Management Plan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7</a:t>
            </a:fld>
            <a:endParaRPr lang="en-US" dirty="0"/>
          </a:p>
        </p:txBody>
      </p:sp>
    </p:spTree>
    <p:extLst>
      <p:ext uri="{BB962C8B-B14F-4D97-AF65-F5344CB8AC3E}">
        <p14:creationId xmlns:p14="http://schemas.microsoft.com/office/powerpoint/2010/main" val="381587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2"/>
          </a:xfrm>
        </p:spPr>
        <p:txBody>
          <a:bodyPr/>
          <a:lstStyle/>
          <a:p>
            <a:r>
              <a:rPr lang="en-US" dirty="0" smtClean="0"/>
              <a:t>For some IT projects, it is helpful to divide requirements development into categories called elicitation, analysis, specification, and validation </a:t>
            </a:r>
          </a:p>
          <a:p>
            <a:r>
              <a:rPr lang="en-US" dirty="0" smtClean="0"/>
              <a:t>It is important to use an iterative approach to defining requirements since they are often unclear early in a project</a:t>
            </a:r>
          </a:p>
          <a:p>
            <a:endParaRPr lang="en-US" dirty="0"/>
          </a:p>
        </p:txBody>
      </p:sp>
      <p:sp>
        <p:nvSpPr>
          <p:cNvPr id="3" name="Title 2"/>
          <p:cNvSpPr>
            <a:spLocks noGrp="1"/>
          </p:cNvSpPr>
          <p:nvPr>
            <p:ph type="title"/>
          </p:nvPr>
        </p:nvSpPr>
        <p:spPr/>
        <p:txBody>
          <a:bodyPr/>
          <a:lstStyle/>
          <a:p>
            <a:r>
              <a:rPr lang="en-US" dirty="0" smtClean="0"/>
              <a:t>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39200" cy="4525962"/>
          </a:xfrm>
        </p:spPr>
        <p:txBody>
          <a:bodyPr/>
          <a:lstStyle/>
          <a:p>
            <a:r>
              <a:rPr lang="en-US" dirty="0" smtClean="0"/>
              <a:t>Interviewing </a:t>
            </a:r>
          </a:p>
          <a:p>
            <a:r>
              <a:rPr lang="en-US" dirty="0" smtClean="0"/>
              <a:t>Focus groups and facilitated workshops</a:t>
            </a:r>
          </a:p>
          <a:p>
            <a:r>
              <a:rPr lang="en-US" dirty="0" smtClean="0"/>
              <a:t>Using group creativity and decision-making techniques</a:t>
            </a:r>
          </a:p>
          <a:p>
            <a:r>
              <a:rPr lang="en-US" dirty="0" smtClean="0"/>
              <a:t>Questionnaires and surveys </a:t>
            </a:r>
          </a:p>
          <a:p>
            <a:r>
              <a:rPr lang="en-US" dirty="0" smtClean="0"/>
              <a:t>Observation </a:t>
            </a:r>
          </a:p>
          <a:p>
            <a:r>
              <a:rPr lang="en-US" dirty="0" smtClean="0"/>
              <a:t>Prototyping </a:t>
            </a:r>
          </a:p>
          <a:p>
            <a:r>
              <a:rPr lang="en-US" b="1" dirty="0" smtClean="0"/>
              <a:t>Benchmarking</a:t>
            </a:r>
            <a:r>
              <a:rPr lang="en-US" dirty="0"/>
              <a:t>, or generating ideas by comparing specific project practices or </a:t>
            </a:r>
            <a:r>
              <a:rPr lang="en-US" dirty="0" smtClean="0"/>
              <a:t>product characteristics </a:t>
            </a:r>
            <a:r>
              <a:rPr lang="en-US" dirty="0"/>
              <a:t>to those of other projects or products inside or outside the </a:t>
            </a:r>
            <a:r>
              <a:rPr lang="en-US" dirty="0" smtClean="0"/>
              <a:t>performing organization</a:t>
            </a:r>
            <a:r>
              <a:rPr lang="en-US" dirty="0"/>
              <a:t>, can also be used to collect </a:t>
            </a:r>
            <a:r>
              <a:rPr lang="en-US" dirty="0" smtClean="0"/>
              <a:t>requirements</a:t>
            </a:r>
          </a:p>
          <a:p>
            <a:endParaRPr lang="en-US" dirty="0"/>
          </a:p>
        </p:txBody>
      </p:sp>
      <p:sp>
        <p:nvSpPr>
          <p:cNvPr id="3" name="Title 2"/>
          <p:cNvSpPr>
            <a:spLocks noGrp="1"/>
          </p:cNvSpPr>
          <p:nvPr>
            <p:ph type="title"/>
          </p:nvPr>
        </p:nvSpPr>
        <p:spPr>
          <a:xfrm>
            <a:off x="304800" y="0"/>
            <a:ext cx="8686800" cy="1143000"/>
          </a:xfrm>
        </p:spPr>
        <p:txBody>
          <a:bodyPr>
            <a:normAutofit fontScale="90000"/>
          </a:bodyPr>
          <a:lstStyle/>
          <a:p>
            <a:r>
              <a:rPr lang="en-US" dirty="0" smtClean="0"/>
              <a:t>Methods for 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5945</TotalTime>
  <Words>2295</Words>
  <Application>Microsoft Office PowerPoint</Application>
  <PresentationFormat>On-screen Show (4:3)</PresentationFormat>
  <Paragraphs>264</Paragraphs>
  <Slides>35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5: Project Scope Management</vt:lpstr>
      <vt:lpstr>Learning Objectives</vt:lpstr>
      <vt:lpstr>Learning Objectives</vt:lpstr>
      <vt:lpstr>What is Project Scope Management?</vt:lpstr>
      <vt:lpstr>Project Scope Management Processes</vt:lpstr>
      <vt:lpstr>Scope Management Plan Contents (Processes)</vt:lpstr>
      <vt:lpstr>Requirements Management Plan</vt:lpstr>
      <vt:lpstr>Collecting Requirements</vt:lpstr>
      <vt:lpstr>Methods for Collecting Requirements</vt:lpstr>
      <vt:lpstr>Examples of requirements </vt:lpstr>
      <vt:lpstr>Functional &amp; non-functional requirements </vt:lpstr>
      <vt:lpstr>Functional &amp; non-functional requirements </vt:lpstr>
      <vt:lpstr>Requirements Traceability Matrix</vt:lpstr>
      <vt:lpstr>Defining Scope</vt:lpstr>
      <vt:lpstr>Defining the project Scope (refer to the template) statement document</vt:lpstr>
      <vt:lpstr>Creating the Work Breakdown Structure (WBS)</vt:lpstr>
      <vt:lpstr>Figure 5-3. Sample Intranet WBS Organized by Product </vt:lpstr>
      <vt:lpstr>Figure 5-4. Sample Intranet WBS Organized by Phase</vt:lpstr>
      <vt:lpstr>Figure 5-5. Intranet WBS and Gantt Chart in Microsoft Project</vt:lpstr>
      <vt:lpstr>Figure 5-6.  Intranet Gantt Chart Organized by Project Management Process Groups</vt:lpstr>
      <vt:lpstr>Table 5-4: Executing Tasks for JWD Consulting’s WBS</vt:lpstr>
      <vt:lpstr>Approaches to Developing WBSs</vt:lpstr>
      <vt:lpstr>Figure 5-7. Sample Mind-Mapping Approach for Creating a WBS</vt:lpstr>
      <vt:lpstr>Figure 5-8. Gantt Charts With WBS Generated From a Mind Map </vt:lpstr>
      <vt:lpstr>The WBS Dictionary and Scope Baseline</vt:lpstr>
      <vt:lpstr>Advice for Creating a WBS</vt:lpstr>
      <vt:lpstr>Advice for Creating a WBS</vt:lpstr>
      <vt:lpstr>Validating Scope</vt:lpstr>
      <vt:lpstr>Controlling Scope</vt:lpstr>
      <vt:lpstr>Best Practices for Avoiding Scope Problems</vt:lpstr>
      <vt:lpstr>Suggestions for Improving User Input</vt:lpstr>
      <vt:lpstr>Suggestions for Reducing Incomplete and Changing Requirements</vt:lpstr>
      <vt:lpstr>Suggestions for Reducing Incomplete and Changing Requirements (cont’d)</vt:lpstr>
      <vt:lpstr>Using Software to Assist in Project Scope Management</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Ramesh Lal</cp:lastModifiedBy>
  <cp:revision>192</cp:revision>
  <cp:lastPrinted>2015-04-17T21:37:12Z</cp:lastPrinted>
  <dcterms:created xsi:type="dcterms:W3CDTF">2001-07-05T23:10:12Z</dcterms:created>
  <dcterms:modified xsi:type="dcterms:W3CDTF">2018-08-08T03:52:34Z</dcterms:modified>
</cp:coreProperties>
</file>