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58" r:id="rId2"/>
  </p:sldMasterIdLst>
  <p:notesMasterIdLst>
    <p:notesMasterId r:id="rId50"/>
  </p:notesMasterIdLst>
  <p:handoutMasterIdLst>
    <p:handoutMasterId r:id="rId51"/>
  </p:handoutMasterIdLst>
  <p:sldIdLst>
    <p:sldId id="257" r:id="rId3"/>
    <p:sldId id="334" r:id="rId4"/>
    <p:sldId id="335" r:id="rId5"/>
    <p:sldId id="336" r:id="rId6"/>
    <p:sldId id="340" r:id="rId7"/>
    <p:sldId id="391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9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2" r:id="rId40"/>
    <p:sldId id="373" r:id="rId41"/>
    <p:sldId id="377" r:id="rId42"/>
    <p:sldId id="378" r:id="rId43"/>
    <p:sldId id="379" r:id="rId44"/>
    <p:sldId id="380" r:id="rId45"/>
    <p:sldId id="381" r:id="rId46"/>
    <p:sldId id="383" r:id="rId47"/>
    <p:sldId id="385" r:id="rId48"/>
    <p:sldId id="386" r:id="rId49"/>
  </p:sldIdLst>
  <p:sldSz cx="9144000" cy="6858000" type="screen4x3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0" autoAdjust="0"/>
    <p:restoredTop sz="94551" autoAdjust="0"/>
  </p:normalViewPr>
  <p:slideViewPr>
    <p:cSldViewPr>
      <p:cViewPr varScale="1">
        <p:scale>
          <a:sx n="105" d="100"/>
          <a:sy n="105" d="100"/>
        </p:scale>
        <p:origin x="11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413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413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7B4F1CC-2762-4A50-BFA6-AF4F471C3C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40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13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1186"/>
            <a:ext cx="4991947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13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F3EBEAF-6895-428A-8971-6FD8257AC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95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86078-1A2C-484F-8A15-D073A54781C8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91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4D64B7-11BE-4AAB-A1A2-20471B7113C1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835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EA177-C202-48BA-AF4D-2645A8CF6F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822F-469C-4E72-8161-9668E37E21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2EC78-DC8E-458A-B3A2-8620E36F41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29213C3-25F8-4CC4-AF1E-FFB11A2B0C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2014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DC5EDC1C-DD06-4243-A0F6-5A02A43274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6"/>
          <p:cNvSpPr txBox="1">
            <a:spLocks/>
          </p:cNvSpPr>
          <p:nvPr userDrawn="1"/>
        </p:nvSpPr>
        <p:spPr bwMode="auto">
          <a:xfrm>
            <a:off x="0" y="6492875"/>
            <a:ext cx="2590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Information Technology Project Management, Seventh Edition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C8C67B-79E0-4B03-B548-F16276F862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BB675E-CD20-4C54-8399-39A650F866B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4748EE6-6B0B-4557-BE05-F132595457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8CC0BE-5FF1-4C81-A1E4-B20E45CD56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2AE8-0F98-4760-A7D3-E3FB914998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05FC69-1F0D-4295-BEAF-FB708C736A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C870F-4AB0-48EA-9ACA-4E0C1250B9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01E5F35-7DC0-482B-828C-42B387541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6C5CD-ACCB-4EFC-BFDB-1031EBD9A9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9624F-B5B9-4CA5-BE26-992B54613F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6BDA-B7BA-440B-BF34-F6DF8DFF6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91FBB-05A9-4CEA-9627-761E2FCF9D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5135-0D65-4FDE-A603-3A297B6B4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EC8A9-E05A-438D-BA48-FA908318F6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C376F-9D73-4343-8401-E824D78AA1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FFDD6-B46B-48EF-A55E-B5A0FBF604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D75B6-C890-4F77-8E54-C3ED368CAA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880B4BE-BFE4-4577-A30B-8926328F73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880B4BE-BFE4-4577-A30B-8926328F73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80772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6:</a:t>
            </a: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Time Management</a:t>
            </a:r>
            <a:endParaRPr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Seventh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5791200"/>
            <a:ext cx="4793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See the text itself for full citations.</a:t>
            </a:r>
            <a:endParaRPr lang="en-US" dirty="0"/>
          </a:p>
        </p:txBody>
      </p:sp>
      <p:pic>
        <p:nvPicPr>
          <p:cNvPr id="8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186738" cy="4791075"/>
          </a:xfrm>
        </p:spPr>
        <p:txBody>
          <a:bodyPr/>
          <a:lstStyle/>
          <a:p>
            <a:r>
              <a:rPr lang="en-US" dirty="0" smtClean="0"/>
              <a:t>Involves reviewing activities and determining dependencies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dependency</a:t>
            </a:r>
            <a:r>
              <a:rPr lang="en-US" dirty="0" smtClean="0"/>
              <a:t> or </a:t>
            </a:r>
            <a:r>
              <a:rPr lang="en-US" b="1" dirty="0" smtClean="0"/>
              <a:t>relationship</a:t>
            </a:r>
            <a:r>
              <a:rPr lang="en-US" dirty="0" smtClean="0"/>
              <a:t> is the sequencing of project activities or tasks	</a:t>
            </a:r>
          </a:p>
          <a:p>
            <a:r>
              <a:rPr lang="en-US" dirty="0" smtClean="0"/>
              <a:t>You </a:t>
            </a:r>
            <a:r>
              <a:rPr lang="en-US" i="1" dirty="0" smtClean="0"/>
              <a:t>must</a:t>
            </a:r>
            <a:r>
              <a:rPr lang="en-US" dirty="0" smtClean="0"/>
              <a:t> determine dependencies in order to use critical path analysis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229600" cy="762000"/>
          </a:xfrm>
        </p:spPr>
        <p:txBody>
          <a:bodyPr/>
          <a:lstStyle/>
          <a:p>
            <a:r>
              <a:rPr lang="en-US" dirty="0" smtClean="0"/>
              <a:t>Sequencing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907678-8CC1-460A-BA5A-131F8F1087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Mandatory dependencies:</a:t>
            </a:r>
            <a:r>
              <a:rPr lang="en-US" dirty="0" smtClean="0"/>
              <a:t> </a:t>
            </a:r>
            <a:r>
              <a:rPr lang="en-US" u="sng" dirty="0" smtClean="0"/>
              <a:t>inherent in the nature of the work being performed on a project</a:t>
            </a:r>
            <a:r>
              <a:rPr lang="en-US" dirty="0" smtClean="0"/>
              <a:t>, </a:t>
            </a:r>
            <a:r>
              <a:rPr lang="en-US" u="sng" dirty="0" smtClean="0"/>
              <a:t>sometimes referred to as hard logic</a:t>
            </a:r>
            <a:endParaRPr lang="en-US" b="1" u="sng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Discretionary dependencies: </a:t>
            </a:r>
            <a:r>
              <a:rPr lang="en-US" dirty="0" smtClean="0"/>
              <a:t>defined by the project team.,  sometimes referred to </a:t>
            </a:r>
            <a:r>
              <a:rPr lang="en-US" u="sng" dirty="0" smtClean="0"/>
              <a:t>as soft logic </a:t>
            </a:r>
            <a:r>
              <a:rPr lang="en-US" dirty="0" smtClean="0"/>
              <a:t>and should be used with care since they may limit later scheduling options</a:t>
            </a: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External dependencies:</a:t>
            </a:r>
            <a:r>
              <a:rPr lang="en-US" dirty="0" smtClean="0"/>
              <a:t> involve relationships between </a:t>
            </a:r>
            <a:r>
              <a:rPr lang="en-US" u="sng" dirty="0" smtClean="0"/>
              <a:t>project and non-project activities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Dependencies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8BBAD3-A968-47CC-BC42-F5C3CCDA555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diagrams are the preferred technique for showing activity sequencing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network diagram</a:t>
            </a:r>
            <a:r>
              <a:rPr lang="en-US" dirty="0" smtClean="0"/>
              <a:t> is a schematic display of the logical relationships among, or sequencing of, project activities</a:t>
            </a:r>
          </a:p>
          <a:p>
            <a:r>
              <a:rPr lang="en-US" dirty="0" smtClean="0"/>
              <a:t>Two main formats are the arrow and precedence diagramming methods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Network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98F04-7328-4D9A-BC8C-7399E9F9A34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Figure 6-2. Network Diagram for Project X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C3B026E8-5638-45B3-992F-6E806CDE3B8E}" type="slidenum">
              <a:rPr lang="en-US" smtClean="0"/>
              <a:pPr>
                <a:buFontTx/>
                <a:buNone/>
                <a:defRPr/>
              </a:pPr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" y="1447800"/>
            <a:ext cx="9132571" cy="45777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u="sng" dirty="0" smtClean="0"/>
              <a:t>activity-on-arrow</a:t>
            </a:r>
            <a:r>
              <a:rPr lang="en-US" dirty="0" smtClean="0"/>
              <a:t> (AOA) network diagrams</a:t>
            </a:r>
          </a:p>
          <a:p>
            <a:r>
              <a:rPr lang="en-US" u="sng" dirty="0" smtClean="0"/>
              <a:t>Activities</a:t>
            </a:r>
            <a:r>
              <a:rPr lang="en-US" dirty="0" smtClean="0"/>
              <a:t> are represented by </a:t>
            </a:r>
            <a:r>
              <a:rPr lang="en-US" u="sng" dirty="0" smtClean="0"/>
              <a:t>arrows</a:t>
            </a:r>
          </a:p>
          <a:p>
            <a:r>
              <a:rPr lang="en-US" u="sng" dirty="0" smtClean="0"/>
              <a:t>Nodes or circles </a:t>
            </a:r>
            <a:r>
              <a:rPr lang="en-US" dirty="0" smtClean="0"/>
              <a:t>are the </a:t>
            </a:r>
            <a:r>
              <a:rPr lang="en-US" u="sng" dirty="0" smtClean="0"/>
              <a:t>starting and ending points </a:t>
            </a:r>
            <a:r>
              <a:rPr lang="en-US" dirty="0" smtClean="0"/>
              <a:t>of activities</a:t>
            </a:r>
          </a:p>
          <a:p>
            <a:r>
              <a:rPr lang="en-US" dirty="0" smtClean="0"/>
              <a:t>Can only show </a:t>
            </a:r>
            <a:r>
              <a:rPr lang="en-US" u="sng" dirty="0" smtClean="0"/>
              <a:t>finish-to-start </a:t>
            </a:r>
            <a:r>
              <a:rPr lang="en-US" dirty="0" smtClean="0"/>
              <a:t>dependencies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Arrow Diagramming Method (ADM)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98BB9-3C19-4BD6-9A5F-7F1B5FE7A4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 smtClean="0"/>
              <a:t>1. </a:t>
            </a:r>
            <a:r>
              <a:rPr lang="en-US" sz="2400" dirty="0" smtClean="0"/>
              <a:t>Find all of the activities that start at node 1.  Draw their finish nodes and draw arrows between node 1 and those finish nodes.  Put the activity letter or name and duration estimate on the associated arrow </a:t>
            </a:r>
          </a:p>
          <a:p>
            <a:pPr>
              <a:buFontTx/>
              <a:buNone/>
            </a:pPr>
            <a:r>
              <a:rPr lang="en-US" sz="2400" dirty="0" smtClean="0"/>
              <a:t>2. Continuing drawing the network diagram, working from left to right.  Look for bursts and merges.  </a:t>
            </a:r>
            <a:r>
              <a:rPr lang="en-US" sz="2400" b="1" dirty="0" smtClean="0"/>
              <a:t>Bursts</a:t>
            </a:r>
            <a:r>
              <a:rPr lang="en-US" sz="2400" dirty="0" smtClean="0"/>
              <a:t> occur when a single node is followed by two or more activities.  A </a:t>
            </a:r>
            <a:r>
              <a:rPr lang="en-US" sz="2400" b="1" dirty="0" smtClean="0"/>
              <a:t>merge</a:t>
            </a:r>
            <a:r>
              <a:rPr lang="en-US" sz="2400" dirty="0" smtClean="0"/>
              <a:t> occurs when two or more nodes precede a single node</a:t>
            </a:r>
          </a:p>
          <a:p>
            <a:pPr>
              <a:buFontTx/>
              <a:buNone/>
            </a:pPr>
            <a:r>
              <a:rPr lang="en-US" sz="2400" dirty="0" smtClean="0"/>
              <a:t>3. Continue drawing the project network diagram until all activities are included on the diagram that have dependencies</a:t>
            </a:r>
          </a:p>
          <a:p>
            <a:pPr>
              <a:buFontTx/>
              <a:buNone/>
            </a:pPr>
            <a:r>
              <a:rPr lang="en-US" sz="2400" dirty="0" smtClean="0"/>
              <a:t>4. </a:t>
            </a:r>
            <a:r>
              <a:rPr lang="en-US" sz="2400" u="sng" dirty="0" smtClean="0"/>
              <a:t>As a rule of thumb, all arrowheads should face toward the right, and no arrows should cross on an AOA network diagram</a:t>
            </a:r>
            <a:endParaRPr lang="en-US" sz="3600" u="sng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9144000" cy="327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for Creating AOA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8120F8-6832-4F3B-ADF8-A6FDA54EFEA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are represented by boxes</a:t>
            </a:r>
          </a:p>
          <a:p>
            <a:r>
              <a:rPr lang="en-US" dirty="0" smtClean="0"/>
              <a:t>Arrows show relationships between activities</a:t>
            </a:r>
          </a:p>
          <a:p>
            <a:r>
              <a:rPr lang="en-US" dirty="0" smtClean="0"/>
              <a:t>More popular than ADM method and used by project management software</a:t>
            </a:r>
          </a:p>
          <a:p>
            <a:r>
              <a:rPr lang="en-US" dirty="0" smtClean="0"/>
              <a:t>Better at showing different types of dependencies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Precedence Diagramming Method (PDM)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ECF90C-27FF-4771-A56A-23DBBE2C7B3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Figure 6-3. Task Dependency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A4D16118-26E8-437C-B900-43E37754E064}" type="slidenum">
              <a:rPr lang="en-US" smtClean="0"/>
              <a:pPr>
                <a:buFontTx/>
                <a:buNone/>
                <a:defRPr/>
              </a:pPr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6" y="1345629"/>
            <a:ext cx="8687322" cy="47503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6-4. Sample PDM Network Diagram</a:t>
            </a:r>
            <a:endParaRPr lang="en-US" sz="32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2094BC48-FA5E-46CE-8C4F-D07352F303E3}" type="slidenum">
              <a:rPr lang="en-US" smtClean="0"/>
              <a:pPr>
                <a:buFontTx/>
                <a:buNone/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1828800"/>
            <a:ext cx="8889996" cy="32003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r>
              <a:rPr lang="en-US" dirty="0" smtClean="0"/>
              <a:t>Before estimating activity durations, you must have a good idea of the quantity and type of resources that will be assigned to each activity; </a:t>
            </a:r>
            <a:r>
              <a:rPr lang="en-US" b="1" dirty="0" smtClean="0"/>
              <a:t>resources</a:t>
            </a:r>
            <a:r>
              <a:rPr lang="en-US" dirty="0" smtClean="0"/>
              <a:t> are people, equipment, and materials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Consider important issues in estimating 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difficult will it be to do specific activities on this project?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What is the organization’s history in doing similar activities?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Are the required resources available?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resource breakdown structure </a:t>
            </a:r>
            <a:r>
              <a:rPr lang="en-US" dirty="0" smtClean="0"/>
              <a:t>is a hierarchical structure that identifies the project’s resources by category and type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Estimating Activity Resources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288B24-D97E-41B0-8DB0-789651200C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458200" cy="4572000"/>
          </a:xfrm>
        </p:spPr>
        <p:txBody>
          <a:bodyPr/>
          <a:lstStyle/>
          <a:p>
            <a:r>
              <a:rPr lang="en-US" sz="2400" dirty="0"/>
              <a:t>Understand the importance of project schedules and good project </a:t>
            </a:r>
            <a:r>
              <a:rPr lang="en-US" sz="2400" dirty="0" smtClean="0"/>
              <a:t>time management</a:t>
            </a:r>
            <a:endParaRPr lang="en-US" sz="2400" dirty="0"/>
          </a:p>
          <a:p>
            <a:r>
              <a:rPr lang="en-US" sz="2400" dirty="0" smtClean="0"/>
              <a:t>Discuss </a:t>
            </a:r>
            <a:r>
              <a:rPr lang="en-US" sz="2400" dirty="0"/>
              <a:t>the process of planning schedule management</a:t>
            </a:r>
          </a:p>
          <a:p>
            <a:r>
              <a:rPr lang="en-US" sz="2400" dirty="0" smtClean="0"/>
              <a:t>Define </a:t>
            </a:r>
            <a:r>
              <a:rPr lang="en-US" sz="2400" dirty="0"/>
              <a:t>activities as the basis for developing project schedules</a:t>
            </a:r>
          </a:p>
          <a:p>
            <a:r>
              <a:rPr lang="en-US" sz="2400" dirty="0" smtClean="0"/>
              <a:t>Describe </a:t>
            </a:r>
            <a:r>
              <a:rPr lang="en-US" sz="2400" dirty="0"/>
              <a:t>how project managers use network diagrams and </a:t>
            </a:r>
            <a:r>
              <a:rPr lang="en-US" sz="2400" dirty="0" smtClean="0"/>
              <a:t>dependencies to </a:t>
            </a:r>
            <a:r>
              <a:rPr lang="en-US" sz="2400" dirty="0"/>
              <a:t>assist in activity sequencing</a:t>
            </a:r>
          </a:p>
          <a:p>
            <a:r>
              <a:rPr lang="en-US" sz="2400" dirty="0" smtClean="0"/>
              <a:t>Understand </a:t>
            </a:r>
            <a:r>
              <a:rPr lang="en-US" sz="2400" dirty="0"/>
              <a:t>the relationship between estimating resources and </a:t>
            </a:r>
            <a:r>
              <a:rPr lang="en-US" sz="2400" dirty="0" smtClean="0"/>
              <a:t>project schedules</a:t>
            </a:r>
            <a:endParaRPr lang="en-US" sz="24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5F7A74-1AE0-4F48-ABDC-D6A934445B2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06513" y="40386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is a hierarchical structure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 </a:t>
            </a:r>
            <a:r>
              <a:rPr lang="en-US" dirty="0"/>
              <a:t>breakdown </a:t>
            </a:r>
            <a:r>
              <a:rPr lang="en-US" dirty="0" smtClean="0"/>
              <a:t>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288B24-D97E-41B0-8DB0-789651200C0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6" name="Picture 2" descr="http://www.successful-project-management.com/images/rbs-people-400x5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8" y="1143000"/>
            <a:ext cx="681031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036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186738" cy="4791075"/>
          </a:xfrm>
        </p:spPr>
        <p:txBody>
          <a:bodyPr/>
          <a:lstStyle/>
          <a:p>
            <a:r>
              <a:rPr lang="en-US" b="1" dirty="0" smtClean="0"/>
              <a:t>Duration</a:t>
            </a:r>
            <a:r>
              <a:rPr lang="en-US" dirty="0" smtClean="0"/>
              <a:t> includes the </a:t>
            </a:r>
            <a:r>
              <a:rPr lang="en-US" u="sng" dirty="0" smtClean="0"/>
              <a:t>actual amount of time worked on an activity</a:t>
            </a:r>
            <a:r>
              <a:rPr lang="en-US" dirty="0" smtClean="0"/>
              <a:t> </a:t>
            </a:r>
            <a:r>
              <a:rPr lang="en-US" i="1" dirty="0" smtClean="0"/>
              <a:t>plus</a:t>
            </a:r>
            <a:r>
              <a:rPr lang="en-US" dirty="0" smtClean="0"/>
              <a:t> elapsed time</a:t>
            </a:r>
          </a:p>
          <a:p>
            <a:r>
              <a:rPr lang="en-US" b="1" dirty="0" smtClean="0"/>
              <a:t>Effort</a:t>
            </a:r>
            <a:r>
              <a:rPr lang="en-US" dirty="0" smtClean="0"/>
              <a:t> is the </a:t>
            </a:r>
            <a:r>
              <a:rPr lang="en-US" u="sng" dirty="0" smtClean="0"/>
              <a:t>number of workdays or work hours required</a:t>
            </a:r>
            <a:r>
              <a:rPr lang="en-US" dirty="0" smtClean="0"/>
              <a:t> to complete a task</a:t>
            </a:r>
          </a:p>
          <a:p>
            <a:r>
              <a:rPr lang="en-US" u="sng" dirty="0" smtClean="0"/>
              <a:t>Effort does not normally equal duration</a:t>
            </a:r>
          </a:p>
          <a:p>
            <a:r>
              <a:rPr lang="en-US" dirty="0" smtClean="0"/>
              <a:t>People doing the work should help create estimates, and an expert should review them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dirty="0" smtClean="0"/>
              <a:t>Activity Duration Estimating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7902D-2E9A-4368-BC8F-780B390E78C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providing activity estimates as a discrete number, such as four weeks, it’s often helpful to create a </a:t>
            </a:r>
            <a:r>
              <a:rPr lang="en-US" b="1" dirty="0" smtClean="0"/>
              <a:t>three-point estimate</a:t>
            </a:r>
          </a:p>
          <a:p>
            <a:pPr lvl="1"/>
            <a:r>
              <a:rPr lang="en-US" dirty="0" smtClean="0"/>
              <a:t>an estimate that includes an </a:t>
            </a:r>
            <a:r>
              <a:rPr lang="en-US" u="sng" dirty="0" smtClean="0"/>
              <a:t>optimistic, most likely, and pessimistic estimate</a:t>
            </a:r>
            <a:r>
              <a:rPr lang="en-US" dirty="0" smtClean="0"/>
              <a:t>, such as three weeks for the optimistic, four weeks for the most likely, and five weeks for the pessimistic estimate</a:t>
            </a:r>
          </a:p>
          <a:p>
            <a:r>
              <a:rPr lang="en-US" dirty="0" smtClean="0"/>
              <a:t>Three-point estimates are needed for PERT and Monte Carlo simulations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Three-Point Estimates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458F38-7F74-4F04-A54C-61AF37FECED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Uses results of the other time management processes to determine the start and end date of the project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Ultimate goal is to create a realistic project schedule that provides a basis for monitoring project progress for the time dimension of the project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Important </a:t>
            </a:r>
            <a:r>
              <a:rPr lang="en-US" b="1" u="sng" dirty="0" smtClean="0"/>
              <a:t>tools and techniques</a:t>
            </a:r>
            <a:r>
              <a:rPr lang="en-US" dirty="0" smtClean="0"/>
              <a:t> include </a:t>
            </a:r>
            <a:r>
              <a:rPr lang="en-US" u="sng" dirty="0" smtClean="0"/>
              <a:t>Gantt charts, critical path analysis, and critical chain scheduling, and PERT analysis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Developing the Schedule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F0914C-B560-4916-A481-53F2E5D7B73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Gantt charts</a:t>
            </a:r>
            <a:r>
              <a:rPr lang="en-US" dirty="0" smtClean="0"/>
              <a:t> provide a standard format for displaying project schedule information by listing project activities and their corresponding start and finish dates in a calendar format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Symbols include: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black diamond: a milestones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Thick black bars: summary tasks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Lighter horizontal bars: durations of tasks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Arrows: dependencies between tasks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r>
              <a:rPr lang="en-US" dirty="0" smtClean="0"/>
              <a:t>Gantt Charts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DE96D3-A52F-45D5-B2AF-E5E47A603FE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6-5. Gantt Chart for Project 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F3784B9A-2398-468D-9D00-2729FA002109}" type="slidenum">
              <a:rPr lang="en-US" smtClean="0"/>
              <a:pPr>
                <a:buFontTx/>
                <a:buNone/>
                <a:defRPr/>
              </a:pPr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4" y="1600200"/>
            <a:ext cx="8886966" cy="351803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6-6. Gantt Chart for Software Launch Project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B9A2A0F0-42CA-4FF4-8D02-0516D9A5FAB1}" type="slidenum">
              <a:rPr lang="en-US" smtClean="0"/>
              <a:pPr>
                <a:buFontTx/>
                <a:buNone/>
                <a:defRPr/>
              </a:pPr>
              <a:t>26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90" y="1182114"/>
            <a:ext cx="6278409" cy="51424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people like to focus on meeting milestones, especially for large projects</a:t>
            </a:r>
          </a:p>
          <a:p>
            <a:r>
              <a:rPr lang="en-US" dirty="0" smtClean="0"/>
              <a:t>Milestones emphasize important events or accomplishments on projects</a:t>
            </a:r>
          </a:p>
          <a:p>
            <a:r>
              <a:rPr lang="en-US" dirty="0" smtClean="0"/>
              <a:t>Normally create milestone by entering tasks with a zero duration, or you can mark any task as a milestone</a:t>
            </a:r>
          </a:p>
          <a:p>
            <a:pPr lvl="1"/>
            <a:endParaRPr lang="en-US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Milestones to Gantt Charts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850C89-3CD0-4104-9DBD-5E8728FD873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Milestones should be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pecific</a:t>
            </a:r>
          </a:p>
          <a:p>
            <a:pPr lvl="1"/>
            <a:r>
              <a:rPr lang="en-US" b="1" dirty="0" smtClean="0"/>
              <a:t>M</a:t>
            </a:r>
            <a:r>
              <a:rPr lang="en-US" dirty="0" smtClean="0"/>
              <a:t>easurable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ssignable</a:t>
            </a:r>
          </a:p>
          <a:p>
            <a:pPr lvl="1"/>
            <a:r>
              <a:rPr lang="en-US" b="1" dirty="0" smtClean="0"/>
              <a:t>R</a:t>
            </a:r>
            <a:r>
              <a:rPr lang="en-US" dirty="0" smtClean="0"/>
              <a:t>ealistic</a:t>
            </a:r>
          </a:p>
          <a:p>
            <a:pPr lvl="1"/>
            <a:r>
              <a:rPr lang="en-US" b="1" dirty="0" smtClean="0"/>
              <a:t>T</a:t>
            </a:r>
            <a:r>
              <a:rPr lang="en-US" dirty="0" smtClean="0"/>
              <a:t>ime-framed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Criteria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49AFF9-8771-4AA9-8D36-4C4D22991DE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6-7. Sample Tracking Gantt Chart</a:t>
            </a:r>
            <a:endParaRPr lang="en-US" sz="4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AFC8D2FF-D138-478B-A589-5C463DE2B723}" type="slidenum">
              <a:rPr lang="en-US" smtClean="0"/>
              <a:pPr>
                <a:buFontTx/>
                <a:buNone/>
                <a:defRPr/>
              </a:pPr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57255"/>
            <a:ext cx="8610599" cy="49876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r>
              <a:rPr lang="en-US" sz="2400" dirty="0"/>
              <a:t>Use a </a:t>
            </a:r>
            <a:r>
              <a:rPr lang="en-US" sz="2400" u="sng" dirty="0"/>
              <a:t>Gantt chart for planning and tracking schedule </a:t>
            </a:r>
            <a:r>
              <a:rPr lang="en-US" sz="2400" dirty="0"/>
              <a:t>information, find </a:t>
            </a:r>
            <a:r>
              <a:rPr lang="en-US" sz="2400" dirty="0" smtClean="0"/>
              <a:t>the </a:t>
            </a:r>
            <a:r>
              <a:rPr lang="en-US" sz="2400" u="sng" dirty="0" smtClean="0"/>
              <a:t>critical </a:t>
            </a:r>
            <a:r>
              <a:rPr lang="en-US" sz="2400" u="sng" dirty="0"/>
              <a:t>path for a project</a:t>
            </a:r>
            <a:r>
              <a:rPr lang="en-US" sz="2400" dirty="0"/>
              <a:t>, and describe how </a:t>
            </a:r>
            <a:r>
              <a:rPr lang="en-US" sz="2400" u="sng" dirty="0"/>
              <a:t>critical chain scheduling </a:t>
            </a:r>
            <a:r>
              <a:rPr lang="en-US" sz="2400" dirty="0" smtClean="0"/>
              <a:t>and the </a:t>
            </a:r>
            <a:r>
              <a:rPr lang="en-US" sz="2400" u="sng" dirty="0"/>
              <a:t>Program Evaluation and Review Technique (PERT)</a:t>
            </a:r>
            <a:r>
              <a:rPr lang="en-US" sz="2400" dirty="0"/>
              <a:t> affect </a:t>
            </a:r>
            <a:r>
              <a:rPr lang="en-US" sz="2400" dirty="0" smtClean="0"/>
              <a:t>schedule development</a:t>
            </a:r>
            <a:endParaRPr lang="en-US" sz="2400" dirty="0"/>
          </a:p>
          <a:p>
            <a:r>
              <a:rPr lang="en-US" sz="2400" dirty="0" smtClean="0"/>
              <a:t>Discuss </a:t>
            </a:r>
            <a:r>
              <a:rPr lang="en-US" sz="2400" dirty="0"/>
              <a:t>how reality checks and discipline are involved in controlling </a:t>
            </a:r>
            <a:r>
              <a:rPr lang="en-US" sz="2400" dirty="0" smtClean="0"/>
              <a:t>and managing </a:t>
            </a:r>
            <a:r>
              <a:rPr lang="en-US" sz="2400" dirty="0"/>
              <a:t>changes to the project schedule</a:t>
            </a:r>
          </a:p>
          <a:p>
            <a:r>
              <a:rPr lang="en-US" sz="2400" dirty="0" smtClean="0"/>
              <a:t>Describe </a:t>
            </a:r>
            <a:r>
              <a:rPr lang="en-US" sz="2400" dirty="0"/>
              <a:t>how project management software can assist in project </a:t>
            </a:r>
            <a:r>
              <a:rPr lang="en-US" sz="2400" dirty="0" smtClean="0"/>
              <a:t>time management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838200"/>
          </a:xfrm>
        </p:spPr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5CD222-B7F2-423A-A3EB-D75792A90A3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CPM</a:t>
            </a:r>
            <a:r>
              <a:rPr lang="en-US" sz="2400" dirty="0" smtClean="0"/>
              <a:t> is a network diagramming technique used to predict </a:t>
            </a:r>
            <a:r>
              <a:rPr lang="en-US" sz="2400" b="1" u="sng" dirty="0" smtClean="0"/>
              <a:t>total project duration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b="1" u="sng" dirty="0" smtClean="0"/>
              <a:t>critical path</a:t>
            </a:r>
            <a:r>
              <a:rPr lang="en-US" sz="2400" u="sng" dirty="0" smtClean="0"/>
              <a:t> </a:t>
            </a:r>
            <a:r>
              <a:rPr lang="en-US" sz="2400" dirty="0" smtClean="0"/>
              <a:t>for a project is the series of activities that determines the </a:t>
            </a:r>
            <a:r>
              <a:rPr lang="en-US" sz="2400" i="1" u="sng" dirty="0" smtClean="0"/>
              <a:t>earliest time</a:t>
            </a:r>
            <a:r>
              <a:rPr lang="en-US" sz="2400" u="sng" dirty="0" smtClean="0"/>
              <a:t> </a:t>
            </a:r>
            <a:r>
              <a:rPr lang="en-US" sz="2400" dirty="0" smtClean="0"/>
              <a:t>by which the project can be </a:t>
            </a:r>
            <a:r>
              <a:rPr lang="en-US" sz="2400" i="1" u="sng" dirty="0" smtClean="0"/>
              <a:t>completed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critical path is the </a:t>
            </a:r>
            <a:r>
              <a:rPr lang="en-US" sz="2400" i="1" u="sng" dirty="0" smtClean="0"/>
              <a:t>longest path</a:t>
            </a:r>
            <a:r>
              <a:rPr lang="en-US" sz="2400" u="sng" dirty="0" smtClean="0"/>
              <a:t> </a:t>
            </a:r>
            <a:r>
              <a:rPr lang="en-US" sz="2400" dirty="0" smtClean="0"/>
              <a:t>through the network diagram and has the </a:t>
            </a:r>
            <a:r>
              <a:rPr lang="en-US" sz="2400" u="sng" dirty="0" smtClean="0"/>
              <a:t>least amount of</a:t>
            </a:r>
            <a:r>
              <a:rPr lang="en-US" sz="2400" b="1" u="sng" dirty="0" smtClean="0"/>
              <a:t> </a:t>
            </a:r>
            <a:r>
              <a:rPr lang="en-US" sz="2400" u="sng" dirty="0" smtClean="0"/>
              <a:t>slack or float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Slack </a:t>
            </a:r>
            <a:r>
              <a:rPr lang="en-US" sz="2400" dirty="0" smtClean="0"/>
              <a:t>or</a:t>
            </a:r>
            <a:r>
              <a:rPr lang="en-US" sz="2400" b="1" dirty="0" smtClean="0"/>
              <a:t> float</a:t>
            </a:r>
            <a:r>
              <a:rPr lang="en-US" sz="2400" dirty="0" smtClean="0"/>
              <a:t> is</a:t>
            </a:r>
            <a:r>
              <a:rPr lang="en-US" sz="2400" b="1" dirty="0" smtClean="0"/>
              <a:t> </a:t>
            </a:r>
            <a:r>
              <a:rPr lang="en-US" sz="2400" dirty="0" smtClean="0"/>
              <a:t>the </a:t>
            </a:r>
            <a:r>
              <a:rPr lang="en-US" sz="2400" u="sng" dirty="0" smtClean="0"/>
              <a:t>amount of time </a:t>
            </a:r>
            <a:r>
              <a:rPr lang="en-US" sz="2400" dirty="0" smtClean="0"/>
              <a:t>an activity may be </a:t>
            </a:r>
            <a:r>
              <a:rPr lang="en-US" sz="2400" u="sng" dirty="0" smtClean="0"/>
              <a:t>delayed</a:t>
            </a:r>
            <a:r>
              <a:rPr lang="en-US" sz="2400" dirty="0" smtClean="0"/>
              <a:t> without </a:t>
            </a:r>
            <a:r>
              <a:rPr lang="en-US" sz="2400" u="sng" dirty="0" smtClean="0"/>
              <a:t>delaying a succeeding activity </a:t>
            </a:r>
            <a:r>
              <a:rPr lang="en-US" sz="2400" dirty="0" smtClean="0"/>
              <a:t>or the project </a:t>
            </a:r>
            <a:r>
              <a:rPr lang="en-US" sz="2400" u="sng" dirty="0" smtClean="0"/>
              <a:t>finish date</a:t>
            </a:r>
          </a:p>
          <a:p>
            <a:pPr>
              <a:lnSpc>
                <a:spcPct val="90000"/>
              </a:lnSpc>
            </a:pPr>
            <a:r>
              <a:rPr lang="en-US" sz="2400" i="1" u="sng" dirty="0" smtClean="0"/>
              <a:t>Activities </a:t>
            </a:r>
            <a:r>
              <a:rPr lang="en-US" sz="2400" i="1" u="sng" dirty="0"/>
              <a:t>that fall on </a:t>
            </a:r>
            <a:r>
              <a:rPr lang="en-US" sz="2400" i="1" u="sng" dirty="0" smtClean="0"/>
              <a:t>the critical </a:t>
            </a:r>
            <a:r>
              <a:rPr lang="en-US" sz="2400" i="1" u="sng" dirty="0"/>
              <a:t>path </a:t>
            </a:r>
            <a:r>
              <a:rPr lang="en-US" sz="2400" i="1" u="sng" dirty="0" smtClean="0"/>
              <a:t>must be started on time and finished on time, otherwise it will delay the completion of the project. </a:t>
            </a:r>
            <a:endParaRPr lang="en-US" sz="2400" i="1" u="sng" dirty="0"/>
          </a:p>
          <a:p>
            <a:pPr>
              <a:lnSpc>
                <a:spcPct val="90000"/>
              </a:lnSpc>
            </a:pPr>
            <a:endParaRPr lang="en-US" sz="2400" u="sng" dirty="0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Critical Path Method (CPM)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A1AB2D-5DFB-4950-AF7C-9D232B8F519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develop a good network diagram</a:t>
            </a:r>
          </a:p>
          <a:p>
            <a:r>
              <a:rPr lang="en-US" dirty="0" smtClean="0"/>
              <a:t>Add the duration estimates for all activities on each path through the network diagram</a:t>
            </a:r>
          </a:p>
          <a:p>
            <a:r>
              <a:rPr lang="en-US" dirty="0" smtClean="0"/>
              <a:t>The longest path is the critical path</a:t>
            </a:r>
          </a:p>
          <a:p>
            <a:r>
              <a:rPr lang="en-US" u="sng" dirty="0" smtClean="0"/>
              <a:t>If one or more of the activities on the critical path takes longer than planned, the whole project schedule will slip </a:t>
            </a:r>
            <a:r>
              <a:rPr lang="en-US" i="1" u="sng" dirty="0" smtClean="0"/>
              <a:t>unless</a:t>
            </a:r>
            <a:r>
              <a:rPr lang="en-US" u="sng" dirty="0" smtClean="0"/>
              <a:t> the project manager takes corrective action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Critical Path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DCDDA-7202-4BF8-8035-48F69F05CA0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6-8.  Determining the Critical Path for Project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EDDB1B10-3CAF-48B2-BF53-B898F606F6FD}" type="slidenum">
              <a:rPr lang="en-US" smtClean="0"/>
              <a:pPr>
                <a:buFontTx/>
                <a:buNone/>
                <a:defRPr/>
              </a:pPr>
              <a:t>32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55594"/>
            <a:ext cx="7467600" cy="50712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763000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 smtClean="0"/>
              <a:t>The critical path is </a:t>
            </a:r>
            <a:r>
              <a:rPr lang="en-US" i="1" u="sng" dirty="0" smtClean="0"/>
              <a:t>not</a:t>
            </a:r>
            <a:r>
              <a:rPr lang="en-US" u="sng" dirty="0" smtClean="0"/>
              <a:t> the one with all the critical activities; it only accounts for time</a:t>
            </a:r>
          </a:p>
          <a:p>
            <a:pPr>
              <a:lnSpc>
                <a:spcPct val="90000"/>
              </a:lnSpc>
            </a:pPr>
            <a:r>
              <a:rPr lang="en-US" u="sng" dirty="0" smtClean="0"/>
              <a:t>There can be more than one critical path if the lengths of two or more paths are the same</a:t>
            </a:r>
          </a:p>
          <a:p>
            <a:pPr>
              <a:lnSpc>
                <a:spcPct val="90000"/>
              </a:lnSpc>
            </a:pPr>
            <a:r>
              <a:rPr lang="en-US" u="sng" dirty="0" smtClean="0"/>
              <a:t>The critical path can change as the project progresses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on the Critical Path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7EFD98-32E8-47AF-9D63-9557A0890FD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5029200"/>
          </a:xfrm>
        </p:spPr>
        <p:txBody>
          <a:bodyPr/>
          <a:lstStyle/>
          <a:p>
            <a:r>
              <a:rPr lang="en-US" b="1" dirty="0" smtClean="0"/>
              <a:t>Free slack </a:t>
            </a:r>
            <a:r>
              <a:rPr lang="en-US" dirty="0" smtClean="0"/>
              <a:t>or</a:t>
            </a:r>
            <a:r>
              <a:rPr lang="en-US" b="1" dirty="0" smtClean="0"/>
              <a:t> free float</a:t>
            </a:r>
            <a:r>
              <a:rPr lang="en-US" dirty="0" smtClean="0"/>
              <a:t> </a:t>
            </a:r>
            <a:r>
              <a:rPr lang="en-US" u="sng" dirty="0" smtClean="0"/>
              <a:t>is the amount of time an activity can be delayed without delaying the early start of any immediately following activities</a:t>
            </a:r>
          </a:p>
          <a:p>
            <a:r>
              <a:rPr lang="en-US" b="1" dirty="0" smtClean="0"/>
              <a:t>Total slack </a:t>
            </a:r>
            <a:r>
              <a:rPr lang="en-US" dirty="0" smtClean="0"/>
              <a:t>or</a:t>
            </a:r>
            <a:r>
              <a:rPr lang="en-US" b="1" dirty="0" smtClean="0"/>
              <a:t> total float</a:t>
            </a:r>
            <a:r>
              <a:rPr lang="en-US" dirty="0" smtClean="0"/>
              <a:t> </a:t>
            </a:r>
            <a:r>
              <a:rPr lang="en-US" u="sng" dirty="0" smtClean="0"/>
              <a:t>is the amount of time an activity may be delayed from its early start </a:t>
            </a:r>
            <a:r>
              <a:rPr lang="en-US" dirty="0" smtClean="0"/>
              <a:t>without </a:t>
            </a:r>
            <a:r>
              <a:rPr lang="en-US" u="sng" dirty="0" smtClean="0"/>
              <a:t>delaying the planned project finish date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forward pass</a:t>
            </a:r>
            <a:r>
              <a:rPr lang="en-US" dirty="0" smtClean="0"/>
              <a:t> </a:t>
            </a:r>
            <a:r>
              <a:rPr lang="en-US" u="sng" dirty="0" smtClean="0"/>
              <a:t>through the network diagram determines the early start and finish dates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backward pass</a:t>
            </a:r>
            <a:r>
              <a:rPr lang="en-US" dirty="0" smtClean="0"/>
              <a:t> </a:t>
            </a:r>
            <a:r>
              <a:rPr lang="en-US" u="sng" dirty="0" smtClean="0"/>
              <a:t>determines the late start and finish dates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Critical Path Analysis to Make Schedule Trade-offs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2878E0-1EF5-4F6D-8CB8-2F1B4519DBD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Figure 6-9. Calculating Early and Late Start and Finish 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F8342974-F2CB-4BB4-95AC-8FA379BE76BC}" type="slidenum">
              <a:rPr lang="en-US" smtClean="0"/>
              <a:pPr>
                <a:buFontTx/>
                <a:buNone/>
                <a:defRPr/>
              </a:pPr>
              <a:t>35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315199" cy="502197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6-1. Free and Total Float or Slack for Project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F90057A4-7251-44EB-9BBB-5BB8364155F3}" type="slidenum">
              <a:rPr lang="en-US" smtClean="0"/>
              <a:pPr>
                <a:buFontTx/>
                <a:buNone/>
                <a:defRPr/>
              </a:pPr>
              <a:t>36</a:t>
            </a:fld>
            <a:endParaRPr lang="en-US" dirty="0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/>
          <a:srcRect l="23125" t="27000" r="16875" b="17000"/>
          <a:stretch>
            <a:fillRect/>
          </a:stretch>
        </p:blipFill>
        <p:spPr bwMode="auto">
          <a:xfrm>
            <a:off x="609600" y="1524000"/>
            <a:ext cx="7848600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main techniques for shortening schedules</a:t>
            </a:r>
          </a:p>
          <a:p>
            <a:pPr lvl="1"/>
            <a:r>
              <a:rPr lang="en-US" b="1" dirty="0" smtClean="0"/>
              <a:t>Shortening durations </a:t>
            </a:r>
            <a:r>
              <a:rPr lang="en-US" dirty="0" smtClean="0"/>
              <a:t>of critical activities/tasks by adding more resources or changing their scope</a:t>
            </a:r>
          </a:p>
          <a:p>
            <a:pPr lvl="1"/>
            <a:r>
              <a:rPr lang="en-US" b="1" dirty="0" smtClean="0"/>
              <a:t>Crashing</a:t>
            </a:r>
            <a:r>
              <a:rPr lang="en-US" i="1" dirty="0" smtClean="0"/>
              <a:t> </a:t>
            </a:r>
            <a:r>
              <a:rPr lang="en-US" dirty="0" smtClean="0"/>
              <a:t>activities by obtaining the greatest amount of schedule compression for the least incremental cost</a:t>
            </a:r>
          </a:p>
          <a:p>
            <a:pPr lvl="1"/>
            <a:r>
              <a:rPr lang="en-US" b="1" dirty="0" smtClean="0"/>
              <a:t>Fast tracking</a:t>
            </a:r>
            <a:r>
              <a:rPr lang="en-US" dirty="0" smtClean="0"/>
              <a:t> activities by doing them in parallel or overlapping them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Critical Path to Shorten a Project Schedule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B92340-8DA1-4F9E-B053-57523ECD5E2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update project schedule information to meet time goals for a project</a:t>
            </a:r>
          </a:p>
          <a:p>
            <a:r>
              <a:rPr lang="en-US" u="sng" dirty="0" smtClean="0"/>
              <a:t>The critical path may change as you enter actual start and finish dates</a:t>
            </a:r>
          </a:p>
          <a:p>
            <a:r>
              <a:rPr lang="en-US" dirty="0" smtClean="0"/>
              <a:t>If you know the project completion date will slip, negotiate with the project sponsor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Updating Critical Path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F7383D-7075-4AAF-B0A1-A58EB85DF29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58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Critical chain scheduling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method of scheduling that considers limited resources when creating a project schedule and includes buffers to protect the project completion date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Uses the </a:t>
            </a:r>
            <a:r>
              <a:rPr lang="en-US" b="1" dirty="0" smtClean="0"/>
              <a:t>Theory of Constraints</a:t>
            </a:r>
            <a:r>
              <a:rPr lang="en-US" dirty="0" smtClean="0"/>
              <a:t> </a:t>
            </a:r>
            <a:r>
              <a:rPr lang="en-US" b="1" dirty="0" smtClean="0"/>
              <a:t>(TOC)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management philosophy developed by Eliyahu M. Goldratt and introduced in his book </a:t>
            </a:r>
            <a:r>
              <a:rPr lang="en-US" i="1" dirty="0" smtClean="0"/>
              <a:t>The Goal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Attempts to minimize </a:t>
            </a:r>
            <a:r>
              <a:rPr lang="en-US" b="1" dirty="0" smtClean="0"/>
              <a:t>multitasking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resource works on more than one task at a time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Critical Chain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E75986-2522-43CD-808C-023B2804D60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458200" cy="5334000"/>
          </a:xfrm>
        </p:spPr>
        <p:txBody>
          <a:bodyPr/>
          <a:lstStyle/>
          <a:p>
            <a:r>
              <a:rPr lang="en-US" dirty="0" smtClean="0"/>
              <a:t>Managers often cite delivering projects on time as one of their biggest challenges</a:t>
            </a:r>
          </a:p>
          <a:p>
            <a:r>
              <a:rPr lang="en-US" dirty="0" smtClean="0"/>
              <a:t>Time has the least amount of flexibility; it passes no matter what happens on a project</a:t>
            </a:r>
          </a:p>
          <a:p>
            <a:r>
              <a:rPr lang="en-US" dirty="0" smtClean="0"/>
              <a:t>Schedule issues are the main reason for conflicts on projects, especially during the second half of projects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898525"/>
          </a:xfrm>
        </p:spPr>
        <p:txBody>
          <a:bodyPr/>
          <a:lstStyle/>
          <a:p>
            <a:r>
              <a:rPr lang="en-US" dirty="0" smtClean="0"/>
              <a:t>Importance of Project Schedules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2DCDCB-BB36-45DB-B937-73A12411FF5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PERT</a:t>
            </a:r>
            <a:r>
              <a:rPr lang="en-US" dirty="0" smtClean="0"/>
              <a:t> is a network analysis technique used to estimate project duration when there is a high </a:t>
            </a:r>
            <a:r>
              <a:rPr lang="en-US" u="sng" dirty="0" smtClean="0"/>
              <a:t>degree of uncertainty about the individual activity duration estimates</a:t>
            </a:r>
          </a:p>
          <a:p>
            <a:r>
              <a:rPr lang="en-US" dirty="0" smtClean="0"/>
              <a:t>PERT uses </a:t>
            </a:r>
            <a:r>
              <a:rPr lang="en-US" b="1" dirty="0" smtClean="0"/>
              <a:t>probabilistic time estimates</a:t>
            </a:r>
          </a:p>
          <a:p>
            <a:pPr lvl="1"/>
            <a:r>
              <a:rPr lang="en-US" dirty="0" smtClean="0"/>
              <a:t>duration estimates based on using </a:t>
            </a:r>
            <a:r>
              <a:rPr lang="en-US" u="sng" dirty="0" smtClean="0"/>
              <a:t>optimistic</a:t>
            </a:r>
            <a:r>
              <a:rPr lang="en-US" dirty="0" smtClean="0"/>
              <a:t>, </a:t>
            </a:r>
            <a:r>
              <a:rPr lang="en-US" u="sng" dirty="0" smtClean="0"/>
              <a:t>most likely</a:t>
            </a:r>
            <a:r>
              <a:rPr lang="en-US" dirty="0" smtClean="0"/>
              <a:t>, and </a:t>
            </a:r>
            <a:r>
              <a:rPr lang="en-US" u="sng" dirty="0" smtClean="0"/>
              <a:t>pessimistic estimates </a:t>
            </a:r>
            <a:r>
              <a:rPr lang="en-US" dirty="0" smtClean="0"/>
              <a:t>of activity durations, or a three-point estimate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Evaluation and Review Technique (PERT)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1ABE37-AD7A-4B3D-8C07-1D411BECE9E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PERT weighted average</a:t>
            </a:r>
            <a:r>
              <a:rPr lang="en-US" b="1" dirty="0" smtClean="0"/>
              <a:t> =</a:t>
            </a:r>
            <a:r>
              <a:rPr lang="en-US" b="1" u="sng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u="sng" dirty="0" smtClean="0"/>
              <a:t>optimistic time + 4X most likely time + pessimistic time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			</a:t>
            </a:r>
            <a:r>
              <a:rPr lang="en-US" sz="2400" dirty="0" smtClean="0"/>
              <a:t>6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PERT weighted average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/>
              <a:t> </a:t>
            </a:r>
            <a:r>
              <a:rPr lang="en-US" sz="2400" u="sng" dirty="0" smtClean="0"/>
              <a:t>8 workdays + 4 X 10 workdays + 24 workdays</a:t>
            </a:r>
            <a:r>
              <a:rPr lang="en-US" sz="2400" dirty="0" smtClean="0"/>
              <a:t> 	= </a:t>
            </a:r>
            <a:r>
              <a:rPr lang="en-US" sz="2400" b="1" dirty="0" smtClean="0"/>
              <a:t>12 days</a:t>
            </a:r>
            <a:r>
              <a:rPr lang="en-US" dirty="0" smtClean="0"/>
              <a:t>					</a:t>
            </a:r>
            <a:r>
              <a:rPr lang="en-US" sz="2400" dirty="0" smtClean="0"/>
              <a:t>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where optimistic time= 8 days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most likely time = </a:t>
            </a:r>
            <a:r>
              <a:rPr lang="en-US" sz="2400" b="1" dirty="0" smtClean="0"/>
              <a:t>10 days</a:t>
            </a:r>
            <a:r>
              <a:rPr lang="en-US" sz="2400" dirty="0" smtClean="0"/>
              <a:t>,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pessimistic time = 24 days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    Therefore, you’d use </a:t>
            </a:r>
            <a:r>
              <a:rPr lang="en-US" sz="2400" b="1" dirty="0" smtClean="0"/>
              <a:t>12 days</a:t>
            </a:r>
            <a:r>
              <a:rPr lang="en-US" sz="2400" dirty="0" smtClean="0"/>
              <a:t> on the network diagram instead of 10 when using PERT for the above example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PERT Formula and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102E75-11F1-4483-A22E-C5BB66735E1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reality checks on schedules</a:t>
            </a:r>
          </a:p>
          <a:p>
            <a:r>
              <a:rPr lang="en-US" dirty="0" smtClean="0"/>
              <a:t>Allow for contingencies</a:t>
            </a:r>
          </a:p>
          <a:p>
            <a:r>
              <a:rPr lang="en-US" dirty="0" smtClean="0"/>
              <a:t>Don’t plan for everyone to work at 100% capacity all the time</a:t>
            </a:r>
          </a:p>
          <a:p>
            <a:r>
              <a:rPr lang="en-US" dirty="0" smtClean="0"/>
              <a:t>Hold progress meetings with stakeholders and be clear and honest in communicating schedule issues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Control Suggestions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C1A858-5023-4926-B9FF-652E1A710FD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Goals are to know the </a:t>
            </a:r>
            <a:r>
              <a:rPr lang="en-US" u="sng" dirty="0" smtClean="0"/>
              <a:t>status of the schedule</a:t>
            </a:r>
            <a:r>
              <a:rPr lang="en-US" dirty="0" smtClean="0"/>
              <a:t>, </a:t>
            </a:r>
            <a:r>
              <a:rPr lang="en-US" u="sng" dirty="0" smtClean="0"/>
              <a:t>influence factors that cause schedule changes</a:t>
            </a:r>
            <a:r>
              <a:rPr lang="en-US" dirty="0" smtClean="0"/>
              <a:t>, </a:t>
            </a:r>
            <a:r>
              <a:rPr lang="en-US" u="sng" dirty="0" smtClean="0"/>
              <a:t>determine that the schedule has changed</a:t>
            </a:r>
            <a:r>
              <a:rPr lang="en-US" dirty="0" smtClean="0"/>
              <a:t>, and </a:t>
            </a:r>
            <a:r>
              <a:rPr lang="en-US" u="sng" dirty="0" smtClean="0"/>
              <a:t>manage changes when they occur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Tools and techniques include</a:t>
            </a:r>
          </a:p>
          <a:p>
            <a:pPr lvl="1">
              <a:lnSpc>
                <a:spcPct val="90000"/>
              </a:lnSpc>
            </a:pPr>
            <a:r>
              <a:rPr lang="en-US" u="sng" dirty="0" smtClean="0"/>
              <a:t>Progress reports</a:t>
            </a:r>
          </a:p>
          <a:p>
            <a:pPr lvl="1">
              <a:lnSpc>
                <a:spcPct val="90000"/>
              </a:lnSpc>
            </a:pPr>
            <a:r>
              <a:rPr lang="en-US" u="sng" dirty="0" smtClean="0"/>
              <a:t>A schedule change control system</a:t>
            </a:r>
          </a:p>
          <a:p>
            <a:pPr lvl="1">
              <a:lnSpc>
                <a:spcPct val="90000"/>
              </a:lnSpc>
            </a:pPr>
            <a:r>
              <a:rPr lang="en-US" u="sng" dirty="0" smtClean="0"/>
              <a:t>Project management software, including schedule comparison charts like the tracking Gantt chart</a:t>
            </a:r>
          </a:p>
          <a:p>
            <a:pPr lvl="1">
              <a:lnSpc>
                <a:spcPct val="90000"/>
              </a:lnSpc>
            </a:pPr>
            <a:r>
              <a:rPr lang="en-US" u="sng" dirty="0" smtClean="0"/>
              <a:t>Variance analysis, such as analyzing float or slack</a:t>
            </a:r>
          </a:p>
          <a:p>
            <a:pPr lvl="1">
              <a:lnSpc>
                <a:spcPct val="90000"/>
              </a:lnSpc>
            </a:pPr>
            <a:r>
              <a:rPr lang="en-US" u="sng" dirty="0" smtClean="0"/>
              <a:t>Performance management, such as earned value (chapter 7)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the Schedule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40E2E-B66C-4064-B91E-500EEA5DF79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review the draft schedule or estimated completion date in the project charter</a:t>
            </a:r>
          </a:p>
          <a:p>
            <a:r>
              <a:rPr lang="en-US" u="sng" dirty="0" smtClean="0"/>
              <a:t>Prepare a more detailed schedule with the project team</a:t>
            </a:r>
          </a:p>
          <a:p>
            <a:r>
              <a:rPr lang="en-US" u="sng" dirty="0" smtClean="0"/>
              <a:t>Make sure the schedule is realistic and followed</a:t>
            </a:r>
          </a:p>
          <a:p>
            <a:r>
              <a:rPr lang="en-US" u="sng" dirty="0" smtClean="0"/>
              <a:t>Alert top management well in advance if there are schedule problems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Checks on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C3512C-5BED-469D-A505-6CEF29DE3E0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for facilitating communications helps people exchange schedule-related information</a:t>
            </a:r>
          </a:p>
          <a:p>
            <a:r>
              <a:rPr lang="en-US" dirty="0" smtClean="0"/>
              <a:t>Decision support models help analyze trade-offs that can be made</a:t>
            </a:r>
          </a:p>
          <a:p>
            <a:r>
              <a:rPr lang="en-US" dirty="0" smtClean="0"/>
              <a:t>Project management software can help in various time management areas 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Software to Assist in Time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CA02B0-268A-4C9E-AA5E-90C112666B9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people misuse project management software because they don’t understand important concepts and have not had training</a:t>
            </a:r>
          </a:p>
          <a:p>
            <a:r>
              <a:rPr lang="en-US" dirty="0" smtClean="0"/>
              <a:t>You must enter dependencies to have dates adjust automatically and to determine the critical path</a:t>
            </a:r>
          </a:p>
          <a:p>
            <a:r>
              <a:rPr lang="en-US" dirty="0" smtClean="0"/>
              <a:t>You must enter actual schedule information to compare planned and actual progress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Words of Caution on Using Project Management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CDE221-7D09-4E72-84A7-688BE7B60DE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 time management is often cited as the main source of conflict on projects, and most IT projects exceed time estimates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Main processes include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Plan </a:t>
            </a:r>
            <a:r>
              <a:rPr lang="en-US" smtClean="0"/>
              <a:t>schedule management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Define </a:t>
            </a:r>
            <a:r>
              <a:rPr lang="en-US" dirty="0" smtClean="0"/>
              <a:t>activities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Sequence activities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Estimate activity 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Estimate activity durations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Develop schedule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 schedule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9144F6-8D6B-43D0-ACD9-CBCF47EB473B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686800" cy="4953000"/>
          </a:xfrm>
        </p:spPr>
        <p:txBody>
          <a:bodyPr/>
          <a:lstStyle/>
          <a:p>
            <a:r>
              <a:rPr lang="en-US" sz="2000" b="1" dirty="0" smtClean="0"/>
              <a:t>Planning schedule management: </a:t>
            </a:r>
            <a:r>
              <a:rPr lang="en-US" sz="2000" dirty="0"/>
              <a:t>determining the policies, </a:t>
            </a:r>
            <a:r>
              <a:rPr lang="en-US" sz="2000" dirty="0" smtClean="0"/>
              <a:t>procedures, and </a:t>
            </a:r>
            <a:r>
              <a:rPr lang="en-US" sz="2000" dirty="0"/>
              <a:t>documentation that will be used for planning, executing, and </a:t>
            </a:r>
            <a:r>
              <a:rPr lang="en-US" sz="2000" dirty="0" smtClean="0"/>
              <a:t>controlling the </a:t>
            </a:r>
            <a:r>
              <a:rPr lang="en-US" sz="2000" dirty="0"/>
              <a:t>project </a:t>
            </a:r>
            <a:r>
              <a:rPr lang="en-US" sz="2000" dirty="0" smtClean="0"/>
              <a:t>schedule </a:t>
            </a:r>
            <a:r>
              <a:rPr lang="en-US" sz="2000" u="sng" dirty="0" smtClean="0"/>
              <a:t>(having a scheduling management plan)</a:t>
            </a:r>
          </a:p>
          <a:p>
            <a:r>
              <a:rPr lang="en-US" sz="2000" b="1" dirty="0" smtClean="0"/>
              <a:t>Defining activities: </a:t>
            </a:r>
            <a:r>
              <a:rPr lang="en-US" sz="2000" dirty="0" smtClean="0"/>
              <a:t>identifying the specific activities that the project team members and stakeholders must perform to produce the project deliverables</a:t>
            </a:r>
            <a:endParaRPr lang="en-US" sz="2000" b="1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Sequencing activities:</a:t>
            </a:r>
            <a:r>
              <a:rPr lang="en-US" sz="2000" dirty="0" smtClean="0"/>
              <a:t> identifying and documenting the relationships between project activities</a:t>
            </a:r>
          </a:p>
          <a:p>
            <a:pPr>
              <a:lnSpc>
                <a:spcPct val="80000"/>
              </a:lnSpc>
            </a:pPr>
            <a:r>
              <a:rPr lang="en-US" sz="2000" b="1" dirty="0" smtClean="0"/>
              <a:t>Estimating activity resources: </a:t>
            </a:r>
            <a:r>
              <a:rPr lang="en-US" sz="2000" dirty="0" smtClean="0"/>
              <a:t>estimating how many </a:t>
            </a:r>
            <a:r>
              <a:rPr lang="en-US" sz="2000" b="1" dirty="0" smtClean="0"/>
              <a:t>resources </a:t>
            </a:r>
            <a:r>
              <a:rPr lang="en-US" sz="2000" dirty="0" smtClean="0"/>
              <a:t>a project team should use to perform project activities</a:t>
            </a:r>
          </a:p>
          <a:p>
            <a:pPr>
              <a:lnSpc>
                <a:spcPct val="80000"/>
              </a:lnSpc>
            </a:pPr>
            <a:r>
              <a:rPr lang="en-US" sz="2000" b="1" dirty="0" smtClean="0"/>
              <a:t>Estimating activity durations: </a:t>
            </a:r>
            <a:r>
              <a:rPr lang="en-US" sz="2000" dirty="0" smtClean="0"/>
              <a:t>estimating the number of work periods that are needed to complete individual activities</a:t>
            </a:r>
          </a:p>
          <a:p>
            <a:pPr>
              <a:lnSpc>
                <a:spcPct val="80000"/>
              </a:lnSpc>
            </a:pPr>
            <a:r>
              <a:rPr lang="en-US" sz="2000" b="1" dirty="0" smtClean="0"/>
              <a:t>Developing the schedule: </a:t>
            </a:r>
            <a:r>
              <a:rPr lang="en-US" sz="2000" dirty="0" smtClean="0"/>
              <a:t>analyzing activity sequences, activity resource estimates, and activity duration estimates to create the project schedule</a:t>
            </a:r>
          </a:p>
          <a:p>
            <a:pPr>
              <a:lnSpc>
                <a:spcPct val="80000"/>
              </a:lnSpc>
            </a:pPr>
            <a:r>
              <a:rPr lang="en-US" sz="2000" b="1" dirty="0" smtClean="0"/>
              <a:t>Controlling the schedule:</a:t>
            </a:r>
            <a:r>
              <a:rPr lang="en-US" sz="2000" dirty="0" smtClean="0"/>
              <a:t> controlling and managing changes to the project schedule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Time Management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7BEF57-3FAF-45F7-A64B-4A03589D8F3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49900"/>
          </a:xfrm>
        </p:spPr>
        <p:txBody>
          <a:bodyPr/>
          <a:lstStyle/>
          <a:p>
            <a:r>
              <a:rPr lang="en-US" sz="1800" dirty="0" smtClean="0"/>
              <a:t>The </a:t>
            </a:r>
            <a:r>
              <a:rPr lang="en-US" sz="1800" dirty="0"/>
              <a:t>project team uses expert judgment, analytical techniques, and </a:t>
            </a:r>
            <a:r>
              <a:rPr lang="en-US" sz="1800" dirty="0" smtClean="0"/>
              <a:t>meetings to </a:t>
            </a:r>
            <a:r>
              <a:rPr lang="en-US" sz="1800" dirty="0"/>
              <a:t>develop the </a:t>
            </a:r>
            <a:r>
              <a:rPr lang="en-US" sz="1800" b="1" u="sng" dirty="0"/>
              <a:t>schedule management </a:t>
            </a:r>
            <a:r>
              <a:rPr lang="en-US" sz="1800" b="1" u="sng" dirty="0" smtClean="0"/>
              <a:t>plan</a:t>
            </a:r>
          </a:p>
          <a:p>
            <a:r>
              <a:rPr lang="en-US" sz="1800" dirty="0" smtClean="0"/>
              <a:t>A schedule management plan includes:</a:t>
            </a:r>
          </a:p>
          <a:p>
            <a:pPr lvl="1"/>
            <a:r>
              <a:rPr lang="en-US" sz="1800" b="1" dirty="0" smtClean="0"/>
              <a:t>Project schedule model development: </a:t>
            </a:r>
          </a:p>
          <a:p>
            <a:pPr lvl="2"/>
            <a:r>
              <a:rPr lang="en-US" sz="1600" i="1" dirty="0" smtClean="0"/>
              <a:t>project activities, estimates, dependencies, and  other planning information</a:t>
            </a:r>
          </a:p>
          <a:p>
            <a:pPr lvl="1"/>
            <a:r>
              <a:rPr lang="en-US" sz="1800" b="1" dirty="0" smtClean="0"/>
              <a:t>The scheduling methodology</a:t>
            </a:r>
          </a:p>
          <a:p>
            <a:pPr lvl="2"/>
            <a:r>
              <a:rPr lang="en-US" sz="1600" i="1" dirty="0"/>
              <a:t>Critical path, critical chain methodologies, milestones </a:t>
            </a:r>
          </a:p>
          <a:p>
            <a:pPr lvl="1"/>
            <a:r>
              <a:rPr lang="en-US" sz="1800" b="1" dirty="0"/>
              <a:t>Level of accuracy and units of mea</a:t>
            </a:r>
            <a:r>
              <a:rPr lang="en-US" sz="2000" dirty="0" smtClean="0"/>
              <a:t>sure</a:t>
            </a:r>
          </a:p>
          <a:p>
            <a:pPr lvl="2"/>
            <a:r>
              <a:rPr lang="en-US" sz="1600" i="1" dirty="0"/>
              <a:t>How accurate the estimates: hours, day or another unit</a:t>
            </a:r>
          </a:p>
          <a:p>
            <a:pPr lvl="1"/>
            <a:r>
              <a:rPr lang="en-US" sz="1800" b="1" dirty="0"/>
              <a:t>Control thresholds</a:t>
            </a:r>
          </a:p>
          <a:p>
            <a:pPr lvl="2"/>
            <a:r>
              <a:rPr lang="en-US" sz="1600" i="1" dirty="0"/>
              <a:t>Variance threshold for monitoring schedule performance </a:t>
            </a:r>
          </a:p>
          <a:p>
            <a:pPr lvl="1"/>
            <a:r>
              <a:rPr lang="en-US" sz="1800" b="1" dirty="0"/>
              <a:t>Rules of performance measurement</a:t>
            </a:r>
          </a:p>
          <a:p>
            <a:pPr lvl="2"/>
            <a:r>
              <a:rPr lang="en-US" sz="1600" i="1" dirty="0"/>
              <a:t>If earned value management (EVM) will be used</a:t>
            </a:r>
          </a:p>
          <a:p>
            <a:pPr lvl="1"/>
            <a:r>
              <a:rPr lang="en-US" sz="1800" b="1" dirty="0"/>
              <a:t>Reporting formats</a:t>
            </a:r>
          </a:p>
          <a:p>
            <a:pPr lvl="2"/>
            <a:r>
              <a:rPr lang="en-US" sz="2000" dirty="0"/>
              <a:t> </a:t>
            </a:r>
            <a:r>
              <a:rPr lang="en-US" sz="1600" i="1" dirty="0"/>
              <a:t>format and frequency of report </a:t>
            </a:r>
          </a:p>
          <a:p>
            <a:pPr lvl="1"/>
            <a:r>
              <a:rPr lang="en-US" sz="1800" b="1" dirty="0"/>
              <a:t>Process descriptions</a:t>
            </a:r>
          </a:p>
          <a:p>
            <a:pPr lvl="2"/>
            <a:r>
              <a:rPr lang="en-US" sz="1600" i="1" dirty="0"/>
              <a:t>How all the schedule management processes will be performed </a:t>
            </a:r>
          </a:p>
          <a:p>
            <a:pPr lvl="1"/>
            <a:endParaRPr lang="en-US" sz="16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0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Planning Schedule Management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5EDC1C-DD06-4243-A0F6-5A02A43274A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3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62938" cy="4791075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u="sng" dirty="0" smtClean="0"/>
              <a:t>activity</a:t>
            </a:r>
            <a:r>
              <a:rPr lang="en-US" u="sng" dirty="0" smtClean="0"/>
              <a:t> or </a:t>
            </a:r>
            <a:r>
              <a:rPr lang="en-US" b="1" u="sng" dirty="0" smtClean="0"/>
              <a:t>task</a:t>
            </a:r>
            <a:r>
              <a:rPr lang="en-US" u="sng" dirty="0" smtClean="0"/>
              <a:t> </a:t>
            </a:r>
            <a:r>
              <a:rPr lang="en-US" dirty="0" smtClean="0"/>
              <a:t>is an element of work normally found on the work breakdown structure (WBS) that has an </a:t>
            </a:r>
            <a:r>
              <a:rPr lang="en-US" b="1" u="sng" dirty="0" smtClean="0"/>
              <a:t>expected duration, a cost, and resource requirements (work package)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Activity definition involves developing a more detailed WBS and supporting explanations to understand all the work to be done so you can develop realistic cost and duration estimates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r>
              <a:rPr lang="en-US" dirty="0" smtClean="0"/>
              <a:t>Defining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990CB0-9CAD-47C6-98DA-F3FB6E96E08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activity list</a:t>
            </a:r>
            <a:r>
              <a:rPr lang="en-US" dirty="0" smtClean="0"/>
              <a:t> is a tabulation of activities to be included on a project schedule that includes</a:t>
            </a:r>
          </a:p>
          <a:p>
            <a:pPr lvl="1"/>
            <a:r>
              <a:rPr lang="en-US" dirty="0" smtClean="0"/>
              <a:t>the activity name</a:t>
            </a:r>
          </a:p>
          <a:p>
            <a:pPr lvl="1"/>
            <a:r>
              <a:rPr lang="en-US" dirty="0" smtClean="0"/>
              <a:t>an activity identifier or number</a:t>
            </a:r>
          </a:p>
          <a:p>
            <a:pPr lvl="1"/>
            <a:r>
              <a:rPr lang="en-US" dirty="0" smtClean="0"/>
              <a:t>a brief description of the activity</a:t>
            </a:r>
          </a:p>
          <a:p>
            <a:r>
              <a:rPr lang="en-US" b="1" dirty="0" smtClean="0"/>
              <a:t>Activity attributes</a:t>
            </a:r>
            <a:r>
              <a:rPr lang="en-US" dirty="0" smtClean="0"/>
              <a:t> provide more information such as predecessors, successors, logical relationships, leads and lags, resource requirements, constraints, imposed dates, and assumptions related to the activity</a:t>
            </a:r>
          </a:p>
          <a:p>
            <a:pPr lvl="1"/>
            <a:endParaRPr lang="en-US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Activity Lists and Attributes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ED0421-8ED8-4E0C-BFCB-4504FB076A0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milestone</a:t>
            </a:r>
            <a:r>
              <a:rPr lang="en-US" dirty="0" smtClean="0"/>
              <a:t> is a significant event that normally has </a:t>
            </a:r>
            <a:r>
              <a:rPr lang="en-US" b="1" u="sng" dirty="0" smtClean="0"/>
              <a:t>no duration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 often takes several activities and a lot of work to complete a milestone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They’re </a:t>
            </a:r>
            <a:r>
              <a:rPr lang="en-US" u="sng" dirty="0" smtClean="0"/>
              <a:t>useful tools </a:t>
            </a:r>
            <a:r>
              <a:rPr lang="en-US" dirty="0" smtClean="0"/>
              <a:t>for setting </a:t>
            </a:r>
            <a:r>
              <a:rPr lang="en-US" u="sng" dirty="0" smtClean="0"/>
              <a:t>schedule goals </a:t>
            </a:r>
            <a:r>
              <a:rPr lang="en-US" dirty="0" smtClean="0"/>
              <a:t>and </a:t>
            </a:r>
            <a:r>
              <a:rPr lang="en-US" u="sng" dirty="0" smtClean="0"/>
              <a:t>monitoring progr</a:t>
            </a:r>
            <a:r>
              <a:rPr lang="en-US" dirty="0" smtClean="0"/>
              <a:t>ess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Examples include obtaining customer sign-off on key documents or completion of specific products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412D1A-37A6-4734-A1C1-78275680573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2623</TotalTime>
  <Words>2321</Words>
  <Application>Microsoft Office PowerPoint</Application>
  <PresentationFormat>On-screen Show (4:3)</PresentationFormat>
  <Paragraphs>268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 2</vt:lpstr>
      <vt:lpstr>Wingdings 3</vt:lpstr>
      <vt:lpstr>Custom Design</vt:lpstr>
      <vt:lpstr>Theme1</vt:lpstr>
      <vt:lpstr>Chapter 6: Project Time Management</vt:lpstr>
      <vt:lpstr>Learning Objectives</vt:lpstr>
      <vt:lpstr>Learning Objectives</vt:lpstr>
      <vt:lpstr>Importance of Project Schedules</vt:lpstr>
      <vt:lpstr>Project Time Management Processes</vt:lpstr>
      <vt:lpstr>Planning Schedule Management</vt:lpstr>
      <vt:lpstr>Defining Activities</vt:lpstr>
      <vt:lpstr>Activity Lists and Attributes</vt:lpstr>
      <vt:lpstr>Milestones</vt:lpstr>
      <vt:lpstr>Sequencing Activities</vt:lpstr>
      <vt:lpstr>Three types of Dependencies</vt:lpstr>
      <vt:lpstr>Network Diagrams</vt:lpstr>
      <vt:lpstr>Figure 6-2. Network Diagram for Project X</vt:lpstr>
      <vt:lpstr>Arrow Diagramming Method (ADM)</vt:lpstr>
      <vt:lpstr>Process for Creating AOA Diagrams</vt:lpstr>
      <vt:lpstr>Precedence Diagramming Method (PDM)</vt:lpstr>
      <vt:lpstr>Figure 6-3. Task Dependency Types</vt:lpstr>
      <vt:lpstr>Figure 6-4. Sample PDM Network Diagram</vt:lpstr>
      <vt:lpstr>Estimating Activity Resources</vt:lpstr>
      <vt:lpstr>Resource breakdown structure</vt:lpstr>
      <vt:lpstr>Activity Duration Estimating</vt:lpstr>
      <vt:lpstr>Three-Point Estimates</vt:lpstr>
      <vt:lpstr>Developing the Schedule</vt:lpstr>
      <vt:lpstr>Gantt Charts</vt:lpstr>
      <vt:lpstr>Figure 6-5. Gantt Chart for Project X</vt:lpstr>
      <vt:lpstr>Figure 6-6. Gantt Chart for Software Launch Project</vt:lpstr>
      <vt:lpstr>Adding Milestones to Gantt Charts</vt:lpstr>
      <vt:lpstr>SMART Criteria</vt:lpstr>
      <vt:lpstr>Figure 6-7. Sample Tracking Gantt Chart</vt:lpstr>
      <vt:lpstr>Critical Path Method (CPM)</vt:lpstr>
      <vt:lpstr>Calculating the Critical Path</vt:lpstr>
      <vt:lpstr>Figure 6-8.  Determining the Critical Path for Project X</vt:lpstr>
      <vt:lpstr>More on the Critical Path</vt:lpstr>
      <vt:lpstr>Using Critical Path Analysis to Make Schedule Trade-offs</vt:lpstr>
      <vt:lpstr>Figure 6-9. Calculating Early and Late Start and Finish Dates</vt:lpstr>
      <vt:lpstr>Table 6-1. Free and Total Float or Slack for Project X</vt:lpstr>
      <vt:lpstr>Using the Critical Path to Shorten a Project Schedule</vt:lpstr>
      <vt:lpstr>Importance of Updating Critical Path Data</vt:lpstr>
      <vt:lpstr>Critical Chain Scheduling</vt:lpstr>
      <vt:lpstr>Program Evaluation and Review Technique (PERT)</vt:lpstr>
      <vt:lpstr>PERT Formula and Example</vt:lpstr>
      <vt:lpstr>Schedule Control Suggestions</vt:lpstr>
      <vt:lpstr>Controlling the Schedule</vt:lpstr>
      <vt:lpstr>Reality Checks on Scheduling</vt:lpstr>
      <vt:lpstr>Using Software to Assist in Time Management</vt:lpstr>
      <vt:lpstr>Words of Caution on Using Project Management Software</vt:lpstr>
      <vt:lpstr>Chapter Summary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Ramesh Lal</cp:lastModifiedBy>
  <cp:revision>175</cp:revision>
  <cp:lastPrinted>2015-04-27T23:38:20Z</cp:lastPrinted>
  <dcterms:created xsi:type="dcterms:W3CDTF">2001-07-05T23:10:12Z</dcterms:created>
  <dcterms:modified xsi:type="dcterms:W3CDTF">2018-08-14T22:16:22Z</dcterms:modified>
</cp:coreProperties>
</file>