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912" r:id="rId2"/>
  </p:sldMasterIdLst>
  <p:notesMasterIdLst>
    <p:notesMasterId r:id="rId25"/>
  </p:notesMasterIdLst>
  <p:handoutMasterIdLst>
    <p:handoutMasterId r:id="rId26"/>
  </p:handoutMasterIdLst>
  <p:sldIdLst>
    <p:sldId id="257" r:id="rId3"/>
    <p:sldId id="336" r:id="rId4"/>
    <p:sldId id="337" r:id="rId5"/>
    <p:sldId id="338" r:id="rId6"/>
    <p:sldId id="339" r:id="rId7"/>
    <p:sldId id="386" r:id="rId8"/>
    <p:sldId id="347" r:id="rId9"/>
    <p:sldId id="348" r:id="rId10"/>
    <p:sldId id="353" r:id="rId11"/>
    <p:sldId id="355" r:id="rId12"/>
    <p:sldId id="356" r:id="rId13"/>
    <p:sldId id="340" r:id="rId14"/>
    <p:sldId id="341" r:id="rId15"/>
    <p:sldId id="343" r:id="rId16"/>
    <p:sldId id="388" r:id="rId17"/>
    <p:sldId id="357" r:id="rId18"/>
    <p:sldId id="370" r:id="rId19"/>
    <p:sldId id="392" r:id="rId20"/>
    <p:sldId id="361" r:id="rId21"/>
    <p:sldId id="365" r:id="rId22"/>
    <p:sldId id="385" r:id="rId23"/>
    <p:sldId id="377" r:id="rId24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1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1C4D6C-6EDE-49B0-A311-F32A12FED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34499-B82A-45E5-967D-F3C4D18AF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4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120FB-DB2F-4316-B49C-3147D5074945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11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429C8-286F-4CBB-8323-E07CB01A2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68D3E-95C0-4AD3-9DF7-A60E65E6C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AA9CB-A49F-428D-8075-9BAA7E4AA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5CE54AD-B30A-469E-AD93-7B59B656CE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E7041028-70A1-4883-98CC-141412576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BFCCD-691C-40AA-8EFC-CF970F22E1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ECA2BC-76D7-4F9C-9D66-33CDF6D917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E1AB30-0018-412D-8C9C-E8D2BE76AA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AA60CE-7DB8-4518-9645-A357FEA2E3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4304E-FB8E-4A11-90C0-0D1234AF3E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F5E2FE-52D3-4232-B85F-0C3C8901D3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967C-F284-4E77-A024-1853F01D66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5475CA9-08CF-4B16-8E5B-A9E2B9C71B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CE2F-BB23-47FB-93E3-7F57817977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2180-080B-47A2-A616-2BCCE64515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2BB4-75B4-4C69-94AD-424C8FD0F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B63AB-9E04-47FC-9F10-3CEA81C558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68384-3A5E-42B0-9DB2-68C2834A8D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D01A5-6FD8-44B4-AD7E-D5CC8471A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6FEB-F9E5-4AD9-9F53-51CC456E2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C5E4-E79D-433E-94F2-96A93C7FD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D32EF-206D-4E59-ADF9-6B674F5D2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B9482A8-9EF2-49AB-81BA-2929840DB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9482A8-9EF2-49AB-81BA-2929840DBB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10: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Communications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267200"/>
          </a:xfrm>
        </p:spPr>
        <p:txBody>
          <a:bodyPr/>
          <a:lstStyle/>
          <a:p>
            <a:pPr>
              <a:buClr>
                <a:srgbClr val="666699"/>
              </a:buClr>
            </a:pPr>
            <a:r>
              <a:rPr lang="en-US" dirty="0" smtClean="0"/>
              <a:t>As the number of people involved increases, the complexity of communications increases because there are more communications channels or pathways through which people can communicate.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Number of communications channels = </a:t>
            </a:r>
            <a:r>
              <a:rPr lang="en-US" i="1" u="sng" dirty="0" smtClean="0"/>
              <a:t>n</a:t>
            </a:r>
            <a:r>
              <a:rPr lang="en-US" u="sng" dirty="0" smtClean="0"/>
              <a:t>(</a:t>
            </a:r>
            <a:r>
              <a:rPr lang="en-US" i="1" u="sng" dirty="0" smtClean="0"/>
              <a:t>n-1</a:t>
            </a:r>
            <a:r>
              <a:rPr lang="en-US" u="sng" dirty="0" smtClean="0"/>
              <a:t>)</a:t>
            </a:r>
            <a:endParaRPr lang="en-US" dirty="0" smtClean="0"/>
          </a:p>
          <a:p>
            <a:pPr>
              <a:buClr>
                <a:srgbClr val="666699"/>
              </a:buClr>
              <a:buNone/>
            </a:pPr>
            <a:r>
              <a:rPr lang="en-US" dirty="0" smtClean="0"/>
              <a:t>				      			 	     2		 </a:t>
            </a:r>
            <a:br>
              <a:rPr lang="en-US" dirty="0" smtClean="0"/>
            </a:br>
            <a:r>
              <a:rPr lang="en-US" dirty="0" smtClean="0"/>
              <a:t>where</a:t>
            </a:r>
            <a:r>
              <a:rPr lang="en-US" i="1" dirty="0" smtClean="0"/>
              <a:t> n</a:t>
            </a:r>
            <a:r>
              <a:rPr lang="en-US" dirty="0" smtClean="0"/>
              <a:t> is the number of people involved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Communications Channels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A9DAF9-50B2-4BD0-A6D7-3428D1B547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10-2. The Impact of the Number of People on Communications Channels</a:t>
            </a:r>
            <a:endParaRPr lang="en-US" sz="4400" dirty="0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773767-0404-439F-BDD5-8029323C66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599043" cy="5137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Every project should include some type of </a:t>
            </a:r>
            <a:r>
              <a:rPr lang="en-US" b="1" dirty="0" smtClean="0"/>
              <a:t>communications management </a:t>
            </a:r>
            <a:r>
              <a:rPr lang="en-US" dirty="0" smtClean="0"/>
              <a:t>plan, a document that guides project communications</a:t>
            </a:r>
          </a:p>
          <a:p>
            <a:r>
              <a:rPr lang="en-US" dirty="0"/>
              <a:t>The communications management plan </a:t>
            </a:r>
            <a:r>
              <a:rPr lang="en-US" dirty="0" smtClean="0"/>
              <a:t>varies with </a:t>
            </a:r>
            <a:r>
              <a:rPr lang="en-US" dirty="0"/>
              <a:t>the needs of the project, but some type of written plan should always be </a:t>
            </a:r>
            <a:r>
              <a:rPr lang="en-US" dirty="0" smtClean="0"/>
              <a:t>prepared</a:t>
            </a:r>
            <a:endParaRPr lang="en-US" dirty="0"/>
          </a:p>
          <a:p>
            <a:r>
              <a:rPr lang="en-US" dirty="0"/>
              <a:t>For small projects</a:t>
            </a:r>
            <a:r>
              <a:rPr lang="en-US" dirty="0" smtClean="0"/>
              <a:t>, </a:t>
            </a:r>
            <a:r>
              <a:rPr lang="en-US" dirty="0"/>
              <a:t>the communications management plan can be part of the team </a:t>
            </a:r>
            <a:r>
              <a:rPr lang="en-US" dirty="0" smtClean="0"/>
              <a:t>contract</a:t>
            </a:r>
            <a:endParaRPr lang="en-US" dirty="0"/>
          </a:p>
          <a:p>
            <a:r>
              <a:rPr lang="en-US" dirty="0"/>
              <a:t>For large projects, it should be a separate </a:t>
            </a:r>
            <a:r>
              <a:rPr lang="en-US" dirty="0" smtClean="0"/>
              <a:t>document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Communications Management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750A1E-0D14-4AFD-BFA9-02B84F7E0A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4419600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/>
              <a:t>1. Stakeholder communications requirements</a:t>
            </a:r>
          </a:p>
          <a:p>
            <a:pPr marL="109537" indent="0">
              <a:buNone/>
            </a:pPr>
            <a:r>
              <a:rPr lang="en-US" sz="2400" dirty="0"/>
              <a:t>2. Information to be communicated, including format, content, and </a:t>
            </a:r>
            <a:r>
              <a:rPr lang="en-US" sz="2400" dirty="0" smtClean="0"/>
              <a:t>level of </a:t>
            </a:r>
            <a:r>
              <a:rPr lang="en-US" sz="2400" dirty="0"/>
              <a:t>detail</a:t>
            </a:r>
          </a:p>
          <a:p>
            <a:pPr marL="109537" indent="0">
              <a:buNone/>
            </a:pPr>
            <a:r>
              <a:rPr lang="en-US" sz="2400" dirty="0"/>
              <a:t>3. Who will receive the information and who will produce it</a:t>
            </a:r>
          </a:p>
          <a:p>
            <a:pPr marL="109537" indent="0">
              <a:buNone/>
            </a:pPr>
            <a:r>
              <a:rPr lang="en-US" sz="2400" dirty="0"/>
              <a:t>4. Suggested methods or technologies for conveying the information</a:t>
            </a:r>
          </a:p>
          <a:p>
            <a:pPr marL="109537" indent="0">
              <a:buNone/>
            </a:pPr>
            <a:r>
              <a:rPr lang="en-US" sz="2400" dirty="0"/>
              <a:t>5. Frequency of communication</a:t>
            </a:r>
          </a:p>
          <a:p>
            <a:pPr marL="109537" indent="0">
              <a:buNone/>
            </a:pPr>
            <a:r>
              <a:rPr lang="en-US" sz="2400" dirty="0"/>
              <a:t>6. Escalation procedures for resolving issues</a:t>
            </a:r>
          </a:p>
          <a:p>
            <a:pPr marL="109537" indent="0">
              <a:buNone/>
            </a:pPr>
            <a:r>
              <a:rPr lang="en-US" sz="2400" dirty="0"/>
              <a:t>7. Revision procedures for updating the communications management plan</a:t>
            </a:r>
          </a:p>
          <a:p>
            <a:pPr marL="109537" indent="0">
              <a:buNone/>
            </a:pPr>
            <a:r>
              <a:rPr lang="en-US" sz="2400" dirty="0"/>
              <a:t>8. A glossary of common terminology</a:t>
            </a:r>
            <a:endParaRPr 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Communications Management</a:t>
            </a:r>
            <a:br>
              <a:rPr lang="en-US" dirty="0" smtClean="0"/>
            </a:br>
            <a:r>
              <a:rPr lang="en-US" dirty="0" smtClean="0"/>
              <a:t>Plan Contents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901660-625A-429A-86A8-6CD93411A1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Table 10-1. Sample Stakeholder Analysis for Project Communications</a:t>
            </a:r>
          </a:p>
        </p:txBody>
      </p:sp>
      <p:sp>
        <p:nvSpPr>
          <p:cNvPr id="1741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59E06270-8745-46BE-905A-87514833B8ED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 l="23125" t="29000" r="26875" b="13000"/>
          <a:stretch>
            <a:fillRect/>
          </a:stretch>
        </p:blipFill>
        <p:spPr bwMode="auto">
          <a:xfrm>
            <a:off x="914400" y="1143000"/>
            <a:ext cx="714703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communications is a large part of a project manager’s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Getting </a:t>
            </a:r>
            <a:r>
              <a:rPr lang="en-US" dirty="0"/>
              <a:t>project </a:t>
            </a:r>
            <a:r>
              <a:rPr lang="en-US" dirty="0" smtClean="0"/>
              <a:t>information to </a:t>
            </a:r>
            <a:r>
              <a:rPr lang="en-US" dirty="0"/>
              <a:t>the right people at the right time and in a useful format is just as important </a:t>
            </a:r>
            <a:r>
              <a:rPr lang="en-US" dirty="0" smtClean="0"/>
              <a:t>as developing </a:t>
            </a:r>
            <a:r>
              <a:rPr lang="en-US" dirty="0"/>
              <a:t>the information in the first </a:t>
            </a:r>
            <a:r>
              <a:rPr lang="en-US" dirty="0" smtClean="0"/>
              <a:t>place</a:t>
            </a:r>
          </a:p>
          <a:p>
            <a:r>
              <a:rPr lang="en-US" dirty="0"/>
              <a:t>Important considerations include the use of technology, the appropriate methods </a:t>
            </a:r>
            <a:r>
              <a:rPr lang="en-US" dirty="0" smtClean="0"/>
              <a:t>and media </a:t>
            </a:r>
            <a:r>
              <a:rPr lang="en-US" dirty="0"/>
              <a:t>to use, and performance </a:t>
            </a:r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Communications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41028-70A1-4883-98CC-1414125760B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  <a:buNone/>
            </a:pPr>
            <a:r>
              <a:rPr lang="en-US" dirty="0" smtClean="0"/>
              <a:t>   Performance reporting keeps stakeholders informed about how resources are being used to achieve project objectives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Status reports</a:t>
            </a:r>
            <a:r>
              <a:rPr lang="en-US" dirty="0" smtClean="0"/>
              <a:t> describe where the project stands at a specific point in time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Progress reports</a:t>
            </a:r>
            <a:r>
              <a:rPr lang="en-US" dirty="0" smtClean="0"/>
              <a:t> describe what the project team has accomplished during a certain period of time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Forecasts</a:t>
            </a:r>
            <a:r>
              <a:rPr lang="en-US" dirty="0" smtClean="0"/>
              <a:t> predict future project status and progress based on past information and trends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Performance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2B9A5C-0C64-41FA-8381-4F909A8E042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10-3. Sample Template for a Monthly Progress Report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F96509D-2F51-4E30-B355-2A9B8CF30081}" type="slidenum">
              <a:rPr lang="en-US" smtClean="0"/>
              <a:pPr>
                <a:buFontTx/>
                <a:buNone/>
                <a:defRPr/>
              </a:pPr>
              <a:t>17</a:t>
            </a:fld>
            <a:endParaRPr 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534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sz="2400" dirty="0"/>
              <a:t>The main goal of controlling communications is to ensure the optimal flow of </a:t>
            </a:r>
            <a:r>
              <a:rPr lang="en-US" sz="2400" dirty="0" smtClean="0"/>
              <a:t>information throughout </a:t>
            </a:r>
            <a:r>
              <a:rPr lang="en-US" sz="2400" dirty="0"/>
              <a:t>the entire project life </a:t>
            </a:r>
            <a:r>
              <a:rPr lang="en-US" sz="2400" dirty="0" smtClean="0"/>
              <a:t>cycle</a:t>
            </a:r>
          </a:p>
          <a:p>
            <a:r>
              <a:rPr lang="en-US" sz="2400" dirty="0"/>
              <a:t>The project manager and project team should use their various reporting systems, </a:t>
            </a:r>
            <a:r>
              <a:rPr lang="en-US" sz="2400" dirty="0" smtClean="0"/>
              <a:t>expert judgment</a:t>
            </a:r>
            <a:r>
              <a:rPr lang="en-US" sz="2400" dirty="0"/>
              <a:t>, and meetings to assess how well communications are working. If </a:t>
            </a:r>
            <a:r>
              <a:rPr lang="en-US" sz="2400" dirty="0" smtClean="0"/>
              <a:t>problems exist</a:t>
            </a:r>
            <a:r>
              <a:rPr lang="en-US" sz="2400" dirty="0"/>
              <a:t>, the project manager and team need to take action, which often requires changes </a:t>
            </a:r>
            <a:r>
              <a:rPr lang="en-US" sz="2400" dirty="0" smtClean="0"/>
              <a:t>to the </a:t>
            </a:r>
            <a:r>
              <a:rPr lang="en-US" sz="2400" dirty="0"/>
              <a:t>earlier processes of planning and managing project </a:t>
            </a:r>
            <a:r>
              <a:rPr lang="en-US" sz="2400" dirty="0" smtClean="0"/>
              <a:t>communications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often beneficial to have a facilitator from outside the project team assess how </a:t>
            </a:r>
            <a:r>
              <a:rPr lang="en-US" sz="2400" dirty="0" smtClean="0"/>
              <a:t>well communications </a:t>
            </a:r>
            <a:r>
              <a:rPr lang="en-US" sz="2400" dirty="0"/>
              <a:t>are working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Communications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41028-70A1-4883-98CC-1414125760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343400"/>
          </a:xfrm>
        </p:spPr>
        <p:txBody>
          <a:bodyPr/>
          <a:lstStyle/>
          <a:p>
            <a:pPr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Develop better communication skills</a:t>
            </a:r>
          </a:p>
          <a:p>
            <a:pPr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Run effective meetings</a:t>
            </a:r>
          </a:p>
          <a:p>
            <a:pPr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Use e-mail and other technologies effectively</a:t>
            </a:r>
          </a:p>
          <a:p>
            <a:pPr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Use templates for project communications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Suggestions for Improving Project Communications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BA7D44-575A-473D-AB4F-693D9AC5588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800600"/>
          </a:xfrm>
        </p:spPr>
        <p:txBody>
          <a:bodyPr/>
          <a:lstStyle/>
          <a:p>
            <a:r>
              <a:rPr lang="en-US" sz="2800" dirty="0"/>
              <a:t>Understand the importance of good communications on projects and </a:t>
            </a:r>
            <a:r>
              <a:rPr lang="en-US" sz="2800" dirty="0" smtClean="0"/>
              <a:t>the need </a:t>
            </a:r>
            <a:r>
              <a:rPr lang="en-US" sz="2800" dirty="0"/>
              <a:t>to develop soft skills, especially for IT project managers and </a:t>
            </a:r>
            <a:r>
              <a:rPr lang="en-US" sz="2800" dirty="0" smtClean="0"/>
              <a:t>their teams</a:t>
            </a:r>
            <a:endParaRPr lang="en-US" sz="2800" dirty="0"/>
          </a:p>
          <a:p>
            <a:r>
              <a:rPr lang="en-US" sz="2800" dirty="0" smtClean="0"/>
              <a:t>Explain </a:t>
            </a:r>
            <a:r>
              <a:rPr lang="en-US" sz="2800" dirty="0"/>
              <a:t>the elements of planning project communications and how </a:t>
            </a:r>
            <a:r>
              <a:rPr lang="en-US" sz="2800" dirty="0" smtClean="0"/>
              <a:t>to create </a:t>
            </a:r>
            <a:r>
              <a:rPr lang="en-US" sz="2800" dirty="0"/>
              <a:t>a communications management </a:t>
            </a:r>
            <a:r>
              <a:rPr lang="en-US" sz="2800" dirty="0" smtClean="0"/>
              <a:t>plan</a:t>
            </a:r>
            <a:endParaRPr lang="en-US" sz="28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4835EC-F943-42CB-B61C-C0479D4AB7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2"/>
          </a:xfrm>
        </p:spPr>
        <p:txBody>
          <a:bodyPr/>
          <a:lstStyle/>
          <a:p>
            <a:pPr>
              <a:buClr>
                <a:srgbClr val="666699"/>
              </a:buClr>
            </a:pPr>
            <a:r>
              <a:rPr lang="en-US" dirty="0" smtClean="0"/>
              <a:t>Determine if a meeting can be avoided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Define the purpose and intended outcome of the meeting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Determine who should attend the meeting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Provide an agenda to participants before the meeting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Prepare handouts and visual aids, and make logistical arrangements ahead of time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Run the meeting professionally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Set the ground rules for the meeting</a:t>
            </a:r>
          </a:p>
          <a:p>
            <a:pPr>
              <a:buClr>
                <a:srgbClr val="666699"/>
              </a:buClr>
            </a:pPr>
            <a:r>
              <a:rPr lang="en-US" dirty="0" smtClean="0"/>
              <a:t>Build relationships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Effective Meetings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DA428-FE21-4B1B-B832-4011C6449F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SharePoint portal </a:t>
            </a:r>
            <a:r>
              <a:rPr lang="en-US" dirty="0" smtClean="0"/>
              <a:t>allows users to create custom Web sites to access documents and applications stored on shared devices</a:t>
            </a:r>
          </a:p>
          <a:p>
            <a:r>
              <a:rPr lang="en-US" b="1" dirty="0" smtClean="0"/>
              <a:t>Google Docs </a:t>
            </a:r>
            <a:r>
              <a:rPr lang="en-US" dirty="0" smtClean="0"/>
              <a:t>allow users to create, share, and edit documents, spreadsheets, and presentations online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wiki </a:t>
            </a:r>
            <a:r>
              <a:rPr lang="en-US" dirty="0" smtClean="0"/>
              <a:t>is a Web site designed to enable anyone who accesses it to contribute or modify Web page content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Collaborative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41028-70A1-4883-98CC-1414125760B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525962"/>
          </a:xfrm>
        </p:spPr>
        <p:txBody>
          <a:bodyPr/>
          <a:lstStyle/>
          <a:p>
            <a:pPr>
              <a:spcBef>
                <a:spcPct val="40000"/>
              </a:spcBef>
              <a:buClr>
                <a:srgbClr val="666699"/>
              </a:buClr>
            </a:pPr>
            <a:r>
              <a:rPr lang="en-US" dirty="0" smtClean="0"/>
              <a:t>The goal of project communications management is to ensure timely and appropriate generation, collection, dissemination, storage, and disposition of project information</a:t>
            </a:r>
          </a:p>
          <a:p>
            <a:pPr>
              <a:spcBef>
                <a:spcPct val="40000"/>
              </a:spcBef>
              <a:buClr>
                <a:srgbClr val="666699"/>
              </a:buClr>
            </a:pPr>
            <a:r>
              <a:rPr lang="en-US" dirty="0" smtClean="0"/>
              <a:t>Main process include:</a:t>
            </a:r>
          </a:p>
          <a:p>
            <a:pPr lvl="1">
              <a:spcBef>
                <a:spcPct val="40000"/>
              </a:spcBef>
              <a:buClr>
                <a:srgbClr val="666699"/>
              </a:buClr>
            </a:pPr>
            <a:r>
              <a:rPr lang="en-US" dirty="0" smtClean="0"/>
              <a:t>Plan communications management</a:t>
            </a:r>
          </a:p>
          <a:p>
            <a:pPr lvl="1">
              <a:spcBef>
                <a:spcPct val="40000"/>
              </a:spcBef>
              <a:buClr>
                <a:srgbClr val="666699"/>
              </a:buClr>
            </a:pPr>
            <a:r>
              <a:rPr lang="en-US" dirty="0" smtClean="0"/>
              <a:t>Manage communications</a:t>
            </a:r>
          </a:p>
          <a:p>
            <a:pPr lvl="1">
              <a:spcBef>
                <a:spcPct val="40000"/>
              </a:spcBef>
              <a:buClr>
                <a:srgbClr val="666699"/>
              </a:buClr>
            </a:pPr>
            <a:r>
              <a:rPr lang="en-US" dirty="0" smtClean="0"/>
              <a:t>Control communications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22CF15-3671-4501-9D90-6BA9507B944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4572000"/>
          </a:xfrm>
        </p:spPr>
        <p:txBody>
          <a:bodyPr/>
          <a:lstStyle/>
          <a:p>
            <a:r>
              <a:rPr lang="en-US" sz="2800" dirty="0"/>
              <a:t>Discuss methods for controlling communications to ensure that </a:t>
            </a:r>
            <a:r>
              <a:rPr lang="en-US" sz="2800" dirty="0" smtClean="0"/>
              <a:t>information needs </a:t>
            </a:r>
            <a:r>
              <a:rPr lang="en-US" sz="2800" dirty="0"/>
              <a:t>are met throughout the life of the project</a:t>
            </a:r>
          </a:p>
          <a:p>
            <a:r>
              <a:rPr lang="en-US" sz="2800" dirty="0" smtClean="0"/>
              <a:t>List </a:t>
            </a:r>
            <a:r>
              <a:rPr lang="en-US" sz="2800" dirty="0"/>
              <a:t>various methods for improving project communications, such as </a:t>
            </a:r>
            <a:r>
              <a:rPr lang="en-US" sz="2800" dirty="0" smtClean="0"/>
              <a:t>running effective </a:t>
            </a:r>
            <a:r>
              <a:rPr lang="en-US" sz="2800" dirty="0"/>
              <a:t>meetings, using various technologies effectively, and </a:t>
            </a:r>
            <a:r>
              <a:rPr lang="en-US" sz="2800" dirty="0" smtClean="0"/>
              <a:t>using templates</a:t>
            </a:r>
            <a:endParaRPr lang="en-US" sz="28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9851F4-903B-4357-A1DA-EB6BD89A5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4572000"/>
          </a:xfrm>
        </p:spPr>
        <p:txBody>
          <a:bodyPr/>
          <a:lstStyle/>
          <a:p>
            <a:pPr>
              <a:spcBef>
                <a:spcPct val="6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The greatest threat to many projects is a </a:t>
            </a:r>
            <a:r>
              <a:rPr lang="en-US" u="sng" dirty="0" smtClean="0"/>
              <a:t>failure to communicate</a:t>
            </a:r>
          </a:p>
          <a:p>
            <a:pPr>
              <a:spcBef>
                <a:spcPct val="6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Our culture does not portray IT professionals as being good communicators</a:t>
            </a:r>
          </a:p>
          <a:p>
            <a:pPr>
              <a:spcBef>
                <a:spcPct val="6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Research shows that IT professionals must be able to communicate effectively to succeed in their positions</a:t>
            </a:r>
          </a:p>
          <a:p>
            <a:pPr>
              <a:spcBef>
                <a:spcPct val="6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u="sng" dirty="0" smtClean="0"/>
              <a:t>Strong verbal and non-technical skills are a key factor in career advancement for IT professionals</a:t>
            </a:r>
          </a:p>
        </p:txBody>
      </p:sp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0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Good Communications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552E40-316F-4674-A043-23A6DEDF19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610600" cy="4572000"/>
          </a:xfrm>
        </p:spPr>
        <p:txBody>
          <a:bodyPr/>
          <a:lstStyle/>
          <a:p>
            <a:pPr>
              <a:spcBef>
                <a:spcPct val="4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sz="2800" b="1" dirty="0" smtClean="0"/>
              <a:t>Planning communications management</a:t>
            </a:r>
            <a:r>
              <a:rPr lang="en-US" sz="2800" dirty="0" smtClean="0"/>
              <a:t>: Determining the information and communications needs of the stakeholders</a:t>
            </a:r>
          </a:p>
          <a:p>
            <a:r>
              <a:rPr lang="en-US" sz="2800" b="1" dirty="0"/>
              <a:t>Managing </a:t>
            </a:r>
            <a:r>
              <a:rPr lang="en-US" sz="2800" b="1" dirty="0" smtClean="0"/>
              <a:t>communications: </a:t>
            </a:r>
            <a:r>
              <a:rPr lang="en-US" sz="2800" dirty="0" smtClean="0"/>
              <a:t>Creating</a:t>
            </a:r>
            <a:r>
              <a:rPr lang="en-US" sz="2800" dirty="0"/>
              <a:t>, distributing, </a:t>
            </a:r>
            <a:r>
              <a:rPr lang="en-US" sz="2800" dirty="0" smtClean="0"/>
              <a:t>storing, retrieving</a:t>
            </a:r>
            <a:r>
              <a:rPr lang="en-US" sz="2800" dirty="0"/>
              <a:t>, and disposing of project communications based on the </a:t>
            </a:r>
            <a:r>
              <a:rPr lang="en-US" sz="2800" dirty="0" smtClean="0"/>
              <a:t>communications management plan</a:t>
            </a:r>
          </a:p>
          <a:p>
            <a:r>
              <a:rPr lang="en-US" sz="2800" b="1" dirty="0"/>
              <a:t>Controlling </a:t>
            </a:r>
            <a:r>
              <a:rPr lang="en-US" sz="2800" b="1" dirty="0" smtClean="0"/>
              <a:t>communications</a:t>
            </a:r>
            <a:r>
              <a:rPr lang="en-US" sz="2800" dirty="0" smtClean="0"/>
              <a:t>: Monitoring </a:t>
            </a:r>
            <a:r>
              <a:rPr lang="en-US" sz="2800" dirty="0"/>
              <a:t>and controlling </a:t>
            </a:r>
            <a:r>
              <a:rPr lang="en-US" sz="2800" dirty="0" smtClean="0"/>
              <a:t>project communications </a:t>
            </a:r>
            <a:r>
              <a:rPr lang="en-US" sz="2800" dirty="0"/>
              <a:t>to ensure that stakeholder communication needs are </a:t>
            </a:r>
            <a:r>
              <a:rPr lang="en-US" sz="2800" dirty="0" smtClean="0"/>
              <a:t>met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95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Communications</a:t>
            </a:r>
            <a:br>
              <a:rPr lang="en-US" dirty="0" smtClean="0"/>
            </a:br>
            <a:r>
              <a:rPr lang="en-US" dirty="0" smtClean="0"/>
              <a:t>Management Processes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88375" y="6173787"/>
            <a:ext cx="555625" cy="365125"/>
          </a:xfrm>
        </p:spPr>
        <p:txBody>
          <a:bodyPr/>
          <a:lstStyle/>
          <a:p>
            <a:pPr>
              <a:defRPr/>
            </a:pPr>
            <a:fld id="{B9A1AC6A-E4DB-4E62-8C3D-8A55BC890F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say they spend as much as 90 percent of their time communicating</a:t>
            </a:r>
          </a:p>
          <a:p>
            <a:r>
              <a:rPr lang="en-US" dirty="0" smtClean="0"/>
              <a:t>Need to focus on group and individual communication needs</a:t>
            </a:r>
          </a:p>
          <a:p>
            <a:r>
              <a:rPr lang="en-US" dirty="0" smtClean="0"/>
              <a:t>Use formal and informal methods for communicating</a:t>
            </a:r>
          </a:p>
          <a:p>
            <a:r>
              <a:rPr lang="en-US" dirty="0" smtClean="0"/>
              <a:t>Distribute important information in an effective and timely manner</a:t>
            </a:r>
          </a:p>
          <a:p>
            <a:r>
              <a:rPr lang="en-US" dirty="0" smtClean="0"/>
              <a:t>Set the stage for communicating bad news</a:t>
            </a:r>
          </a:p>
          <a:p>
            <a:r>
              <a:rPr lang="en-US" dirty="0" smtClean="0"/>
              <a:t>Determine the number of communication channels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Good Communications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41028-70A1-4883-98CC-1414125760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Research says that in a face-to-face interaction:</a:t>
            </a:r>
          </a:p>
          <a:p>
            <a:pPr lvl="1"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58 percent of communication is through body language.</a:t>
            </a:r>
          </a:p>
          <a:p>
            <a:pPr lvl="1"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35 percent of communication is through how the words are said</a:t>
            </a:r>
          </a:p>
          <a:p>
            <a:pPr lvl="1"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7 percent of communication is through the content or words that are spoken</a:t>
            </a:r>
          </a:p>
          <a:p>
            <a:pPr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Pay attention to more than just the actual words someone is saying</a:t>
            </a:r>
          </a:p>
          <a:p>
            <a:pPr>
              <a:lnSpc>
                <a:spcPct val="90000"/>
              </a:lnSpc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A person’s tone of voice and body language say a lot about how he or she really feels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Face-to-Face Communication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0F8A4-3DA1-437C-B4FE-839391EAD6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343400"/>
          </a:xfrm>
        </p:spPr>
        <p:txBody>
          <a:bodyPr/>
          <a:lstStyle/>
          <a:p>
            <a:pPr>
              <a:spcBef>
                <a:spcPct val="10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Short, frequent meetings are often very effective in IT projects</a:t>
            </a:r>
          </a:p>
          <a:p>
            <a:pPr>
              <a:spcBef>
                <a:spcPct val="10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Stand-up meetings force people to focus on what they really need to communicate</a:t>
            </a:r>
          </a:p>
          <a:p>
            <a:pPr>
              <a:spcBef>
                <a:spcPct val="100000"/>
              </a:spcBef>
              <a:buClr>
                <a:srgbClr val="666699"/>
              </a:buClr>
              <a:buFont typeface="Wingdings" pitchFamily="2" charset="2"/>
              <a:buChar char="§"/>
            </a:pPr>
            <a:r>
              <a:rPr lang="en-US" dirty="0" smtClean="0"/>
              <a:t>Some companies have policies preventing the use of e-mail between certain hours or even entire days of the week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Encouraging More Face-to-Face Interactions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4D694-D08E-4893-8645-A8AFEF63C2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Rarely does the receiver interpret a message exactly as the sender intended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Geographic location and cultural background affect the complexity of project communications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Different working hours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Language barriers</a:t>
            </a:r>
          </a:p>
          <a:p>
            <a:pPr lvl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Different cultural norms</a:t>
            </a:r>
          </a:p>
          <a:p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Communication Considerations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ED1362-77DC-4486-BA61-3B6FCC1504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</TotalTime>
  <Words>1205</Words>
  <Application>Microsoft Office PowerPoint</Application>
  <PresentationFormat>On-screen Show (4:3)</PresentationFormat>
  <Paragraphs>144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10: Project Communications Management</vt:lpstr>
      <vt:lpstr>Learning Objectives</vt:lpstr>
      <vt:lpstr>Learning Objectives (cont’d)</vt:lpstr>
      <vt:lpstr>Importance of Good Communications</vt:lpstr>
      <vt:lpstr>Project Communications Management Processes</vt:lpstr>
      <vt:lpstr>Keys to Good Communications</vt:lpstr>
      <vt:lpstr>Importance of Face-to-Face Communication</vt:lpstr>
      <vt:lpstr>Encouraging More Face-to-Face Interactions</vt:lpstr>
      <vt:lpstr>Other Communication Considerations</vt:lpstr>
      <vt:lpstr>Determining the Number of Communications Channels</vt:lpstr>
      <vt:lpstr>Figure 10-2. The Impact of the Number of People on Communications Channels</vt:lpstr>
      <vt:lpstr>Planning Communications Management</vt:lpstr>
      <vt:lpstr>Communications Management Plan Contents</vt:lpstr>
      <vt:lpstr>Table 10-1. Sample Stakeholder Analysis for Project Communications</vt:lpstr>
      <vt:lpstr>Managing Communications</vt:lpstr>
      <vt:lpstr>Reporting Performance</vt:lpstr>
      <vt:lpstr>Table 10-3. Sample Template for a Monthly Progress Report</vt:lpstr>
      <vt:lpstr>Controlling Communications</vt:lpstr>
      <vt:lpstr>Suggestions for Improving Project Communications</vt:lpstr>
      <vt:lpstr>Running Effective Meetings</vt:lpstr>
      <vt:lpstr>Sample Collaborative Tools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173</cp:revision>
  <cp:lastPrinted>2016-05-01T21:44:02Z</cp:lastPrinted>
  <dcterms:created xsi:type="dcterms:W3CDTF">2001-07-05T23:10:12Z</dcterms:created>
  <dcterms:modified xsi:type="dcterms:W3CDTF">2018-08-26T22:23:32Z</dcterms:modified>
</cp:coreProperties>
</file>