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8" r:id="rId2"/>
  </p:sldMasterIdLst>
  <p:notesMasterIdLst>
    <p:notesMasterId r:id="rId38"/>
  </p:notesMasterIdLst>
  <p:handoutMasterIdLst>
    <p:handoutMasterId r:id="rId39"/>
  </p:handoutMasterIdLst>
  <p:sldIdLst>
    <p:sldId id="257" r:id="rId3"/>
    <p:sldId id="334" r:id="rId4"/>
    <p:sldId id="338" r:id="rId5"/>
    <p:sldId id="339" r:id="rId6"/>
    <p:sldId id="340" r:id="rId7"/>
    <p:sldId id="342" r:id="rId8"/>
    <p:sldId id="343" r:id="rId9"/>
    <p:sldId id="344" r:id="rId10"/>
    <p:sldId id="346" r:id="rId11"/>
    <p:sldId id="391" r:id="rId12"/>
    <p:sldId id="392" r:id="rId13"/>
    <p:sldId id="364" r:id="rId14"/>
    <p:sldId id="393" r:id="rId15"/>
    <p:sldId id="403" r:id="rId16"/>
    <p:sldId id="397" r:id="rId17"/>
    <p:sldId id="398" r:id="rId18"/>
    <p:sldId id="347" r:id="rId19"/>
    <p:sldId id="348" r:id="rId20"/>
    <p:sldId id="399" r:id="rId21"/>
    <p:sldId id="400" r:id="rId22"/>
    <p:sldId id="349" r:id="rId23"/>
    <p:sldId id="401" r:id="rId24"/>
    <p:sldId id="367" r:id="rId25"/>
    <p:sldId id="368" r:id="rId26"/>
    <p:sldId id="369" r:id="rId27"/>
    <p:sldId id="371" r:id="rId28"/>
    <p:sldId id="372" r:id="rId29"/>
    <p:sldId id="373" r:id="rId30"/>
    <p:sldId id="376" r:id="rId31"/>
    <p:sldId id="377" r:id="rId32"/>
    <p:sldId id="379" r:id="rId33"/>
    <p:sldId id="384" r:id="rId34"/>
    <p:sldId id="385" r:id="rId35"/>
    <p:sldId id="386" r:id="rId36"/>
    <p:sldId id="38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1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CE72C-ACCC-4D05-AEAA-ED5DAF005743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EB16-CEF4-4DC4-AE5E-84B8157B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6CF-F2F4-44AA-AD93-7472A933C4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E3AA-DC1A-4D77-A5FA-3C0663FE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28C206E-A81E-40E9-A6A3-A83CD71EE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EA6CB9E-84A0-45DA-81C2-C3F66A5CA2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88E397-22E9-4312-8417-493F9DFFC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586D89-9D2B-4FE0-85E8-99D6D71EDA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897986-E65C-47D6-9688-05105290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EC1763-9698-418F-8D31-FAB1D8D79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36603-1135-40FA-A0BC-093F4CF439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A1F818-4800-4080-991F-A0F6C4C6C6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E4B6-4DAA-41FE-80F7-442DE9852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8E42CA0-050B-4AB7-87A1-8D44934CD7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9BD9-98F9-44D7-A680-A8B68E79D6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87EA-8FFD-4F60-8B8D-F03D410A86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05A6-91D4-432A-9CE8-5BF91162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FD43-EC1A-4430-9548-08AA93B6D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5CE7-C2B8-4940-B39F-07D266A29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5B73-22FC-4F44-A8FE-63C691329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A8A4-5E77-4DFA-8523-BB2BD366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121F-75BC-442D-8003-1D92BA357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724F-EC1B-4F27-8C6E-3598EB883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86EE55E-B41D-4258-BEDF-F2FB37197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86EE55E-B41D-4258-BEDF-F2FB371971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10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8: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Quality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Cause-and-effect diagrams </a:t>
            </a:r>
            <a:r>
              <a:rPr lang="en-US" dirty="0" smtClean="0"/>
              <a:t>trace  complaints about quality problems back to the responsible production operations</a:t>
            </a:r>
          </a:p>
          <a:p>
            <a:r>
              <a:rPr lang="en-US" dirty="0" smtClean="0"/>
              <a:t>They help you find the root cause of a problem</a:t>
            </a:r>
          </a:p>
          <a:p>
            <a:r>
              <a:rPr lang="en-US" dirty="0" smtClean="0"/>
              <a:t>Also known as </a:t>
            </a:r>
            <a:r>
              <a:rPr lang="en-US" b="1" dirty="0" smtClean="0"/>
              <a:t>fishbone</a:t>
            </a:r>
            <a:r>
              <a:rPr lang="en-US" dirty="0" smtClean="0"/>
              <a:t> or </a:t>
            </a:r>
            <a:r>
              <a:rPr lang="en-US" b="1" dirty="0" smtClean="0"/>
              <a:t>Ishikawa diagrams</a:t>
            </a:r>
          </a:p>
          <a:p>
            <a:r>
              <a:rPr lang="en-US" dirty="0" smtClean="0"/>
              <a:t>Can also use the </a:t>
            </a:r>
            <a:r>
              <a:rPr lang="en-US" b="1" dirty="0" smtClean="0"/>
              <a:t>5 whys </a:t>
            </a:r>
            <a:r>
              <a:rPr lang="en-US" dirty="0" smtClean="0"/>
              <a:t>technique where you repeated ask the question “Why” (five is a good rule of thumb) to peel away the layers of symptoms that can lead to the root cause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Cause-and-Effect Diagrams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3DAAD-2A3C-46AE-849B-6623F3A1104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19112" y="285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8-2. Sample Cause-and-Effect Diagram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75423-FEAD-4D1F-A502-F8A9165B093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924800" cy="5126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57200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b="1" dirty="0" smtClean="0"/>
              <a:t> control chart</a:t>
            </a:r>
            <a:r>
              <a:rPr lang="en-US" sz="2400" dirty="0" smtClean="0"/>
              <a:t> is a graphic display of data that illustrates the results of a process over time</a:t>
            </a:r>
          </a:p>
          <a:p>
            <a:r>
              <a:rPr lang="en-US" sz="2400" dirty="0" smtClean="0"/>
              <a:t>The main use of control charts is to prevent defects, rather than to detect or reject them</a:t>
            </a:r>
          </a:p>
          <a:p>
            <a:r>
              <a:rPr lang="en-US" sz="2400" dirty="0" smtClean="0"/>
              <a:t>Quality control charts allow you to determine whether a process is in control or out of control</a:t>
            </a:r>
          </a:p>
          <a:p>
            <a:pPr lvl="1"/>
            <a:r>
              <a:rPr lang="en-US" sz="2200" dirty="0" smtClean="0"/>
              <a:t>When a process is in control, any variations in the results of the process are created by random events; processes that are in control do not need to be adjusted</a:t>
            </a:r>
          </a:p>
          <a:p>
            <a:pPr lvl="1"/>
            <a:r>
              <a:rPr lang="en-US" sz="2200" dirty="0" smtClean="0"/>
              <a:t>When a process is out of control, variations in the results of the process are caused by non-random events; you need to identify the causes of those non-random events and adjust the process to correct or eliminate them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 Charts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670760-B42D-4CD4-B296-DC6DC6E1E2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checksheet</a:t>
            </a:r>
            <a:r>
              <a:rPr lang="en-US" dirty="0" smtClean="0"/>
              <a:t> </a:t>
            </a:r>
            <a:r>
              <a:rPr lang="en-US" dirty="0"/>
              <a:t>is used to collect and analyze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It </a:t>
            </a:r>
            <a:r>
              <a:rPr lang="en-US" dirty="0"/>
              <a:t>is sometimes called </a:t>
            </a:r>
            <a:r>
              <a:rPr lang="en-US" dirty="0" smtClean="0"/>
              <a:t>a tally </a:t>
            </a:r>
            <a:r>
              <a:rPr lang="en-US" dirty="0"/>
              <a:t>sheet or checklist, depending on its </a:t>
            </a:r>
            <a:r>
              <a:rPr lang="en-US" dirty="0" smtClean="0"/>
              <a:t>format</a:t>
            </a:r>
          </a:p>
          <a:p>
            <a:r>
              <a:rPr lang="en-US" dirty="0"/>
              <a:t>In </a:t>
            </a:r>
            <a:r>
              <a:rPr lang="en-US" dirty="0" smtClean="0"/>
              <a:t>the example in Figure 8-4, </a:t>
            </a:r>
            <a:r>
              <a:rPr lang="en-US" dirty="0"/>
              <a:t>most complaints arrive via text </a:t>
            </a:r>
            <a:r>
              <a:rPr lang="en-US" dirty="0" smtClean="0"/>
              <a:t>message, and </a:t>
            </a:r>
            <a:r>
              <a:rPr lang="en-US" dirty="0"/>
              <a:t>there are more complaints on Monday and Tuesday than on </a:t>
            </a:r>
            <a:r>
              <a:rPr lang="en-US" dirty="0" smtClean="0"/>
              <a:t>other days </a:t>
            </a:r>
            <a:r>
              <a:rPr lang="en-US" dirty="0"/>
              <a:t>of the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might be useful in improving the </a:t>
            </a:r>
            <a:r>
              <a:rPr lang="en-US" dirty="0" smtClean="0"/>
              <a:t>process for </a:t>
            </a:r>
            <a:r>
              <a:rPr lang="en-US" dirty="0"/>
              <a:t>handling </a:t>
            </a:r>
            <a:r>
              <a:rPr lang="en-US" dirty="0" smtClean="0"/>
              <a:t>complaints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Checksheet</a:t>
            </a:r>
            <a:endParaRPr lang="en-US" dirty="0" smtClean="0"/>
          </a:p>
        </p:txBody>
      </p:sp>
      <p:sp>
        <p:nvSpPr>
          <p:cNvPr id="2765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2A0B34-F533-4D63-B65A-99612F28F66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8-4. Sample </a:t>
            </a:r>
            <a:r>
              <a:rPr lang="en-US" dirty="0" err="1" smtClean="0"/>
              <a:t>Checksheet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A6CB9E-84A0-45DA-81C2-C3F66A5CA2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" y="1890077"/>
            <a:ext cx="9099668" cy="30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histogram</a:t>
            </a:r>
            <a:r>
              <a:rPr lang="en-US" dirty="0" smtClean="0"/>
              <a:t> is a bar graph of a distribution of variables</a:t>
            </a:r>
          </a:p>
          <a:p>
            <a:r>
              <a:rPr lang="en-US" dirty="0" smtClean="0"/>
              <a:t>Each bar represents an attribute or characteristic of a problem or situation, and the height of the bar represents its frequency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BCF470-0548-46A6-B4BC-490E871490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8-6. Sample Histogram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F4FB31-0ADA-4918-A8FB-0CC2AB974DF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6" y="1268131"/>
            <a:ext cx="8785154" cy="43706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</a:t>
            </a:r>
            <a:r>
              <a:rPr lang="en-US" b="1" dirty="0" smtClean="0"/>
              <a:t> Pareto chart </a:t>
            </a:r>
            <a:r>
              <a:rPr lang="en-US" dirty="0" smtClean="0"/>
              <a:t>is a histogram that can help you identify and prioritize problem areas</a:t>
            </a:r>
          </a:p>
          <a:p>
            <a:pPr>
              <a:spcBef>
                <a:spcPct val="100000"/>
              </a:spcBef>
            </a:pPr>
            <a:r>
              <a:rPr lang="en-US" b="1" dirty="0" smtClean="0"/>
              <a:t>Pareto analysis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also called the 80-20 rule, meaning that 80 percent of problems are often due to 20 percent of the causes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Charts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2DC25-9D86-4306-B97B-599B3D4DF21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8-7. Sample Pareto Chart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8223030-3376-4AFB-B267-0ED1FBD23888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001000" cy="4999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Flowcharts are graphic displays of the logic and flow of processes that help you analyze how problems occur and how processes can be improved</a:t>
            </a:r>
          </a:p>
          <a:p>
            <a:r>
              <a:rPr lang="en-US" dirty="0" smtClean="0"/>
              <a:t>They show activities, decision points, and the order of how information is processed</a:t>
            </a:r>
          </a:p>
        </p:txBody>
      </p:sp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4B6D53-5AC6-46C5-B1A2-9F9C40AE9B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r>
              <a:rPr lang="en-US" sz="2800" dirty="0" smtClean="0"/>
              <a:t>Understand </a:t>
            </a:r>
            <a:r>
              <a:rPr lang="en-US" sz="2800" dirty="0"/>
              <a:t>the importance of project quality management for </a:t>
            </a:r>
            <a:r>
              <a:rPr lang="en-US" sz="2800" dirty="0" smtClean="0"/>
              <a:t>information technology </a:t>
            </a:r>
            <a:r>
              <a:rPr lang="en-US" sz="2800" dirty="0"/>
              <a:t>(IT) products and services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project quality management and understand how quality relates </a:t>
            </a:r>
            <a:r>
              <a:rPr lang="en-US" sz="2800" dirty="0" smtClean="0"/>
              <a:t>to various </a:t>
            </a:r>
            <a:r>
              <a:rPr lang="en-US" sz="2800" dirty="0"/>
              <a:t>aspects of IT projects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quality management planning and how quality and scope </a:t>
            </a:r>
            <a:r>
              <a:rPr lang="en-US" sz="2800" dirty="0" smtClean="0"/>
              <a:t>management are </a:t>
            </a:r>
            <a:r>
              <a:rPr lang="en-US" sz="2800" dirty="0"/>
              <a:t>related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the importance of quality assurance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the main outputs of the quality control </a:t>
            </a:r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296BA4-82CB-489D-93F6-CE8DCD9EDC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8-8. Sample Flowchart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BA335D-CFAA-4C4E-A640-030A6566B8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343025"/>
            <a:ext cx="7543799" cy="5082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47663" y="1828800"/>
            <a:ext cx="8262937" cy="46482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b="1" dirty="0" smtClean="0"/>
              <a:t>Statistical sampling</a:t>
            </a:r>
            <a:r>
              <a:rPr lang="en-US" dirty="0" smtClean="0"/>
              <a:t> involves choosing part of a population of interest for inspection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size of a sample depends on how representative you want the sample to be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Sample size formula: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 dirty="0" smtClean="0"/>
              <a:t>Sample size = .25 X (certainty factor/acceptable error)</a:t>
            </a:r>
            <a:r>
              <a:rPr lang="en-US" baseline="30000" dirty="0" smtClean="0"/>
              <a:t>2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Be sure to consult with an expert when using statistical analysis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95DAC-1155-4339-9100-F482C9622A8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8-1. Commonly Used Certainty Factors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3B0223-F880-4A58-B130-8752E90714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8917" name="Picture 5" descr="Tbl08-01.bmp"/>
          <p:cNvPicPr>
            <a:picLocks noChangeAspect="1"/>
          </p:cNvPicPr>
          <p:nvPr/>
        </p:nvPicPr>
        <p:blipFill>
          <a:blip r:embed="rId2"/>
          <a:srcRect t="14288"/>
          <a:stretch>
            <a:fillRect/>
          </a:stretch>
        </p:blipFill>
        <p:spPr bwMode="auto">
          <a:xfrm>
            <a:off x="84673" y="1981201"/>
            <a:ext cx="8754527" cy="148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Many IT professionals think of testing as a stage that comes near the end of IT product development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Testing should be done during almost every phase of the IT product development life cycle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64EE55-CC46-4099-BA93-20DAAE517B2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8-11. Testing Tasks in the Software Development Life Cycle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7D22170-80BA-4534-A7F9-4EAE258EE73F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33266"/>
            <a:ext cx="4429215" cy="55310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4791075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b="1" dirty="0" smtClean="0"/>
              <a:t>Unit testing</a:t>
            </a:r>
            <a:r>
              <a:rPr lang="en-US" dirty="0" smtClean="0"/>
              <a:t> tests each individual component (often a program) to ensure it is as defect-free as possible</a:t>
            </a:r>
          </a:p>
          <a:p>
            <a:pPr>
              <a:spcBef>
                <a:spcPct val="80000"/>
              </a:spcBef>
            </a:pPr>
            <a:r>
              <a:rPr lang="en-US" b="1" dirty="0" smtClean="0"/>
              <a:t>Integration testing</a:t>
            </a:r>
            <a:r>
              <a:rPr lang="en-US" dirty="0" smtClean="0"/>
              <a:t> occurs between unit and system testing to test functionally grouped components</a:t>
            </a:r>
          </a:p>
          <a:p>
            <a:pPr>
              <a:spcBef>
                <a:spcPct val="80000"/>
              </a:spcBef>
            </a:pPr>
            <a:r>
              <a:rPr lang="en-US" b="1" dirty="0" smtClean="0"/>
              <a:t>System testing</a:t>
            </a:r>
            <a:r>
              <a:rPr lang="en-US" dirty="0" smtClean="0"/>
              <a:t> tests the entire system as one entity</a:t>
            </a:r>
          </a:p>
          <a:p>
            <a:pPr>
              <a:spcBef>
                <a:spcPct val="80000"/>
              </a:spcBef>
            </a:pPr>
            <a:r>
              <a:rPr lang="en-US" b="1" dirty="0" smtClean="0"/>
              <a:t>User acceptance testing</a:t>
            </a:r>
            <a:r>
              <a:rPr lang="en-US" dirty="0" smtClean="0"/>
              <a:t> is an independent test performed by end users prior to accepting the delivered system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Tests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6DB0CC-6AAB-4D22-9E01-9F430D95A55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 dirty="0" smtClean="0"/>
              <a:t>Watts S. Humphrey, a renowned expert on software quality, defines a </a:t>
            </a:r>
            <a:r>
              <a:rPr lang="en-US" sz="2400" b="1" dirty="0" smtClean="0"/>
              <a:t>software defect</a:t>
            </a:r>
            <a:r>
              <a:rPr lang="en-US" sz="2400" dirty="0" smtClean="0"/>
              <a:t> as anything that must be changed before delivery of the program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Testing does not sufficiently prevent software defects because:</a:t>
            </a:r>
          </a:p>
          <a:p>
            <a:pPr lvl="1">
              <a:spcBef>
                <a:spcPct val="70000"/>
              </a:spcBef>
            </a:pPr>
            <a:r>
              <a:rPr lang="en-US" sz="2200" dirty="0" smtClean="0"/>
              <a:t>The number of ways to test a complex system is huge</a:t>
            </a:r>
          </a:p>
          <a:p>
            <a:pPr lvl="1">
              <a:spcBef>
                <a:spcPct val="70000"/>
              </a:spcBef>
            </a:pPr>
            <a:r>
              <a:rPr lang="en-US" sz="2200" dirty="0" smtClean="0"/>
              <a:t>Users will continue to invent new ways to use a system that its developers never considered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Humphrey suggests that people rethink the software development process to provide </a:t>
            </a:r>
            <a:r>
              <a:rPr lang="en-US" sz="2400" i="1" dirty="0" smtClean="0"/>
              <a:t>no</a:t>
            </a:r>
            <a:r>
              <a:rPr lang="en-US" sz="2400" dirty="0" smtClean="0"/>
              <a:t> potential defects when you enter system testing; developers must be responsible for providing error-free code at each stage of testing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68362"/>
          </a:xfrm>
        </p:spPr>
        <p:txBody>
          <a:bodyPr/>
          <a:lstStyle/>
          <a:p>
            <a:r>
              <a:rPr lang="en-US" dirty="0" smtClean="0"/>
              <a:t>Testing Alone Is Not Enough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017DF0-A1CC-4507-A58C-964BE21541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Modern quality management: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Requires customer satisfaction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Prefers prevention to inspection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Recognizes management responsibility for quality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Noteworthy quality experts include Deming, Juran, Crosby, Ishikawa, Taguchi, and Feigenbaum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Quality Management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17BAE0-4B91-4BC2-8B47-DFA974136E2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04925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Deming was famous for his work in rebuilding Japan and his 14 Points for Management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Juran wrote the </a:t>
            </a:r>
            <a:r>
              <a:rPr lang="en-US" sz="2600" i="1" dirty="0" smtClean="0"/>
              <a:t>Quality Control Handbook</a:t>
            </a:r>
            <a:r>
              <a:rPr lang="en-US" sz="2600" dirty="0" smtClean="0"/>
              <a:t> and ten steps to quality improvement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Crosby wrote </a:t>
            </a:r>
            <a:r>
              <a:rPr lang="en-US" sz="2600" i="1" dirty="0" smtClean="0"/>
              <a:t>Quality is Free</a:t>
            </a:r>
            <a:r>
              <a:rPr lang="en-US" sz="2600" dirty="0" smtClean="0"/>
              <a:t> and suggested that organizations strive for zero defects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Ishikawa developed the concepts of quality circles and fishbone diagrams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Taguchi developed methods for optimizing the process of engineering experimentation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Feigenbaum developed the concept of total quality control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Quality Experts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410598-9B69-41C2-9209-65D71AC7326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410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z="2600" b="1" dirty="0" smtClean="0"/>
              <a:t>ISO 9000 </a:t>
            </a:r>
            <a:r>
              <a:rPr lang="en-US" sz="2600" dirty="0" smtClean="0"/>
              <a:t>is a quality system standard that:</a:t>
            </a:r>
          </a:p>
          <a:p>
            <a:pPr lvl="1">
              <a:spcBef>
                <a:spcPct val="80000"/>
              </a:spcBef>
            </a:pPr>
            <a:r>
              <a:rPr lang="en-US" dirty="0" smtClean="0"/>
              <a:t>Is a three-part, continuous cycle of planning, controlling, and documenting quality in an organization</a:t>
            </a:r>
          </a:p>
          <a:p>
            <a:pPr lvl="1">
              <a:spcBef>
                <a:spcPct val="80000"/>
              </a:spcBef>
            </a:pPr>
            <a:r>
              <a:rPr lang="en-US" dirty="0" smtClean="0"/>
              <a:t>Provides minimum requirements needed for an organization to meet its quality certification standards</a:t>
            </a:r>
          </a:p>
          <a:p>
            <a:pPr lvl="1">
              <a:spcBef>
                <a:spcPct val="80000"/>
              </a:spcBef>
            </a:pPr>
            <a:r>
              <a:rPr lang="en-US" dirty="0" smtClean="0"/>
              <a:t>Helps organizations around the world reduce costs and improve customer satisfaction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See www.iso.org for more information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 Standards</a:t>
            </a:r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4E9A7D-F34F-408A-AE6C-B54E88579F3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458200" cy="4572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The International Organization for Standardization (ISO) defines </a:t>
            </a:r>
            <a:r>
              <a:rPr lang="en-US" b="1" dirty="0" smtClean="0"/>
              <a:t>quality</a:t>
            </a:r>
            <a:r>
              <a:rPr lang="en-US" dirty="0" smtClean="0"/>
              <a:t> as “the degree to which a set of inherent characteristics fulfils requirements” (ISO9000:2000)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Other experts define quality based on:</a:t>
            </a:r>
          </a:p>
          <a:p>
            <a:pPr lvl="1">
              <a:spcBef>
                <a:spcPct val="60000"/>
              </a:spcBef>
            </a:pPr>
            <a:r>
              <a:rPr lang="en-US" b="1" dirty="0" smtClean="0"/>
              <a:t>Conformance to requirements</a:t>
            </a:r>
            <a:r>
              <a:rPr lang="en-US" dirty="0" smtClean="0"/>
              <a:t>: The project’s processes and products meet written specifications</a:t>
            </a:r>
          </a:p>
          <a:p>
            <a:pPr lvl="1">
              <a:spcBef>
                <a:spcPct val="60000"/>
              </a:spcBef>
            </a:pPr>
            <a:r>
              <a:rPr lang="en-US" b="1" dirty="0" smtClean="0"/>
              <a:t>Fitness for use</a:t>
            </a:r>
            <a:r>
              <a:rPr lang="en-US" dirty="0" smtClean="0"/>
              <a:t>: A product can be used as it was intended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Quality?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247F9B-931D-42CA-BDB2-4E58BEDFA7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4582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Several suggestions for improving quality for IT projects include: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Establish leadership that promotes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Understand the cost of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Focus on organizational influences and workplace factors that affect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Follow maturity models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Information Technology Project Quality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F0EDE3-83E9-4417-B805-2D1A19CC59B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cost of quality</a:t>
            </a:r>
            <a:r>
              <a:rPr lang="en-US" dirty="0" smtClean="0"/>
              <a:t> is the cost of conformance plus the cost of nonconformance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Conformance</a:t>
            </a:r>
            <a:r>
              <a:rPr lang="en-US" dirty="0" smtClean="0"/>
              <a:t> means delivering products that meet requirements and fitness for use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nonconformance</a:t>
            </a:r>
            <a:r>
              <a:rPr lang="en-US" dirty="0" smtClean="0"/>
              <a:t> means taking responsibility for failures or not meeting quality expectations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study reported that software bugs cost the U.S. economy $59.6 billion each year and that one third of the bugs could be eliminated by an improved testing infrastructure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Quality</a:t>
            </a:r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8AE3BC-8A8A-45E1-9E7C-7D0B1B16348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3434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managers must understand and manage stakeholder expectations.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Expectations also vary by: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Organization’s culture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Geographic regions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 and Cultural Differences in Quality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D46068-986D-4A00-985E-5007A0D6C26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47244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/>
              <a:t>Maturity models</a:t>
            </a:r>
            <a:r>
              <a:rPr lang="en-US" dirty="0" smtClean="0"/>
              <a:t> are frameworks for helping organizations improve their processes and systems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Software Quality Function Deployment Model</a:t>
            </a:r>
            <a:r>
              <a:rPr lang="en-US" dirty="0" smtClean="0"/>
              <a:t> focuses on defining user requirements and planning software projects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The Software Engineering Institute’s </a:t>
            </a:r>
            <a:r>
              <a:rPr lang="en-US" b="1" dirty="0" smtClean="0"/>
              <a:t>Capability Maturity Model Integration </a:t>
            </a:r>
            <a:r>
              <a:rPr lang="en-US" dirty="0" smtClean="0"/>
              <a:t>is a process improvement approach that provides organizations with the essential elements of effective processes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608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Maturity Models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97B0AE-9ED8-4D3A-9184-69B28F79C1A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CMMI levels, from lowest to highest, are:</a:t>
            </a:r>
          </a:p>
          <a:p>
            <a:pPr lvl="1"/>
            <a:r>
              <a:rPr lang="en-US" sz="2200" dirty="0" smtClean="0"/>
              <a:t>Incomplete</a:t>
            </a:r>
          </a:p>
          <a:p>
            <a:pPr lvl="1"/>
            <a:r>
              <a:rPr lang="en-US" sz="2200" dirty="0" smtClean="0"/>
              <a:t>Performed</a:t>
            </a:r>
          </a:p>
          <a:p>
            <a:pPr lvl="1"/>
            <a:r>
              <a:rPr lang="en-US" sz="2200" dirty="0" smtClean="0"/>
              <a:t>Managed</a:t>
            </a:r>
          </a:p>
          <a:p>
            <a:pPr lvl="1"/>
            <a:r>
              <a:rPr lang="en-US" sz="2200" dirty="0" smtClean="0"/>
              <a:t>Defined</a:t>
            </a:r>
          </a:p>
          <a:p>
            <a:pPr lvl="1"/>
            <a:r>
              <a:rPr lang="en-US" sz="2200" dirty="0" smtClean="0"/>
              <a:t>Quantitatively Managed</a:t>
            </a:r>
          </a:p>
          <a:p>
            <a:pPr lvl="1"/>
            <a:r>
              <a:rPr lang="en-US" sz="2200" dirty="0" smtClean="0"/>
              <a:t>Optimizing</a:t>
            </a:r>
          </a:p>
          <a:p>
            <a:r>
              <a:rPr lang="en-US" sz="2400" dirty="0" smtClean="0"/>
              <a:t>Companies may not get to bid on government projects unless they have a CMMI Level 3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Levels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36F517-63F8-4410-8ED3-8EE3978F08B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quality management ensures that the project will satisfy the needs for which it was undertaken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Main processes include: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Plan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Perform quality assurance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Perform quality control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27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2C714-3C5F-4E07-AE88-D1AB390D02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15400" cy="4572000"/>
          </a:xfrm>
        </p:spPr>
        <p:txBody>
          <a:bodyPr/>
          <a:lstStyle/>
          <a:p>
            <a:r>
              <a:rPr lang="en-US" b="1" dirty="0" smtClean="0"/>
              <a:t>Project quality management </a:t>
            </a:r>
            <a:r>
              <a:rPr lang="en-US" dirty="0" smtClean="0"/>
              <a:t>ensures that the project will satisfy the needs for which it was undertaken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b="1" dirty="0" smtClean="0"/>
              <a:t>Planning quality </a:t>
            </a:r>
            <a:r>
              <a:rPr lang="en-US" b="1" dirty="0" smtClean="0"/>
              <a:t>management</a:t>
            </a:r>
            <a:r>
              <a:rPr lang="en-US" dirty="0" smtClean="0"/>
              <a:t>: </a:t>
            </a:r>
            <a:r>
              <a:rPr lang="en-US" dirty="0" smtClean="0"/>
              <a:t>Identifying which quality standards are relevant to the project and how to satisfy them; a </a:t>
            </a:r>
            <a:r>
              <a:rPr lang="en-US" b="1" dirty="0" smtClean="0"/>
              <a:t>metric</a:t>
            </a:r>
            <a:r>
              <a:rPr lang="en-US" dirty="0" smtClean="0"/>
              <a:t> is a standard of measurement</a:t>
            </a:r>
          </a:p>
          <a:p>
            <a:pPr lvl="1"/>
            <a:r>
              <a:rPr lang="en-US" b="1" dirty="0" smtClean="0"/>
              <a:t>Performing quality assurance</a:t>
            </a:r>
            <a:r>
              <a:rPr lang="en-US" dirty="0" smtClean="0"/>
              <a:t>: Periodically evaluating overall project performance to ensure the project will satisfy the relevant quality standards</a:t>
            </a:r>
          </a:p>
          <a:p>
            <a:pPr lvl="1"/>
            <a:r>
              <a:rPr lang="en-US" b="1" dirty="0" smtClean="0"/>
              <a:t>Performing quality control</a:t>
            </a:r>
            <a:r>
              <a:rPr lang="en-US" dirty="0" smtClean="0"/>
              <a:t>: Monitoring specific project results to ensure that they comply with the relevant quality standards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Project Quality Management?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F6B265-04DB-454D-BE0F-7642CB49FC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57325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Implies the ability to anticipate situations and prepare actions to bring about the desired outcome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Important to prevent defects by: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Selecting proper materials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Training and indoctrinating people in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Planning a process that ensures the appropriate outcome</a:t>
            </a: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Quality</a:t>
            </a: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A7F8E-D559-4615-9258-F6E51ABB80B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r>
              <a:rPr lang="en-US" sz="2400" b="1" dirty="0" smtClean="0"/>
              <a:t>Functionality</a:t>
            </a:r>
            <a:r>
              <a:rPr lang="en-US" sz="2400" dirty="0" smtClean="0"/>
              <a:t> is the degree to which a system performs its intended function</a:t>
            </a:r>
          </a:p>
          <a:p>
            <a:r>
              <a:rPr lang="en-US" sz="2400" b="1" dirty="0" smtClean="0"/>
              <a:t>Features</a:t>
            </a:r>
            <a:r>
              <a:rPr lang="en-US" sz="2400" dirty="0" smtClean="0"/>
              <a:t> are the system’s special characteristics that appeal to users</a:t>
            </a:r>
          </a:p>
          <a:p>
            <a:r>
              <a:rPr lang="en-US" sz="2400" b="1" dirty="0" smtClean="0"/>
              <a:t>System</a:t>
            </a:r>
            <a:r>
              <a:rPr lang="en-US" sz="2400" dirty="0" smtClean="0"/>
              <a:t> </a:t>
            </a:r>
            <a:r>
              <a:rPr lang="en-US" sz="2400" b="1" dirty="0" smtClean="0"/>
              <a:t>outputs</a:t>
            </a:r>
            <a:r>
              <a:rPr lang="en-US" sz="2400" dirty="0" smtClean="0"/>
              <a:t> are the screens and reports the system generates</a:t>
            </a:r>
          </a:p>
          <a:p>
            <a:r>
              <a:rPr lang="en-US" sz="2400" b="1" dirty="0" smtClean="0"/>
              <a:t>Performance</a:t>
            </a:r>
            <a:r>
              <a:rPr lang="en-US" sz="2400" dirty="0" smtClean="0"/>
              <a:t> addresses how well a product or service performs the customer’s intended use </a:t>
            </a:r>
          </a:p>
          <a:p>
            <a:r>
              <a:rPr lang="en-US" sz="2400" b="1" dirty="0" smtClean="0"/>
              <a:t>Reliability</a:t>
            </a:r>
            <a:r>
              <a:rPr lang="en-US" sz="2400" dirty="0" smtClean="0"/>
              <a:t> is the ability of a product or service to perform as expected under normal conditions</a:t>
            </a:r>
          </a:p>
          <a:p>
            <a:r>
              <a:rPr lang="en-US" sz="2400" b="1" dirty="0" smtClean="0"/>
              <a:t>Maintainability</a:t>
            </a:r>
            <a:r>
              <a:rPr lang="en-US" sz="2400" dirty="0" smtClean="0"/>
              <a:t> addresses the ease of performing maintenance on a product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Aspects of IT Projects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6CB4B6-255F-4F8D-9830-CD23385BB24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7630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managers are ultimately responsible for quality management on their projects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Several organizations and references can help project managers and their teams understand quality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International Organization for Standardization (www.iso.org)</a:t>
            </a:r>
          </a:p>
          <a:p>
            <a:pPr lvl="1">
              <a:spcBef>
                <a:spcPct val="100000"/>
              </a:spcBef>
            </a:pPr>
            <a:r>
              <a:rPr lang="en-US" dirty="0" smtClean="0"/>
              <a:t>IEEE (www.ieee.org)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Who’s Responsible for the Quality </a:t>
            </a:r>
            <a:br>
              <a:rPr lang="en-US" dirty="0" smtClean="0"/>
            </a:br>
            <a:r>
              <a:rPr lang="en-US" dirty="0" smtClean="0"/>
              <a:t>of Projects?</a:t>
            </a: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3F607C-2128-4D98-BE27-CA32B82E79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181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b="1" dirty="0" smtClean="0"/>
              <a:t>Quality assurance </a:t>
            </a:r>
            <a:r>
              <a:rPr lang="en-US" sz="2600" dirty="0" smtClean="0"/>
              <a:t>includes all the activities related to satisfying the relevant quality standards for a project</a:t>
            </a:r>
          </a:p>
          <a:p>
            <a:pPr>
              <a:spcBef>
                <a:spcPct val="40000"/>
              </a:spcBef>
            </a:pPr>
            <a:r>
              <a:rPr lang="en-US" sz="2600" dirty="0" smtClean="0"/>
              <a:t>Another goal of quality assurance is continuous quality improvement</a:t>
            </a:r>
          </a:p>
          <a:p>
            <a:pPr>
              <a:spcBef>
                <a:spcPct val="40000"/>
              </a:spcBef>
            </a:pPr>
            <a:r>
              <a:rPr lang="en-US" sz="2600" b="1" dirty="0" smtClean="0"/>
              <a:t>Benchmarking</a:t>
            </a:r>
            <a:r>
              <a:rPr lang="en-US" sz="2600" dirty="0" smtClean="0"/>
              <a:t> generates ideas for quality improvements by comparing specific project practices or product characteristics to those of other projects or products within or outside the performing organization </a:t>
            </a:r>
          </a:p>
          <a:p>
            <a:pPr>
              <a:spcBef>
                <a:spcPct val="40000"/>
              </a:spcBef>
            </a:pPr>
            <a:r>
              <a:rPr lang="en-US" sz="2600" dirty="0" smtClean="0"/>
              <a:t>A </a:t>
            </a:r>
            <a:r>
              <a:rPr lang="en-US" sz="2600" b="1" dirty="0" smtClean="0"/>
              <a:t>quality audit </a:t>
            </a:r>
            <a:r>
              <a:rPr lang="en-US" sz="2600" dirty="0" smtClean="0"/>
              <a:t>is a structured review of specific quality management activities that help identify lessons learned that could improve performance on current or future projects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Performing Quality Assurance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BD6018-CC30-4C37-9361-9FE90704E0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outputs of quality control are:</a:t>
            </a:r>
          </a:p>
          <a:p>
            <a:pPr lvl="1"/>
            <a:r>
              <a:rPr lang="en-US" dirty="0" smtClean="0"/>
              <a:t>Acceptance decisions</a:t>
            </a:r>
          </a:p>
          <a:p>
            <a:pPr lvl="1"/>
            <a:r>
              <a:rPr lang="en-US" dirty="0" smtClean="0"/>
              <a:t>Rework</a:t>
            </a:r>
          </a:p>
          <a:p>
            <a:pPr lvl="1"/>
            <a:r>
              <a:rPr lang="en-US" dirty="0" smtClean="0"/>
              <a:t>Process adjustments</a:t>
            </a:r>
          </a:p>
          <a:p>
            <a:r>
              <a:rPr lang="en-US" dirty="0" smtClean="0"/>
              <a:t>There are Seven Basic Tools of Quality that help in performing quality control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Quality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450B71-5623-48F0-A845-927659A4C3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1859</Words>
  <Application>Microsoft Office PowerPoint</Application>
  <PresentationFormat>On-screen Show (4:3)</PresentationFormat>
  <Paragraphs>224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8: Project Quality Management</vt:lpstr>
      <vt:lpstr>Learning Objectives</vt:lpstr>
      <vt:lpstr>What Is Project Quality?</vt:lpstr>
      <vt:lpstr>What Is Project Quality Management?</vt:lpstr>
      <vt:lpstr>Planning Quality</vt:lpstr>
      <vt:lpstr>Scope Aspects of IT Projects</vt:lpstr>
      <vt:lpstr>Who’s Responsible for the Quality  of Projects?</vt:lpstr>
      <vt:lpstr>Performing Quality Assurance</vt:lpstr>
      <vt:lpstr>Controlling Quality</vt:lpstr>
      <vt:lpstr>Cause-and-Effect Diagrams</vt:lpstr>
      <vt:lpstr>Figure 8-2. Sample Cause-and-Effect Diagram</vt:lpstr>
      <vt:lpstr>Quality Control Charts</vt:lpstr>
      <vt:lpstr>Checksheet</vt:lpstr>
      <vt:lpstr>Figure 8-4. Sample Checksheet</vt:lpstr>
      <vt:lpstr>Histograms</vt:lpstr>
      <vt:lpstr>Figure 8-6. Sample Histogram</vt:lpstr>
      <vt:lpstr>Pareto Charts</vt:lpstr>
      <vt:lpstr>Figure 8-7. Sample Pareto Chart</vt:lpstr>
      <vt:lpstr>Flowcharts</vt:lpstr>
      <vt:lpstr>Figure 8-8. Sample Flowchart</vt:lpstr>
      <vt:lpstr>Statistical Sampling</vt:lpstr>
      <vt:lpstr>Table 8-1. Commonly Used Certainty Factors</vt:lpstr>
      <vt:lpstr>Testing</vt:lpstr>
      <vt:lpstr>Figure 8-11. Testing Tasks in the Software Development Life Cycle</vt:lpstr>
      <vt:lpstr>Types of Tests</vt:lpstr>
      <vt:lpstr>Testing Alone Is Not Enough</vt:lpstr>
      <vt:lpstr>Modern Quality Management</vt:lpstr>
      <vt:lpstr>Quality Experts</vt:lpstr>
      <vt:lpstr>ISO Standards</vt:lpstr>
      <vt:lpstr>Improving Information Technology Project Quality</vt:lpstr>
      <vt:lpstr>The Cost of Quality</vt:lpstr>
      <vt:lpstr>Expectations and Cultural Differences in Quality</vt:lpstr>
      <vt:lpstr>Maturity Models</vt:lpstr>
      <vt:lpstr>CMMI Levels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144</cp:revision>
  <dcterms:created xsi:type="dcterms:W3CDTF">2001-07-05T23:10:12Z</dcterms:created>
  <dcterms:modified xsi:type="dcterms:W3CDTF">2018-04-23T01:32:15Z</dcterms:modified>
</cp:coreProperties>
</file>