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853" r:id="rId2"/>
  </p:sldMasterIdLst>
  <p:notesMasterIdLst>
    <p:notesMasterId r:id="rId32"/>
  </p:notesMasterIdLst>
  <p:handoutMasterIdLst>
    <p:handoutMasterId r:id="rId33"/>
  </p:handoutMasterIdLst>
  <p:sldIdLst>
    <p:sldId id="257" r:id="rId3"/>
    <p:sldId id="335" r:id="rId4"/>
    <p:sldId id="334" r:id="rId5"/>
    <p:sldId id="338" r:id="rId6"/>
    <p:sldId id="339" r:id="rId7"/>
    <p:sldId id="340" r:id="rId8"/>
    <p:sldId id="342" r:id="rId9"/>
    <p:sldId id="343" r:id="rId10"/>
    <p:sldId id="375" r:id="rId11"/>
    <p:sldId id="344" r:id="rId12"/>
    <p:sldId id="345" r:id="rId13"/>
    <p:sldId id="348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8" r:id="rId22"/>
    <p:sldId id="359" r:id="rId23"/>
    <p:sldId id="360" r:id="rId24"/>
    <p:sldId id="376" r:id="rId25"/>
    <p:sldId id="361" r:id="rId26"/>
    <p:sldId id="377" r:id="rId27"/>
    <p:sldId id="362" r:id="rId28"/>
    <p:sldId id="363" r:id="rId29"/>
    <p:sldId id="365" r:id="rId30"/>
    <p:sldId id="370" r:id="rId31"/>
  </p:sldIdLst>
  <p:sldSz cx="9144000" cy="6858000" type="screen4x3"/>
  <p:notesSz cx="6807200" cy="99393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hwalbe" initials="k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551" autoAdjust="0"/>
  </p:normalViewPr>
  <p:slideViewPr>
    <p:cSldViewPr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413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371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413" y="9442371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16ACC03-8B63-4662-AA1B-AE60329EE7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82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413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627" y="4721186"/>
            <a:ext cx="4991947" cy="447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371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413" y="9442371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4DE4318-E4BE-49A8-80E2-9AEFB83AE8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40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E47B17-5236-40BE-93D3-1F5307651A8C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49631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C96B9-AEB0-4855-A598-DE44B5ED19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E0B49-8E6C-48C0-9C9D-CC0639D27A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16714-5224-4BBE-BE6A-F6538172A4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351687C-7F23-40DE-8D48-D682CBC4E6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1"/>
          <p:cNvSpPr txBox="1">
            <a:spLocks/>
          </p:cNvSpPr>
          <p:nvPr/>
        </p:nvSpPr>
        <p:spPr>
          <a:xfrm>
            <a:off x="5486400" y="6492875"/>
            <a:ext cx="1600200" cy="365125"/>
          </a:xfrm>
          <a:prstGeom prst="rect">
            <a:avLst/>
          </a:prstGeom>
        </p:spPr>
        <p:txBody>
          <a:bodyPr anchor="b"/>
          <a:lstStyle>
            <a:lvl1pPr algn="l">
              <a:buFontTx/>
              <a:buNone/>
              <a:defRPr smtClean="0"/>
            </a:lvl1pPr>
          </a:lstStyle>
          <a:p>
            <a:pPr>
              <a:defRPr/>
            </a:pPr>
            <a:r>
              <a:rPr lang="en-US" sz="1200" dirty="0">
                <a:latin typeface="+mn-lt"/>
              </a:rPr>
              <a:t>Copyright </a:t>
            </a:r>
            <a:r>
              <a:rPr lang="en-US" sz="1200" dirty="0" smtClean="0">
                <a:latin typeface="+mn-lt"/>
              </a:rPr>
              <a:t>2014</a:t>
            </a:r>
            <a:endParaRPr lang="en-US" sz="1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2590800" cy="365125"/>
          </a:xfrm>
        </p:spPr>
        <p:txBody>
          <a:bodyPr/>
          <a:lstStyle>
            <a:lvl1pPr algn="l"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8588375" y="6492875"/>
            <a:ext cx="555625" cy="365125"/>
          </a:xfrm>
        </p:spPr>
        <p:txBody>
          <a:bodyPr/>
          <a:lstStyle>
            <a:lvl1pPr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67A05F08-4D91-4DD3-AB44-190E2F0DE4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580CC8A-ABB7-482E-8C2B-4DE6C9A0F6F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F525E1F-A032-423F-903A-16FD4F3765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437A066-44AD-455E-B081-1C1240CB71C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8F0624A-B2D8-4066-82F2-4F9B939B167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0210C-D799-4DEA-B074-B161F3F07B7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C11EE30-4E94-41E2-BBFA-34D8BC8494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07A2C-411A-4B00-AAEB-86CCF2AE39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C28D2F6-FB43-47CA-8ED3-D0D73BE959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BDA2E-8059-4A99-806C-B8590C0997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C2F3D-9BB1-46BB-9A9F-B7ED53867B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D446C-7EFF-4BFD-AD52-D1D8839675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93017-1DB7-4F27-A710-1ACE28A998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6B5A5-B7EF-4531-9773-298C75B5F4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3361-36D7-44F1-B201-D9F04B1512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3F523-31A3-47E3-9C41-80295EB87E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2F7B6-AD22-46C8-B4C1-BCA82B5010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F2838-0339-4453-987B-447D99B1EC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E60384C-C024-4815-83EE-8847E6151A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600200"/>
            <a:ext cx="8229600" cy="13493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Chapter </a:t>
            </a:r>
            <a:r>
              <a:rPr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7:</a:t>
            </a:r>
            <a: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/>
            </a:r>
            <a:b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Project Cost Management</a:t>
            </a:r>
            <a:endParaRPr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3657600"/>
            <a:ext cx="579120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Information Technology Project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Management, Seventh Edition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5791200"/>
            <a:ext cx="4793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See the text itself for full citations.</a:t>
            </a:r>
            <a:endParaRPr lang="en-US" dirty="0"/>
          </a:p>
        </p:txBody>
      </p:sp>
      <p:pic>
        <p:nvPicPr>
          <p:cNvPr id="8" name="Picture 5" descr="Information Technology Project Manag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153" y="3034843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managers must take cost estimates seriously if they want to complete projects within budget constraints</a:t>
            </a:r>
          </a:p>
          <a:p>
            <a:r>
              <a:rPr lang="en-US" dirty="0" smtClean="0"/>
              <a:t>It’s important to know the types of cost estimates, how to prepare cost estimates, and typical problems associated with IT cost estimates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Costs</a:t>
            </a:r>
          </a:p>
        </p:txBody>
      </p:sp>
      <p:sp>
        <p:nvSpPr>
          <p:cNvPr id="3277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4721FD-A3A0-4E27-912F-6F8645958C4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Table 7-2. Types of Cost Estimates</a:t>
            </a:r>
          </a:p>
        </p:txBody>
      </p:sp>
      <p:sp>
        <p:nvSpPr>
          <p:cNvPr id="33796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B2A4FAAA-2A73-4318-BAD7-1E94D370EBD7}" type="slidenum">
              <a:rPr lang="en-US" smtClean="0"/>
              <a:pPr>
                <a:buFontTx/>
                <a:buNone/>
                <a:defRPr/>
              </a:pPr>
              <a:t>11</a:t>
            </a:fld>
            <a:endParaRPr lang="en-US" dirty="0"/>
          </a:p>
        </p:txBody>
      </p:sp>
      <p:pic>
        <p:nvPicPr>
          <p:cNvPr id="33797" name="Picture 7" descr="Tbl07-02.bmp"/>
          <p:cNvPicPr>
            <a:picLocks noChangeAspect="1"/>
          </p:cNvPicPr>
          <p:nvPr/>
        </p:nvPicPr>
        <p:blipFill>
          <a:blip r:embed="rId2"/>
          <a:srcRect t="9091"/>
          <a:stretch>
            <a:fillRect/>
          </a:stretch>
        </p:blipFill>
        <p:spPr bwMode="auto">
          <a:xfrm>
            <a:off x="352425" y="2057400"/>
            <a:ext cx="843915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305800" cy="5334000"/>
          </a:xfrm>
        </p:spPr>
        <p:txBody>
          <a:bodyPr/>
          <a:lstStyle/>
          <a:p>
            <a:r>
              <a:rPr lang="en-US" dirty="0" smtClean="0"/>
              <a:t>Basic tools and techniques for cost estimates:</a:t>
            </a:r>
          </a:p>
          <a:p>
            <a:pPr lvl="1"/>
            <a:r>
              <a:rPr lang="en-US" b="1" u="sng" dirty="0" smtClean="0"/>
              <a:t>Analogous </a:t>
            </a:r>
            <a:r>
              <a:rPr lang="en-US" u="sng" dirty="0" smtClean="0"/>
              <a:t>or</a:t>
            </a:r>
            <a:r>
              <a:rPr lang="en-US" b="1" u="sng" dirty="0" smtClean="0"/>
              <a:t> top-down estimates</a:t>
            </a:r>
            <a:r>
              <a:rPr lang="en-US" b="1" dirty="0" smtClean="0"/>
              <a:t>: </a:t>
            </a:r>
            <a:r>
              <a:rPr lang="en-US" dirty="0" smtClean="0"/>
              <a:t>use the actual cost of a previous, similar project as the basis for estimating the cost of the current project </a:t>
            </a:r>
          </a:p>
          <a:p>
            <a:pPr lvl="1"/>
            <a:r>
              <a:rPr lang="en-US" b="1" u="sng" dirty="0" smtClean="0"/>
              <a:t>Bottom-up estimates</a:t>
            </a:r>
            <a:r>
              <a:rPr lang="en-US" b="1" dirty="0" smtClean="0"/>
              <a:t>:</a:t>
            </a:r>
            <a:r>
              <a:rPr lang="en-US" dirty="0" smtClean="0"/>
              <a:t> involve estimating individual work items or activities and summing them to get a project total </a:t>
            </a:r>
          </a:p>
          <a:p>
            <a:pPr lvl="1"/>
            <a:r>
              <a:rPr lang="en-US" b="1" u="sng" dirty="0" smtClean="0"/>
              <a:t>Parametric modeling </a:t>
            </a:r>
            <a:r>
              <a:rPr lang="en-US" dirty="0" smtClean="0"/>
              <a:t>uses project characteristics (parameters) in a mathematical model to estimate project costs 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915400" cy="652463"/>
          </a:xfrm>
        </p:spPr>
        <p:txBody>
          <a:bodyPr>
            <a:normAutofit fontScale="90000"/>
          </a:bodyPr>
          <a:lstStyle/>
          <a:p>
            <a:r>
              <a:rPr lang="en-US" smtClean="0"/>
              <a:t>Cost Estimation Tools and Techniques</a:t>
            </a:r>
            <a:endParaRPr lang="en-US" sz="4800" smtClean="0"/>
          </a:p>
        </p:txBody>
      </p:sp>
      <p:sp>
        <p:nvSpPr>
          <p:cNvPr id="3686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CA1164-1E66-4728-BD22-9CEFEE3019E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458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Estimates are done too quickly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People lack estimating experience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Human beings are biased toward underestimation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Management desires accuracy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Typical Problems with IT Cost Estimates</a:t>
            </a:r>
          </a:p>
        </p:txBody>
      </p:sp>
      <p:sp>
        <p:nvSpPr>
          <p:cNvPr id="3789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44AFA2-5261-400E-B694-205D28302F2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305800" cy="4572000"/>
          </a:xfrm>
        </p:spPr>
        <p:txBody>
          <a:bodyPr/>
          <a:lstStyle/>
          <a:p>
            <a:r>
              <a:rPr lang="en-US" dirty="0" smtClean="0"/>
              <a:t>See pages 284-289 for a detailed example of creating a cost estimate for the Surveyor Pro project described in the opening case</a:t>
            </a:r>
          </a:p>
          <a:p>
            <a:r>
              <a:rPr lang="en-US" dirty="0" smtClean="0"/>
              <a:t>Before creating an estimate, know what it will be used for, gather as much information as possible, and clarify the ground rules and assumptions for the estimate</a:t>
            </a:r>
          </a:p>
          <a:p>
            <a:r>
              <a:rPr lang="en-US" dirty="0" smtClean="0"/>
              <a:t>If possible, estimate costs by major WBS categories</a:t>
            </a:r>
          </a:p>
          <a:p>
            <a:r>
              <a:rPr lang="en-US" dirty="0" smtClean="0"/>
              <a:t>Create a cost model to make it easy to make changes to  and document the estimate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868362"/>
          </a:xfrm>
        </p:spPr>
        <p:txBody>
          <a:bodyPr/>
          <a:lstStyle/>
          <a:p>
            <a:r>
              <a:rPr lang="en-US" smtClean="0"/>
              <a:t>Sample Cost Estimate</a:t>
            </a:r>
          </a:p>
        </p:txBody>
      </p:sp>
      <p:sp>
        <p:nvSpPr>
          <p:cNvPr id="3891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89100D-62CE-45A5-8F36-EA508C727B8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Figure 7-2. Surveyor Pro Project Cost Estimate</a:t>
            </a:r>
          </a:p>
        </p:txBody>
      </p:sp>
      <p:sp>
        <p:nvSpPr>
          <p:cNvPr id="39940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C0618DA8-A2F6-4956-A9FC-B37EA1B1ABA1}" type="slidenum">
              <a:rPr lang="en-US" smtClean="0"/>
              <a:pPr>
                <a:buFontTx/>
                <a:buNone/>
                <a:defRPr/>
              </a:pPr>
              <a:t>15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64820"/>
            <a:ext cx="7696199" cy="57856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020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Figure 7-3. Surveyor Pro Software Development Estimate</a:t>
            </a:r>
          </a:p>
        </p:txBody>
      </p:sp>
      <p:sp>
        <p:nvSpPr>
          <p:cNvPr id="40964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DBD7AE8-2AE4-4923-88E4-A0ECF81B017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" y="1143000"/>
            <a:ext cx="8453438" cy="53025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10600" cy="4791075"/>
          </a:xfrm>
        </p:spPr>
        <p:txBody>
          <a:bodyPr/>
          <a:lstStyle/>
          <a:p>
            <a:r>
              <a:rPr lang="en-US" dirty="0" smtClean="0"/>
              <a:t>Cost budgeting involves allocating the project cost estimate to individual work items over time</a:t>
            </a:r>
          </a:p>
          <a:p>
            <a:r>
              <a:rPr lang="en-US" dirty="0" smtClean="0"/>
              <a:t>The WBS is a required input to the cost budgeting process since it defines the work items</a:t>
            </a:r>
          </a:p>
          <a:p>
            <a:r>
              <a:rPr lang="en-US" dirty="0" smtClean="0"/>
              <a:t>Important goal is to produce a </a:t>
            </a:r>
            <a:r>
              <a:rPr lang="en-US" b="1" dirty="0" smtClean="0"/>
              <a:t>cost baseline</a:t>
            </a:r>
            <a:endParaRPr lang="en-US" dirty="0" smtClean="0"/>
          </a:p>
          <a:p>
            <a:pPr lvl="1"/>
            <a:r>
              <a:rPr lang="en-US" dirty="0" smtClean="0"/>
              <a:t>a time-phased budget that project managers use to measure and monitor cost performance 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213" y="0"/>
            <a:ext cx="8967787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Determining the Budget</a:t>
            </a:r>
          </a:p>
        </p:txBody>
      </p:sp>
      <p:sp>
        <p:nvSpPr>
          <p:cNvPr id="4198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A85C03-A3EA-4B00-B6AA-9DC4B996F94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smtClean="0"/>
              <a:t>Figure 7-4. Surveyor Pro Project Cost Baseline</a:t>
            </a:r>
          </a:p>
        </p:txBody>
      </p:sp>
      <p:sp>
        <p:nvSpPr>
          <p:cNvPr id="43012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ED5328D6-3EB7-4C2A-8389-762E5618835F}" type="slidenum">
              <a:rPr lang="en-US" smtClean="0"/>
              <a:pPr>
                <a:buFontTx/>
                <a:buNone/>
                <a:defRPr/>
              </a:pPr>
              <a:t>18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1" y="1538428"/>
            <a:ext cx="8872929" cy="379557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66800"/>
            <a:ext cx="8153400" cy="4724400"/>
          </a:xfrm>
        </p:spPr>
        <p:txBody>
          <a:bodyPr/>
          <a:lstStyle/>
          <a:p>
            <a:r>
              <a:rPr lang="en-US" dirty="0" smtClean="0"/>
              <a:t>Project cost control includes</a:t>
            </a:r>
          </a:p>
          <a:p>
            <a:pPr lvl="1"/>
            <a:r>
              <a:rPr lang="en-US" dirty="0" smtClean="0"/>
              <a:t>Monitoring cost performance</a:t>
            </a:r>
          </a:p>
          <a:p>
            <a:pPr lvl="1"/>
            <a:r>
              <a:rPr lang="en-US" dirty="0" smtClean="0"/>
              <a:t>Ensuring that only appropriate project changes are included in a revised cost baseline</a:t>
            </a:r>
          </a:p>
          <a:p>
            <a:pPr lvl="1"/>
            <a:r>
              <a:rPr lang="en-US" dirty="0" smtClean="0"/>
              <a:t>Informing project stakeholders of authorized changes to the project that will affect costs</a:t>
            </a:r>
          </a:p>
          <a:p>
            <a:r>
              <a:rPr lang="en-US" dirty="0" smtClean="0"/>
              <a:t>Many organizations around the globe have problems with cost control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229600" cy="577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Controlling Costs</a:t>
            </a:r>
          </a:p>
        </p:txBody>
      </p:sp>
      <p:sp>
        <p:nvSpPr>
          <p:cNvPr id="4403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9CC44F1-BF8B-46B8-A195-54FF54A895E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importance of project cost management</a:t>
            </a:r>
          </a:p>
          <a:p>
            <a:r>
              <a:rPr lang="en-US" dirty="0" smtClean="0"/>
              <a:t>Explain </a:t>
            </a:r>
            <a:r>
              <a:rPr lang="en-US" dirty="0"/>
              <a:t>basic </a:t>
            </a:r>
            <a:r>
              <a:rPr lang="en-US" u="sng" dirty="0"/>
              <a:t>project cost management principles, concepts, and terms</a:t>
            </a:r>
          </a:p>
          <a:p>
            <a:r>
              <a:rPr lang="en-US" u="sng" dirty="0" smtClean="0"/>
              <a:t>Describe </a:t>
            </a:r>
            <a:r>
              <a:rPr lang="en-US" u="sng" dirty="0"/>
              <a:t>the process of planning cost management</a:t>
            </a:r>
          </a:p>
          <a:p>
            <a:r>
              <a:rPr lang="en-US" dirty="0" smtClean="0"/>
              <a:t>Discuss </a:t>
            </a:r>
            <a:r>
              <a:rPr lang="en-US" dirty="0"/>
              <a:t>different types of cost estimates and methods for preparing them</a:t>
            </a:r>
            <a:endParaRPr lang="en-US" dirty="0" smtClean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Objectives</a:t>
            </a:r>
          </a:p>
        </p:txBody>
      </p:sp>
      <p:sp>
        <p:nvSpPr>
          <p:cNvPr id="2150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4FE848D-4656-45B6-9A98-5B95985B24C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458200" cy="4724400"/>
          </a:xfrm>
        </p:spPr>
        <p:txBody>
          <a:bodyPr/>
          <a:lstStyle/>
          <a:p>
            <a:r>
              <a:rPr lang="en-US" b="1" u="sng" dirty="0" smtClean="0"/>
              <a:t>EVM</a:t>
            </a:r>
            <a:r>
              <a:rPr lang="en-US" b="1" dirty="0" smtClean="0"/>
              <a:t> </a:t>
            </a:r>
            <a:r>
              <a:rPr lang="en-US" dirty="0" smtClean="0"/>
              <a:t>is a project performance measurement technique that integrates scope, time, and cost data</a:t>
            </a:r>
          </a:p>
          <a:p>
            <a:r>
              <a:rPr lang="en-US" dirty="0" smtClean="0"/>
              <a:t>Given a </a:t>
            </a:r>
            <a:r>
              <a:rPr lang="en-US" b="1" dirty="0" smtClean="0"/>
              <a:t>baseline</a:t>
            </a:r>
            <a:r>
              <a:rPr lang="en-US" dirty="0" smtClean="0"/>
              <a:t> (original plan plus approved changes), </a:t>
            </a:r>
            <a:r>
              <a:rPr lang="en-US" u="sng" dirty="0" smtClean="0"/>
              <a:t>you can determine how well the project is meeting its goals</a:t>
            </a:r>
          </a:p>
          <a:p>
            <a:r>
              <a:rPr lang="en-US" dirty="0" smtClean="0"/>
              <a:t>You must </a:t>
            </a:r>
            <a:r>
              <a:rPr lang="en-US" u="sng" dirty="0" smtClean="0"/>
              <a:t>enter actual information periodically to use EVM</a:t>
            </a:r>
          </a:p>
          <a:p>
            <a:r>
              <a:rPr lang="en-US" dirty="0" smtClean="0"/>
              <a:t>More and more organizations around the world are using EVM to help control project costs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7313" y="0"/>
            <a:ext cx="9056687" cy="1066800"/>
          </a:xfrm>
        </p:spPr>
        <p:txBody>
          <a:bodyPr/>
          <a:lstStyle/>
          <a:p>
            <a:r>
              <a:rPr lang="en-US" smtClean="0"/>
              <a:t>Earned Value Management (EVM)</a:t>
            </a:r>
          </a:p>
        </p:txBody>
      </p:sp>
      <p:sp>
        <p:nvSpPr>
          <p:cNvPr id="4608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7946CA-C215-4819-A905-54A78399ECD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305800" cy="4791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The </a:t>
            </a:r>
            <a:r>
              <a:rPr lang="en-US" sz="2000" b="1" u="sng" dirty="0" smtClean="0"/>
              <a:t>planned value (PV),</a:t>
            </a:r>
            <a:r>
              <a:rPr lang="en-US" sz="2000" u="sng" dirty="0" smtClean="0"/>
              <a:t> </a:t>
            </a:r>
            <a:r>
              <a:rPr lang="en-US" sz="2000" dirty="0"/>
              <a:t> </a:t>
            </a:r>
            <a:r>
              <a:rPr lang="en-US" sz="2000" dirty="0" smtClean="0"/>
              <a:t>also </a:t>
            </a:r>
            <a:r>
              <a:rPr lang="en-US" sz="2000" u="sng" dirty="0" smtClean="0"/>
              <a:t>called the budget</a:t>
            </a:r>
            <a:r>
              <a:rPr lang="en-US" sz="2000" dirty="0" smtClean="0"/>
              <a:t>, is that portion of the approved total cost estimate planned to be spent on an activity during a given period</a:t>
            </a:r>
          </a:p>
          <a:p>
            <a:pPr>
              <a:lnSpc>
                <a:spcPct val="90000"/>
              </a:lnSpc>
            </a:pPr>
            <a:r>
              <a:rPr lang="en-US" sz="2000" b="1" u="sng" dirty="0" smtClean="0"/>
              <a:t>Actual cost (AC</a:t>
            </a:r>
            <a:r>
              <a:rPr lang="en-US" sz="2000" b="1" dirty="0" smtClean="0"/>
              <a:t>),</a:t>
            </a:r>
            <a:r>
              <a:rPr lang="en-US" sz="2000" dirty="0" smtClean="0"/>
              <a:t> called actual cost of work performed, is the </a:t>
            </a:r>
            <a:r>
              <a:rPr lang="en-US" sz="2000" u="sng" dirty="0" smtClean="0"/>
              <a:t>total of direct and indirect costs incurred in accomplishing work on an activity during a given period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The </a:t>
            </a:r>
            <a:r>
              <a:rPr lang="en-US" sz="2000" b="1" u="sng" dirty="0" smtClean="0"/>
              <a:t>earned value (EV</a:t>
            </a:r>
            <a:r>
              <a:rPr lang="en-US" sz="2000" b="1" dirty="0" smtClean="0"/>
              <a:t>),</a:t>
            </a:r>
            <a:r>
              <a:rPr lang="en-US" sz="2000" dirty="0" smtClean="0"/>
              <a:t>  is an estimate of the </a:t>
            </a:r>
            <a:r>
              <a:rPr lang="en-US" sz="2000" u="sng" dirty="0" smtClean="0"/>
              <a:t>value of the physical work actually completed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EV is based on the original planned costs for the project or activity and the rate at which the team is completing work on the project or activity to date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0"/>
            <a:ext cx="8791575" cy="1066800"/>
          </a:xfrm>
        </p:spPr>
        <p:txBody>
          <a:bodyPr/>
          <a:lstStyle/>
          <a:p>
            <a:r>
              <a:rPr lang="en-US" smtClean="0"/>
              <a:t>Earned Value Management Terms</a:t>
            </a:r>
          </a:p>
        </p:txBody>
      </p:sp>
      <p:sp>
        <p:nvSpPr>
          <p:cNvPr id="4710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695B36-0208-4B95-A7C4-58E4F7CCDE9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4582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u="sng" dirty="0" smtClean="0"/>
              <a:t>Rate of performance (RP)</a:t>
            </a:r>
            <a:r>
              <a:rPr lang="en-US" sz="2000" u="sng" dirty="0" smtClean="0"/>
              <a:t> is the ratio of actual work completed to the percentage of work planned to have been completed</a:t>
            </a:r>
            <a:r>
              <a:rPr lang="en-US" sz="2000" dirty="0" smtClean="0"/>
              <a:t> at any given time during the life of the project or activity</a:t>
            </a:r>
          </a:p>
          <a:p>
            <a:pPr>
              <a:lnSpc>
                <a:spcPct val="90000"/>
              </a:lnSpc>
            </a:pPr>
            <a:r>
              <a:rPr lang="en-US" sz="2000" u="sng" dirty="0" smtClean="0"/>
              <a:t>Example</a:t>
            </a:r>
            <a:r>
              <a:rPr lang="en-US" sz="2000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1600" i="1" dirty="0" smtClean="0"/>
              <a:t>A project involved purchasing and installing a new web server. According to the budget , it would take one week and will cost a total of $10,000 (</a:t>
            </a:r>
            <a:r>
              <a:rPr lang="en-US" sz="1600" i="1" dirty="0" err="1" smtClean="0"/>
              <a:t>labour</a:t>
            </a:r>
            <a:r>
              <a:rPr lang="en-US" sz="1600" i="1" dirty="0" smtClean="0"/>
              <a:t> cost, hardware and software).</a:t>
            </a:r>
          </a:p>
          <a:p>
            <a:pPr lvl="2">
              <a:lnSpc>
                <a:spcPct val="90000"/>
              </a:lnSpc>
            </a:pPr>
            <a:r>
              <a:rPr lang="en-US" sz="1400" b="1" u="sng" dirty="0" smtClean="0"/>
              <a:t>Planned Value (PV)  = $10,000  </a:t>
            </a:r>
          </a:p>
          <a:p>
            <a:pPr lvl="1">
              <a:lnSpc>
                <a:spcPct val="90000"/>
              </a:lnSpc>
            </a:pPr>
            <a:r>
              <a:rPr lang="en-US" sz="1600" i="1" dirty="0" smtClean="0"/>
              <a:t>Suppose </a:t>
            </a:r>
            <a:r>
              <a:rPr lang="en-US" sz="1600" i="1" dirty="0"/>
              <a:t>the server installation was halfway completed by the end of week 1. </a:t>
            </a:r>
            <a:endParaRPr lang="en-US" sz="1600" i="1" dirty="0" smtClean="0"/>
          </a:p>
          <a:p>
            <a:pPr lvl="2">
              <a:lnSpc>
                <a:spcPct val="90000"/>
              </a:lnSpc>
            </a:pPr>
            <a:r>
              <a:rPr lang="en-US" sz="1400" b="1" u="sng" dirty="0" smtClean="0"/>
              <a:t>Rate of performance (RP) for first week = 50%  (actual work completed)</a:t>
            </a:r>
          </a:p>
          <a:p>
            <a:pPr lvl="2">
              <a:lnSpc>
                <a:spcPct val="90000"/>
              </a:lnSpc>
            </a:pPr>
            <a:r>
              <a:rPr lang="en-US" sz="1400" b="1" u="sng" dirty="0" smtClean="0"/>
              <a:t>Earned value (EV) for first week = $5000 (earned value estimate after one week) </a:t>
            </a:r>
            <a:r>
              <a:rPr lang="en-US" sz="1400" b="1" u="sng" dirty="0">
                <a:sym typeface="Wingdings" panose="05000000000000000000" pitchFamily="2" charset="2"/>
              </a:rPr>
              <a:t></a:t>
            </a:r>
            <a:r>
              <a:rPr lang="en-US" sz="1400" b="1" u="sng" dirty="0"/>
              <a:t>  </a:t>
            </a:r>
            <a:endParaRPr lang="en-US" sz="1400" b="1" u="sng" dirty="0" smtClean="0"/>
          </a:p>
          <a:p>
            <a:pPr marL="630238" lvl="2" indent="0">
              <a:lnSpc>
                <a:spcPct val="90000"/>
              </a:lnSpc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  </a:t>
            </a:r>
            <a:r>
              <a:rPr lang="en-US" sz="1400" b="1" u="sng" dirty="0" smtClean="0"/>
              <a:t>($</a:t>
            </a:r>
            <a:r>
              <a:rPr lang="en-US" sz="1400" b="1" u="sng" dirty="0"/>
              <a:t>10,000 * </a:t>
            </a:r>
            <a:r>
              <a:rPr lang="en-US" sz="1400" b="1" u="sng" dirty="0" smtClean="0"/>
              <a:t>50%)  </a:t>
            </a:r>
            <a:r>
              <a:rPr lang="en-US" sz="1400" b="1" u="sng" dirty="0" smtClean="0">
                <a:solidFill>
                  <a:srgbClr val="FF0000"/>
                </a:solidFill>
              </a:rPr>
              <a:t>[EV = PV * RP]</a:t>
            </a:r>
            <a:endParaRPr lang="en-US" sz="1400" b="1" u="sng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600" i="1" dirty="0" smtClean="0"/>
              <a:t>It </a:t>
            </a:r>
            <a:r>
              <a:rPr lang="en-US" sz="1600" i="1" dirty="0"/>
              <a:t>actually </a:t>
            </a:r>
            <a:r>
              <a:rPr lang="en-US" sz="1600" i="1" dirty="0" smtClean="0"/>
              <a:t>took two weeks and cost of $20,000 to purchase and install the new server. $15,000 of the cost was incurred in the first week and $5000 in the second week. </a:t>
            </a:r>
          </a:p>
          <a:p>
            <a:pPr lvl="2">
              <a:lnSpc>
                <a:spcPct val="90000"/>
              </a:lnSpc>
            </a:pPr>
            <a:r>
              <a:rPr lang="en-US" sz="1400" b="1" u="sng" dirty="0" smtClean="0"/>
              <a:t>Actual cost (AC) for first week = $15,000 </a:t>
            </a:r>
          </a:p>
          <a:p>
            <a:pPr lvl="2">
              <a:lnSpc>
                <a:spcPct val="90000"/>
              </a:lnSpc>
            </a:pPr>
            <a:r>
              <a:rPr lang="en-US" sz="1400" b="1" u="sng" dirty="0" smtClean="0"/>
              <a:t>Cost variance (CV) for the first week = -$10,000 </a:t>
            </a:r>
            <a:r>
              <a:rPr lang="en-US" sz="1400" b="1" u="sng" dirty="0" smtClean="0">
                <a:sym typeface="Wingdings" panose="05000000000000000000" pitchFamily="2" charset="2"/>
              </a:rPr>
              <a:t></a:t>
            </a:r>
            <a:r>
              <a:rPr lang="en-US" sz="1400" b="1" u="sng" dirty="0" smtClean="0"/>
              <a:t> ($5000 - $15,000) </a:t>
            </a:r>
            <a:r>
              <a:rPr lang="en-US" sz="1400" b="1" u="sng" dirty="0" smtClean="0">
                <a:solidFill>
                  <a:srgbClr val="FF0000"/>
                </a:solidFill>
              </a:rPr>
              <a:t>[CV = EV – AC]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è"/>
            </a:pPr>
            <a:r>
              <a:rPr lang="en-US" sz="1400" b="1" dirty="0" smtClean="0">
                <a:sym typeface="Wingdings" panose="05000000000000000000" pitchFamily="2" charset="2"/>
              </a:rPr>
              <a:t> </a:t>
            </a:r>
            <a:r>
              <a:rPr lang="en-US" sz="1400" b="1" dirty="0">
                <a:sym typeface="Wingdings" panose="05000000000000000000" pitchFamily="2" charset="2"/>
              </a:rPr>
              <a:t>If CV is negative means performing the work cost more than planned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è"/>
            </a:pPr>
            <a:r>
              <a:rPr lang="en-US" sz="1400" b="1" dirty="0" smtClean="0">
                <a:sym typeface="Wingdings" panose="05000000000000000000" pitchFamily="2" charset="2"/>
              </a:rPr>
              <a:t>If </a:t>
            </a:r>
            <a:r>
              <a:rPr lang="en-US" sz="1400" b="1" dirty="0">
                <a:sym typeface="Wingdings" panose="05000000000000000000" pitchFamily="2" charset="2"/>
              </a:rPr>
              <a:t>CV is </a:t>
            </a:r>
            <a:r>
              <a:rPr lang="en-US" sz="1400" b="1" dirty="0" smtClean="0">
                <a:sym typeface="Wingdings" panose="05000000000000000000" pitchFamily="2" charset="2"/>
              </a:rPr>
              <a:t>positive means </a:t>
            </a:r>
            <a:r>
              <a:rPr lang="en-US" sz="1400" b="1" dirty="0">
                <a:sym typeface="Wingdings" panose="05000000000000000000" pitchFamily="2" charset="2"/>
              </a:rPr>
              <a:t>performing the work cost </a:t>
            </a:r>
            <a:r>
              <a:rPr lang="en-US" sz="1400" b="1" dirty="0" smtClean="0">
                <a:sym typeface="Wingdings" panose="05000000000000000000" pitchFamily="2" charset="2"/>
              </a:rPr>
              <a:t>less than </a:t>
            </a:r>
            <a:r>
              <a:rPr lang="en-US" sz="1400" b="1" dirty="0">
                <a:sym typeface="Wingdings" panose="05000000000000000000" pitchFamily="2" charset="2"/>
              </a:rPr>
              <a:t>planned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è"/>
            </a:pPr>
            <a:endParaRPr lang="en-US" sz="1400" b="1" dirty="0" smtClean="0">
              <a:sym typeface="Wingdings" panose="05000000000000000000" pitchFamily="2" charset="2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è"/>
            </a:pPr>
            <a:endParaRPr lang="en-US" sz="1400" b="1" dirty="0" smtClean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EVM calculations  </a:t>
            </a:r>
          </a:p>
        </p:txBody>
      </p:sp>
      <p:sp>
        <p:nvSpPr>
          <p:cNvPr id="4813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4B07C6-11A8-4378-B4E1-6924D9FD37C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458200" cy="5410200"/>
          </a:xfrm>
        </p:spPr>
        <p:txBody>
          <a:bodyPr/>
          <a:lstStyle/>
          <a:p>
            <a:pPr lvl="2">
              <a:lnSpc>
                <a:spcPct val="90000"/>
              </a:lnSpc>
            </a:pPr>
            <a:endParaRPr lang="en-US" sz="1400" b="1" u="sng" dirty="0" smtClean="0"/>
          </a:p>
          <a:p>
            <a:pPr lvl="2">
              <a:lnSpc>
                <a:spcPct val="90000"/>
              </a:lnSpc>
            </a:pPr>
            <a:r>
              <a:rPr lang="en-US" sz="1400" b="1" u="sng" dirty="0"/>
              <a:t>Schedule </a:t>
            </a:r>
            <a:r>
              <a:rPr lang="en-US" sz="1400" b="1" u="sng" dirty="0" smtClean="0"/>
              <a:t>Variance (SV) for </a:t>
            </a:r>
            <a:r>
              <a:rPr lang="en-US" sz="1400" b="1" u="sng" dirty="0"/>
              <a:t>the first week = -$5000 </a:t>
            </a:r>
            <a:r>
              <a:rPr lang="en-US" sz="1400" b="1" u="sng" dirty="0">
                <a:sym typeface="Wingdings" panose="05000000000000000000" pitchFamily="2" charset="2"/>
              </a:rPr>
              <a:t></a:t>
            </a:r>
            <a:r>
              <a:rPr lang="en-US" sz="1400" b="1" u="sng" dirty="0"/>
              <a:t> ($5000 - $10,000</a:t>
            </a:r>
            <a:r>
              <a:rPr lang="en-US" sz="1400" b="1" u="sng" dirty="0" smtClean="0"/>
              <a:t>) </a:t>
            </a:r>
            <a:r>
              <a:rPr lang="en-US" sz="1400" b="1" u="sng" dirty="0" smtClean="0">
                <a:solidFill>
                  <a:srgbClr val="FF0000"/>
                </a:solidFill>
              </a:rPr>
              <a:t>[SV = EV – PV]</a:t>
            </a:r>
            <a:endParaRPr lang="en-US" sz="1400" b="1" u="sng" dirty="0">
              <a:solidFill>
                <a:srgbClr val="FF0000"/>
              </a:solidFill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è"/>
            </a:pPr>
            <a:r>
              <a:rPr lang="en-US" sz="1400" b="1" dirty="0">
                <a:sym typeface="Wingdings" panose="05000000000000000000" pitchFamily="2" charset="2"/>
              </a:rPr>
              <a:t>If </a:t>
            </a:r>
            <a:r>
              <a:rPr lang="en-US" sz="1400" b="1" dirty="0" smtClean="0">
                <a:sym typeface="Wingdings" panose="05000000000000000000" pitchFamily="2" charset="2"/>
              </a:rPr>
              <a:t>SV </a:t>
            </a:r>
            <a:r>
              <a:rPr lang="en-US" sz="1400" b="1" dirty="0">
                <a:sym typeface="Wingdings" panose="05000000000000000000" pitchFamily="2" charset="2"/>
              </a:rPr>
              <a:t>is negative means performing the work </a:t>
            </a:r>
            <a:r>
              <a:rPr lang="en-US" sz="1400" b="1" dirty="0" smtClean="0">
                <a:sym typeface="Wingdings" panose="05000000000000000000" pitchFamily="2" charset="2"/>
              </a:rPr>
              <a:t>took longer  than </a:t>
            </a:r>
            <a:r>
              <a:rPr lang="en-US" sz="1400" b="1" dirty="0">
                <a:sym typeface="Wingdings" panose="05000000000000000000" pitchFamily="2" charset="2"/>
              </a:rPr>
              <a:t>planned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è"/>
            </a:pPr>
            <a:r>
              <a:rPr lang="en-US" sz="1400" b="1" dirty="0">
                <a:sym typeface="Wingdings" panose="05000000000000000000" pitchFamily="2" charset="2"/>
              </a:rPr>
              <a:t>If </a:t>
            </a:r>
            <a:r>
              <a:rPr lang="en-US" sz="1400" b="1" dirty="0" smtClean="0">
                <a:sym typeface="Wingdings" panose="05000000000000000000" pitchFamily="2" charset="2"/>
              </a:rPr>
              <a:t>SV </a:t>
            </a:r>
            <a:r>
              <a:rPr lang="en-US" sz="1400" b="1" dirty="0">
                <a:sym typeface="Wingdings" panose="05000000000000000000" pitchFamily="2" charset="2"/>
              </a:rPr>
              <a:t>is positive means performing the work </a:t>
            </a:r>
            <a:r>
              <a:rPr lang="en-US" sz="1400" b="1" dirty="0" smtClean="0">
                <a:sym typeface="Wingdings" panose="05000000000000000000" pitchFamily="2" charset="2"/>
              </a:rPr>
              <a:t>took less than </a:t>
            </a:r>
            <a:r>
              <a:rPr lang="en-US" sz="1400" b="1" dirty="0">
                <a:sym typeface="Wingdings" panose="05000000000000000000" pitchFamily="2" charset="2"/>
              </a:rPr>
              <a:t>planned</a:t>
            </a:r>
          </a:p>
          <a:p>
            <a:pPr lvl="2">
              <a:lnSpc>
                <a:spcPct val="90000"/>
              </a:lnSpc>
            </a:pPr>
            <a:endParaRPr lang="en-US" sz="1400" b="1" u="sng" dirty="0" smtClean="0"/>
          </a:p>
          <a:p>
            <a:pPr lvl="2">
              <a:lnSpc>
                <a:spcPct val="90000"/>
              </a:lnSpc>
            </a:pPr>
            <a:r>
              <a:rPr lang="en-US" sz="1400" b="1" u="sng" dirty="0" smtClean="0"/>
              <a:t>Cost performance index (CPI) for first week  =  33% </a:t>
            </a:r>
            <a:r>
              <a:rPr lang="en-US" sz="1400" b="1" u="sng" dirty="0" smtClean="0">
                <a:sym typeface="Wingdings" panose="05000000000000000000" pitchFamily="2" charset="2"/>
              </a:rPr>
              <a:t> (</a:t>
            </a:r>
            <a:r>
              <a:rPr lang="en-US" sz="1400" b="1" u="sng" dirty="0" smtClean="0"/>
              <a:t>5000/15,000) * 100% </a:t>
            </a:r>
            <a:r>
              <a:rPr lang="en-US" sz="1400" b="1" u="sng" dirty="0" smtClean="0">
                <a:sym typeface="Wingdings" panose="05000000000000000000" pitchFamily="2" charset="2"/>
              </a:rPr>
              <a:t> over the budget </a:t>
            </a:r>
            <a:r>
              <a:rPr lang="en-US" sz="1400" b="1" u="sng" dirty="0" smtClean="0">
                <a:solidFill>
                  <a:srgbClr val="FF0000"/>
                </a:solidFill>
                <a:sym typeface="Wingdings" panose="05000000000000000000" pitchFamily="2" charset="2"/>
              </a:rPr>
              <a:t>[CPI = (EV / AC) * 100]</a:t>
            </a:r>
            <a:endParaRPr lang="en-US" sz="1400" b="1" u="sng" dirty="0" smtClean="0">
              <a:solidFill>
                <a:srgbClr val="FF0000"/>
              </a:solidFill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à"/>
            </a:pPr>
            <a:r>
              <a:rPr lang="en-US" sz="1400" b="1" dirty="0" smtClean="0">
                <a:sym typeface="Wingdings" panose="05000000000000000000" pitchFamily="2" charset="2"/>
              </a:rPr>
              <a:t>If CPI is equal to 1 or 100% means that cost incurred is  what is in the budget 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à"/>
            </a:pPr>
            <a:r>
              <a:rPr lang="en-US" sz="1400" b="1" dirty="0" smtClean="0">
                <a:sym typeface="Wingdings" panose="05000000000000000000" pitchFamily="2" charset="2"/>
              </a:rPr>
              <a:t>If CPI is less than 1 or less than 100%</a:t>
            </a:r>
            <a:r>
              <a:rPr lang="en-US" sz="1400" b="1" dirty="0" smtClean="0"/>
              <a:t> means that the project is over the budget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à"/>
            </a:pPr>
            <a:r>
              <a:rPr lang="en-US" sz="1400" b="1" dirty="0" smtClean="0"/>
              <a:t> </a:t>
            </a:r>
            <a:r>
              <a:rPr lang="en-US" sz="1400" b="1" dirty="0">
                <a:sym typeface="Wingdings" panose="05000000000000000000" pitchFamily="2" charset="2"/>
              </a:rPr>
              <a:t>If CPI </a:t>
            </a:r>
            <a:r>
              <a:rPr lang="en-US" sz="1400" b="1" dirty="0" smtClean="0">
                <a:sym typeface="Wingdings" panose="05000000000000000000" pitchFamily="2" charset="2"/>
              </a:rPr>
              <a:t>is greater than </a:t>
            </a:r>
            <a:r>
              <a:rPr lang="en-US" sz="1400" b="1" dirty="0">
                <a:sym typeface="Wingdings" panose="05000000000000000000" pitchFamily="2" charset="2"/>
              </a:rPr>
              <a:t>1 or </a:t>
            </a:r>
            <a:r>
              <a:rPr lang="en-US" sz="1400" b="1" dirty="0" smtClean="0">
                <a:sym typeface="Wingdings" panose="05000000000000000000" pitchFamily="2" charset="2"/>
              </a:rPr>
              <a:t>greater </a:t>
            </a:r>
            <a:r>
              <a:rPr lang="en-US" sz="1400" b="1" dirty="0">
                <a:sym typeface="Wingdings" panose="05000000000000000000" pitchFamily="2" charset="2"/>
              </a:rPr>
              <a:t>than 100%</a:t>
            </a:r>
            <a:r>
              <a:rPr lang="en-US" sz="1400" b="1" dirty="0"/>
              <a:t> means that the project is </a:t>
            </a:r>
            <a:r>
              <a:rPr lang="en-US" sz="1400" b="1" dirty="0" smtClean="0"/>
              <a:t>under the </a:t>
            </a:r>
            <a:r>
              <a:rPr lang="en-US" sz="1400" b="1" dirty="0"/>
              <a:t>budget</a:t>
            </a:r>
          </a:p>
          <a:p>
            <a:pPr marL="630238" lvl="2" indent="0">
              <a:lnSpc>
                <a:spcPct val="90000"/>
              </a:lnSpc>
              <a:buNone/>
            </a:pPr>
            <a:r>
              <a:rPr lang="en-US" sz="1400" b="1" u="sng" dirty="0" smtClean="0"/>
              <a:t> </a:t>
            </a:r>
          </a:p>
          <a:p>
            <a:pPr lvl="2">
              <a:lnSpc>
                <a:spcPct val="90000"/>
              </a:lnSpc>
            </a:pPr>
            <a:r>
              <a:rPr lang="en-US" sz="1400" b="1" u="sng" dirty="0"/>
              <a:t>Schedule performance index (SPI) for first week = 50% </a:t>
            </a:r>
            <a:r>
              <a:rPr lang="en-US" sz="1400" b="1" u="sng" dirty="0">
                <a:sym typeface="Wingdings" panose="05000000000000000000" pitchFamily="2" charset="2"/>
              </a:rPr>
              <a:t> </a:t>
            </a:r>
            <a:r>
              <a:rPr lang="en-US" sz="1400" b="1" u="sng" dirty="0"/>
              <a:t>($5,000/ $10000) * 100% </a:t>
            </a:r>
            <a:r>
              <a:rPr lang="en-US" sz="1400" b="1" u="sng" dirty="0">
                <a:sym typeface="Wingdings" panose="05000000000000000000" pitchFamily="2" charset="2"/>
              </a:rPr>
              <a:t></a:t>
            </a:r>
            <a:r>
              <a:rPr lang="en-US" sz="1400" b="1" u="sng" dirty="0"/>
              <a:t> behind the schedule </a:t>
            </a:r>
            <a:r>
              <a:rPr lang="en-US" sz="1400" b="1" u="sng" dirty="0" smtClean="0">
                <a:solidFill>
                  <a:srgbClr val="FF0000"/>
                </a:solidFill>
              </a:rPr>
              <a:t>) [SPI = (EV / PV) * 100]</a:t>
            </a:r>
            <a:endParaRPr lang="en-US" sz="1400" b="1" u="sng" dirty="0">
              <a:solidFill>
                <a:srgbClr val="FF0000"/>
              </a:solidFill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à"/>
            </a:pPr>
            <a:r>
              <a:rPr lang="en-US" sz="1400" b="1" dirty="0">
                <a:sym typeface="Wingdings" panose="05000000000000000000" pitchFamily="2" charset="2"/>
              </a:rPr>
              <a:t>If S</a:t>
            </a:r>
            <a:r>
              <a:rPr lang="en-US" sz="1400" b="1" dirty="0" smtClean="0">
                <a:sym typeface="Wingdings" panose="05000000000000000000" pitchFamily="2" charset="2"/>
              </a:rPr>
              <a:t>PI </a:t>
            </a:r>
            <a:r>
              <a:rPr lang="en-US" sz="1400" b="1" dirty="0">
                <a:sym typeface="Wingdings" panose="05000000000000000000" pitchFamily="2" charset="2"/>
              </a:rPr>
              <a:t>is equal to 1 or 100% means that planned and actual cost are same </a:t>
            </a:r>
            <a:r>
              <a:rPr lang="en-US" sz="1400" b="1" dirty="0" smtClean="0">
                <a:sym typeface="Wingdings" panose="05000000000000000000" pitchFamily="2" charset="2"/>
              </a:rPr>
              <a:t>on schedule)</a:t>
            </a:r>
            <a:endParaRPr lang="en-US" sz="1400" b="1" dirty="0">
              <a:sym typeface="Wingdings" panose="05000000000000000000" pitchFamily="2" charset="2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à"/>
            </a:pPr>
            <a:r>
              <a:rPr lang="en-US" sz="1400" b="1" dirty="0">
                <a:sym typeface="Wingdings" panose="05000000000000000000" pitchFamily="2" charset="2"/>
              </a:rPr>
              <a:t>If </a:t>
            </a:r>
            <a:r>
              <a:rPr lang="en-US" sz="1400" b="1" dirty="0" smtClean="0">
                <a:sym typeface="Wingdings" panose="05000000000000000000" pitchFamily="2" charset="2"/>
              </a:rPr>
              <a:t>SPI </a:t>
            </a:r>
            <a:r>
              <a:rPr lang="en-US" sz="1400" b="1" dirty="0">
                <a:sym typeface="Wingdings" panose="05000000000000000000" pitchFamily="2" charset="2"/>
              </a:rPr>
              <a:t>is less than 1 or less than 100%</a:t>
            </a:r>
            <a:r>
              <a:rPr lang="en-US" sz="1400" b="1" dirty="0"/>
              <a:t> means that the project is </a:t>
            </a:r>
            <a:r>
              <a:rPr lang="en-US" sz="1400" b="1" dirty="0" smtClean="0"/>
              <a:t>behind the schedule</a:t>
            </a:r>
            <a:endParaRPr lang="en-US" sz="1400" b="1" dirty="0"/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à"/>
            </a:pPr>
            <a:r>
              <a:rPr lang="en-US" sz="1400" b="1" dirty="0"/>
              <a:t> </a:t>
            </a:r>
            <a:r>
              <a:rPr lang="en-US" sz="1400" b="1" dirty="0">
                <a:sym typeface="Wingdings" panose="05000000000000000000" pitchFamily="2" charset="2"/>
              </a:rPr>
              <a:t>If </a:t>
            </a:r>
            <a:r>
              <a:rPr lang="en-US" sz="1400" b="1" dirty="0" smtClean="0">
                <a:sym typeface="Wingdings" panose="05000000000000000000" pitchFamily="2" charset="2"/>
              </a:rPr>
              <a:t>SPI </a:t>
            </a:r>
            <a:r>
              <a:rPr lang="en-US" sz="1400" b="1" dirty="0">
                <a:sym typeface="Wingdings" panose="05000000000000000000" pitchFamily="2" charset="2"/>
              </a:rPr>
              <a:t>is greater than 1 or greater than 100%</a:t>
            </a:r>
            <a:r>
              <a:rPr lang="en-US" sz="1400" b="1" dirty="0"/>
              <a:t> means that the project is </a:t>
            </a:r>
            <a:r>
              <a:rPr lang="en-US" sz="1400" b="1" dirty="0" smtClean="0"/>
              <a:t>ahead of schedule</a:t>
            </a:r>
            <a:endParaRPr lang="en-US" sz="1400" b="1" dirty="0"/>
          </a:p>
          <a:p>
            <a:pPr marL="630238" lvl="2" indent="0">
              <a:lnSpc>
                <a:spcPct val="90000"/>
              </a:lnSpc>
              <a:buNone/>
            </a:pPr>
            <a:endParaRPr lang="en-US" sz="1400" b="1" u="sng" dirty="0"/>
          </a:p>
          <a:p>
            <a:pPr marL="630238" lvl="2" indent="0">
              <a:lnSpc>
                <a:spcPct val="90000"/>
              </a:lnSpc>
              <a:buNone/>
            </a:pPr>
            <a:endParaRPr lang="en-US" sz="1400" b="1" u="sng" dirty="0" smtClean="0"/>
          </a:p>
          <a:p>
            <a:pPr marL="630238" lvl="2" indent="0">
              <a:lnSpc>
                <a:spcPct val="90000"/>
              </a:lnSpc>
              <a:buNone/>
            </a:pPr>
            <a:endParaRPr lang="en-US" sz="1400" b="1" u="sng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EVM calculations </a:t>
            </a:r>
            <a:endParaRPr lang="en-US" dirty="0" smtClean="0"/>
          </a:p>
        </p:txBody>
      </p:sp>
      <p:sp>
        <p:nvSpPr>
          <p:cNvPr id="4813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4B07C6-11A8-4378-B4E1-6924D9FD37C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368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Table 7-4. Earned Value Calculations for One Activity After Week One</a:t>
            </a:r>
          </a:p>
        </p:txBody>
      </p:sp>
      <p:sp>
        <p:nvSpPr>
          <p:cNvPr id="49156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449D5155-323A-470F-B813-49DA0B850D04}" type="slidenum">
              <a:rPr lang="en-US" smtClean="0"/>
              <a:pPr>
                <a:buFontTx/>
                <a:buNone/>
                <a:defRPr/>
              </a:pPr>
              <a:t>24</a:t>
            </a:fld>
            <a:endParaRPr lang="en-US" dirty="0"/>
          </a:p>
        </p:txBody>
      </p:sp>
      <p:pic>
        <p:nvPicPr>
          <p:cNvPr id="49157" name="Picture 7" descr="Tbl07-04.bmp"/>
          <p:cNvPicPr>
            <a:picLocks noChangeAspect="1"/>
          </p:cNvPicPr>
          <p:nvPr/>
        </p:nvPicPr>
        <p:blipFill>
          <a:blip r:embed="rId2"/>
          <a:srcRect t="7692"/>
          <a:stretch>
            <a:fillRect/>
          </a:stretch>
        </p:blipFill>
        <p:spPr bwMode="auto">
          <a:xfrm>
            <a:off x="457200" y="1981200"/>
            <a:ext cx="817086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458200" cy="5410200"/>
          </a:xfrm>
        </p:spPr>
        <p:txBody>
          <a:bodyPr/>
          <a:lstStyle/>
          <a:p>
            <a:pPr lvl="2">
              <a:lnSpc>
                <a:spcPct val="90000"/>
              </a:lnSpc>
            </a:pPr>
            <a:endParaRPr lang="en-US" sz="1400" b="1" u="sng" dirty="0" smtClean="0"/>
          </a:p>
          <a:p>
            <a:pPr>
              <a:lnSpc>
                <a:spcPct val="90000"/>
              </a:lnSpc>
            </a:pPr>
            <a:r>
              <a:rPr lang="en-US" sz="2000" b="1" u="sng" dirty="0" smtClean="0"/>
              <a:t>Budget at Completion (BAC)</a:t>
            </a:r>
            <a:endParaRPr lang="en-US" sz="2000" b="1" u="sng" dirty="0"/>
          </a:p>
          <a:p>
            <a:pPr marL="630238" lvl="2" indent="0">
              <a:lnSpc>
                <a:spcPct val="90000"/>
              </a:lnSpc>
              <a:buNone/>
            </a:pPr>
            <a:r>
              <a:rPr lang="en-US" sz="1400" dirty="0" smtClean="0"/>
              <a:t>Suppose for a project the total budget is $100,000 for 12 months. 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à"/>
            </a:pPr>
            <a:r>
              <a:rPr lang="en-US" sz="1400" dirty="0" smtClean="0">
                <a:sym typeface="Wingdings" panose="05000000000000000000" pitchFamily="2" charset="2"/>
              </a:rPr>
              <a:t>BAC for the project is $100,000</a:t>
            </a:r>
          </a:p>
          <a:p>
            <a:pPr>
              <a:lnSpc>
                <a:spcPct val="90000"/>
              </a:lnSpc>
            </a:pPr>
            <a:r>
              <a:rPr lang="en-US" sz="2000" b="1" u="sng" dirty="0" smtClean="0">
                <a:sym typeface="Wingdings" panose="05000000000000000000" pitchFamily="2" charset="2"/>
              </a:rPr>
              <a:t>Estimate at Completion (EAC)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à"/>
            </a:pPr>
            <a:r>
              <a:rPr lang="en-US" sz="2000" dirty="0"/>
              <a:t> </a:t>
            </a:r>
            <a:r>
              <a:rPr lang="en-US" sz="2000" dirty="0" smtClean="0"/>
              <a:t>New </a:t>
            </a:r>
            <a:r>
              <a:rPr lang="en-US" sz="2000" dirty="0"/>
              <a:t>estimated cost = </a:t>
            </a:r>
            <a:r>
              <a:rPr lang="en-US" sz="2000" u="sng" dirty="0"/>
              <a:t>$122, 308</a:t>
            </a:r>
          </a:p>
          <a:p>
            <a:pPr marL="109537" indent="0">
              <a:lnSpc>
                <a:spcPct val="900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	   For this project CPI is 81.76%</a:t>
            </a:r>
          </a:p>
          <a:p>
            <a:pPr lvl="4">
              <a:lnSpc>
                <a:spcPct val="90000"/>
              </a:lnSpc>
              <a:buFont typeface="Wingdings" panose="05000000000000000000" pitchFamily="2" charset="2"/>
              <a:buChar char="à"/>
            </a:pPr>
            <a:r>
              <a:rPr lang="en-US" sz="1300" u="sng" dirty="0" smtClean="0">
                <a:solidFill>
                  <a:srgbClr val="FF0000"/>
                </a:solidFill>
                <a:sym typeface="Wingdings" panose="05000000000000000000" pitchFamily="2" charset="2"/>
              </a:rPr>
              <a:t>EAC = (BAC/CPI) * 100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à"/>
            </a:pPr>
            <a:r>
              <a:rPr lang="en-US" sz="2000" dirty="0"/>
              <a:t>New </a:t>
            </a:r>
            <a:r>
              <a:rPr lang="en-US" sz="2000" dirty="0" smtClean="0"/>
              <a:t>estimated </a:t>
            </a:r>
            <a:r>
              <a:rPr lang="en-US" sz="2000" dirty="0"/>
              <a:t>completion </a:t>
            </a:r>
            <a:r>
              <a:rPr lang="en-US" sz="2000" dirty="0" smtClean="0"/>
              <a:t>time = </a:t>
            </a:r>
            <a:r>
              <a:rPr lang="en-US" sz="2000" u="sng" dirty="0" smtClean="0"/>
              <a:t>13 months</a:t>
            </a:r>
          </a:p>
          <a:p>
            <a:pPr marL="109537" indent="0">
              <a:lnSpc>
                <a:spcPct val="90000"/>
              </a:lnSpc>
              <a:buNone/>
            </a:pPr>
            <a:r>
              <a:rPr lang="en-US" sz="2000" dirty="0" smtClean="0"/>
              <a:t>              </a:t>
            </a:r>
            <a:r>
              <a:rPr lang="en-US" sz="1400" dirty="0"/>
              <a:t>For this project </a:t>
            </a:r>
            <a:r>
              <a:rPr lang="en-US" sz="1400" dirty="0" smtClean="0"/>
              <a:t>original </a:t>
            </a:r>
            <a:r>
              <a:rPr lang="en-US" sz="1400" dirty="0"/>
              <a:t>time estimated was 12 months </a:t>
            </a:r>
            <a:r>
              <a:rPr lang="en-US" sz="1400" dirty="0" smtClean="0"/>
              <a:t>and SPI is 94.203</a:t>
            </a:r>
          </a:p>
          <a:p>
            <a:pPr lvl="4">
              <a:lnSpc>
                <a:spcPct val="90000"/>
              </a:lnSpc>
              <a:buFont typeface="Wingdings" panose="05000000000000000000" pitchFamily="2" charset="2"/>
              <a:buChar char="à"/>
            </a:pPr>
            <a:r>
              <a:rPr lang="en-US" sz="1400" dirty="0"/>
              <a:t> </a:t>
            </a:r>
            <a:r>
              <a:rPr lang="en-US" sz="1300" u="sng" dirty="0" smtClean="0">
                <a:solidFill>
                  <a:srgbClr val="FF0000"/>
                </a:solidFill>
              </a:rPr>
              <a:t>Original </a:t>
            </a:r>
            <a:r>
              <a:rPr lang="en-US" sz="1300" u="sng" dirty="0">
                <a:solidFill>
                  <a:srgbClr val="FF0000"/>
                </a:solidFill>
              </a:rPr>
              <a:t>time/ SPI * 100 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EVM calculations </a:t>
            </a:r>
            <a:endParaRPr lang="en-US" dirty="0" smtClean="0"/>
          </a:p>
        </p:txBody>
      </p:sp>
      <p:sp>
        <p:nvSpPr>
          <p:cNvPr id="4813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4B07C6-11A8-4378-B4E1-6924D9FD37C9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628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Table 7-5. Earned Value Formulas</a:t>
            </a:r>
          </a:p>
        </p:txBody>
      </p:sp>
      <p:sp>
        <p:nvSpPr>
          <p:cNvPr id="50180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D53D8F8D-F344-4FCC-9B51-C16CF2F205EA}" type="slidenum">
              <a:rPr lang="en-US" smtClean="0"/>
              <a:pPr>
                <a:buFontTx/>
                <a:buNone/>
                <a:defRPr/>
              </a:pPr>
              <a:t>26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81200"/>
            <a:ext cx="7909560" cy="317679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525962"/>
          </a:xfrm>
        </p:spPr>
        <p:txBody>
          <a:bodyPr/>
          <a:lstStyle/>
          <a:p>
            <a:r>
              <a:rPr lang="en-US" dirty="0" smtClean="0"/>
              <a:t>Negative numbers for cost and schedule variance indicate problems in those areas</a:t>
            </a:r>
          </a:p>
          <a:p>
            <a:r>
              <a:rPr lang="en-US" dirty="0" smtClean="0"/>
              <a:t>CPI and SPI less than 100% indicate problems</a:t>
            </a:r>
          </a:p>
          <a:p>
            <a:r>
              <a:rPr lang="en-US" dirty="0" smtClean="0"/>
              <a:t>Problems mean the project is costing more than planned (over budget) or taking longer than planned (behind schedule)</a:t>
            </a:r>
          </a:p>
          <a:p>
            <a:r>
              <a:rPr lang="en-US" dirty="0" smtClean="0"/>
              <a:t>The CPI can be used to calculate the </a:t>
            </a:r>
            <a:r>
              <a:rPr lang="en-US" b="1" dirty="0" smtClean="0"/>
              <a:t>estimate at completion</a:t>
            </a:r>
            <a:r>
              <a:rPr lang="en-US" dirty="0" smtClean="0"/>
              <a:t> (EAC)—an estimate of what it will cost to complete the project based on performance to date. The </a:t>
            </a:r>
            <a:r>
              <a:rPr lang="en-US" b="1" dirty="0" smtClean="0"/>
              <a:t>budget at completion </a:t>
            </a:r>
            <a:r>
              <a:rPr lang="en-US" dirty="0" smtClean="0"/>
              <a:t>(BAC) is the original total budget for the project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Rules of Thumb for Earned Value Numbers</a:t>
            </a:r>
          </a:p>
        </p:txBody>
      </p:sp>
      <p:sp>
        <p:nvSpPr>
          <p:cNvPr id="5120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C67A2F-9BE4-4AF6-8001-1C9C4CFBD02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Figure 7-5. Earned Value Chart for Project after Five Months</a:t>
            </a:r>
            <a:endParaRPr lang="en-US" sz="4400" dirty="0" smtClean="0"/>
          </a:p>
        </p:txBody>
      </p:sp>
      <p:sp>
        <p:nvSpPr>
          <p:cNvPr id="52228" name="Footer Placeholder 8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Seventh Edition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EE04C3C6-BB24-4544-A1A3-D1F90A65C7D9}" type="slidenum">
              <a:rPr lang="en-US" smtClean="0"/>
              <a:pPr>
                <a:buFontTx/>
                <a:buNone/>
                <a:defRPr/>
              </a:pPr>
              <a:t>28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" y="1030395"/>
            <a:ext cx="8386763" cy="539898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cost management is a traditionally weak area of IT projects, and project managers must work to improve their ability to deliver projects within approved budgets</a:t>
            </a:r>
          </a:p>
          <a:p>
            <a:r>
              <a:rPr lang="en-US" dirty="0" smtClean="0"/>
              <a:t>Main processes include</a:t>
            </a:r>
          </a:p>
          <a:p>
            <a:pPr lvl="1"/>
            <a:r>
              <a:rPr lang="en-US" dirty="0" smtClean="0"/>
              <a:t>Plan cost management</a:t>
            </a:r>
          </a:p>
          <a:p>
            <a:pPr lvl="1"/>
            <a:r>
              <a:rPr lang="en-US" dirty="0" smtClean="0"/>
              <a:t>Estimate costs</a:t>
            </a:r>
          </a:p>
          <a:p>
            <a:pPr lvl="1"/>
            <a:r>
              <a:rPr lang="en-US" dirty="0" smtClean="0"/>
              <a:t>Determine the budget</a:t>
            </a:r>
          </a:p>
          <a:p>
            <a:pPr lvl="1"/>
            <a:r>
              <a:rPr lang="en-US" dirty="0" smtClean="0"/>
              <a:t>Control costs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</a:p>
        </p:txBody>
      </p:sp>
      <p:sp>
        <p:nvSpPr>
          <p:cNvPr id="5734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59A07A5-AED4-4C39-9781-B4BD2FA607D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</a:t>
            </a:r>
            <a:r>
              <a:rPr lang="en-US" u="sng" dirty="0"/>
              <a:t>processes of determining a budget </a:t>
            </a:r>
            <a:r>
              <a:rPr lang="en-US" dirty="0"/>
              <a:t>and preparing a </a:t>
            </a:r>
            <a:r>
              <a:rPr lang="en-US" u="sng" dirty="0" smtClean="0"/>
              <a:t>cost estimate </a:t>
            </a:r>
            <a:r>
              <a:rPr lang="en-US" u="sng" dirty="0"/>
              <a:t>for an information technology (IT) project</a:t>
            </a:r>
          </a:p>
          <a:p>
            <a:r>
              <a:rPr lang="en-US" dirty="0" smtClean="0"/>
              <a:t>Understand </a:t>
            </a:r>
            <a:r>
              <a:rPr lang="en-US" dirty="0"/>
              <a:t>the benefits of </a:t>
            </a:r>
            <a:r>
              <a:rPr lang="en-US" u="sng" dirty="0"/>
              <a:t>earned value management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</a:p>
        </p:txBody>
      </p:sp>
      <p:sp>
        <p:nvSpPr>
          <p:cNvPr id="2048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F2BE13-B8EC-4E09-AC3C-C8DB49323D4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458200" cy="4791075"/>
          </a:xfrm>
        </p:spPr>
        <p:txBody>
          <a:bodyPr/>
          <a:lstStyle/>
          <a:p>
            <a:r>
              <a:rPr lang="en-US" b="1" smtClean="0"/>
              <a:t>Cost</a:t>
            </a:r>
            <a:r>
              <a:rPr lang="en-US" smtClean="0"/>
              <a:t> is a resource sacrificed or foregone to achieve a specific objective or something given up in exchange</a:t>
            </a:r>
          </a:p>
          <a:p>
            <a:r>
              <a:rPr lang="en-US" smtClean="0"/>
              <a:t>Costs are usually measured in monetary units like dollars</a:t>
            </a:r>
          </a:p>
          <a:p>
            <a:r>
              <a:rPr lang="en-US" b="1" smtClean="0"/>
              <a:t>Project cost management </a:t>
            </a:r>
            <a:r>
              <a:rPr lang="en-US" smtClean="0"/>
              <a:t>includes the processes required to ensure that the project is completed within an approved budget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What is Cost and Project Cost Management?</a:t>
            </a:r>
          </a:p>
        </p:txBody>
      </p:sp>
      <p:sp>
        <p:nvSpPr>
          <p:cNvPr id="2458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4FB8A0-D8A7-49BC-9495-433B792AAC3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382000" cy="4791075"/>
          </a:xfrm>
        </p:spPr>
        <p:txBody>
          <a:bodyPr/>
          <a:lstStyle/>
          <a:p>
            <a:r>
              <a:rPr lang="en-US" b="1" dirty="0"/>
              <a:t>Planning cost management </a:t>
            </a:r>
            <a:r>
              <a:rPr lang="en-US" dirty="0" smtClean="0"/>
              <a:t>:determining </a:t>
            </a:r>
            <a:r>
              <a:rPr lang="en-US" dirty="0"/>
              <a:t>the policies, </a:t>
            </a:r>
            <a:r>
              <a:rPr lang="en-US" dirty="0" smtClean="0"/>
              <a:t>procedures, and </a:t>
            </a:r>
            <a:r>
              <a:rPr lang="en-US" dirty="0"/>
              <a:t>documentation that will be used for planning, executing, and </a:t>
            </a:r>
            <a:r>
              <a:rPr lang="en-US" dirty="0" smtClean="0"/>
              <a:t>controlling project </a:t>
            </a:r>
            <a:r>
              <a:rPr lang="en-US" dirty="0"/>
              <a:t>cost</a:t>
            </a:r>
            <a:r>
              <a:rPr lang="en-US" dirty="0" smtClean="0"/>
              <a:t>.</a:t>
            </a:r>
          </a:p>
          <a:p>
            <a:pPr lvl="1"/>
            <a:r>
              <a:rPr lang="en-US" b="1" u="sng" dirty="0" smtClean="0"/>
              <a:t>Estimating costs</a:t>
            </a:r>
            <a:r>
              <a:rPr lang="en-US" b="1" dirty="0" smtClean="0"/>
              <a:t>:</a:t>
            </a:r>
            <a:r>
              <a:rPr lang="en-US" dirty="0" smtClean="0"/>
              <a:t> developing an approximation or estimate of the costs of the resources needed to complete a project</a:t>
            </a:r>
          </a:p>
          <a:p>
            <a:pPr lvl="1"/>
            <a:r>
              <a:rPr lang="en-US" b="1" u="sng" dirty="0" smtClean="0"/>
              <a:t>Determining the budget</a:t>
            </a:r>
            <a:r>
              <a:rPr lang="en-US" b="1" dirty="0" smtClean="0"/>
              <a:t>:</a:t>
            </a:r>
            <a:r>
              <a:rPr lang="en-US" dirty="0" smtClean="0"/>
              <a:t> allocating the overall cost estimate to individual work items to establish a baseline for measuring performance</a:t>
            </a:r>
          </a:p>
          <a:p>
            <a:pPr lvl="1"/>
            <a:r>
              <a:rPr lang="en-US" b="1" u="sng" dirty="0" smtClean="0"/>
              <a:t>Controlling costs</a:t>
            </a:r>
            <a:r>
              <a:rPr lang="en-US" b="1" dirty="0" smtClean="0"/>
              <a:t>:</a:t>
            </a:r>
            <a:r>
              <a:rPr lang="en-US" dirty="0" smtClean="0"/>
              <a:t> controlling changes to the project budget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066800"/>
          </a:xfrm>
        </p:spPr>
        <p:txBody>
          <a:bodyPr>
            <a:normAutofit fontScale="90000"/>
          </a:bodyPr>
          <a:lstStyle/>
          <a:p>
            <a:r>
              <a:rPr lang="en-US" smtClean="0"/>
              <a:t>Project Cost Management Processes</a:t>
            </a:r>
          </a:p>
        </p:txBody>
      </p:sp>
      <p:sp>
        <p:nvSpPr>
          <p:cNvPr id="2560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F33156-7E51-4046-8495-B80FBCA1880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458200" cy="5105400"/>
          </a:xfrm>
        </p:spPr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xecutive board better understand financial terms than IT terms , so IT project managers must speak their language</a:t>
            </a:r>
          </a:p>
          <a:p>
            <a:pPr lvl="1"/>
            <a:r>
              <a:rPr lang="en-US" b="1" u="sng" dirty="0" smtClean="0"/>
              <a:t>Profits</a:t>
            </a:r>
            <a:r>
              <a:rPr lang="en-US" dirty="0" smtClean="0"/>
              <a:t> are revenues minus expenditures</a:t>
            </a:r>
          </a:p>
          <a:p>
            <a:pPr lvl="1"/>
            <a:r>
              <a:rPr lang="en-US" b="1" u="sng" dirty="0" smtClean="0"/>
              <a:t>Profit margin </a:t>
            </a:r>
            <a:r>
              <a:rPr lang="en-US" dirty="0" smtClean="0"/>
              <a:t>is the ratio of revenues to profits</a:t>
            </a:r>
          </a:p>
          <a:p>
            <a:pPr lvl="1"/>
            <a:r>
              <a:rPr lang="en-US" b="1" u="sng" dirty="0" smtClean="0"/>
              <a:t>Life cycle costing </a:t>
            </a:r>
            <a:r>
              <a:rPr lang="en-US" dirty="0" smtClean="0"/>
              <a:t>considers the </a:t>
            </a:r>
            <a:r>
              <a:rPr lang="en-US" u="sng" dirty="0" smtClean="0"/>
              <a:t>total cost of ownership (TCO)</a:t>
            </a:r>
            <a:r>
              <a:rPr lang="en-US" dirty="0" smtClean="0"/>
              <a:t>, or </a:t>
            </a:r>
            <a:r>
              <a:rPr lang="en-US" u="sng" dirty="0" smtClean="0"/>
              <a:t>development plus support costs</a:t>
            </a:r>
            <a:r>
              <a:rPr lang="en-US" dirty="0" smtClean="0"/>
              <a:t> </a:t>
            </a:r>
          </a:p>
          <a:p>
            <a:pPr lvl="1"/>
            <a:r>
              <a:rPr lang="en-US" b="1" u="sng" dirty="0" smtClean="0"/>
              <a:t>Cash flow analysis</a:t>
            </a:r>
            <a:r>
              <a:rPr lang="en-US" u="sng" dirty="0" smtClean="0"/>
              <a:t> </a:t>
            </a:r>
            <a:r>
              <a:rPr lang="en-US" dirty="0" smtClean="0"/>
              <a:t>determines the estimated annual costs and benefits for a project and the resulting annual cash flow</a:t>
            </a:r>
            <a:endParaRPr lang="en-US" sz="3200" dirty="0" smtClean="0"/>
          </a:p>
          <a:p>
            <a:endParaRPr lang="en-US" dirty="0" smtClean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Basic Principles of Cost Management</a:t>
            </a:r>
          </a:p>
        </p:txBody>
      </p:sp>
      <p:sp>
        <p:nvSpPr>
          <p:cNvPr id="2765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DC5289-8C18-4B08-95ED-9153050721C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3058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b="1" u="sng" dirty="0" smtClean="0"/>
              <a:t>Tangible costs</a:t>
            </a:r>
            <a:r>
              <a:rPr lang="en-US" u="sng" dirty="0" smtClean="0"/>
              <a:t> or </a:t>
            </a:r>
            <a:r>
              <a:rPr lang="en-US" b="1" u="sng" dirty="0" smtClean="0"/>
              <a:t>benefits</a:t>
            </a:r>
            <a:r>
              <a:rPr lang="en-US" u="sng" dirty="0" smtClean="0"/>
              <a:t> </a:t>
            </a:r>
            <a:r>
              <a:rPr lang="en-US" dirty="0" smtClean="0"/>
              <a:t>are those costs or benefits that an organization can easily measure in dollars </a:t>
            </a:r>
          </a:p>
          <a:p>
            <a:pPr>
              <a:lnSpc>
                <a:spcPct val="80000"/>
              </a:lnSpc>
            </a:pPr>
            <a:r>
              <a:rPr lang="en-US" b="1" u="sng" dirty="0" smtClean="0"/>
              <a:t>Intangible costs</a:t>
            </a:r>
            <a:r>
              <a:rPr lang="en-US" u="sng" dirty="0" smtClean="0"/>
              <a:t> or </a:t>
            </a:r>
            <a:r>
              <a:rPr lang="en-US" b="1" u="sng" dirty="0" smtClean="0"/>
              <a:t>benefits</a:t>
            </a:r>
            <a:r>
              <a:rPr lang="en-US" u="sng" dirty="0" smtClean="0"/>
              <a:t> </a:t>
            </a:r>
            <a:r>
              <a:rPr lang="en-US" dirty="0" smtClean="0"/>
              <a:t>are costs or benefits that are difficult to measure in monetary terms</a:t>
            </a:r>
          </a:p>
          <a:p>
            <a:pPr>
              <a:lnSpc>
                <a:spcPct val="80000"/>
              </a:lnSpc>
            </a:pPr>
            <a:r>
              <a:rPr lang="en-US" b="1" u="sng" dirty="0" smtClean="0"/>
              <a:t>Direct costs</a:t>
            </a:r>
            <a:r>
              <a:rPr lang="en-US" u="sng" dirty="0" smtClean="0"/>
              <a:t> </a:t>
            </a:r>
            <a:r>
              <a:rPr lang="en-US" dirty="0" smtClean="0"/>
              <a:t>are costs that can be directly related to producing the products and services of the project </a:t>
            </a:r>
          </a:p>
          <a:p>
            <a:pPr>
              <a:lnSpc>
                <a:spcPct val="80000"/>
              </a:lnSpc>
            </a:pPr>
            <a:r>
              <a:rPr lang="en-US" b="1" u="sng" dirty="0" smtClean="0"/>
              <a:t>Indirect costs</a:t>
            </a:r>
            <a:r>
              <a:rPr lang="en-US" u="sng" dirty="0" smtClean="0"/>
              <a:t> </a:t>
            </a:r>
            <a:r>
              <a:rPr lang="en-US" dirty="0" smtClean="0"/>
              <a:t>are costs that are not directly related to the products or services of the project, but are indirectly related to performing the project</a:t>
            </a:r>
          </a:p>
          <a:p>
            <a:pPr>
              <a:lnSpc>
                <a:spcPct val="80000"/>
              </a:lnSpc>
            </a:pPr>
            <a:r>
              <a:rPr lang="en-US" b="1" u="sng" dirty="0" smtClean="0"/>
              <a:t>Sunk cost </a:t>
            </a:r>
            <a:r>
              <a:rPr lang="en-US" dirty="0" smtClean="0"/>
              <a:t>is money that has been spent in the past; when deciding what projects to invest in or continue, you should </a:t>
            </a:r>
            <a:r>
              <a:rPr lang="en-US" i="1" dirty="0" smtClean="0"/>
              <a:t>not</a:t>
            </a:r>
            <a:r>
              <a:rPr lang="en-US" dirty="0" smtClean="0"/>
              <a:t> include sunk costs </a:t>
            </a:r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4111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Types of Costs and Benefits</a:t>
            </a:r>
          </a:p>
        </p:txBody>
      </p:sp>
      <p:sp>
        <p:nvSpPr>
          <p:cNvPr id="3072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B3F714-30BF-4029-B3DF-B4C71CA7937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b="1" dirty="0" smtClean="0"/>
              <a:t>Learning curve theory</a:t>
            </a:r>
            <a:r>
              <a:rPr lang="en-US" dirty="0" smtClean="0"/>
              <a:t> states that when many items are produced repetitively, the unit cost of those items decreases in a regular pattern as more units are produced</a:t>
            </a:r>
          </a:p>
          <a:p>
            <a:pPr>
              <a:lnSpc>
                <a:spcPct val="80000"/>
              </a:lnSpc>
            </a:pPr>
            <a:r>
              <a:rPr lang="en-US" b="1" u="sng" dirty="0" smtClean="0"/>
              <a:t>Reserves</a:t>
            </a:r>
            <a:r>
              <a:rPr lang="en-US" dirty="0" smtClean="0"/>
              <a:t> are dollars included in a cost estimate to mitigate cost risk by allowing for future situations that are difficult to predict</a:t>
            </a:r>
          </a:p>
          <a:p>
            <a:pPr lvl="1">
              <a:lnSpc>
                <a:spcPct val="80000"/>
              </a:lnSpc>
            </a:pPr>
            <a:r>
              <a:rPr lang="en-US" b="1" u="sng" dirty="0" smtClean="0"/>
              <a:t>Contingency reserves</a:t>
            </a:r>
            <a:r>
              <a:rPr lang="en-US" u="sng" dirty="0" smtClean="0"/>
              <a:t> </a:t>
            </a:r>
            <a:r>
              <a:rPr lang="en-US" dirty="0" smtClean="0"/>
              <a:t>allow for future situations that may be partially planned for (sometimes called </a:t>
            </a:r>
            <a:r>
              <a:rPr lang="en-US" b="1" dirty="0" smtClean="0"/>
              <a:t>known unknowns</a:t>
            </a:r>
            <a:r>
              <a:rPr lang="en-US" dirty="0" smtClean="0"/>
              <a:t>) and are included in the project cost baseline</a:t>
            </a:r>
          </a:p>
          <a:p>
            <a:pPr lvl="1">
              <a:lnSpc>
                <a:spcPct val="80000"/>
              </a:lnSpc>
            </a:pPr>
            <a:r>
              <a:rPr lang="en-US" b="1" u="sng" dirty="0" smtClean="0"/>
              <a:t>Management reserves</a:t>
            </a:r>
            <a:r>
              <a:rPr lang="en-US" u="sng" dirty="0" smtClean="0"/>
              <a:t> </a:t>
            </a:r>
            <a:r>
              <a:rPr lang="en-US" dirty="0" smtClean="0"/>
              <a:t>allow for future situations that are unpredictable (sometimes called </a:t>
            </a:r>
            <a:r>
              <a:rPr lang="en-US" b="1" dirty="0" smtClean="0"/>
              <a:t>unknown unknowns</a:t>
            </a:r>
            <a:r>
              <a:rPr lang="en-US" dirty="0" smtClean="0"/>
              <a:t> 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610600" cy="7159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More Basic Principles of Cost Management</a:t>
            </a:r>
          </a:p>
        </p:txBody>
      </p:sp>
      <p:sp>
        <p:nvSpPr>
          <p:cNvPr id="3174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29A66E-B55B-4BF5-AD2A-2A3550D95B5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team uses expert judgment, analytical techniques, and meetings to develop the </a:t>
            </a:r>
            <a:r>
              <a:rPr lang="en-US" dirty="0" smtClean="0"/>
              <a:t>cost management </a:t>
            </a:r>
            <a:r>
              <a:rPr lang="en-US" dirty="0"/>
              <a:t>plan</a:t>
            </a:r>
          </a:p>
          <a:p>
            <a:r>
              <a:rPr lang="en-US" dirty="0"/>
              <a:t>A </a:t>
            </a:r>
            <a:r>
              <a:rPr lang="en-US" dirty="0" smtClean="0"/>
              <a:t>cost </a:t>
            </a:r>
            <a:r>
              <a:rPr lang="en-US" dirty="0"/>
              <a:t>management plan includes:</a:t>
            </a:r>
          </a:p>
          <a:p>
            <a:pPr lvl="1"/>
            <a:r>
              <a:rPr lang="en-US" dirty="0" smtClean="0"/>
              <a:t>Level </a:t>
            </a:r>
            <a:r>
              <a:rPr lang="en-US" dirty="0"/>
              <a:t>of accuracy and units of measure</a:t>
            </a:r>
          </a:p>
          <a:p>
            <a:pPr lvl="1"/>
            <a:r>
              <a:rPr lang="en-US" dirty="0" smtClean="0"/>
              <a:t>Organizational procedure links</a:t>
            </a:r>
          </a:p>
          <a:p>
            <a:pPr lvl="1"/>
            <a:r>
              <a:rPr lang="en-US" dirty="0" smtClean="0"/>
              <a:t>Control </a:t>
            </a:r>
            <a:r>
              <a:rPr lang="en-US" dirty="0"/>
              <a:t>thresholds</a:t>
            </a:r>
          </a:p>
          <a:p>
            <a:pPr lvl="1"/>
            <a:r>
              <a:rPr lang="en-US" dirty="0"/>
              <a:t>Rules of performance measurement</a:t>
            </a:r>
          </a:p>
          <a:p>
            <a:pPr lvl="1"/>
            <a:r>
              <a:rPr lang="en-US" dirty="0"/>
              <a:t>Reporting formats</a:t>
            </a:r>
          </a:p>
          <a:p>
            <a:pPr lvl="1"/>
            <a:r>
              <a:rPr lang="en-US" dirty="0"/>
              <a:t>Process descriptions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Cost Management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A05F08-4D91-4DD3-AB44-190E2F0DE43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223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11138</TotalTime>
  <Words>2000</Words>
  <Application>Microsoft Office PowerPoint</Application>
  <PresentationFormat>On-screen Show (4:3)</PresentationFormat>
  <Paragraphs>204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Arial Rounded MT Bold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Custom Design</vt:lpstr>
      <vt:lpstr>Theme1</vt:lpstr>
      <vt:lpstr>Chapter 7: Project Cost Management</vt:lpstr>
      <vt:lpstr>Learning Objectives</vt:lpstr>
      <vt:lpstr>Learning Objectives</vt:lpstr>
      <vt:lpstr>What is Cost and Project Cost Management?</vt:lpstr>
      <vt:lpstr>Project Cost Management Processes</vt:lpstr>
      <vt:lpstr>Basic Principles of Cost Management</vt:lpstr>
      <vt:lpstr>Types of Costs and Benefits</vt:lpstr>
      <vt:lpstr>More Basic Principles of Cost Management</vt:lpstr>
      <vt:lpstr>Planning Cost Management</vt:lpstr>
      <vt:lpstr>Estimating Costs</vt:lpstr>
      <vt:lpstr>Table 7-2. Types of Cost Estimates</vt:lpstr>
      <vt:lpstr>Cost Estimation Tools and Techniques</vt:lpstr>
      <vt:lpstr>Typical Problems with IT Cost Estimates</vt:lpstr>
      <vt:lpstr>Sample Cost Estimate</vt:lpstr>
      <vt:lpstr>Figure 7-2. Surveyor Pro Project Cost Estimate</vt:lpstr>
      <vt:lpstr>Figure 7-3. Surveyor Pro Software Development Estimate</vt:lpstr>
      <vt:lpstr>Determining the Budget</vt:lpstr>
      <vt:lpstr>Figure 7-4. Surveyor Pro Project Cost Baseline</vt:lpstr>
      <vt:lpstr>Controlling Costs</vt:lpstr>
      <vt:lpstr>Earned Value Management (EVM)</vt:lpstr>
      <vt:lpstr>Earned Value Management Terms</vt:lpstr>
      <vt:lpstr>EVM calculations  </vt:lpstr>
      <vt:lpstr>EVM calculations </vt:lpstr>
      <vt:lpstr>Table 7-4. Earned Value Calculations for One Activity After Week One</vt:lpstr>
      <vt:lpstr>EVM calculations </vt:lpstr>
      <vt:lpstr>Table 7-5. Earned Value Formulas</vt:lpstr>
      <vt:lpstr>Rules of Thumb for Earned Value Numbers</vt:lpstr>
      <vt:lpstr>Figure 7-5. Earned Value Chart for Project after Five Months</vt:lpstr>
      <vt:lpstr>Chapter Summary</vt:lpstr>
    </vt:vector>
  </TitlesOfParts>
  <Company>Augsburg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  Technology</dc:creator>
  <cp:lastModifiedBy>Ramesh Lal</cp:lastModifiedBy>
  <cp:revision>189</cp:revision>
  <cp:lastPrinted>2015-05-04T23:21:40Z</cp:lastPrinted>
  <dcterms:created xsi:type="dcterms:W3CDTF">2001-07-05T23:10:12Z</dcterms:created>
  <dcterms:modified xsi:type="dcterms:W3CDTF">2018-09-23T01:02:09Z</dcterms:modified>
</cp:coreProperties>
</file>