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9" r:id="rId7"/>
    <p:sldId id="261" r:id="rId8"/>
    <p:sldId id="278" r:id="rId9"/>
    <p:sldId id="274" r:id="rId10"/>
    <p:sldId id="271" r:id="rId11"/>
    <p:sldId id="276" r:id="rId12"/>
    <p:sldId id="277" r:id="rId13"/>
    <p:sldId id="270" r:id="rId14"/>
    <p:sldId id="272" r:id="rId15"/>
    <p:sldId id="273" r:id="rId16"/>
    <p:sldId id="263" r:id="rId17"/>
    <p:sldId id="264" r:id="rId18"/>
    <p:sldId id="265" r:id="rId19"/>
    <p:sldId id="279" r:id="rId20"/>
    <p:sldId id="281" r:id="rId21"/>
    <p:sldId id="266" r:id="rId22"/>
    <p:sldId id="288" r:id="rId23"/>
    <p:sldId id="285" r:id="rId24"/>
    <p:sldId id="282" r:id="rId25"/>
    <p:sldId id="283" r:id="rId26"/>
    <p:sldId id="284" r:id="rId27"/>
    <p:sldId id="286" r:id="rId28"/>
    <p:sldId id="287" r:id="rId29"/>
    <p:sldId id="289" r:id="rId30"/>
    <p:sldId id="290"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83849D-5503-4984-BB84-E791B15D9492}">
          <p14:sldIdLst>
            <p14:sldId id="256"/>
            <p14:sldId id="257"/>
            <p14:sldId id="258"/>
            <p14:sldId id="259"/>
            <p14:sldId id="260"/>
            <p14:sldId id="269"/>
            <p14:sldId id="261"/>
          </p14:sldIdLst>
        </p14:section>
        <p14:section name="Untitled Section" id="{C59BF239-1A20-4B53-AA0C-B11FE65CA965}">
          <p14:sldIdLst>
            <p14:sldId id="278"/>
            <p14:sldId id="274"/>
            <p14:sldId id="271"/>
            <p14:sldId id="276"/>
            <p14:sldId id="277"/>
            <p14:sldId id="270"/>
            <p14:sldId id="272"/>
            <p14:sldId id="273"/>
            <p14:sldId id="263"/>
            <p14:sldId id="264"/>
            <p14:sldId id="265"/>
            <p14:sldId id="279"/>
            <p14:sldId id="281"/>
            <p14:sldId id="266"/>
            <p14:sldId id="288"/>
            <p14:sldId id="285"/>
            <p14:sldId id="282"/>
            <p14:sldId id="283"/>
            <p14:sldId id="284"/>
            <p14:sldId id="286"/>
            <p14:sldId id="287"/>
            <p14:sldId id="289"/>
            <p14:sldId id="29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061C-9756-57CE-920A-1DAB362F5E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CEBED2-7AEA-EAD3-992A-A52EA61B3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FA7766-F085-E8A8-32B5-BEA1539804F4}"/>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a:extLst>
              <a:ext uri="{FF2B5EF4-FFF2-40B4-BE49-F238E27FC236}">
                <a16:creationId xmlns:a16="http://schemas.microsoft.com/office/drawing/2014/main" id="{EC00C559-8D38-F985-03B7-565A4E56A5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AAD28A-E812-7FF6-BCBA-F44C82FB6D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150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D3FE-4698-2CB2-FD97-F08D9D91C1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3A8E9C-424C-6A5A-9148-D3B790143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5374A-BBF5-1D16-43BF-8119B0756E86}"/>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a:extLst>
              <a:ext uri="{FF2B5EF4-FFF2-40B4-BE49-F238E27FC236}">
                <a16:creationId xmlns:a16="http://schemas.microsoft.com/office/drawing/2014/main" id="{1AF84D1E-30CD-C1E7-EE9E-875B413A45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73D628-ED3F-114F-5807-194B9ACEE25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84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C2CEA-EA38-E985-3EF2-DD1E93E836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1AED37-12EF-B176-284B-4A5C703F19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77560-8E82-8A1F-BA83-9858E6339C48}"/>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a:extLst>
              <a:ext uri="{FF2B5EF4-FFF2-40B4-BE49-F238E27FC236}">
                <a16:creationId xmlns:a16="http://schemas.microsoft.com/office/drawing/2014/main" id="{7B598ACD-3D0C-5C01-C1AB-7B5690D381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2A8A7B-B72D-B525-FDE3-362B1EF0E33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995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78C3-A777-A2CE-4B2C-02042A5C9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322D0-701F-D6A1-DBEB-13ABC635E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D8F24-0243-6DFB-9872-473D6B9314CD}"/>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a:extLst>
              <a:ext uri="{FF2B5EF4-FFF2-40B4-BE49-F238E27FC236}">
                <a16:creationId xmlns:a16="http://schemas.microsoft.com/office/drawing/2014/main" id="{F6E3CAC8-0A96-6006-FCBE-C0D12D0DC2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35CD71-C2E9-BD8E-AA26-68688BDD84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855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65E8-52AF-D25D-2BD1-98FF87079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A7AC9-0574-569F-D40D-7594EC239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2182D-EED2-F32A-42EB-31DF93989FAF}"/>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a:extLst>
              <a:ext uri="{FF2B5EF4-FFF2-40B4-BE49-F238E27FC236}">
                <a16:creationId xmlns:a16="http://schemas.microsoft.com/office/drawing/2014/main" id="{F198027C-FE6E-B11C-3467-1A0266E2F5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1DE7D-8F01-CD70-A8FD-4F9D5BD2DE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511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AC2E-4FE7-A5D2-78CF-CE4AAA669F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28674C-1B45-F1D5-EB20-AA5A5C492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AFF2B4-26F3-E3DF-30BD-5FA3BC64F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ECFECC-E034-EA60-DB9A-64DB3D8951E0}"/>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a:extLst>
              <a:ext uri="{FF2B5EF4-FFF2-40B4-BE49-F238E27FC236}">
                <a16:creationId xmlns:a16="http://schemas.microsoft.com/office/drawing/2014/main" id="{E5DCBFB7-27C0-607C-E982-FACBEED01D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C9E085-D55A-968F-EA45-6AEECEF7E0D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65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3846-A6DE-EFD9-C9EB-53C3B0681E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D60EB-32E8-6BE8-3674-46F5F91A7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EAC0A-B9BB-9F19-58A1-311237215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F0C539-47D0-8D5B-957C-806A080FC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E5B66C-1657-4259-263D-480E33538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07F53B-A3CF-CBAD-D9C5-B5D3089161DC}"/>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8" name="Footer Placeholder 7">
            <a:extLst>
              <a:ext uri="{FF2B5EF4-FFF2-40B4-BE49-F238E27FC236}">
                <a16:creationId xmlns:a16="http://schemas.microsoft.com/office/drawing/2014/main" id="{D130E0FC-8D1A-CB79-F039-8C75A50B5C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2BA99A2-B622-33A3-60C8-51AD986AE01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529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E3B6-D79C-FFA3-36F5-6E37B28C4B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6250D9-49B8-E5F4-9DAF-0E0AA77F016F}"/>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a:extLst>
              <a:ext uri="{FF2B5EF4-FFF2-40B4-BE49-F238E27FC236}">
                <a16:creationId xmlns:a16="http://schemas.microsoft.com/office/drawing/2014/main" id="{2E058E1C-5065-9305-86E7-7F5E773349D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9F1B585-7811-9F4E-66B1-DD326F66AC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43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11DDF-056C-B540-5406-237C478C4327}"/>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3" name="Footer Placeholder 2">
            <a:extLst>
              <a:ext uri="{FF2B5EF4-FFF2-40B4-BE49-F238E27FC236}">
                <a16:creationId xmlns:a16="http://schemas.microsoft.com/office/drawing/2014/main" id="{471AAE7D-7B29-1F81-50BC-B7F1061447B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4CC15D-A814-DB2E-601F-91181D65FAB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990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315F-50D5-D44C-305F-A99C7E53E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E441EE-8F9A-0601-D3A8-93EC91909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B29341-7FF0-5973-8350-31E21D22E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61E64-5279-C9F8-E558-F03064E8C281}"/>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a:extLst>
              <a:ext uri="{FF2B5EF4-FFF2-40B4-BE49-F238E27FC236}">
                <a16:creationId xmlns:a16="http://schemas.microsoft.com/office/drawing/2014/main" id="{0171E128-2A3C-8BE9-BE78-52774B46F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215372-1ADB-C43A-E61C-D6B9CAA256E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788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95C9-60CE-E8BF-FBB0-6FD8B8D53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CF7F07-45D6-C86B-C7F5-308135606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83AAF0-C5BC-0B52-5804-8F3D25B5F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734C3-5961-86C7-6B1D-7ABAC7BAE6B7}"/>
              </a:ext>
            </a:extLst>
          </p:cNvPr>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a:extLst>
              <a:ext uri="{FF2B5EF4-FFF2-40B4-BE49-F238E27FC236}">
                <a16:creationId xmlns:a16="http://schemas.microsoft.com/office/drawing/2014/main" id="{1589C970-6D77-ABBF-BE16-C30159C1EF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BD30BE-C9D0-2919-99DD-E68048CCBC3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474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47D9F-26F2-5903-4CE9-EC009EF99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826BF0-4393-B69C-65E7-E0607FDBD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5CF7F-26AA-00C1-62EF-2E1B4C75B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4/17/2023</a:t>
            </a:fld>
            <a:endParaRPr lang="en-US" dirty="0"/>
          </a:p>
        </p:txBody>
      </p:sp>
      <p:sp>
        <p:nvSpPr>
          <p:cNvPr id="5" name="Footer Placeholder 4">
            <a:extLst>
              <a:ext uri="{FF2B5EF4-FFF2-40B4-BE49-F238E27FC236}">
                <a16:creationId xmlns:a16="http://schemas.microsoft.com/office/drawing/2014/main" id="{FFF554B1-6133-7E94-B776-01D9406D6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1E73CB-74C6-13E0-63D8-15232BE24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39437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2DA2CF-4F5E-67F9-48DA-2C938952A241}"/>
              </a:ext>
            </a:extLst>
          </p:cNvPr>
          <p:cNvSpPr txBox="1">
            <a:spLocks/>
          </p:cNvSpPr>
          <p:nvPr/>
        </p:nvSpPr>
        <p:spPr>
          <a:xfrm>
            <a:off x="0" y="612396"/>
            <a:ext cx="12192000" cy="15343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200" b="1">
                <a:solidFill>
                  <a:schemeClr val="accent1">
                    <a:lumMod val="75000"/>
                  </a:schemeClr>
                </a:solidFill>
                <a:latin typeface="Times New Roman" panose="02020603050405020304" pitchFamily="18" charset="0"/>
                <a:cs typeface="Times New Roman" panose="02020603050405020304" pitchFamily="18" charset="0"/>
              </a:rPr>
              <a:t>A Differential Protection Scheme for Tapped Transmission Line Containing UPFC &amp; Wind Farm</a:t>
            </a:r>
            <a:endParaRPr lang="hi-IN" sz="4200" dirty="0">
              <a:solidFill>
                <a:srgbClr val="002060"/>
              </a:solidFill>
              <a:effectLst>
                <a:glow rad="38100">
                  <a:schemeClr val="bg1">
                    <a:lumMod val="65000"/>
                    <a:lumOff val="35000"/>
                    <a:alpha val="40000"/>
                  </a:schemeClr>
                </a:glow>
              </a:effectLst>
              <a:latin typeface="Times New Roman" panose="02020603050405020304" pitchFamily="18" charset="0"/>
            </a:endParaRPr>
          </a:p>
        </p:txBody>
      </p:sp>
      <p:graphicFrame>
        <p:nvGraphicFramePr>
          <p:cNvPr id="5" name="Table 8">
            <a:extLst>
              <a:ext uri="{FF2B5EF4-FFF2-40B4-BE49-F238E27FC236}">
                <a16:creationId xmlns:a16="http://schemas.microsoft.com/office/drawing/2014/main" id="{AB9C1F68-73EC-560E-9318-0690F8D2FF71}"/>
              </a:ext>
            </a:extLst>
          </p:cNvPr>
          <p:cNvGraphicFramePr>
            <a:graphicFrameLocks noGrp="1"/>
          </p:cNvGraphicFramePr>
          <p:nvPr>
            <p:extLst>
              <p:ext uri="{D42A27DB-BD31-4B8C-83A1-F6EECF244321}">
                <p14:modId xmlns:p14="http://schemas.microsoft.com/office/powerpoint/2010/main" val="2887788425"/>
              </p:ext>
            </p:extLst>
          </p:nvPr>
        </p:nvGraphicFramePr>
        <p:xfrm>
          <a:off x="0" y="3775025"/>
          <a:ext cx="12192000" cy="2499360"/>
        </p:xfrm>
        <a:graphic>
          <a:graphicData uri="http://schemas.openxmlformats.org/drawingml/2006/table">
            <a:tbl>
              <a:tblPr firstRow="1" bandRow="1">
                <a:tableStyleId>{5C22544A-7EE6-4342-B048-85BDC9FD1C3A}</a:tableStyleId>
              </a:tblPr>
              <a:tblGrid>
                <a:gridCol w="6414448">
                  <a:extLst>
                    <a:ext uri="{9D8B030D-6E8A-4147-A177-3AD203B41FA5}">
                      <a16:colId xmlns:a16="http://schemas.microsoft.com/office/drawing/2014/main" val="2720060498"/>
                    </a:ext>
                  </a:extLst>
                </a:gridCol>
                <a:gridCol w="5777552">
                  <a:extLst>
                    <a:ext uri="{9D8B030D-6E8A-4147-A177-3AD203B41FA5}">
                      <a16:colId xmlns:a16="http://schemas.microsoft.com/office/drawing/2014/main" val="1898132899"/>
                    </a:ext>
                  </a:extLst>
                </a:gridCol>
              </a:tblGrid>
              <a:tr h="1733839">
                <a:tc>
                  <a:txBody>
                    <a:bodyPr/>
                    <a:lstStyle/>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Presented By:</a:t>
                      </a:r>
                    </a:p>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            Arnit</a:t>
                      </a:r>
                      <a:r>
                        <a:rPr lang="en-US" sz="2400" baseline="0" dirty="0">
                          <a:solidFill>
                            <a:schemeClr val="tx1"/>
                          </a:solidFill>
                          <a:latin typeface="Times New Roman" panose="02020603050405020304" pitchFamily="18" charset="0"/>
                          <a:cs typeface="Times New Roman" panose="02020603050405020304" pitchFamily="18" charset="0"/>
                        </a:rPr>
                        <a:t> Panda(1901106271)</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         Durgadutta Das(1901106296)</a:t>
                      </a:r>
                    </a:p>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      Kota Chandu Naidu(1901106103)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723900" indent="0"/>
                      <a:r>
                        <a:rPr lang="en-US" sz="2800" dirty="0">
                          <a:solidFill>
                            <a:srgbClr val="C00000"/>
                          </a:solidFill>
                          <a:latin typeface="Times New Roman" panose="02020603050405020304" pitchFamily="18" charset="0"/>
                          <a:cs typeface="Times New Roman" panose="02020603050405020304" pitchFamily="18" charset="0"/>
                        </a:rPr>
                        <a:t>               Guided By:</a:t>
                      </a:r>
                    </a:p>
                    <a:p>
                      <a:pPr marL="723900" indent="0">
                        <a:lnSpc>
                          <a:spcPct val="150000"/>
                        </a:lnSpc>
                      </a:pPr>
                      <a:r>
                        <a:rPr lang="en-US" sz="2800" dirty="0">
                          <a:solidFill>
                            <a:schemeClr val="tx1"/>
                          </a:solidFill>
                          <a:latin typeface="Times New Roman" panose="02020603050405020304" pitchFamily="18" charset="0"/>
                          <a:cs typeface="Times New Roman" panose="02020603050405020304" pitchFamily="18" charset="0"/>
                        </a:rPr>
                        <a:t>     Dr. Lokanath</a:t>
                      </a:r>
                      <a:r>
                        <a:rPr lang="en-US" sz="2800" baseline="0" dirty="0">
                          <a:solidFill>
                            <a:schemeClr val="tx1"/>
                          </a:solidFill>
                          <a:latin typeface="Times New Roman" panose="02020603050405020304" pitchFamily="18" charset="0"/>
                          <a:cs typeface="Times New Roman" panose="02020603050405020304" pitchFamily="18" charset="0"/>
                        </a:rPr>
                        <a:t> Tripathy</a:t>
                      </a:r>
                    </a:p>
                    <a:p>
                      <a:pPr marL="723900" indent="0">
                        <a:lnSpc>
                          <a:spcPct val="150000"/>
                        </a:lnSpc>
                      </a:pPr>
                      <a:r>
                        <a:rPr lang="en-US" sz="2800" baseline="0" dirty="0">
                          <a:solidFill>
                            <a:schemeClr val="tx1"/>
                          </a:solidFill>
                          <a:latin typeface="Times New Roman" panose="02020603050405020304" pitchFamily="18" charset="0"/>
                          <a:cs typeface="Times New Roman" panose="02020603050405020304" pitchFamily="18" charset="0"/>
                        </a:rPr>
                        <a:t>             Professor, EE</a:t>
                      </a:r>
                      <a:endParaRPr lang="en-US" sz="2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latin typeface="Times New Roman" panose="02020603050405020304" pitchFamily="18" charset="0"/>
                          <a:cs typeface="Times New Roman" panose="02020603050405020304" pitchFamily="18" charset="0"/>
                        </a:rPr>
                        <a:t> </a:t>
                      </a:r>
                      <a:r>
                        <a:rPr lang="en-IN" sz="1800" b="1" kern="1200" baseline="0" dirty="0">
                          <a:solidFill>
                            <a:schemeClr val="lt1"/>
                          </a:solidFill>
                          <a:effectLst/>
                          <a:latin typeface="+mn-lt"/>
                          <a:ea typeface="+mn-ea"/>
                          <a:cs typeface="+mn-cs"/>
                        </a:rPr>
                        <a:t>                  Dr.</a:t>
                      </a:r>
                      <a:endParaRPr lang="en-US" sz="1800" b="1" kern="1200" dirty="0">
                        <a:solidFill>
                          <a:schemeClr val="lt1"/>
                        </a:solidFill>
                        <a:effectLst/>
                        <a:latin typeface="+mn-lt"/>
                        <a:ea typeface="+mn-ea"/>
                        <a:cs typeface="+mn-cs"/>
                      </a:endParaRPr>
                    </a:p>
                    <a:p>
                      <a:endParaRPr lang="en-US" sz="1800" b="1" kern="1200" dirty="0">
                        <a:solidFill>
                          <a:schemeClr val="lt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49004186"/>
                  </a:ext>
                </a:extLst>
              </a:tr>
            </a:tbl>
          </a:graphicData>
        </a:graphic>
      </p:graphicFrame>
      <p:sp>
        <p:nvSpPr>
          <p:cNvPr id="6" name="Rectangle 5">
            <a:extLst>
              <a:ext uri="{FF2B5EF4-FFF2-40B4-BE49-F238E27FC236}">
                <a16:creationId xmlns:a16="http://schemas.microsoft.com/office/drawing/2014/main" id="{BB038212-D155-9D50-0D55-2F11EC991E76}"/>
              </a:ext>
            </a:extLst>
          </p:cNvPr>
          <p:cNvSpPr/>
          <p:nvPr/>
        </p:nvSpPr>
        <p:spPr>
          <a:xfrm>
            <a:off x="207818" y="2249022"/>
            <a:ext cx="11776363" cy="1200329"/>
          </a:xfrm>
          <a:prstGeom prst="rect">
            <a:avLst/>
          </a:prstGeom>
        </p:spPr>
        <p:txBody>
          <a:bodyPr wrap="square">
            <a:spAutoFit/>
          </a:bodyPr>
          <a:lstStyle/>
          <a:p>
            <a:pPr algn="ctr" eaLnBrk="0" fontAlgn="base" hangingPunct="0">
              <a:spcBef>
                <a:spcPct val="0"/>
              </a:spcBef>
              <a:spcAft>
                <a:spcPct val="0"/>
              </a:spcAft>
            </a:pPr>
            <a:r>
              <a:rPr lang="en-US" altLang="hi-IN" sz="2400" dirty="0">
                <a:latin typeface="Adobe Garamond Pro Bold" panose="02020702060506020403" pitchFamily="18" charset="0"/>
              </a:rPr>
              <a:t>              </a:t>
            </a:r>
            <a:r>
              <a:rPr lang="en-US" altLang="hi-IN" sz="2400" b="1" dirty="0">
                <a:solidFill>
                  <a:schemeClr val="tx2"/>
                </a:solidFill>
                <a:latin typeface="Times New Roman" panose="02020603050405020304" pitchFamily="18" charset="0"/>
                <a:cs typeface="Times New Roman" panose="02020603050405020304" pitchFamily="18" charset="0"/>
              </a:rPr>
              <a:t>DEPARTMENT OF ELECTRICAL  ENGINEERING</a:t>
            </a:r>
          </a:p>
          <a:p>
            <a:pPr lvl="0" algn="ctr" defTabSz="914400" eaLnBrk="0" fontAlgn="base" hangingPunct="0">
              <a:spcBef>
                <a:spcPct val="0"/>
              </a:spcBef>
              <a:spcAft>
                <a:spcPct val="0"/>
              </a:spcAft>
            </a:pPr>
            <a:r>
              <a:rPr lang="en-US" altLang="hi-IN" sz="2400" b="1" dirty="0">
                <a:solidFill>
                  <a:schemeClr val="tx2"/>
                </a:solidFill>
                <a:latin typeface="Times New Roman" panose="02020603050405020304" pitchFamily="18" charset="0"/>
                <a:cs typeface="Times New Roman" panose="02020603050405020304" pitchFamily="18" charset="0"/>
              </a:rPr>
              <a:t>ODISHA UNIVERSITY OF TECHNOLOGY AND RESEARCH, BHUBANESWAR</a:t>
            </a:r>
          </a:p>
          <a:p>
            <a:pPr lvl="0" algn="ctr" defTabSz="914400" eaLnBrk="0" fontAlgn="base" hangingPunct="0">
              <a:spcBef>
                <a:spcPct val="0"/>
              </a:spcBef>
              <a:spcAft>
                <a:spcPct val="0"/>
              </a:spcAft>
            </a:pPr>
            <a:r>
              <a:rPr lang="en-US" altLang="hi-IN" sz="2400" b="1" dirty="0">
                <a:solidFill>
                  <a:schemeClr val="tx2"/>
                </a:solidFill>
                <a:latin typeface="Times New Roman" panose="02020603050405020304" pitchFamily="18" charset="0"/>
                <a:cs typeface="Times New Roman" panose="02020603050405020304" pitchFamily="18" charset="0"/>
              </a:rPr>
              <a:t> </a:t>
            </a:r>
            <a:endParaRPr lang="en-US" altLang="hi-IN" sz="2400" dirty="0">
              <a:latin typeface="Arial" panose="020B0604020202020204" pitchFamily="34" charset="0"/>
            </a:endParaRPr>
          </a:p>
        </p:txBody>
      </p:sp>
    </p:spTree>
    <p:extLst>
      <p:ext uri="{BB962C8B-B14F-4D97-AF65-F5344CB8AC3E}">
        <p14:creationId xmlns:p14="http://schemas.microsoft.com/office/powerpoint/2010/main" val="250342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C554D2-AB2C-7825-2C41-63A2D972EF0D}"/>
              </a:ext>
            </a:extLst>
          </p:cNvPr>
          <p:cNvSpPr>
            <a:spLocks noGrp="1"/>
          </p:cNvSpPr>
          <p:nvPr>
            <p:ph type="title"/>
          </p:nvPr>
        </p:nvSpPr>
        <p:spPr>
          <a:xfrm>
            <a:off x="838200" y="0"/>
            <a:ext cx="10515600" cy="786667"/>
          </a:xfrm>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A43811E-F58B-8F41-832D-24944B1DCD72}"/>
                  </a:ext>
                </a:extLst>
              </p:cNvPr>
              <p:cNvSpPr>
                <a:spLocks noGrp="1"/>
              </p:cNvSpPr>
              <p:nvPr>
                <p:ph idx="1"/>
              </p:nvPr>
            </p:nvSpPr>
            <p:spPr>
              <a:xfrm>
                <a:off x="858715" y="786667"/>
                <a:ext cx="10515600" cy="5684471"/>
              </a:xfrm>
            </p:spPr>
            <p:txBody>
              <a:bodyPr>
                <a:normAutofit lnSpcReduction="10000"/>
              </a:bodyPr>
              <a:lstStyle/>
              <a:p>
                <a:pPr marL="0" marR="0" lvl="0" indent="0" algn="just" defTabSz="914400" rtl="0" eaLnBrk="1" fontAlgn="auto" latinLnBrk="0" hangingPunct="1">
                  <a:lnSpc>
                    <a:spcPct val="106000"/>
                  </a:lnSpc>
                  <a:spcBef>
                    <a:spcPts val="0"/>
                  </a:spcBef>
                  <a:spcAft>
                    <a:spcPts val="800"/>
                  </a:spcAft>
                  <a:buClrTx/>
                  <a:buSzTx/>
                  <a:buFontTx/>
                  <a:buNone/>
                  <a:tabLst/>
                  <a:defRPr/>
                </a:pP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Then, the spectral energies (expressed in the fundamental current square) of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a:t>
                </a:r>
                <a:r>
                  <a:rPr kumimoji="0" lang="en-IN" sz="1800" b="0" i="0"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op</a:t>
                </a: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and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a:t>
                </a:r>
                <a:r>
                  <a:rPr kumimoji="0" lang="en-IN" sz="1800" b="0" i="0"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res</a:t>
                </a: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will be computed using the moving average window of one cycle length to obtain the operating signal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a:t>
                </a:r>
                <a:r>
                  <a:rPr kumimoji="0" lang="en-IN" sz="1800" b="0" i="0"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opf</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and restraining signal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a:t>
                </a:r>
                <a:r>
                  <a:rPr kumimoji="0" lang="en-IN" sz="1800" b="0" i="0"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ref</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which are given by:</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6000"/>
                  </a:lnSpc>
                  <a:spcBef>
                    <a:spcPts val="0"/>
                  </a:spcBef>
                  <a:spcAft>
                    <a:spcPts val="80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𝑬</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𝑜𝑝𝑓</m:t>
                          </m:r>
                        </m:sub>
                      </m:s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naryPr>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b>
                        <m:sup/>
                        <m:e>
                          <m:sSubSup>
                            <m:sSubSup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𝐼</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𝑜𝑝</m:t>
                              </m:r>
                            </m:sub>
                            <m:sup>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p>
                          </m:sSubSup>
                        </m:e>
                      </m:nary>
                    </m:oMath>
                  </m:oMathPara>
                </a14:m>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6000"/>
                  </a:lnSpc>
                  <a:spcBef>
                    <a:spcPts val="0"/>
                  </a:spcBef>
                  <a:spcAft>
                    <a:spcPts val="80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𝑬</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𝑟𝑒𝑓𝑓</m:t>
                          </m:r>
                        </m:sub>
                      </m:s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naryPr>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b>
                        <m:sup/>
                        <m:e>
                          <m:sSubSup>
                            <m:sSubSup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𝐼</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𝑟𝑒𝑠</m:t>
                              </m:r>
                            </m:sub>
                            <m:sup>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p>
                          </m:sSubSup>
                        </m:e>
                      </m:nary>
                    </m:oMath>
                  </m:oMathPara>
                </a14:m>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6000"/>
                  </a:lnSpc>
                  <a:spcBef>
                    <a:spcPts val="0"/>
                  </a:spcBef>
                  <a:spcAft>
                    <a:spcPts val="18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Where, N is the number of samples in the sliding window (40 samples per cycle).</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6000"/>
                  </a:lnSpc>
                  <a:spcBef>
                    <a:spcPts val="0"/>
                  </a:spcBef>
                  <a:spcAft>
                    <a:spcPts val="1800"/>
                  </a:spcAft>
                  <a:buClrTx/>
                  <a:buSzTx/>
                  <a:buFontTx/>
                  <a:buNone/>
                  <a:tabLst/>
                  <a:defRPr/>
                </a:pP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discrimination between internal and external fault can be achieved by comparing the operating signal with the restraining one as follows:</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6000"/>
                  </a:lnSpc>
                  <a:spcBef>
                    <a:spcPts val="0"/>
                  </a:spcBef>
                  <a:spcAft>
                    <a:spcPts val="800"/>
                  </a:spcAft>
                  <a:buClrTx/>
                  <a:buSzTx/>
                  <a:buFontTx/>
                  <a:buNone/>
                  <a:tabLst/>
                  <a:defRPr/>
                </a:pP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𝑬</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𝑜𝑝𝑓</m:t>
                        </m:r>
                      </m:sub>
                    </m:s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𝜼</m:t>
                    </m:r>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𝑬</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𝑟𝑒𝑓</m:t>
                        </m:r>
                      </m:sub>
                    </m:s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oMath>
                </a14:m>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Calibri" panose="020F0502020204030204" pitchFamily="34" charset="0"/>
                    <a:cs typeface="Times New Roman" panose="02020603050405020304" pitchFamily="18" charset="0"/>
                  </a:rPr>
                  <a:t>Alarm/Trip Signal</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6000"/>
                  </a:lnSpc>
                  <a:spcBef>
                    <a:spcPts val="0"/>
                  </a:spcBef>
                  <a:spcAft>
                    <a:spcPts val="1800"/>
                  </a:spcAft>
                  <a:buClrTx/>
                  <a:buSzTx/>
                  <a:buFontTx/>
                  <a:buNone/>
                  <a:tabLst/>
                  <a:defRPr/>
                </a:pP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𝑬</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𝑜𝑝𝑓</m:t>
                        </m:r>
                      </m:sub>
                    </m:s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&lt; </m:t>
                    </m:r>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𝜼</m:t>
                    </m:r>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𝑬</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𝑟𝑒𝑓</m:t>
                        </m:r>
                      </m:sub>
                    </m:s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oMath>
                </a14:m>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Calibri" panose="020F0502020204030204" pitchFamily="34" charset="0"/>
                    <a:cs typeface="Times New Roman" panose="02020603050405020304" pitchFamily="18" charset="0"/>
                  </a:rPr>
                  <a:t>No - operation</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6000"/>
                  </a:lnSpc>
                  <a:spcBef>
                    <a:spcPts val="0"/>
                  </a:spcBef>
                  <a:spcAft>
                    <a:spcPts val="1800"/>
                  </a:spcAft>
                  <a:buClrTx/>
                  <a:buSzTx/>
                  <a:buFontTx/>
                  <a:buNone/>
                  <a:tabLst/>
                  <a:defRPr/>
                </a:pPr>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r>
                      <a:rPr kumimoji="0" lang="en-IN" sz="1800" b="1" i="1" u="none" strike="noStrike" kern="1200" cap="none" spc="0" normalizeH="0" baseline="0" noProof="0">
                        <a:ln>
                          <a:noFill/>
                        </a:ln>
                        <a:solidFill>
                          <a:srgbClr val="333333"/>
                        </a:solidFill>
                        <a:effectLst/>
                        <a:uLnTx/>
                        <a:uFillTx/>
                        <a:latin typeface="Cambria Math" panose="02040503050406030204" pitchFamily="18" charset="0"/>
                        <a:ea typeface="Calibri" panose="020F0502020204030204" pitchFamily="34" charset="0"/>
                        <a:cs typeface="Times New Roman" panose="02020603050405020304" pitchFamily="18" charset="0"/>
                      </a:rPr>
                      <m:t>𝜼</m:t>
                    </m:r>
                  </m:oMath>
                </a14:m>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Calibri" panose="020F0502020204030204" pitchFamily="34" charset="0"/>
                    <a:cs typeface="Times New Roman" panose="02020603050405020304" pitchFamily="18" charset="0"/>
                  </a:rPr>
                  <a:t> is known as scale factor, required to provide the relay with minimum pick-up current. The precise value of </a:t>
                </a:r>
                <a14:m>
                  <m:oMath xmlns:m="http://schemas.openxmlformats.org/officeDocument/2006/math">
                    <m:r>
                      <a:rPr kumimoji="0" lang="en-IN" sz="1800" b="1" i="1" u="none" strike="noStrike" kern="1200" cap="none" spc="0" normalizeH="0" baseline="0" noProof="0">
                        <a:ln>
                          <a:noFill/>
                        </a:ln>
                        <a:solidFill>
                          <a:srgbClr val="333333"/>
                        </a:solidFill>
                        <a:effectLst/>
                        <a:uLnTx/>
                        <a:uFillTx/>
                        <a:latin typeface="Cambria Math" panose="02040503050406030204" pitchFamily="18" charset="0"/>
                        <a:ea typeface="Calibri" panose="020F0502020204030204" pitchFamily="34" charset="0"/>
                        <a:cs typeface="Times New Roman" panose="02020603050405020304" pitchFamily="18" charset="0"/>
                      </a:rPr>
                      <m:t>𝜼</m:t>
                    </m:r>
                  </m:oMath>
                </a14:m>
                <a:r>
                  <a:rPr kumimoji="0" lang="en-IN" sz="1800" b="0" i="0" u="none" strike="noStrike" kern="1200" cap="none" spc="0" normalizeH="0" baseline="0" noProof="0" dirty="0">
                    <a:ln>
                      <a:noFill/>
                    </a:ln>
                    <a:solidFill>
                      <a:srgbClr val="333333"/>
                    </a:solidFill>
                    <a:effectLst/>
                    <a:uLnTx/>
                    <a:uFillTx/>
                    <a:latin typeface="Times New Roman" panose="02020603050405020304" pitchFamily="18" charset="0"/>
                    <a:ea typeface="Calibri" panose="020F0502020204030204" pitchFamily="34" charset="0"/>
                    <a:cs typeface="Times New Roman" panose="02020603050405020304" pitchFamily="18" charset="0"/>
                  </a:rPr>
                  <a:t>, which is most suitable for a particular circuit can be determined after a detail study of the parameter and operating condition of the system.</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9A43811E-F58B-8F41-832D-24944B1DCD72}"/>
                  </a:ext>
                </a:extLst>
              </p:cNvPr>
              <p:cNvSpPr>
                <a:spLocks noGrp="1" noRot="1" noChangeAspect="1" noMove="1" noResize="1" noEditPoints="1" noAdjustHandles="1" noChangeArrowheads="1" noChangeShapeType="1" noTextEdit="1"/>
              </p:cNvSpPr>
              <p:nvPr>
                <p:ph idx="1"/>
              </p:nvPr>
            </p:nvSpPr>
            <p:spPr>
              <a:xfrm>
                <a:off x="858715" y="786667"/>
                <a:ext cx="10515600" cy="5684471"/>
              </a:xfrm>
              <a:blipFill>
                <a:blip r:embed="rId2"/>
                <a:stretch>
                  <a:fillRect l="-522" t="-750" r="-464"/>
                </a:stretch>
              </a:blipFill>
            </p:spPr>
            <p:txBody>
              <a:bodyPr/>
              <a:lstStyle/>
              <a:p>
                <a:r>
                  <a:rPr lang="en-US">
                    <a:noFill/>
                  </a:rPr>
                  <a:t> </a:t>
                </a:r>
              </a:p>
            </p:txBody>
          </p:sp>
        </mc:Fallback>
      </mc:AlternateContent>
    </p:spTree>
    <p:extLst>
      <p:ext uri="{BB962C8B-B14F-4D97-AF65-F5344CB8AC3E}">
        <p14:creationId xmlns:p14="http://schemas.microsoft.com/office/powerpoint/2010/main" val="89079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97B-3680-37E2-0213-ED7BC3488997}"/>
              </a:ext>
            </a:extLst>
          </p:cNvPr>
          <p:cNvSpPr txBox="1">
            <a:spLocks/>
          </p:cNvSpPr>
          <p:nvPr/>
        </p:nvSpPr>
        <p:spPr>
          <a:xfrm>
            <a:off x="838200" y="365126"/>
            <a:ext cx="10515600" cy="7016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UPFC</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A6DF03D-5E89-AA9E-4C04-5E4F78501D73}"/>
              </a:ext>
            </a:extLst>
          </p:cNvPr>
          <p:cNvSpPr txBox="1">
            <a:spLocks/>
          </p:cNvSpPr>
          <p:nvPr/>
        </p:nvSpPr>
        <p:spPr>
          <a:xfrm>
            <a:off x="15426" y="1066800"/>
            <a:ext cx="11860306" cy="58757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The UPFC consists of two switching converters that are operated from a common dc link provided by dc storage capacitor. </a:t>
            </a:r>
          </a:p>
          <a:p>
            <a:pPr algn="just">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Converter 2 provides the main function of UPFC by injecting an ac voltage of controllable magnitude and phase angle in series with the transmission line via a series transformer 1. </a:t>
            </a:r>
          </a:p>
          <a:p>
            <a:pPr algn="just">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The basic function of Converter l is to supply or absorb the real power demand by Converter 2 at the common dc link. The active current component of Converter 1 is obtained from power balance between the series and the shunt converters and the reactive component can be independently controlled to provide necessary voltage support at the bus. </a:t>
            </a: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a:p>
            <a:pPr marL="2511425" indent="-2333625">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pic>
        <p:nvPicPr>
          <p:cNvPr id="5" name="Picture 4">
            <a:extLst>
              <a:ext uri="{FF2B5EF4-FFF2-40B4-BE49-F238E27FC236}">
                <a16:creationId xmlns:a16="http://schemas.microsoft.com/office/drawing/2014/main" id="{F18A1ADF-998A-1954-0DE6-8196596F7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401" y="4070584"/>
            <a:ext cx="3640178" cy="2174400"/>
          </a:xfrm>
          <a:prstGeom prst="rect">
            <a:avLst/>
          </a:prstGeom>
        </p:spPr>
      </p:pic>
      <p:pic>
        <p:nvPicPr>
          <p:cNvPr id="6" name="Picture 5">
            <a:extLst>
              <a:ext uri="{FF2B5EF4-FFF2-40B4-BE49-F238E27FC236}">
                <a16:creationId xmlns:a16="http://schemas.microsoft.com/office/drawing/2014/main" id="{48BA62F9-9C3D-F941-510B-C28F79A20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506" y="4070584"/>
            <a:ext cx="1814006" cy="2174400"/>
          </a:xfrm>
          <a:prstGeom prst="rect">
            <a:avLst/>
          </a:prstGeom>
        </p:spPr>
      </p:pic>
      <p:sp>
        <p:nvSpPr>
          <p:cNvPr id="7" name="TextBox 6">
            <a:extLst>
              <a:ext uri="{FF2B5EF4-FFF2-40B4-BE49-F238E27FC236}">
                <a16:creationId xmlns:a16="http://schemas.microsoft.com/office/drawing/2014/main" id="{90BC5D44-227D-BC29-BD87-50A17B81C92E}"/>
              </a:ext>
            </a:extLst>
          </p:cNvPr>
          <p:cNvSpPr txBox="1"/>
          <p:nvPr/>
        </p:nvSpPr>
        <p:spPr>
          <a:xfrm>
            <a:off x="6688933" y="6333109"/>
            <a:ext cx="3823447" cy="276999"/>
          </a:xfrm>
          <a:prstGeom prst="rect">
            <a:avLst/>
          </a:prstGeom>
          <a:noFill/>
        </p:spPr>
        <p:txBody>
          <a:bodyPr wrap="square" rtlCol="0">
            <a:spAutoFit/>
          </a:bodyPr>
          <a:lstStyle/>
          <a:p>
            <a:r>
              <a:rPr lang="en-IN" sz="1200" b="1" dirty="0">
                <a:effectLst/>
                <a:latin typeface="Times New Roman" panose="02020603050405020304" pitchFamily="18" charset="0"/>
                <a:ea typeface="Calibri" panose="020F0502020204030204" pitchFamily="34" charset="0"/>
              </a:rPr>
              <a:t>Equivalent Voltage Representation of UPFC</a:t>
            </a:r>
            <a:endParaRPr lang="en-IN" sz="1200" dirty="0"/>
          </a:p>
        </p:txBody>
      </p:sp>
    </p:spTree>
    <p:extLst>
      <p:ext uri="{BB962C8B-B14F-4D97-AF65-F5344CB8AC3E}">
        <p14:creationId xmlns:p14="http://schemas.microsoft.com/office/powerpoint/2010/main" val="402563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6638-F275-7505-B6C8-6E21E797362F}"/>
              </a:ext>
            </a:extLst>
          </p:cNvPr>
          <p:cNvSpPr txBox="1">
            <a:spLocks/>
          </p:cNvSpPr>
          <p:nvPr/>
        </p:nvSpPr>
        <p:spPr>
          <a:xfrm>
            <a:off x="838200" y="365126"/>
            <a:ext cx="10515600" cy="7016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DFIG WIND TURBINE</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15817F7-CA8D-0D9E-6B26-3C5820F29C37}"/>
              </a:ext>
            </a:extLst>
          </p:cNvPr>
          <p:cNvSpPr txBox="1"/>
          <p:nvPr/>
        </p:nvSpPr>
        <p:spPr>
          <a:xfrm>
            <a:off x="242047" y="959224"/>
            <a:ext cx="11707906" cy="3046988"/>
          </a:xfrm>
          <a:prstGeom prst="rect">
            <a:avLst/>
          </a:prstGeom>
          <a:noFill/>
        </p:spPr>
        <p:txBody>
          <a:bodyPr wrap="square" rtlCol="0">
            <a:spAutoFit/>
          </a:bodyPr>
          <a:lstStyle/>
          <a:p>
            <a:pPr algn="just"/>
            <a:r>
              <a:rPr lang="en-IN" sz="2400" dirty="0">
                <a:effectLst/>
                <a:latin typeface="Times New Roman" panose="02020603050405020304" pitchFamily="18" charset="0"/>
                <a:ea typeface="Calibri" panose="020F0502020204030204" pitchFamily="34" charset="0"/>
              </a:rPr>
              <a:t>The Doubly-Fed Induction Generator (DFIG) is currently the system of choice for multi-MW wind turbines. The aerodynamic system must be capable of operating over a wide wind speed range in order to achieve optimum aerodynamic efficiency by tracking the optimum tip-speed ratio. Therefore, the generator’s rotor must be able to operate at a variable rotational speed.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back-to-back arrangement of the converters provides a mechanism of converting the variable voltage, variable frequency output of the generator (as its speed changes) into a fixed frequency, fixed voltage output compliant with the grid. The DC link capacitance is an energy storage element that provides the energy buffer required between the generator and the grid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rPr>
              <a:t> </a:t>
            </a:r>
            <a:endParaRPr lang="en-IN" sz="2400" dirty="0"/>
          </a:p>
        </p:txBody>
      </p:sp>
      <p:pic>
        <p:nvPicPr>
          <p:cNvPr id="8" name="Picture 7">
            <a:extLst>
              <a:ext uri="{FF2B5EF4-FFF2-40B4-BE49-F238E27FC236}">
                <a16:creationId xmlns:a16="http://schemas.microsoft.com/office/drawing/2014/main" id="{A013C756-61E3-E46C-2A77-0C9C58862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548" y="3971956"/>
            <a:ext cx="4924904" cy="2497416"/>
          </a:xfrm>
          <a:prstGeom prst="rect">
            <a:avLst/>
          </a:prstGeom>
        </p:spPr>
      </p:pic>
    </p:spTree>
    <p:extLst>
      <p:ext uri="{BB962C8B-B14F-4D97-AF65-F5344CB8AC3E}">
        <p14:creationId xmlns:p14="http://schemas.microsoft.com/office/powerpoint/2010/main" val="305301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929C7B-E165-62D8-8A0C-AFB121F4C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49" y="2060735"/>
            <a:ext cx="5503994" cy="2306238"/>
          </a:xfrm>
          <a:prstGeom prst="rect">
            <a:avLst/>
          </a:prstGeom>
        </p:spPr>
      </p:pic>
      <p:sp>
        <p:nvSpPr>
          <p:cNvPr id="3" name="TextBox 2">
            <a:extLst>
              <a:ext uri="{FF2B5EF4-FFF2-40B4-BE49-F238E27FC236}">
                <a16:creationId xmlns:a16="http://schemas.microsoft.com/office/drawing/2014/main" id="{C04C8441-BE4C-2602-E5DC-3F3E9550C9BF}"/>
              </a:ext>
            </a:extLst>
          </p:cNvPr>
          <p:cNvSpPr txBox="1"/>
          <p:nvPr/>
        </p:nvSpPr>
        <p:spPr>
          <a:xfrm>
            <a:off x="644322" y="4750832"/>
            <a:ext cx="5723221" cy="369332"/>
          </a:xfrm>
          <a:prstGeom prst="rect">
            <a:avLst/>
          </a:prstGeom>
          <a:noFill/>
        </p:spPr>
        <p:txBody>
          <a:bodyPr wrap="square">
            <a:spAutoFit/>
          </a:bodyPr>
          <a:lstStyle/>
          <a:p>
            <a:pPr algn="ctr"/>
            <a:r>
              <a:rPr lang="en-IN" sz="1800" dirty="0">
                <a:effectLst/>
                <a:latin typeface="TimesNewRomanPSMT"/>
                <a:ea typeface="Calibri" panose="020F0502020204030204" pitchFamily="34" charset="0"/>
                <a:cs typeface="TimesNewRomanPSMT"/>
              </a:rPr>
              <a:t>Single-Line Diagram of Teed Transmission System</a:t>
            </a:r>
            <a:endParaRPr lang="en-IN" dirty="0"/>
          </a:p>
        </p:txBody>
      </p:sp>
      <p:sp>
        <p:nvSpPr>
          <p:cNvPr id="4" name="Title 1">
            <a:extLst>
              <a:ext uri="{FF2B5EF4-FFF2-40B4-BE49-F238E27FC236}">
                <a16:creationId xmlns:a16="http://schemas.microsoft.com/office/drawing/2014/main" id="{E8A11471-105A-440D-F4A5-8C641F8FAF2D}"/>
              </a:ext>
            </a:extLst>
          </p:cNvPr>
          <p:cNvSpPr txBox="1">
            <a:spLocks/>
          </p:cNvSpPr>
          <p:nvPr/>
        </p:nvSpPr>
        <p:spPr>
          <a:xfrm>
            <a:off x="644322" y="618518"/>
            <a:ext cx="11280978"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SINGLE-LINE DIAGRAM and wavelet decomposition tree</a:t>
            </a:r>
          </a:p>
        </p:txBody>
      </p:sp>
      <p:pic>
        <p:nvPicPr>
          <p:cNvPr id="8" name="Picture 7">
            <a:extLst>
              <a:ext uri="{FF2B5EF4-FFF2-40B4-BE49-F238E27FC236}">
                <a16:creationId xmlns:a16="http://schemas.microsoft.com/office/drawing/2014/main" id="{3C4C4775-281D-6CE9-584C-DF1CBEE5B0AC}"/>
              </a:ext>
            </a:extLst>
          </p:cNvPr>
          <p:cNvPicPr>
            <a:picLocks noChangeAspect="1"/>
          </p:cNvPicPr>
          <p:nvPr/>
        </p:nvPicPr>
        <p:blipFill>
          <a:blip r:embed="rId3"/>
          <a:stretch>
            <a:fillRect/>
          </a:stretch>
        </p:blipFill>
        <p:spPr>
          <a:xfrm>
            <a:off x="6367543" y="2115836"/>
            <a:ext cx="4955208" cy="2174224"/>
          </a:xfrm>
          <a:prstGeom prst="rect">
            <a:avLst/>
          </a:prstGeom>
        </p:spPr>
      </p:pic>
      <p:sp>
        <p:nvSpPr>
          <p:cNvPr id="9" name="TextBox 8">
            <a:extLst>
              <a:ext uri="{FF2B5EF4-FFF2-40B4-BE49-F238E27FC236}">
                <a16:creationId xmlns:a16="http://schemas.microsoft.com/office/drawing/2014/main" id="{579971A1-CBFB-2CB0-8DB8-E8A2F3964C91}"/>
              </a:ext>
            </a:extLst>
          </p:cNvPr>
          <p:cNvSpPr txBox="1"/>
          <p:nvPr/>
        </p:nvSpPr>
        <p:spPr>
          <a:xfrm>
            <a:off x="6094412" y="4750832"/>
            <a:ext cx="5723221"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Three Level Wavelet Decomposition Tree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60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7F47-DCEC-2957-CD0A-0FD334C6EEFF}"/>
              </a:ext>
            </a:extLst>
          </p:cNvPr>
          <p:cNvSpPr txBox="1">
            <a:spLocks/>
          </p:cNvSpPr>
          <p:nvPr/>
        </p:nvSpPr>
        <p:spPr>
          <a:xfrm>
            <a:off x="1141413" y="618518"/>
            <a:ext cx="9905998"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Parameters</a:t>
            </a:r>
          </a:p>
        </p:txBody>
      </p:sp>
      <p:sp>
        <p:nvSpPr>
          <p:cNvPr id="3" name="Content Placeholder 2">
            <a:extLst>
              <a:ext uri="{FF2B5EF4-FFF2-40B4-BE49-F238E27FC236}">
                <a16:creationId xmlns:a16="http://schemas.microsoft.com/office/drawing/2014/main" id="{70B610E9-0FD0-206E-6270-3DE2AA72E4D4}"/>
              </a:ext>
            </a:extLst>
          </p:cNvPr>
          <p:cNvSpPr txBox="1">
            <a:spLocks/>
          </p:cNvSpPr>
          <p:nvPr/>
        </p:nvSpPr>
        <p:spPr>
          <a:xfrm>
            <a:off x="1141411" y="1175745"/>
            <a:ext cx="9905999" cy="5270775"/>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06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Power System: 500Kv, 50Hz</a:t>
            </a:r>
          </a:p>
          <a:p>
            <a:pPr marL="0" indent="0" algn="just">
              <a:lnSpc>
                <a:spcPct val="106000"/>
              </a:lnSpc>
              <a:spcAft>
                <a:spcPts val="8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3DF7CF44-1256-A3C3-6A95-CA446713A0BE}"/>
                  </a:ext>
                </a:extLst>
              </p:cNvPr>
              <p:cNvGraphicFramePr>
                <a:graphicFrameLocks noGrp="1"/>
              </p:cNvGraphicFramePr>
              <p:nvPr>
                <p:extLst>
                  <p:ext uri="{D42A27DB-BD31-4B8C-83A1-F6EECF244321}">
                    <p14:modId xmlns:p14="http://schemas.microsoft.com/office/powerpoint/2010/main" val="3491388050"/>
                  </p:ext>
                </p:extLst>
              </p:nvPr>
            </p:nvGraphicFramePr>
            <p:xfrm>
              <a:off x="1141410" y="1655064"/>
              <a:ext cx="9905998" cy="4707640"/>
            </p:xfrm>
            <a:graphic>
              <a:graphicData uri="http://schemas.openxmlformats.org/drawingml/2006/table">
                <a:tbl>
                  <a:tblPr firstRow="1" firstCol="1" bandRow="1">
                    <a:tableStyleId>{5A111915-BE36-4E01-A7E5-04B1672EAD32}</a:tableStyleId>
                  </a:tblPr>
                  <a:tblGrid>
                    <a:gridCol w="3301633">
                      <a:extLst>
                        <a:ext uri="{9D8B030D-6E8A-4147-A177-3AD203B41FA5}">
                          <a16:colId xmlns:a16="http://schemas.microsoft.com/office/drawing/2014/main" val="2256898728"/>
                        </a:ext>
                      </a:extLst>
                    </a:gridCol>
                    <a:gridCol w="3301633">
                      <a:extLst>
                        <a:ext uri="{9D8B030D-6E8A-4147-A177-3AD203B41FA5}">
                          <a16:colId xmlns:a16="http://schemas.microsoft.com/office/drawing/2014/main" val="2494318268"/>
                        </a:ext>
                      </a:extLst>
                    </a:gridCol>
                    <a:gridCol w="3302732">
                      <a:extLst>
                        <a:ext uri="{9D8B030D-6E8A-4147-A177-3AD203B41FA5}">
                          <a16:colId xmlns:a16="http://schemas.microsoft.com/office/drawing/2014/main" val="2571320843"/>
                        </a:ext>
                      </a:extLst>
                    </a:gridCol>
                  </a:tblGrid>
                  <a:tr h="295796">
                    <a:tc>
                      <a:txBody>
                        <a:bodyPr/>
                        <a:lstStyle/>
                        <a:p>
                          <a:pPr algn="ctr">
                            <a:lnSpc>
                              <a:spcPct val="106000"/>
                            </a:lnSpc>
                            <a:spcAft>
                              <a:spcPts val="800"/>
                            </a:spcAft>
                          </a:pPr>
                          <a:r>
                            <a:rPr lang="en-IN" sz="1600" dirty="0">
                              <a:effectLst/>
                              <a:latin typeface="Times New Roman" panose="02020603050405020304" pitchFamily="18" charset="0"/>
                              <a:cs typeface="Times New Roman" panose="02020603050405020304" pitchFamily="18" charset="0"/>
                            </a:rPr>
                            <a:t>Components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600" dirty="0">
                              <a:effectLst/>
                              <a:latin typeface="Times New Roman" panose="02020603050405020304" pitchFamily="18" charset="0"/>
                              <a:cs typeface="Times New Roman" panose="02020603050405020304" pitchFamily="18" charset="0"/>
                            </a:rPr>
                            <a:t>Representation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600" dirty="0">
                              <a:effectLst/>
                              <a:latin typeface="Times New Roman" panose="02020603050405020304" pitchFamily="18" charset="0"/>
                              <a:cs typeface="Times New Roman" panose="02020603050405020304" pitchFamily="18" charset="0"/>
                            </a:rPr>
                            <a:t>Parameters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2058"/>
                      </a:ext>
                    </a:extLst>
                  </a:tr>
                  <a:tr h="295796">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Transmission Line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a:effectLst/>
                              <a:latin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067315"/>
                      </a:ext>
                    </a:extLst>
                  </a:tr>
                  <a:tr h="271112">
                    <a:tc>
                      <a:txBody>
                        <a:bodyPr/>
                        <a:lstStyle/>
                        <a:p>
                          <a:pP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Positive sequence resistance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R1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a:effectLst/>
                              <a:latin typeface="Times New Roman" panose="02020603050405020304" pitchFamily="18" charset="0"/>
                              <a:cs typeface="Times New Roman" panose="02020603050405020304" pitchFamily="18" charset="0"/>
                            </a:rPr>
                            <a:t>0.01537(Ω/km)</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499669"/>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Zero sequence resistance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R0</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0.04612(Ω/km)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9319346"/>
                      </a:ext>
                    </a:extLst>
                  </a:tr>
                  <a:tr h="271112">
                    <a:tc>
                      <a:txBody>
                        <a:bodyPr/>
                        <a:lstStyle/>
                        <a:p>
                          <a:pP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Positive sequence inductance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L1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0.8858×10-3(H/km)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8459151"/>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Zero sequence inductance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L0</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2.654×10-3(H/km)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2511449"/>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Positive sequence capacitance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C1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13.06×10-9(F/km)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36388"/>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Zero sequence capacitance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C0</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4.355×10-9(F/km)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6744101"/>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Substation-1</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V1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500kV</a:t>
                          </a:r>
                          <a:r>
                            <a:rPr lang="en-IN" sz="1400" b="0" dirty="0">
                              <a:effectLst/>
                              <a:latin typeface="Times New Roman" panose="02020603050405020304" pitchFamily="18" charset="0"/>
                              <a:cs typeface="Times New Roman" panose="02020603050405020304" pitchFamily="18" charset="0"/>
                              <a:sym typeface="Symbol" panose="05050102010706020507" pitchFamily="18" charset="2"/>
                            </a:rPr>
                            <a:t></a:t>
                          </a:r>
                          <a:r>
                            <a:rPr lang="en-IN" sz="1400" b="0" dirty="0">
                              <a:effectLst/>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1400" b="0" i="1">
                                      <a:effectLst/>
                                      <a:latin typeface="Cambria Math" panose="02040503050406030204" pitchFamily="18" charset="0"/>
                                    </a:rPr>
                                  </m:ctrlPr>
                                </m:sSubSupPr>
                                <m:e>
                                  <m:r>
                                    <a:rPr lang="en-IN" sz="1400" b="0" i="1" smtClean="0">
                                      <a:effectLst/>
                                      <a:latin typeface="Cambria Math" panose="02040503050406030204" pitchFamily="18" charset="0"/>
                                    </a:rPr>
                                    <m:t>𝛿</m:t>
                                  </m:r>
                                </m:e>
                                <m:sub>
                                  <m:r>
                                    <a:rPr lang="en-IN" sz="1400" b="0" i="1" smtClean="0">
                                      <a:effectLst/>
                                      <a:latin typeface="Cambria Math" panose="02040503050406030204" pitchFamily="18" charset="0"/>
                                    </a:rPr>
                                    <m:t>1</m:t>
                                  </m:r>
                                </m:sub>
                                <m:sup>
                                  <m:r>
                                    <a:rPr lang="en-IN" sz="1400" b="0" smtClean="0">
                                      <a:effectLst/>
                                      <a:latin typeface="Cambria Math" panose="02040503050406030204" pitchFamily="18" charset="0"/>
                                    </a:rPr>
                                    <m:t>◦</m:t>
                                  </m:r>
                                </m:sup>
                              </m:sSubSup>
                            </m:oMath>
                          </a14:m>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3641510"/>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Substation-2</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V2</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500kV</a:t>
                          </a:r>
                          <a:r>
                            <a:rPr lang="en-IN" sz="1400" b="0" dirty="0">
                              <a:effectLst/>
                              <a:latin typeface="Times New Roman" panose="02020603050405020304" pitchFamily="18" charset="0"/>
                              <a:cs typeface="Times New Roman" panose="02020603050405020304" pitchFamily="18" charset="0"/>
                              <a:sym typeface="Symbol" panose="05050102010706020507" pitchFamily="18" charset="2"/>
                            </a:rPr>
                            <a:t></a:t>
                          </a:r>
                          <a:r>
                            <a:rPr lang="en-IN" sz="1400" b="0" dirty="0">
                              <a:effectLst/>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1400" b="0" i="1">
                                      <a:effectLst/>
                                      <a:latin typeface="Cambria Math" panose="02040503050406030204" pitchFamily="18" charset="0"/>
                                    </a:rPr>
                                  </m:ctrlPr>
                                </m:sSubSupPr>
                                <m:e>
                                  <m:r>
                                    <a:rPr lang="en-IN" sz="1400" b="0" i="1" smtClean="0">
                                      <a:effectLst/>
                                      <a:latin typeface="Cambria Math" panose="02040503050406030204" pitchFamily="18" charset="0"/>
                                    </a:rPr>
                                    <m:t>𝛿</m:t>
                                  </m:r>
                                </m:e>
                                <m:sub>
                                  <m:r>
                                    <a:rPr lang="en-IN" sz="1400" b="0" i="1" smtClean="0">
                                      <a:effectLst/>
                                      <a:latin typeface="Cambria Math" panose="02040503050406030204" pitchFamily="18" charset="0"/>
                                    </a:rPr>
                                    <m:t>2</m:t>
                                  </m:r>
                                </m:sub>
                                <m:sup>
                                  <m:r>
                                    <a:rPr lang="en-IN" sz="1400" b="0" smtClean="0">
                                      <a:effectLst/>
                                      <a:latin typeface="Cambria Math" panose="02040503050406030204" pitchFamily="18" charset="0"/>
                                    </a:rPr>
                                    <m:t>◦</m:t>
                                  </m:r>
                                </m:sup>
                              </m:sSubSup>
                            </m:oMath>
                          </a14:m>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9204987"/>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Substation-3</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V3</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500kV</a:t>
                          </a:r>
                          <a:r>
                            <a:rPr lang="en-IN" sz="1400" b="0" dirty="0">
                              <a:effectLst/>
                              <a:latin typeface="Times New Roman" panose="02020603050405020304" pitchFamily="18" charset="0"/>
                              <a:cs typeface="Times New Roman" panose="02020603050405020304" pitchFamily="18" charset="0"/>
                              <a:sym typeface="Symbol" panose="05050102010706020507" pitchFamily="18" charset="2"/>
                            </a:rPr>
                            <a:t></a:t>
                          </a:r>
                          <a:r>
                            <a:rPr lang="en-IN" sz="1400" b="0" dirty="0">
                              <a:effectLst/>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1400" b="0" i="1">
                                      <a:effectLst/>
                                      <a:latin typeface="Cambria Math" panose="02040503050406030204" pitchFamily="18" charset="0"/>
                                    </a:rPr>
                                  </m:ctrlPr>
                                </m:sSubSupPr>
                                <m:e>
                                  <m:r>
                                    <a:rPr lang="en-IN" sz="1400" b="0" i="1" smtClean="0">
                                      <a:effectLst/>
                                      <a:latin typeface="Cambria Math" panose="02040503050406030204" pitchFamily="18" charset="0"/>
                                    </a:rPr>
                                    <m:t>𝛿</m:t>
                                  </m:r>
                                </m:e>
                                <m:sub>
                                  <m:r>
                                    <a:rPr lang="en-IN" sz="1400" b="0" i="1" smtClean="0">
                                      <a:effectLst/>
                                      <a:latin typeface="Cambria Math" panose="02040503050406030204" pitchFamily="18" charset="0"/>
                                    </a:rPr>
                                    <m:t>3</m:t>
                                  </m:r>
                                </m:sub>
                                <m:sup>
                                  <m:r>
                                    <a:rPr lang="en-IN" sz="1400" b="0" smtClean="0">
                                      <a:effectLst/>
                                      <a:latin typeface="Cambria Math" panose="02040503050406030204" pitchFamily="18" charset="0"/>
                                    </a:rPr>
                                    <m:t>◦</m:t>
                                  </m:r>
                                </m:sup>
                              </m:sSubSup>
                            </m:oMath>
                          </a14:m>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868197"/>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UPFC</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100-MVA</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5417240"/>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Voltage Source Inverters</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48-Pulse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6783762"/>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DC Capacitors - 2</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2500μF</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3310600"/>
                      </a:ext>
                    </a:extLst>
                  </a:tr>
                  <a:tr h="295796">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STATCOM</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Δ/Υ</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15kV/500kV</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2903095"/>
                      </a:ext>
                    </a:extLst>
                  </a:tr>
                  <a:tr h="295796">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SSSC</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Υ/Υ</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15kV/22kV</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617093"/>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Wind Farm (DFIG) - 40</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1.5MW, 25kV</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3521862"/>
                      </a:ext>
                    </a:extLst>
                  </a:tr>
                </a:tbl>
              </a:graphicData>
            </a:graphic>
          </p:graphicFrame>
        </mc:Choice>
        <mc:Fallback xmlns="">
          <p:graphicFrame>
            <p:nvGraphicFramePr>
              <p:cNvPr id="7" name="Table 6">
                <a:extLst>
                  <a:ext uri="{FF2B5EF4-FFF2-40B4-BE49-F238E27FC236}">
                    <a16:creationId xmlns:a16="http://schemas.microsoft.com/office/drawing/2014/main" id="{3DF7CF44-1256-A3C3-6A95-CA446713A0BE}"/>
                  </a:ext>
                </a:extLst>
              </p:cNvPr>
              <p:cNvGraphicFramePr>
                <a:graphicFrameLocks noGrp="1"/>
              </p:cNvGraphicFramePr>
              <p:nvPr>
                <p:extLst>
                  <p:ext uri="{D42A27DB-BD31-4B8C-83A1-F6EECF244321}">
                    <p14:modId xmlns:p14="http://schemas.microsoft.com/office/powerpoint/2010/main" val="3491388050"/>
                  </p:ext>
                </p:extLst>
              </p:nvPr>
            </p:nvGraphicFramePr>
            <p:xfrm>
              <a:off x="1141410" y="1655064"/>
              <a:ext cx="9905998" cy="4707640"/>
            </p:xfrm>
            <a:graphic>
              <a:graphicData uri="http://schemas.openxmlformats.org/drawingml/2006/table">
                <a:tbl>
                  <a:tblPr firstRow="1" firstCol="1" bandRow="1">
                    <a:tableStyleId>{5A111915-BE36-4E01-A7E5-04B1672EAD32}</a:tableStyleId>
                  </a:tblPr>
                  <a:tblGrid>
                    <a:gridCol w="3301633">
                      <a:extLst>
                        <a:ext uri="{9D8B030D-6E8A-4147-A177-3AD203B41FA5}">
                          <a16:colId xmlns:a16="http://schemas.microsoft.com/office/drawing/2014/main" val="2256898728"/>
                        </a:ext>
                      </a:extLst>
                    </a:gridCol>
                    <a:gridCol w="3301633">
                      <a:extLst>
                        <a:ext uri="{9D8B030D-6E8A-4147-A177-3AD203B41FA5}">
                          <a16:colId xmlns:a16="http://schemas.microsoft.com/office/drawing/2014/main" val="2494318268"/>
                        </a:ext>
                      </a:extLst>
                    </a:gridCol>
                    <a:gridCol w="3302732">
                      <a:extLst>
                        <a:ext uri="{9D8B030D-6E8A-4147-A177-3AD203B41FA5}">
                          <a16:colId xmlns:a16="http://schemas.microsoft.com/office/drawing/2014/main" val="2571320843"/>
                        </a:ext>
                      </a:extLst>
                    </a:gridCol>
                  </a:tblGrid>
                  <a:tr h="295796">
                    <a:tc>
                      <a:txBody>
                        <a:bodyPr/>
                        <a:lstStyle/>
                        <a:p>
                          <a:pPr algn="ctr">
                            <a:lnSpc>
                              <a:spcPct val="106000"/>
                            </a:lnSpc>
                            <a:spcAft>
                              <a:spcPts val="800"/>
                            </a:spcAft>
                          </a:pPr>
                          <a:r>
                            <a:rPr lang="en-IN" sz="1600" dirty="0">
                              <a:effectLst/>
                              <a:latin typeface="Times New Roman" panose="02020603050405020304" pitchFamily="18" charset="0"/>
                              <a:cs typeface="Times New Roman" panose="02020603050405020304" pitchFamily="18" charset="0"/>
                            </a:rPr>
                            <a:t>Components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600" dirty="0">
                              <a:effectLst/>
                              <a:latin typeface="Times New Roman" panose="02020603050405020304" pitchFamily="18" charset="0"/>
                              <a:cs typeface="Times New Roman" panose="02020603050405020304" pitchFamily="18" charset="0"/>
                            </a:rPr>
                            <a:t>Representation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600" dirty="0">
                              <a:effectLst/>
                              <a:latin typeface="Times New Roman" panose="02020603050405020304" pitchFamily="18" charset="0"/>
                              <a:cs typeface="Times New Roman" panose="02020603050405020304" pitchFamily="18" charset="0"/>
                            </a:rPr>
                            <a:t>Parameters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2058"/>
                      </a:ext>
                    </a:extLst>
                  </a:tr>
                  <a:tr h="295796">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Transmission Line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a:effectLst/>
                              <a:latin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067315"/>
                      </a:ext>
                    </a:extLst>
                  </a:tr>
                  <a:tr h="271112">
                    <a:tc>
                      <a:txBody>
                        <a:bodyPr/>
                        <a:lstStyle/>
                        <a:p>
                          <a:pP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Positive sequence resistance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R1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a:effectLst/>
                              <a:latin typeface="Times New Roman" panose="02020603050405020304" pitchFamily="18" charset="0"/>
                              <a:cs typeface="Times New Roman" panose="02020603050405020304" pitchFamily="18" charset="0"/>
                            </a:rPr>
                            <a:t>0.01537(Ω/km)</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499669"/>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Zero sequence resistance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R0</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0.04612(Ω/km)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9319346"/>
                      </a:ext>
                    </a:extLst>
                  </a:tr>
                  <a:tr h="271112">
                    <a:tc>
                      <a:txBody>
                        <a:bodyPr/>
                        <a:lstStyle/>
                        <a:p>
                          <a:pP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Positive sequence inductance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L1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0.8858×10-3(H/km)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8459151"/>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Zero sequence inductance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L0</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2.654×10-3(H/km)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2511449"/>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Positive sequence capacitance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C1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13.06×10-9(F/km)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36388"/>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Zero sequence capacitance</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C0</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4.355×10-9(F/km)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6744101"/>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Substation-1</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V1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200185" t="-831111" r="-185" b="-826667"/>
                          </a:stretch>
                        </a:blipFill>
                      </a:tcPr>
                    </a:tc>
                    <a:extLst>
                      <a:ext uri="{0D108BD9-81ED-4DB2-BD59-A6C34878D82A}">
                        <a16:rowId xmlns:a16="http://schemas.microsoft.com/office/drawing/2014/main" val="3183641510"/>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Substation-2</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V2</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200185" t="-952273" r="-185" b="-745455"/>
                          </a:stretch>
                        </a:blipFill>
                      </a:tcPr>
                    </a:tc>
                    <a:extLst>
                      <a:ext uri="{0D108BD9-81ED-4DB2-BD59-A6C34878D82A}">
                        <a16:rowId xmlns:a16="http://schemas.microsoft.com/office/drawing/2014/main" val="3549204987"/>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Substation-3</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V3</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200185" t="-1028889" r="-185" b="-628889"/>
                          </a:stretch>
                        </a:blipFill>
                      </a:tcPr>
                    </a:tc>
                    <a:extLst>
                      <a:ext uri="{0D108BD9-81ED-4DB2-BD59-A6C34878D82A}">
                        <a16:rowId xmlns:a16="http://schemas.microsoft.com/office/drawing/2014/main" val="3702868197"/>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UPFC</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100-MVA</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5417240"/>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Voltage Source Inverters</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48-Pulse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6783762"/>
                      </a:ext>
                    </a:extLst>
                  </a:tr>
                  <a:tr h="271112">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DC Capacitors - 2</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2500μF</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3310600"/>
                      </a:ext>
                    </a:extLst>
                  </a:tr>
                  <a:tr h="295796">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STATCOM</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Δ/Υ</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15kV/500kV</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2903095"/>
                      </a:ext>
                    </a:extLst>
                  </a:tr>
                  <a:tr h="295796">
                    <a:tc>
                      <a:txBody>
                        <a:bodyPr/>
                        <a:lstStyle/>
                        <a:p>
                          <a:pPr>
                            <a:lnSpc>
                              <a:spcPct val="106000"/>
                            </a:lnSpc>
                            <a:spcAft>
                              <a:spcPts val="800"/>
                            </a:spcAft>
                          </a:pPr>
                          <a:r>
                            <a:rPr lang="en-IN" sz="1400" b="0">
                              <a:effectLst/>
                              <a:latin typeface="Times New Roman" panose="02020603050405020304" pitchFamily="18" charset="0"/>
                              <a:cs typeface="Times New Roman" panose="02020603050405020304" pitchFamily="18" charset="0"/>
                            </a:rPr>
                            <a:t>SSSC</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Υ/Υ</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15kV/22kV</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617093"/>
                      </a:ext>
                    </a:extLst>
                  </a:tr>
                  <a:tr h="271112">
                    <a:tc>
                      <a:txBody>
                        <a:bodyPr/>
                        <a:lstStyle/>
                        <a:p>
                          <a:pPr>
                            <a:lnSpc>
                              <a:spcPct val="106000"/>
                            </a:lnSpc>
                            <a:spcAft>
                              <a:spcPts val="800"/>
                            </a:spcAft>
                          </a:pPr>
                          <a:r>
                            <a:rPr lang="en-IN" sz="1400" b="1" dirty="0">
                              <a:effectLst/>
                              <a:latin typeface="Times New Roman" panose="02020603050405020304" pitchFamily="18" charset="0"/>
                              <a:cs typeface="Times New Roman" panose="02020603050405020304" pitchFamily="18" charset="0"/>
                            </a:rPr>
                            <a:t>Wind Farm (DFIG) - 40</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b="0">
                              <a:effectLst/>
                              <a:latin typeface="Times New Roman" panose="02020603050405020304" pitchFamily="18" charset="0"/>
                              <a:cs typeface="Times New Roman" panose="02020603050405020304" pitchFamily="18" charset="0"/>
                            </a:rPr>
                            <a:t>-</a:t>
                          </a:r>
                          <a:endParaRPr lang="en-IN"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6000"/>
                            </a:lnSpc>
                            <a:spcAft>
                              <a:spcPts val="800"/>
                            </a:spcAft>
                          </a:pPr>
                          <a:r>
                            <a:rPr lang="en-IN" sz="1400" b="0" dirty="0">
                              <a:effectLst/>
                              <a:latin typeface="Times New Roman" panose="02020603050405020304" pitchFamily="18" charset="0"/>
                              <a:cs typeface="Times New Roman" panose="02020603050405020304" pitchFamily="18" charset="0"/>
                            </a:rPr>
                            <a:t>1.5MW, 25kV</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3521862"/>
                      </a:ext>
                    </a:extLst>
                  </a:tr>
                </a:tbl>
              </a:graphicData>
            </a:graphic>
          </p:graphicFrame>
        </mc:Fallback>
      </mc:AlternateContent>
    </p:spTree>
    <p:extLst>
      <p:ext uri="{BB962C8B-B14F-4D97-AF65-F5344CB8AC3E}">
        <p14:creationId xmlns:p14="http://schemas.microsoft.com/office/powerpoint/2010/main" val="308301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5A3912-D92C-BBE3-C61E-D3FE710DB965}"/>
              </a:ext>
            </a:extLst>
          </p:cNvPr>
          <p:cNvSpPr txBox="1">
            <a:spLocks/>
          </p:cNvSpPr>
          <p:nvPr/>
        </p:nvSpPr>
        <p:spPr>
          <a:xfrm>
            <a:off x="644322" y="618518"/>
            <a:ext cx="11280978"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Simulation diagram</a:t>
            </a:r>
          </a:p>
        </p:txBody>
      </p:sp>
      <p:pic>
        <p:nvPicPr>
          <p:cNvPr id="6" name="Picture 5">
            <a:extLst>
              <a:ext uri="{FF2B5EF4-FFF2-40B4-BE49-F238E27FC236}">
                <a16:creationId xmlns:a16="http://schemas.microsoft.com/office/drawing/2014/main" id="{0C2096CD-8D31-F624-56C3-54C43C888478}"/>
              </a:ext>
            </a:extLst>
          </p:cNvPr>
          <p:cNvPicPr>
            <a:picLocks noChangeAspect="1"/>
          </p:cNvPicPr>
          <p:nvPr/>
        </p:nvPicPr>
        <p:blipFill>
          <a:blip r:embed="rId2"/>
          <a:stretch>
            <a:fillRect/>
          </a:stretch>
        </p:blipFill>
        <p:spPr>
          <a:xfrm>
            <a:off x="826389" y="1152031"/>
            <a:ext cx="10539221" cy="5087451"/>
          </a:xfrm>
          <a:prstGeom prst="rect">
            <a:avLst/>
          </a:prstGeom>
        </p:spPr>
      </p:pic>
    </p:spTree>
    <p:extLst>
      <p:ext uri="{BB962C8B-B14F-4D97-AF65-F5344CB8AC3E}">
        <p14:creationId xmlns:p14="http://schemas.microsoft.com/office/powerpoint/2010/main" val="111126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C5AC-645D-07CD-B83B-020A52A2BEED}"/>
              </a:ext>
            </a:extLst>
          </p:cNvPr>
          <p:cNvSpPr txBox="1">
            <a:spLocks/>
          </p:cNvSpPr>
          <p:nvPr/>
        </p:nvSpPr>
        <p:spPr>
          <a:xfrm>
            <a:off x="1141413" y="618518"/>
            <a:ext cx="10192114"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SENDING END RECONSTRUCTED CURRENT SIGNAL (A3)  OF EACH PHASE AT A-G FAULT</a:t>
            </a:r>
          </a:p>
        </p:txBody>
      </p:sp>
      <p:sp>
        <p:nvSpPr>
          <p:cNvPr id="3" name="Rectangle 3">
            <a:extLst>
              <a:ext uri="{FF2B5EF4-FFF2-40B4-BE49-F238E27FC236}">
                <a16:creationId xmlns:a16="http://schemas.microsoft.com/office/drawing/2014/main" id="{AB4F39E3-8B6C-E0F6-951D-17EAF81973D8}"/>
              </a:ext>
            </a:extLst>
          </p:cNvPr>
          <p:cNvSpPr>
            <a:spLocks noChangeArrowheads="1"/>
          </p:cNvSpPr>
          <p:nvPr/>
        </p:nvSpPr>
        <p:spPr bwMode="auto">
          <a:xfrm>
            <a:off x="1568881" y="-48686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6B2E4E57-1132-F112-A63A-38BBC9B25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721" y="2108200"/>
            <a:ext cx="3521075" cy="264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703E8D-50EE-5F6D-75F6-8956BF36C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995" y="2108200"/>
            <a:ext cx="3536950" cy="2651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508F2CB-5732-B4B1-AB13-4831008D9D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64881" y="2108835"/>
            <a:ext cx="3535680" cy="2650490"/>
          </a:xfrm>
          <a:prstGeom prst="rect">
            <a:avLst/>
          </a:prstGeom>
          <a:noFill/>
          <a:ln>
            <a:noFill/>
          </a:ln>
        </p:spPr>
      </p:pic>
    </p:spTree>
    <p:extLst>
      <p:ext uri="{BB962C8B-B14F-4D97-AF65-F5344CB8AC3E}">
        <p14:creationId xmlns:p14="http://schemas.microsoft.com/office/powerpoint/2010/main" val="393830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B5B5-9B72-B568-B245-C7C1B72E24ED}"/>
              </a:ext>
            </a:extLst>
          </p:cNvPr>
          <p:cNvSpPr txBox="1">
            <a:spLocks/>
          </p:cNvSpPr>
          <p:nvPr/>
        </p:nvSpPr>
        <p:spPr>
          <a:xfrm>
            <a:off x="1141413" y="618518"/>
            <a:ext cx="10192114"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receiving END RECONSTRUCTED CURRENT SIGNAL (A3)  OF EACH PHASE AT A-G FAULT</a:t>
            </a:r>
          </a:p>
        </p:txBody>
      </p:sp>
      <p:sp>
        <p:nvSpPr>
          <p:cNvPr id="3" name="Rectangle 3">
            <a:extLst>
              <a:ext uri="{FF2B5EF4-FFF2-40B4-BE49-F238E27FC236}">
                <a16:creationId xmlns:a16="http://schemas.microsoft.com/office/drawing/2014/main" id="{70B0C058-0733-1BE4-F531-00E8E6865497}"/>
              </a:ext>
            </a:extLst>
          </p:cNvPr>
          <p:cNvSpPr>
            <a:spLocks noChangeArrowheads="1"/>
          </p:cNvSpPr>
          <p:nvPr/>
        </p:nvSpPr>
        <p:spPr bwMode="auto">
          <a:xfrm>
            <a:off x="1568881" y="-48686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B6B5DDE8-2392-2A93-1B69-D2C739563E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7721" y="2038349"/>
            <a:ext cx="3543300" cy="2656205"/>
          </a:xfrm>
          <a:prstGeom prst="rect">
            <a:avLst/>
          </a:prstGeom>
          <a:noFill/>
          <a:ln>
            <a:noFill/>
          </a:ln>
        </p:spPr>
      </p:pic>
      <p:pic>
        <p:nvPicPr>
          <p:cNvPr id="9" name="Picture 8">
            <a:extLst>
              <a:ext uri="{FF2B5EF4-FFF2-40B4-BE49-F238E27FC236}">
                <a16:creationId xmlns:a16="http://schemas.microsoft.com/office/drawing/2014/main" id="{5F43776D-976E-2C61-44CC-558C0A5411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4775" y="2092960"/>
            <a:ext cx="3564890" cy="2672080"/>
          </a:xfrm>
          <a:prstGeom prst="rect">
            <a:avLst/>
          </a:prstGeom>
          <a:noFill/>
          <a:ln>
            <a:noFill/>
          </a:ln>
        </p:spPr>
      </p:pic>
      <p:pic>
        <p:nvPicPr>
          <p:cNvPr id="10" name="Picture 9">
            <a:extLst>
              <a:ext uri="{FF2B5EF4-FFF2-40B4-BE49-F238E27FC236}">
                <a16:creationId xmlns:a16="http://schemas.microsoft.com/office/drawing/2014/main" id="{01DBE583-260C-1F18-4A42-49313FE32FF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88329" y="2068830"/>
            <a:ext cx="3628390" cy="2720340"/>
          </a:xfrm>
          <a:prstGeom prst="rect">
            <a:avLst/>
          </a:prstGeom>
          <a:noFill/>
          <a:ln>
            <a:noFill/>
          </a:ln>
        </p:spPr>
      </p:pic>
    </p:spTree>
    <p:extLst>
      <p:ext uri="{BB962C8B-B14F-4D97-AF65-F5344CB8AC3E}">
        <p14:creationId xmlns:p14="http://schemas.microsoft.com/office/powerpoint/2010/main" val="389938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12FB-9943-3062-DC80-8AED7E3DCC74}"/>
              </a:ext>
            </a:extLst>
          </p:cNvPr>
          <p:cNvSpPr txBox="1">
            <a:spLocks/>
          </p:cNvSpPr>
          <p:nvPr/>
        </p:nvSpPr>
        <p:spPr>
          <a:xfrm>
            <a:off x="1141413" y="618518"/>
            <a:ext cx="10192114"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Wind farm END RECONSTRUCTED CURRENT SIGNAL (A3)  OF EACH PHASE AT A-G FAULT</a:t>
            </a:r>
          </a:p>
        </p:txBody>
      </p:sp>
      <p:sp>
        <p:nvSpPr>
          <p:cNvPr id="3" name="Rectangle 3">
            <a:extLst>
              <a:ext uri="{FF2B5EF4-FFF2-40B4-BE49-F238E27FC236}">
                <a16:creationId xmlns:a16="http://schemas.microsoft.com/office/drawing/2014/main" id="{75A426D5-9660-5F02-3265-D428EF5C202C}"/>
              </a:ext>
            </a:extLst>
          </p:cNvPr>
          <p:cNvSpPr>
            <a:spLocks noChangeArrowheads="1"/>
          </p:cNvSpPr>
          <p:nvPr/>
        </p:nvSpPr>
        <p:spPr bwMode="auto">
          <a:xfrm>
            <a:off x="1568881" y="-48686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A6575C56-FBC6-31AC-5967-422EBC3A76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30093"/>
            <a:ext cx="3566160" cy="3056315"/>
          </a:xfrm>
          <a:prstGeom prst="rect">
            <a:avLst/>
          </a:prstGeom>
          <a:noFill/>
          <a:ln>
            <a:noFill/>
          </a:ln>
        </p:spPr>
      </p:pic>
      <p:pic>
        <p:nvPicPr>
          <p:cNvPr id="9" name="Picture 8">
            <a:extLst>
              <a:ext uri="{FF2B5EF4-FFF2-40B4-BE49-F238E27FC236}">
                <a16:creationId xmlns:a16="http://schemas.microsoft.com/office/drawing/2014/main" id="{9AA2A949-64BF-E5A3-A658-2F35AEFC8E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1807" y="2021521"/>
            <a:ext cx="3588385" cy="3056316"/>
          </a:xfrm>
          <a:prstGeom prst="rect">
            <a:avLst/>
          </a:prstGeom>
          <a:noFill/>
          <a:ln>
            <a:noFill/>
          </a:ln>
        </p:spPr>
      </p:pic>
      <p:pic>
        <p:nvPicPr>
          <p:cNvPr id="10" name="Picture 9">
            <a:extLst>
              <a:ext uri="{FF2B5EF4-FFF2-40B4-BE49-F238E27FC236}">
                <a16:creationId xmlns:a16="http://schemas.microsoft.com/office/drawing/2014/main" id="{65BE889E-9C64-0DEB-8D67-B814E1083F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41147" y="2012948"/>
            <a:ext cx="3611880" cy="3073460"/>
          </a:xfrm>
          <a:prstGeom prst="rect">
            <a:avLst/>
          </a:prstGeom>
          <a:noFill/>
          <a:ln>
            <a:noFill/>
          </a:ln>
        </p:spPr>
      </p:pic>
    </p:spTree>
    <p:extLst>
      <p:ext uri="{BB962C8B-B14F-4D97-AF65-F5344CB8AC3E}">
        <p14:creationId xmlns:p14="http://schemas.microsoft.com/office/powerpoint/2010/main" val="695440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E8CC-B0B9-43E5-F59E-A9AD06259448}"/>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MAGNITUDE OF CURRENT IN DIFFERENT PHASES VS SAMPLES</a:t>
            </a:r>
          </a:p>
        </p:txBody>
      </p:sp>
      <p:pic>
        <p:nvPicPr>
          <p:cNvPr id="4" name="Content Placeholder 3">
            <a:extLst>
              <a:ext uri="{FF2B5EF4-FFF2-40B4-BE49-F238E27FC236}">
                <a16:creationId xmlns:a16="http://schemas.microsoft.com/office/drawing/2014/main" id="{784FAEC2-4785-FA85-97DC-AB81ECBAB13C}"/>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046" r="6536"/>
          <a:stretch/>
        </p:blipFill>
        <p:spPr bwMode="auto">
          <a:xfrm>
            <a:off x="2434818" y="1825625"/>
            <a:ext cx="7322364" cy="4351338"/>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FE1E55C-6357-77E9-61D9-E37570427D2D}"/>
              </a:ext>
            </a:extLst>
          </p:cNvPr>
          <p:cNvSpPr txBox="1"/>
          <p:nvPr/>
        </p:nvSpPr>
        <p:spPr>
          <a:xfrm>
            <a:off x="2847473" y="6169709"/>
            <a:ext cx="6497053"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Magnitude of different phase currents for A-G fault at a distance 100k.m from substation-1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130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7D9B-6DC6-4F94-E7EB-206F62C0D0DD}"/>
              </a:ext>
            </a:extLst>
          </p:cNvPr>
          <p:cNvSpPr>
            <a:spLocks noGrp="1"/>
          </p:cNvSpPr>
          <p:nvPr>
            <p:ph type="title"/>
          </p:nvPr>
        </p:nvSpPr>
        <p:spPr>
          <a:xfrm>
            <a:off x="1141413" y="618518"/>
            <a:ext cx="9905998" cy="1036546"/>
          </a:xfrm>
        </p:spPr>
        <p:txBody>
          <a:bodyPr>
            <a:normAutofit/>
          </a:body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1800584-8EC9-F716-B84A-95EBA1125B46}"/>
              </a:ext>
            </a:extLst>
          </p:cNvPr>
          <p:cNvSpPr>
            <a:spLocks noGrp="1"/>
          </p:cNvSpPr>
          <p:nvPr>
            <p:ph idx="1"/>
          </p:nvPr>
        </p:nvSpPr>
        <p:spPr>
          <a:xfrm>
            <a:off x="1141412" y="1746567"/>
            <a:ext cx="9905999" cy="3541714"/>
          </a:xfrm>
        </p:spPr>
        <p:txBody>
          <a:bodyPr>
            <a:normAutofit/>
          </a:bodyPr>
          <a:lstStyle/>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Due to growth of power system multi terminal and tapped transmission lines are quite common now a days. However different teed configurations pose special difficulties and bring new challenges to the transmission line protection. Hence, when we combine all these complexities and make one system consisting of UPFC, wind-farm connected by means of a teed line then the issue of protecting that particular transmission system becomes much more challenging. Thus, there is a strong motivation in developing a different relaying strategy for this type of transmission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03745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7540-DAD2-B0DF-0F42-473201FB7889}"/>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MAGNITUDE CHANGE AND PHASE CHANGE OF PHASE-A </a:t>
            </a:r>
          </a:p>
        </p:txBody>
      </p:sp>
      <p:pic>
        <p:nvPicPr>
          <p:cNvPr id="5" name="Content Placeholder 4">
            <a:extLst>
              <a:ext uri="{FF2B5EF4-FFF2-40B4-BE49-F238E27FC236}">
                <a16:creationId xmlns:a16="http://schemas.microsoft.com/office/drawing/2014/main" id="{8B9C2A94-DC26-F869-B4D8-282CB9FBB68C}"/>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7445" r="6005"/>
          <a:stretch/>
        </p:blipFill>
        <p:spPr bwMode="auto">
          <a:xfrm>
            <a:off x="838200" y="2464051"/>
            <a:ext cx="5181600" cy="3119064"/>
          </a:xfrm>
          <a:prstGeom prst="rect">
            <a:avLst/>
          </a:prstGeom>
          <a:noFill/>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33867E5F-9116-7D53-2F22-4099F854D7DE}"/>
              </a:ext>
            </a:extLst>
          </p:cNvPr>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6781" r="4941"/>
          <a:stretch/>
        </p:blipFill>
        <p:spPr bwMode="auto">
          <a:xfrm>
            <a:off x="6172200" y="2494141"/>
            <a:ext cx="5181600" cy="3027427"/>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FCC9DADC-C536-4EA8-569D-26ACA0037F48}"/>
              </a:ext>
            </a:extLst>
          </p:cNvPr>
          <p:cNvSpPr txBox="1"/>
          <p:nvPr/>
        </p:nvSpPr>
        <p:spPr>
          <a:xfrm>
            <a:off x="3862137" y="5583115"/>
            <a:ext cx="5181600" cy="646331"/>
          </a:xfrm>
          <a:prstGeom prst="rect">
            <a:avLst/>
          </a:prstGeom>
          <a:noFill/>
        </p:spPr>
        <p:txBody>
          <a:bodyPr wrap="square" rtlCol="0">
            <a:spAutoFit/>
          </a:bodyPr>
          <a:lstStyle/>
          <a:p>
            <a:pPr algn="just"/>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Magnitude and Phase Angle of A-phase current for A-G fault at a distance 100k.m from substation-1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5715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6BB7-7818-55CB-8475-4D7CB43D6774}"/>
              </a:ext>
            </a:extLst>
          </p:cNvPr>
          <p:cNvSpPr txBox="1">
            <a:spLocks/>
          </p:cNvSpPr>
          <p:nvPr/>
        </p:nvSpPr>
        <p:spPr>
          <a:xfrm>
            <a:off x="1141413" y="618518"/>
            <a:ext cx="10192114"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Operating and restraining current and energy at a-g fault</a:t>
            </a:r>
          </a:p>
        </p:txBody>
      </p:sp>
      <p:sp>
        <p:nvSpPr>
          <p:cNvPr id="3" name="Rectangle 3">
            <a:extLst>
              <a:ext uri="{FF2B5EF4-FFF2-40B4-BE49-F238E27FC236}">
                <a16:creationId xmlns:a16="http://schemas.microsoft.com/office/drawing/2014/main" id="{52A12338-3034-CC58-0146-7F628F2DB547}"/>
              </a:ext>
            </a:extLst>
          </p:cNvPr>
          <p:cNvSpPr>
            <a:spLocks noChangeArrowheads="1"/>
          </p:cNvSpPr>
          <p:nvPr/>
        </p:nvSpPr>
        <p:spPr bwMode="auto">
          <a:xfrm>
            <a:off x="1568881" y="-48686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9DCBB349-9E1A-FE2B-8F72-9B9B71C20C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79" r="4010"/>
          <a:stretch/>
        </p:blipFill>
        <p:spPr bwMode="auto">
          <a:xfrm>
            <a:off x="2491638" y="1655064"/>
            <a:ext cx="7931944" cy="4584418"/>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B0FC8DE-0C80-7FDB-C0CC-BB5122C5EA3B}"/>
              </a:ext>
            </a:extLst>
          </p:cNvPr>
          <p:cNvSpPr txBox="1"/>
          <p:nvPr/>
        </p:nvSpPr>
        <p:spPr>
          <a:xfrm>
            <a:off x="2815389" y="6239482"/>
            <a:ext cx="6561221" cy="369332"/>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E­</a:t>
            </a:r>
            <a:r>
              <a:rPr lang="en-IN" sz="1800" b="1" baseline="-25000" dirty="0">
                <a:effectLst/>
                <a:latin typeface="Times New Roman" panose="02020603050405020304" pitchFamily="18" charset="0"/>
                <a:ea typeface="Calibri" panose="020F0502020204030204" pitchFamily="34" charset="0"/>
              </a:rPr>
              <a:t>opf</a:t>
            </a:r>
            <a:r>
              <a:rPr lang="en-IN" sz="1800" b="1" dirty="0">
                <a:effectLst/>
                <a:latin typeface="Times New Roman" panose="02020603050405020304" pitchFamily="18" charset="0"/>
                <a:ea typeface="Calibri" panose="020F0502020204030204" pitchFamily="34" charset="0"/>
              </a:rPr>
              <a:t> and E</a:t>
            </a:r>
            <a:r>
              <a:rPr lang="en-IN" sz="1800" b="1" baseline="-25000" dirty="0">
                <a:effectLst/>
                <a:latin typeface="Times New Roman" panose="02020603050405020304" pitchFamily="18" charset="0"/>
                <a:ea typeface="Calibri" panose="020F0502020204030204" pitchFamily="34" charset="0"/>
              </a:rPr>
              <a:t>res</a:t>
            </a:r>
            <a:r>
              <a:rPr lang="en-IN" sz="1800" b="1" dirty="0">
                <a:effectLst/>
                <a:latin typeface="Times New Roman" panose="02020603050405020304" pitchFamily="18" charset="0"/>
                <a:ea typeface="Calibri" panose="020F0502020204030204" pitchFamily="34" charset="0"/>
              </a:rPr>
              <a:t> for A-G fault at a distance 100k.m from substation-1</a:t>
            </a:r>
            <a:endParaRPr lang="en-IN" dirty="0"/>
          </a:p>
        </p:txBody>
      </p:sp>
    </p:spTree>
    <p:extLst>
      <p:ext uri="{BB962C8B-B14F-4D97-AF65-F5344CB8AC3E}">
        <p14:creationId xmlns:p14="http://schemas.microsoft.com/office/powerpoint/2010/main" val="3084622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5244-762A-12B2-FFA8-A15E99AB4F5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DIFFERENT CASES INVESTIGATED</a:t>
            </a:r>
          </a:p>
        </p:txBody>
      </p:sp>
      <p:sp>
        <p:nvSpPr>
          <p:cNvPr id="3" name="Content Placeholder 2">
            <a:extLst>
              <a:ext uri="{FF2B5EF4-FFF2-40B4-BE49-F238E27FC236}">
                <a16:creationId xmlns:a16="http://schemas.microsoft.com/office/drawing/2014/main" id="{FBB31C71-2F2C-55C4-2AFC-FECE47E405F5}"/>
              </a:ext>
            </a:extLst>
          </p:cNvPr>
          <p:cNvSpPr txBox="1">
            <a:spLocks/>
          </p:cNvSpPr>
          <p:nvPr/>
        </p:nvSpPr>
        <p:spPr>
          <a:xfrm>
            <a:off x="838199" y="1253330"/>
            <a:ext cx="11145253" cy="523954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following circumstances of fault and network variations investigated later under: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Variation in fault resistance (</a:t>
            </a:r>
            <a:r>
              <a:rPr lang="en-IN" sz="2500" i="1"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2500" i="1" baseline="-25000"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from 0 to 30Ω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Variation in fault location: 30%, 50%,70% and 90% of the line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Variation in fault inception angle (FIA): 0° ,20° ,40° ,60° ,80° ,100°, 120°, 140°, 160°, 180°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Different types of faults: a-g, b-g, c-g, a-b, b-c, c-a, ab-g, bc-g, ca-g, a-b-c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UPFC series injected voltage (</a:t>
            </a:r>
            <a:r>
              <a:rPr lang="en-IN" sz="2500" i="1" dirty="0">
                <a:effectLst/>
                <a:latin typeface="Times New Roman" panose="02020603050405020304" pitchFamily="18" charset="0"/>
                <a:ea typeface="Calibri" panose="020F0502020204030204" pitchFamily="34" charset="0"/>
                <a:cs typeface="Times New Roman" panose="02020603050405020304" pitchFamily="18" charset="0"/>
              </a:rPr>
              <a:t>V</a:t>
            </a:r>
            <a:r>
              <a:rPr lang="en-IN" sz="2500" i="1" baseline="-25000" dirty="0">
                <a:effectLst/>
                <a:latin typeface="Times New Roman" panose="02020603050405020304" pitchFamily="18" charset="0"/>
                <a:ea typeface="Calibri" panose="020F0502020204030204" pitchFamily="34" charset="0"/>
                <a:cs typeface="Times New Roman" panose="02020603050405020304" pitchFamily="18" charset="0"/>
              </a:rPr>
              <a:t>se</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varied for 0-15% of the normal voltage.</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Variation in wind speed: 5m/s, 10m/s, 15m/s, 20m/s, 25m/s</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Reverse power flow.</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041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B31-B41E-3A4F-0804-6C7028459B4E}"/>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PLOT OF  E</a:t>
            </a:r>
            <a:r>
              <a:rPr lang="en-US" sz="3200" b="1" u="sng"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a:t>
            </a: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E</a:t>
            </a:r>
            <a:r>
              <a:rPr lang="en-US" sz="3200" b="1" u="sng"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 </a:t>
            </a: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EXTERNAL A-G FAULT</a:t>
            </a:r>
            <a:endParaRPr lang="en-US" sz="3200" b="1" u="sng"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AD8CEB-FE8D-F3FF-9034-92CED0D0F203}"/>
              </a:ext>
            </a:extLst>
          </p:cNvPr>
          <p:cNvSpPr>
            <a:spLocks noGrp="1"/>
          </p:cNvSpPr>
          <p:nvPr>
            <p:ph idx="1"/>
          </p:nvPr>
        </p:nvSpPr>
        <p:spPr/>
        <p:txBody>
          <a:bodyPr>
            <a:normAutofit fontScale="92500" lnSpcReduction="20000"/>
          </a:bodyPr>
          <a:lstStyle/>
          <a:p>
            <a:pPr marL="0" indent="0" algn="ctr">
              <a:buNone/>
            </a:pPr>
            <a:r>
              <a:rPr lang="en-IN" sz="1800" b="1" dirty="0">
                <a:effectLst/>
                <a:latin typeface="Times New Roman" panose="02020603050405020304" pitchFamily="18" charset="0"/>
                <a:ea typeface="Calibri" panose="020F0502020204030204" pitchFamily="34" charset="0"/>
              </a:rPr>
              <a:t> </a:t>
            </a:r>
          </a:p>
          <a:p>
            <a:pPr marL="0" indent="0">
              <a:buNone/>
            </a:pPr>
            <a:endParaRPr lang="en-IN" sz="1800" b="1" dirty="0">
              <a:latin typeface="Times New Roman" panose="02020603050405020304" pitchFamily="18" charset="0"/>
              <a:ea typeface="Calibri" panose="020F0502020204030204" pitchFamily="34" charset="0"/>
            </a:endParaRPr>
          </a:p>
          <a:p>
            <a:pPr marL="0" indent="0">
              <a:buNone/>
            </a:pPr>
            <a:endParaRPr lang="en-IN" sz="1800" b="1" dirty="0">
              <a:effectLst/>
              <a:latin typeface="Times New Roman" panose="02020603050405020304" pitchFamily="18" charset="0"/>
              <a:ea typeface="Calibri" panose="020F0502020204030204" pitchFamily="34" charset="0"/>
            </a:endParaRPr>
          </a:p>
          <a:p>
            <a:pPr marL="0" indent="0">
              <a:buNone/>
            </a:pPr>
            <a:endParaRPr lang="en-IN" sz="1800" b="1" dirty="0">
              <a:latin typeface="Times New Roman" panose="02020603050405020304" pitchFamily="18" charset="0"/>
              <a:ea typeface="Calibri" panose="020F0502020204030204" pitchFamily="34" charset="0"/>
            </a:endParaRPr>
          </a:p>
          <a:p>
            <a:pPr marL="0" indent="0">
              <a:buNone/>
            </a:pPr>
            <a:endParaRPr lang="en-IN" sz="1800" b="1" dirty="0">
              <a:effectLst/>
              <a:latin typeface="Times New Roman" panose="02020603050405020304" pitchFamily="18" charset="0"/>
              <a:ea typeface="Calibri" panose="020F0502020204030204" pitchFamily="34" charset="0"/>
            </a:endParaRPr>
          </a:p>
          <a:p>
            <a:pPr marL="0" indent="0">
              <a:buNone/>
            </a:pPr>
            <a:endParaRPr lang="en-IN" sz="1800" b="1" dirty="0">
              <a:latin typeface="Times New Roman" panose="02020603050405020304" pitchFamily="18" charset="0"/>
              <a:ea typeface="Calibri" panose="020F0502020204030204" pitchFamily="34" charset="0"/>
            </a:endParaRPr>
          </a:p>
          <a:p>
            <a:pPr marL="0" indent="0">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r>
              <a:rPr lang="en-IN" sz="1800" b="1" dirty="0">
                <a:effectLst/>
                <a:latin typeface="Times New Roman" panose="02020603050405020304" pitchFamily="18" charset="0"/>
                <a:ea typeface="Calibri" panose="020F0502020204030204" pitchFamily="34" charset="0"/>
              </a:rPr>
              <a:t>Effect of External A-G fault at far-end of substation-3 on </a:t>
            </a:r>
            <a:r>
              <a:rPr lang="en-IN" sz="1800" b="1" dirty="0" err="1">
                <a:effectLst/>
                <a:latin typeface="Times New Roman" panose="02020603050405020304" pitchFamily="18" charset="0"/>
                <a:ea typeface="Calibri" panose="020F0502020204030204" pitchFamily="34" charset="0"/>
              </a:rPr>
              <a:t>E</a:t>
            </a:r>
            <a:r>
              <a:rPr lang="en-IN" sz="1800" b="1" baseline="-25000" dirty="0" err="1">
                <a:effectLst/>
                <a:latin typeface="Times New Roman" panose="02020603050405020304" pitchFamily="18" charset="0"/>
                <a:ea typeface="Calibri" panose="020F0502020204030204" pitchFamily="34" charset="0"/>
              </a:rPr>
              <a:t>op</a:t>
            </a:r>
            <a:r>
              <a:rPr lang="en-IN" sz="1800" b="1" dirty="0">
                <a:effectLst/>
                <a:latin typeface="Times New Roman" panose="02020603050405020304" pitchFamily="18" charset="0"/>
                <a:ea typeface="Calibri" panose="020F0502020204030204" pitchFamily="34" charset="0"/>
              </a:rPr>
              <a:t> and E</a:t>
            </a:r>
            <a:r>
              <a:rPr lang="en-IN" sz="1800" b="1" baseline="-25000" dirty="0">
                <a:effectLst/>
                <a:latin typeface="Times New Roman" panose="02020603050405020304" pitchFamily="18" charset="0"/>
                <a:ea typeface="Calibri" panose="020F0502020204030204" pitchFamily="34" charset="0"/>
              </a:rPr>
              <a:t>res</a:t>
            </a:r>
            <a:endParaRPr lang="en-US" dirty="0"/>
          </a:p>
        </p:txBody>
      </p:sp>
      <p:pic>
        <p:nvPicPr>
          <p:cNvPr id="4" name="Picture 3">
            <a:extLst>
              <a:ext uri="{FF2B5EF4-FFF2-40B4-BE49-F238E27FC236}">
                <a16:creationId xmlns:a16="http://schemas.microsoft.com/office/drawing/2014/main" id="{F4710929-702B-5CBD-9E4C-B4C26C912F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79" r="7201"/>
          <a:stretch/>
        </p:blipFill>
        <p:spPr bwMode="auto">
          <a:xfrm>
            <a:off x="2689063" y="1456861"/>
            <a:ext cx="6813873" cy="40849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1048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F07A-FBC7-8AC9-7844-55014A4A6672}"/>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 OF FAULT INCEPTION ANGLE</a:t>
            </a:r>
          </a:p>
        </p:txBody>
      </p:sp>
      <p:sp>
        <p:nvSpPr>
          <p:cNvPr id="6" name="Content Placeholder 5">
            <a:extLst>
              <a:ext uri="{FF2B5EF4-FFF2-40B4-BE49-F238E27FC236}">
                <a16:creationId xmlns:a16="http://schemas.microsoft.com/office/drawing/2014/main" id="{CE7D87CA-2AE8-D328-1EB9-82A14544E766}"/>
              </a:ext>
            </a:extLst>
          </p:cNvPr>
          <p:cNvSpPr>
            <a:spLocks noGrp="1"/>
          </p:cNvSpPr>
          <p:nvPr>
            <p:ph idx="1"/>
          </p:nvPr>
        </p:nvSpPr>
        <p:spPr/>
        <p:txBody>
          <a:bodyPr>
            <a:normAutofit fontScale="92500" lnSpcReduction="20000"/>
          </a:bodyPr>
          <a:lstStyle/>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endParaRPr lang="en-IN" sz="1800" b="1" dirty="0">
              <a:effectLst/>
              <a:latin typeface="Times New Roman" panose="02020603050405020304" pitchFamily="18" charset="0"/>
              <a:ea typeface="Calibri" panose="020F0502020204030204" pitchFamily="34" charset="0"/>
            </a:endParaRPr>
          </a:p>
          <a:p>
            <a:pPr marL="0" indent="0" algn="ctr">
              <a:buNone/>
            </a:pPr>
            <a:r>
              <a:rPr lang="en-IN" sz="1800" b="1" dirty="0">
                <a:effectLst/>
                <a:latin typeface="Times New Roman" panose="02020603050405020304" pitchFamily="18" charset="0"/>
                <a:ea typeface="Calibri" panose="020F0502020204030204" pitchFamily="34" charset="0"/>
              </a:rPr>
              <a:t>Effect of fault inception angle for internal A-G fault at a distance 100k.m from substation-1</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C136C23-AE12-D165-ED28-275CFE2733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780" r="5739"/>
          <a:stretch/>
        </p:blipFill>
        <p:spPr bwMode="auto">
          <a:xfrm>
            <a:off x="2450285" y="1380624"/>
            <a:ext cx="7291430" cy="42782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1127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5732-B2CF-FA95-0B9A-D5899D24956F}"/>
              </a:ext>
            </a:extLst>
          </p:cNvPr>
          <p:cNvSpPr>
            <a:spLocks noGrp="1"/>
          </p:cNvSpPr>
          <p:nvPr>
            <p:ph type="title"/>
          </p:nvPr>
        </p:nvSpPr>
        <p:spPr>
          <a:xfrm>
            <a:off x="805962" y="-92075"/>
            <a:ext cx="10515600" cy="1325563"/>
          </a:xfrm>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 OF INTERNAL FAULT RESISITANCE</a:t>
            </a:r>
          </a:p>
        </p:txBody>
      </p:sp>
      <p:sp>
        <p:nvSpPr>
          <p:cNvPr id="3" name="Content Placeholder 2">
            <a:extLst>
              <a:ext uri="{FF2B5EF4-FFF2-40B4-BE49-F238E27FC236}">
                <a16:creationId xmlns:a16="http://schemas.microsoft.com/office/drawing/2014/main" id="{7D4D73B2-F328-10FB-1045-F3B73432A942}"/>
              </a:ext>
            </a:extLst>
          </p:cNvPr>
          <p:cNvSpPr>
            <a:spLocks noGrp="1"/>
          </p:cNvSpPr>
          <p:nvPr>
            <p:ph idx="1"/>
          </p:nvPr>
        </p:nvSpPr>
        <p:spPr/>
        <p:txBody>
          <a:bodyPr>
            <a:normAutofit fontScale="92500" lnSpcReduction="10000"/>
          </a:bodyPr>
          <a:lstStyle/>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Effect of fault resistance on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1" baseline="-25000" dirty="0" err="1">
                <a:effectLst/>
                <a:latin typeface="Times New Roman" panose="02020603050405020304" pitchFamily="18" charset="0"/>
                <a:ea typeface="Calibri" panose="020F0502020204030204" pitchFamily="34" charset="0"/>
                <a:cs typeface="Times New Roman" panose="02020603050405020304" pitchFamily="18" charset="0"/>
              </a:rPr>
              <a:t>op</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E</a:t>
            </a:r>
            <a:r>
              <a:rPr lang="en-IN" sz="1800" b="1" baseline="-25000" dirty="0">
                <a:effectLst/>
                <a:latin typeface="Times New Roman" panose="02020603050405020304" pitchFamily="18" charset="0"/>
                <a:ea typeface="Calibri" panose="020F0502020204030204" pitchFamily="34" charset="0"/>
                <a:cs typeface="Times New Roman" panose="02020603050405020304" pitchFamily="18" charset="0"/>
              </a:rPr>
              <a:t>res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for internal A-G fault at a distance 100k.m from substation-1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48249AA-9BAA-C15A-8443-21EC6AAB26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913" r="7467"/>
          <a:stretch/>
        </p:blipFill>
        <p:spPr bwMode="auto">
          <a:xfrm>
            <a:off x="2005263" y="976570"/>
            <a:ext cx="8181473" cy="49048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880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739E-17EE-D1C0-0DFE-AA9C8A71AA2B}"/>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 OF WIND SPEED</a:t>
            </a:r>
          </a:p>
        </p:txBody>
      </p:sp>
      <p:sp>
        <p:nvSpPr>
          <p:cNvPr id="3" name="Content Placeholder 2">
            <a:extLst>
              <a:ext uri="{FF2B5EF4-FFF2-40B4-BE49-F238E27FC236}">
                <a16:creationId xmlns:a16="http://schemas.microsoft.com/office/drawing/2014/main" id="{32B6C2A9-CAE2-48F0-0D9A-680E54E8273C}"/>
              </a:ext>
            </a:extLst>
          </p:cNvPr>
          <p:cNvSpPr>
            <a:spLocks noGrp="1"/>
          </p:cNvSpPr>
          <p:nvPr>
            <p:ph idx="1"/>
          </p:nvPr>
        </p:nvSpPr>
        <p:spPr/>
        <p:txBody>
          <a:bodyPr>
            <a:normAutofit fontScale="92500" lnSpcReduction="10000"/>
          </a:bodyPr>
          <a:lstStyle/>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Effect of different wind speed on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1" baseline="-25000" dirty="0" err="1">
                <a:effectLst/>
                <a:latin typeface="Times New Roman" panose="02020603050405020304" pitchFamily="18" charset="0"/>
                <a:ea typeface="Calibri" panose="020F0502020204030204" pitchFamily="34" charset="0"/>
                <a:cs typeface="Times New Roman" panose="02020603050405020304" pitchFamily="18" charset="0"/>
              </a:rPr>
              <a:t>op</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E</a:t>
            </a:r>
            <a:r>
              <a:rPr lang="en-IN" sz="1800" b="1" baseline="-25000" dirty="0">
                <a:effectLst/>
                <a:latin typeface="Times New Roman" panose="02020603050405020304" pitchFamily="18" charset="0"/>
                <a:ea typeface="Calibri" panose="020F0502020204030204" pitchFamily="34" charset="0"/>
                <a:cs typeface="Times New Roman" panose="02020603050405020304" pitchFamily="18" charset="0"/>
              </a:rPr>
              <a:t>res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for internal A-G fault at a distance 100k.m from substation-1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9094429-CD38-3536-9E74-6DC14DEBE5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913" r="8265"/>
          <a:stretch/>
        </p:blipFill>
        <p:spPr bwMode="auto">
          <a:xfrm>
            <a:off x="2674189" y="1582616"/>
            <a:ext cx="7155611" cy="40444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7153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AD12-BE02-AA35-16A2-CB059458342C}"/>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OPERATION AGAINST REVERSE POWER FLOW</a:t>
            </a:r>
          </a:p>
        </p:txBody>
      </p:sp>
      <p:sp>
        <p:nvSpPr>
          <p:cNvPr id="3" name="Content Placeholder 2">
            <a:extLst>
              <a:ext uri="{FF2B5EF4-FFF2-40B4-BE49-F238E27FC236}">
                <a16:creationId xmlns:a16="http://schemas.microsoft.com/office/drawing/2014/main" id="{3EC61EBB-519B-A73F-080B-A6884E0CAB6D}"/>
              </a:ext>
            </a:extLst>
          </p:cNvPr>
          <p:cNvSpPr>
            <a:spLocks noGrp="1"/>
          </p:cNvSpPr>
          <p:nvPr>
            <p:ph idx="1"/>
          </p:nvPr>
        </p:nvSpPr>
        <p:spPr>
          <a:xfrm>
            <a:off x="838200" y="1825625"/>
            <a:ext cx="10515600" cy="4768606"/>
          </a:xfrm>
        </p:spPr>
        <p:txBody>
          <a:bodyPr>
            <a:normAutofit/>
          </a:bodyPr>
          <a:lstStyle/>
          <a:p>
            <a:pPr marL="0" indent="0" algn="ctr">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Effect of Reverse Power Flow with internal A-G fault at far-end of substation-2 on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1" baseline="-25000" dirty="0" err="1">
                <a:effectLst/>
                <a:latin typeface="Times New Roman" panose="02020603050405020304" pitchFamily="18" charset="0"/>
                <a:ea typeface="Calibri" panose="020F0502020204030204" pitchFamily="34" charset="0"/>
                <a:cs typeface="Times New Roman" panose="02020603050405020304" pitchFamily="18" charset="0"/>
              </a:rPr>
              <a:t>op</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E</a:t>
            </a:r>
            <a:r>
              <a:rPr lang="en-IN" sz="1800" b="1" baseline="-25000" dirty="0">
                <a:effectLst/>
                <a:latin typeface="Times New Roman" panose="02020603050405020304" pitchFamily="18" charset="0"/>
                <a:ea typeface="Calibri" panose="020F0502020204030204" pitchFamily="34" charset="0"/>
                <a:cs typeface="Times New Roman" panose="02020603050405020304" pitchFamily="18" charset="0"/>
              </a:rPr>
              <a:t>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DE60B66-3E26-E034-3C43-491CD3DCF2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46" r="7334"/>
          <a:stretch/>
        </p:blipFill>
        <p:spPr bwMode="auto">
          <a:xfrm>
            <a:off x="2127739" y="1351352"/>
            <a:ext cx="7631722" cy="45752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4429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EDF4-7D83-41EC-5C31-1C76B3914DF0}"/>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9FF7A29-9D49-CFBC-DE99-A908636B7DC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Here we have discussed about a differential relaying scheme based on spectral energy.</a:t>
            </a:r>
          </a:p>
          <a:p>
            <a:r>
              <a:rPr lang="en-IN" sz="2400" dirty="0">
                <a:latin typeface="Times New Roman" panose="02020603050405020304" pitchFamily="18" charset="0"/>
                <a:cs typeface="Times New Roman" panose="02020603050405020304" pitchFamily="18" charset="0"/>
              </a:rPr>
              <a:t>It provides discrimination between external and internal faults at all operating conditions.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differential scheme is more reliable in detecting faults due to the data being evaluated comes from all ends of transmission system.</a:t>
            </a:r>
          </a:p>
          <a:p>
            <a:r>
              <a:rPr lang="en-IN" sz="2400" dirty="0">
                <a:latin typeface="Times New Roman" panose="02020603050405020304" pitchFamily="18" charset="0"/>
                <a:cs typeface="Times New Roman" panose="02020603050405020304" pitchFamily="18" charset="0"/>
              </a:rPr>
              <a:t> The proposed scheme is independent of many problems associated with the teed transmission lines such as out feed currents, high resistance internal fault and wind speed variation of the wind farm</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979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E53E-945C-6199-08F1-430CC8C65AA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7B99F17D-2AA6-9214-7FE7-B414C537A8C5}"/>
              </a:ext>
            </a:extLst>
          </p:cNvPr>
          <p:cNvSpPr txBox="1">
            <a:spLocks/>
          </p:cNvSpPr>
          <p:nvPr/>
        </p:nvSpPr>
        <p:spPr>
          <a:xfrm>
            <a:off x="699837" y="1027906"/>
            <a:ext cx="10792326" cy="5823284"/>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the future, we can study about the performance assessment of the proposed differential relaying scheme for transmission line protection in presence of UPFC and windfarm based on three statistical metrics: Dependability, Security and Yield. And compare between the proposed scheme and the conventional relaying scheme that which one gives better dependability for all types of faults at different fault location.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real time implementation of the scheme is feasible due to availability of RTDS and DSP chips with execution time of the order of nano second. As the proposed technique works on the energy content of the signals at different substation, only communication link is required to perform the relaying task at a particular substation and thus reducing the cost of time-synchronization of the signals (error introduced due to phase angle difference are minimized) at all substations.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844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92DC-D346-C557-0B43-80E7A201A480}"/>
              </a:ext>
            </a:extLst>
          </p:cNvPr>
          <p:cNvSpPr>
            <a:spLocks noGrp="1"/>
          </p:cNvSpPr>
          <p:nvPr>
            <p:ph type="title"/>
          </p:nvPr>
        </p:nvSpPr>
        <p:spPr/>
        <p:txBody>
          <a:body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OBJECTIVES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2AFF39-C86A-61F0-6BBA-516DF970E5F8}"/>
              </a:ext>
            </a:extLst>
          </p:cNvPr>
          <p:cNvSpPr>
            <a:spLocks noGrp="1"/>
          </p:cNvSpPr>
          <p:nvPr>
            <p:ph idx="1"/>
          </p:nvPr>
        </p:nvSpPr>
        <p:spPr>
          <a:xfrm>
            <a:off x="1141412" y="1764792"/>
            <a:ext cx="9905999" cy="4026409"/>
          </a:xfrm>
        </p:spPr>
        <p:txBody>
          <a:bodyPr>
            <a:normAutofit lnSpcReduction="10000"/>
          </a:bodyPr>
          <a:lstStyle/>
          <a:p>
            <a:pPr algn="just">
              <a:lnSpc>
                <a:spcPct val="106000"/>
              </a:lnSpc>
              <a:spcBef>
                <a:spcPts val="0"/>
              </a:spcBef>
              <a:spcAft>
                <a:spcPts val="800"/>
              </a:spcAft>
              <a:tabLst>
                <a:tab pos="112776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introduce a new differential relaying scheme based on the transient energy extracted using the DWT (along with DFT phasor extraction) in the current signals of each line and at every substation.</a:t>
            </a:r>
          </a:p>
          <a:p>
            <a:pPr marR="0" algn="just">
              <a:lnSpc>
                <a:spcPct val="106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work suggests a novel protection scheme for a tapped transmission line connected to wind-farm in presence of UPFC. The powerful analyzing and decomposing features of Wavelet Transform (WT) along with the accurate phasor extraction feature of Discrete Fourier Transform (DFT) has been combined to develop this useful and effective protection scheme. </a:t>
            </a:r>
          </a:p>
          <a:p>
            <a:pPr marR="0" algn="just">
              <a:lnSpc>
                <a:spcPct val="106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whole idea of the proposed scheme is to extract third level decomposed current signals at each substation using Wavelet Transform. Then third level approximate coefficients (CA3) are reconstructed for each line current at every substation to derive operating and restraining quantities after extracting the respective fundamental phasors by using DFT.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78701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212D77-3737-F9F4-08B8-1046D2F8854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5" name="Content Placeholder 2">
            <a:extLst>
              <a:ext uri="{FF2B5EF4-FFF2-40B4-BE49-F238E27FC236}">
                <a16:creationId xmlns:a16="http://schemas.microsoft.com/office/drawing/2014/main" id="{01FF9712-F24B-0F91-05FB-E646A259AAE3}"/>
              </a:ext>
            </a:extLst>
          </p:cNvPr>
          <p:cNvSpPr txBox="1">
            <a:spLocks/>
          </p:cNvSpPr>
          <p:nvPr/>
        </p:nvSpPr>
        <p:spPr>
          <a:xfrm>
            <a:off x="699837" y="1027906"/>
            <a:ext cx="10792326" cy="5823284"/>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L. N. Tripathy, M. K. Jena, S. R. </a:t>
            </a:r>
            <a:r>
              <a:rPr lang="en-US" sz="1100" dirty="0" err="1">
                <a:effectLst/>
                <a:latin typeface="Times New Roman" panose="02020603050405020304" pitchFamily="18" charset="0"/>
                <a:ea typeface="Times New Roman" panose="02020603050405020304" pitchFamily="18" charset="0"/>
              </a:rPr>
              <a:t>Samantaray</a:t>
            </a:r>
            <a:r>
              <a:rPr lang="en-US" sz="1100" dirty="0">
                <a:effectLst/>
                <a:latin typeface="Times New Roman" panose="02020603050405020304" pitchFamily="18" charset="0"/>
                <a:ea typeface="Times New Roman" panose="02020603050405020304" pitchFamily="18" charset="0"/>
              </a:rPr>
              <a:t> and </a:t>
            </a:r>
            <a:r>
              <a:rPr lang="en-US" sz="1100" dirty="0" err="1">
                <a:effectLst/>
                <a:latin typeface="Times New Roman" panose="02020603050405020304" pitchFamily="18" charset="0"/>
                <a:ea typeface="Times New Roman" panose="02020603050405020304" pitchFamily="18" charset="0"/>
              </a:rPr>
              <a:t>Satyabadi</a:t>
            </a:r>
            <a:r>
              <a:rPr lang="en-US" sz="1100" dirty="0">
                <a:effectLst/>
                <a:latin typeface="Times New Roman" panose="02020603050405020304" pitchFamily="18" charset="0"/>
                <a:ea typeface="Times New Roman" panose="02020603050405020304" pitchFamily="18" charset="0"/>
              </a:rPr>
              <a:t> Mishra, A Differential Protection scheme for Tapped Transmission Line containing UPFC and Wind Farm, International Journal of Electrical Power &amp; Energy Systems, Nov. 2014</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N. G. </a:t>
            </a:r>
            <a:r>
              <a:rPr lang="en-US" sz="1100" dirty="0" err="1">
                <a:effectLst/>
                <a:latin typeface="Times New Roman" panose="02020603050405020304" pitchFamily="18" charset="0"/>
                <a:ea typeface="Times New Roman" panose="02020603050405020304" pitchFamily="18" charset="0"/>
              </a:rPr>
              <a:t>Hingorani</a:t>
            </a:r>
            <a:r>
              <a:rPr lang="en-US" sz="1100" dirty="0">
                <a:effectLst/>
                <a:latin typeface="Times New Roman" panose="02020603050405020304" pitchFamily="18" charset="0"/>
                <a:ea typeface="Times New Roman" panose="02020603050405020304" pitchFamily="18" charset="0"/>
              </a:rPr>
              <a:t> and L. </a:t>
            </a:r>
            <a:r>
              <a:rPr lang="en-US" sz="1100" dirty="0" err="1">
                <a:effectLst/>
                <a:latin typeface="Times New Roman" panose="02020603050405020304" pitchFamily="18" charset="0"/>
                <a:ea typeface="Times New Roman" panose="02020603050405020304" pitchFamily="18" charset="0"/>
              </a:rPr>
              <a:t>Gyugyi</a:t>
            </a:r>
            <a:r>
              <a:rPr lang="en-US" sz="1100" dirty="0">
                <a:effectLst/>
                <a:latin typeface="Times New Roman" panose="02020603050405020304" pitchFamily="18" charset="0"/>
                <a:ea typeface="Times New Roman" panose="02020603050405020304" pitchFamily="18" charset="0"/>
              </a:rPr>
              <a:t>, “Understanding FACTS Concepts and Technology of Flexible AC Transmission Systems.”, New York: IEEE Press, 2000, pp</a:t>
            </a:r>
            <a:r>
              <a:rPr lang="en-US" sz="1100" dirty="0">
                <a:effectLst/>
                <a:latin typeface="Times New Roman" panose="02020603050405020304" pitchFamily="18" charset="0"/>
                <a:ea typeface="MS Mincho" panose="02020609040205080304" pitchFamily="49" charset="-128"/>
              </a:rPr>
              <a:t>. 16 – 24</a:t>
            </a: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P. K. Dash, A. K. Pradhan, G. Panda, and A. C. Liew, “Adaptive relay Setting for flexible AC transmission systems (FACTS),” IEEE Trans. Power Del., vol. 15, no. 1, Jan. 2000, pp. 38 – 43.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err="1">
                <a:effectLst/>
                <a:latin typeface="Times New Roman" panose="02020603050405020304" pitchFamily="18" charset="0"/>
                <a:ea typeface="Times New Roman" panose="02020603050405020304" pitchFamily="18" charset="0"/>
              </a:rPr>
              <a:t>Xiaoyao</a:t>
            </a:r>
            <a:r>
              <a:rPr lang="en-US" sz="1100" dirty="0">
                <a:effectLst/>
                <a:latin typeface="Times New Roman" panose="02020603050405020304" pitchFamily="18" charset="0"/>
                <a:ea typeface="Times New Roman" panose="02020603050405020304" pitchFamily="18" charset="0"/>
              </a:rPr>
              <a:t> Zhou, Haifeng Wang, R. K. Aggarwal, and Phil Beaumont, “Performance Evaluation of a Distance Relay as Applied to a Transmission System With UPFC”, IEEE Trans. Power Del., vol. 21, no. 3, Jan. 2006, pp. 1137 – 1147.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Amir </a:t>
            </a:r>
            <a:r>
              <a:rPr lang="en-US" sz="1100" dirty="0" err="1">
                <a:effectLst/>
                <a:latin typeface="Times New Roman" panose="02020603050405020304" pitchFamily="18" charset="0"/>
                <a:ea typeface="Times New Roman" panose="02020603050405020304" pitchFamily="18" charset="0"/>
              </a:rPr>
              <a:t>Ghorbani</a:t>
            </a:r>
            <a:r>
              <a:rPr lang="en-US" sz="1100" dirty="0">
                <a:effectLst/>
                <a:latin typeface="Times New Roman" panose="02020603050405020304" pitchFamily="18" charset="0"/>
                <a:ea typeface="Times New Roman" panose="02020603050405020304" pitchFamily="18" charset="0"/>
              </a:rPr>
              <a:t>, Babak </a:t>
            </a:r>
            <a:r>
              <a:rPr lang="en-US" sz="1100" dirty="0" err="1">
                <a:effectLst/>
                <a:latin typeface="Times New Roman" panose="02020603050405020304" pitchFamily="18" charset="0"/>
                <a:ea typeface="Times New Roman" panose="02020603050405020304" pitchFamily="18" charset="0"/>
              </a:rPr>
              <a:t>Mozafari</a:t>
            </a:r>
            <a:r>
              <a:rPr lang="en-US" sz="1100" dirty="0">
                <a:effectLst/>
                <a:latin typeface="Times New Roman" panose="02020603050405020304" pitchFamily="18" charset="0"/>
                <a:ea typeface="Times New Roman" panose="02020603050405020304" pitchFamily="18" charset="0"/>
              </a:rPr>
              <a:t>, Ali Mohammad </a:t>
            </a:r>
            <a:r>
              <a:rPr lang="en-US" sz="1100" dirty="0" err="1">
                <a:effectLst/>
                <a:latin typeface="Times New Roman" panose="02020603050405020304" pitchFamily="18" charset="0"/>
                <a:ea typeface="Times New Roman" panose="02020603050405020304" pitchFamily="18" charset="0"/>
              </a:rPr>
              <a:t>Ranjbar</a:t>
            </a:r>
            <a:r>
              <a:rPr lang="en-US" sz="1100" dirty="0">
                <a:effectLst/>
                <a:latin typeface="Times New Roman" panose="02020603050405020304" pitchFamily="18" charset="0"/>
                <a:ea typeface="Times New Roman" panose="02020603050405020304" pitchFamily="18" charset="0"/>
              </a:rPr>
              <a:t>, “Digital distance protection of transmission lines in the presence of SSSC”, International Journal of Electrical Power &amp; Energy Systems, Volume 43, Issue 1, December 2012, pp 712 - 719.</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A. K. Pradhan and </a:t>
            </a:r>
            <a:r>
              <a:rPr lang="en-US" sz="1100" dirty="0" err="1">
                <a:effectLst/>
                <a:latin typeface="Times New Roman" panose="02020603050405020304" pitchFamily="18" charset="0"/>
                <a:ea typeface="Times New Roman" panose="02020603050405020304" pitchFamily="18" charset="0"/>
              </a:rPr>
              <a:t>Geza</a:t>
            </a:r>
            <a:r>
              <a:rPr lang="en-US" sz="1100" dirty="0">
                <a:effectLst/>
                <a:latin typeface="Times New Roman" panose="02020603050405020304" pitchFamily="18" charset="0"/>
                <a:ea typeface="Times New Roman" panose="02020603050405020304" pitchFamily="18" charset="0"/>
              </a:rPr>
              <a:t> Joos, “Adaptive Distance Relay Setting for Lines Connecting Wind Farms”, IEEE Trans, Energy conversion, vol. 22, no. 1, March 2007.</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S. I. Jang, J. H. Choi, J.W. Kim, and D. M. Choi, “An adaptive relaying for the protection of a wind farm interconnected with distribution networks”, in Proc. IEEE PES </a:t>
            </a:r>
            <a:r>
              <a:rPr lang="en-US" sz="1100" dirty="0" err="1">
                <a:effectLst/>
                <a:latin typeface="Times New Roman" panose="02020603050405020304" pitchFamily="18" charset="0"/>
                <a:ea typeface="Times New Roman" panose="02020603050405020304" pitchFamily="18" charset="0"/>
              </a:rPr>
              <a:t>Transmiss</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Distrib</a:t>
            </a:r>
            <a:r>
              <a:rPr lang="en-US" sz="1100" dirty="0">
                <a:effectLst/>
                <a:latin typeface="Times New Roman" panose="02020603050405020304" pitchFamily="18" charset="0"/>
                <a:ea typeface="Times New Roman" panose="02020603050405020304" pitchFamily="18" charset="0"/>
              </a:rPr>
              <a:t>. Conf. Expo. vol. 1, Sep. 7– 12, 2003, pp. 296 – 302.</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John </a:t>
            </a:r>
            <a:r>
              <a:rPr lang="en-US" sz="1100" dirty="0" err="1">
                <a:effectLst/>
                <a:latin typeface="Times New Roman" panose="02020603050405020304" pitchFamily="18" charset="0"/>
                <a:ea typeface="Times New Roman" panose="02020603050405020304" pitchFamily="18" charset="0"/>
              </a:rPr>
              <a:t>Flectcher</a:t>
            </a:r>
            <a:r>
              <a:rPr lang="en-US" sz="1100" dirty="0">
                <a:effectLst/>
                <a:latin typeface="Times New Roman" panose="02020603050405020304" pitchFamily="18" charset="0"/>
                <a:ea typeface="Times New Roman" panose="02020603050405020304" pitchFamily="18" charset="0"/>
              </a:rPr>
              <a:t> and </a:t>
            </a:r>
            <a:r>
              <a:rPr lang="en-US" sz="1100" dirty="0" err="1">
                <a:effectLst/>
                <a:latin typeface="Times New Roman" panose="02020603050405020304" pitchFamily="18" charset="0"/>
                <a:ea typeface="Times New Roman" panose="02020603050405020304" pitchFamily="18" charset="0"/>
              </a:rPr>
              <a:t>Jin</a:t>
            </a:r>
            <a:r>
              <a:rPr lang="en-US" sz="1100" dirty="0">
                <a:effectLst/>
                <a:latin typeface="Times New Roman" panose="02020603050405020304" pitchFamily="18" charset="0"/>
                <a:ea typeface="Times New Roman" panose="02020603050405020304" pitchFamily="18" charset="0"/>
              </a:rPr>
              <a:t> Yang, “Introduction to Doubly-Fed Induction Generator for Wind Power Applications”, Paths to Sustainable Energy, Dr Artie Ng (Ed.), ISBN: 978- 953-307-401-6, (2010), pp. 262 – 263.</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Badri Ram and D N Vishwakarma, “Power System Protection and Switchgear 2e”, Tata McGraw Hill Education Private Limited, ISBN (13): 978-0-07-107774-3, ISBN (10): 0-07-107774-X, (2011), pp. 327 – 347.</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err="1">
                <a:effectLst/>
                <a:latin typeface="Times New Roman" panose="02020603050405020304" pitchFamily="18" charset="0"/>
                <a:ea typeface="Times New Roman" panose="02020603050405020304" pitchFamily="18" charset="0"/>
              </a:rPr>
              <a:t>Bhalja</a:t>
            </a:r>
            <a:r>
              <a:rPr lang="en-US" sz="1100" dirty="0">
                <a:effectLst/>
                <a:latin typeface="Times New Roman" panose="02020603050405020304" pitchFamily="18" charset="0"/>
                <a:ea typeface="Times New Roman" panose="02020603050405020304" pitchFamily="18" charset="0"/>
              </a:rPr>
              <a:t>, B.; Maheshwari, R.P., "Wavelet Transform Based Differential Protection Scheme for Tapped Transmission Line", Industrial Technology, 2006. ICIT 2006. IEEE International Conference.</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105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Times New Roman" panose="02020603050405020304" pitchFamily="18" charset="0"/>
              </a:rPr>
              <a:t>P.M. Silveira, R. </a:t>
            </a:r>
            <a:r>
              <a:rPr lang="en-US" sz="1100" dirty="0" err="1">
                <a:effectLst/>
                <a:latin typeface="Times New Roman" panose="02020603050405020304" pitchFamily="18" charset="0"/>
                <a:ea typeface="Times New Roman" panose="02020603050405020304" pitchFamily="18" charset="0"/>
              </a:rPr>
              <a:t>Seara</a:t>
            </a:r>
            <a:r>
              <a:rPr lang="en-US" sz="1100" dirty="0">
                <a:effectLst/>
                <a:latin typeface="Times New Roman" panose="02020603050405020304" pitchFamily="18" charset="0"/>
                <a:ea typeface="Times New Roman" panose="02020603050405020304" pitchFamily="18" charset="0"/>
              </a:rPr>
              <a:t>, and H.H. Zurn, “An Approach Using Wavelet Transform for Fault Type Identification in Digital Relaying”, IEEE-PES Summer Meeting, Vol. 2, 1999, pp. 937 –942.</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53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BCD0-1A38-4295-5954-46DF3122012D}"/>
              </a:ext>
            </a:extLst>
          </p:cNvPr>
          <p:cNvSpPr txBox="1">
            <a:spLocks/>
          </p:cNvSpPr>
          <p:nvPr/>
        </p:nvSpPr>
        <p:spPr>
          <a:xfrm>
            <a:off x="838200" y="2766218"/>
            <a:ext cx="10515600" cy="1325563"/>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US" sz="8000" dirty="0">
                <a:solidFill>
                  <a:srgbClr val="FF0000"/>
                </a:solidFill>
                <a:latin typeface="Times New Roman" panose="02020603050405020304" pitchFamily="18" charset="0"/>
                <a:cs typeface="Times New Roman" panose="02020603050405020304" pitchFamily="18" charset="0"/>
              </a:rPr>
              <a:t>Thank You</a:t>
            </a:r>
            <a:endParaRPr lang="en-IN" sz="8000" dirty="0">
              <a:solidFill>
                <a:srgbClr val="FF0000"/>
              </a:solidFill>
            </a:endParaRPr>
          </a:p>
        </p:txBody>
      </p:sp>
    </p:spTree>
    <p:extLst>
      <p:ext uri="{BB962C8B-B14F-4D97-AF65-F5344CB8AC3E}">
        <p14:creationId xmlns:p14="http://schemas.microsoft.com/office/powerpoint/2010/main" val="278374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B28A-F442-066E-0AD4-29B26E2DFE40}"/>
              </a:ext>
            </a:extLst>
          </p:cNvPr>
          <p:cNvSpPr txBox="1">
            <a:spLocks/>
          </p:cNvSpPr>
          <p:nvPr/>
        </p:nvSpPr>
        <p:spPr>
          <a:xfrm>
            <a:off x="1141413" y="618518"/>
            <a:ext cx="9905998"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47BFB37-3577-3542-F9E7-72E79E934697}"/>
              </a:ext>
            </a:extLst>
          </p:cNvPr>
          <p:cNvSpPr txBox="1">
            <a:spLocks/>
          </p:cNvSpPr>
          <p:nvPr/>
        </p:nvSpPr>
        <p:spPr>
          <a:xfrm>
            <a:off x="1141412" y="1746567"/>
            <a:ext cx="9905999" cy="354171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aphicFrame>
        <p:nvGraphicFramePr>
          <p:cNvPr id="4" name="Table 4">
            <a:extLst>
              <a:ext uri="{FF2B5EF4-FFF2-40B4-BE49-F238E27FC236}">
                <a16:creationId xmlns:a16="http://schemas.microsoft.com/office/drawing/2014/main" id="{3AB8CE25-4133-38B6-ED4A-75323180CA97}"/>
              </a:ext>
            </a:extLst>
          </p:cNvPr>
          <p:cNvGraphicFramePr>
            <a:graphicFrameLocks noGrp="1"/>
          </p:cNvGraphicFramePr>
          <p:nvPr>
            <p:extLst>
              <p:ext uri="{D42A27DB-BD31-4B8C-83A1-F6EECF244321}">
                <p14:modId xmlns:p14="http://schemas.microsoft.com/office/powerpoint/2010/main" val="4280719939"/>
              </p:ext>
            </p:extLst>
          </p:nvPr>
        </p:nvGraphicFramePr>
        <p:xfrm>
          <a:off x="1141412" y="1569719"/>
          <a:ext cx="9905999" cy="4647645"/>
        </p:xfrm>
        <a:graphic>
          <a:graphicData uri="http://schemas.openxmlformats.org/drawingml/2006/table">
            <a:tbl>
              <a:tblPr firstRow="1" bandRow="1">
                <a:tableStyleId>{5C22544A-7EE6-4342-B048-85BDC9FD1C3A}</a:tableStyleId>
              </a:tblPr>
              <a:tblGrid>
                <a:gridCol w="1054817">
                  <a:extLst>
                    <a:ext uri="{9D8B030D-6E8A-4147-A177-3AD203B41FA5}">
                      <a16:colId xmlns:a16="http://schemas.microsoft.com/office/drawing/2014/main" val="863067677"/>
                    </a:ext>
                  </a:extLst>
                </a:gridCol>
                <a:gridCol w="2907582">
                  <a:extLst>
                    <a:ext uri="{9D8B030D-6E8A-4147-A177-3AD203B41FA5}">
                      <a16:colId xmlns:a16="http://schemas.microsoft.com/office/drawing/2014/main" val="1337102601"/>
                    </a:ext>
                  </a:extLst>
                </a:gridCol>
                <a:gridCol w="1981200">
                  <a:extLst>
                    <a:ext uri="{9D8B030D-6E8A-4147-A177-3AD203B41FA5}">
                      <a16:colId xmlns:a16="http://schemas.microsoft.com/office/drawing/2014/main" val="402391477"/>
                    </a:ext>
                  </a:extLst>
                </a:gridCol>
                <a:gridCol w="1981200">
                  <a:extLst>
                    <a:ext uri="{9D8B030D-6E8A-4147-A177-3AD203B41FA5}">
                      <a16:colId xmlns:a16="http://schemas.microsoft.com/office/drawing/2014/main" val="3696779120"/>
                    </a:ext>
                  </a:extLst>
                </a:gridCol>
                <a:gridCol w="1981200">
                  <a:extLst>
                    <a:ext uri="{9D8B030D-6E8A-4147-A177-3AD203B41FA5}">
                      <a16:colId xmlns:a16="http://schemas.microsoft.com/office/drawing/2014/main" val="947569407"/>
                    </a:ext>
                  </a:extLst>
                </a:gridCol>
              </a:tblGrid>
              <a:tr h="471885">
                <a:tc>
                  <a:txBody>
                    <a:bodyPr/>
                    <a:lstStyle/>
                    <a:p>
                      <a:pPr algn="ctr"/>
                      <a:r>
                        <a:rPr lang="en-US" sz="1600" b="1" dirty="0">
                          <a:latin typeface="Times New Roman" panose="02020603050405020304" pitchFamily="18" charset="0"/>
                          <a:cs typeface="Times New Roman" panose="02020603050405020304" pitchFamily="18" charset="0"/>
                        </a:rPr>
                        <a:t>Sl. No.</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Name of the Paper</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Authors</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Publication</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Content Derived</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5128362"/>
                  </a:ext>
                </a:extLst>
              </a:tr>
              <a:tr h="1432269">
                <a:tc>
                  <a:txBody>
                    <a:bodyPr/>
                    <a:lstStyle/>
                    <a:p>
                      <a:pPr algn="ctr"/>
                      <a:r>
                        <a:rPr lang="en-US" sz="1600" b="0" dirty="0">
                          <a:latin typeface="Times New Roman" panose="02020603050405020304" pitchFamily="18" charset="0"/>
                          <a:cs typeface="Times New Roman" panose="02020603050405020304" pitchFamily="18" charset="0"/>
                        </a:rPr>
                        <a:t>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A Differential Protection scheme for Tapped Transmission Line containing UPFC and Wind Farm</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L. N. Tripathy, M. K. Jena, S. R.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Samataray</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Satyabadi</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Mishra</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International Journal of Electrical Power &amp; Energy Systems</a:t>
                      </a:r>
                      <a:r>
                        <a:rPr lang="en-IN" sz="1600" dirty="0">
                          <a:effectLst/>
                          <a:latin typeface="Times New Roman" panose="02020603050405020304" pitchFamily="18" charset="0"/>
                          <a:cs typeface="Times New Roman" panose="02020603050405020304" pitchFamily="18" charset="0"/>
                        </a:rPr>
                        <a:t>, Nov. 2014</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Introducing a new differential relaying scheme based on transient energy using DWT in current signals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0927010"/>
                  </a:ext>
                </a:extLst>
              </a:tr>
              <a:tr h="982930">
                <a:tc>
                  <a:txBody>
                    <a:bodyPr/>
                    <a:lstStyle/>
                    <a:p>
                      <a:pPr algn="ctr"/>
                      <a:r>
                        <a:rPr lang="en-US" sz="1600" b="0" dirty="0">
                          <a:latin typeface="Times New Roman" panose="02020603050405020304" pitchFamily="18" charset="0"/>
                          <a:cs typeface="Times New Roman" panose="02020603050405020304" pitchFamily="18" charset="0"/>
                        </a:rPr>
                        <a:t>2</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Understanding FACTS Concepts and Technology of Flexible AC Transmission Systems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N. G. </a:t>
                      </a:r>
                      <a:r>
                        <a:rPr lang="en-US" sz="1600" b="0" dirty="0" err="1">
                          <a:latin typeface="Times New Roman" panose="02020603050405020304" pitchFamily="18" charset="0"/>
                          <a:cs typeface="Times New Roman" panose="02020603050405020304" pitchFamily="18" charset="0"/>
                        </a:rPr>
                        <a:t>Hingorani</a:t>
                      </a:r>
                      <a:r>
                        <a:rPr lang="en-US" sz="1600" b="0" dirty="0">
                          <a:latin typeface="Times New Roman" panose="02020603050405020304" pitchFamily="18" charset="0"/>
                          <a:cs typeface="Times New Roman" panose="02020603050405020304" pitchFamily="18" charset="0"/>
                        </a:rPr>
                        <a:t> and L. </a:t>
                      </a:r>
                      <a:r>
                        <a:rPr lang="en-US" sz="1600" b="0" dirty="0" err="1">
                          <a:latin typeface="Times New Roman" panose="02020603050405020304" pitchFamily="18" charset="0"/>
                          <a:cs typeface="Times New Roman" panose="02020603050405020304" pitchFamily="18" charset="0"/>
                        </a:rPr>
                        <a:t>Gyugyi</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New York: IEEE Press, 2000</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FACTS concepts and different components of UPFC and their working principle</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2959834"/>
                  </a:ext>
                </a:extLst>
              </a:tr>
              <a:tr h="1432269">
                <a:tc>
                  <a:txBody>
                    <a:bodyPr/>
                    <a:lstStyle/>
                    <a:p>
                      <a:pPr algn="ctr"/>
                      <a:r>
                        <a:rPr lang="en-US" sz="1600" b="0" dirty="0">
                          <a:latin typeface="Times New Roman" panose="02020603050405020304" pitchFamily="18" charset="0"/>
                          <a:cs typeface="Times New Roman" panose="02020603050405020304" pitchFamily="18" charset="0"/>
                        </a:rPr>
                        <a:t>3</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An Approach Using Wavelet Transform for Fault Type Identification in Digital Relaying </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P.M. Silveira, R. </a:t>
                      </a:r>
                      <a:r>
                        <a:rPr lang="en-US" sz="1600" b="0" dirty="0" err="1">
                          <a:latin typeface="Times New Roman" panose="02020603050405020304" pitchFamily="18" charset="0"/>
                          <a:cs typeface="Times New Roman" panose="02020603050405020304" pitchFamily="18" charset="0"/>
                        </a:rPr>
                        <a:t>Seara</a:t>
                      </a:r>
                      <a:r>
                        <a:rPr lang="en-US" sz="1600" b="0" dirty="0">
                          <a:latin typeface="Times New Roman" panose="02020603050405020304" pitchFamily="18" charset="0"/>
                          <a:cs typeface="Times New Roman" panose="02020603050405020304" pitchFamily="18" charset="0"/>
                        </a:rPr>
                        <a:t>, and H.H. Zurn</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a:latin typeface="Times New Roman" panose="02020603050405020304" pitchFamily="18" charset="0"/>
                          <a:cs typeface="Times New Roman" panose="02020603050405020304" pitchFamily="18" charset="0"/>
                        </a:rPr>
                        <a:t>IEEE-PES Summer Meeting, Vol. 2, pp. 937 – 942, 1999</a:t>
                      </a:r>
                    </a:p>
                  </a:txBody>
                  <a:tcPr/>
                </a:tc>
                <a:tc>
                  <a:txBody>
                    <a:bodyPr/>
                    <a:lstStyle/>
                    <a:p>
                      <a:pPr algn="just"/>
                      <a:r>
                        <a:rPr lang="en-US" sz="1600" b="0" dirty="0">
                          <a:latin typeface="Times New Roman" panose="02020603050405020304" pitchFamily="18" charset="0"/>
                          <a:cs typeface="Times New Roman" panose="02020603050405020304" pitchFamily="18" charset="0"/>
                        </a:rPr>
                        <a:t>Use of wavelet transform in power transmission lines for identifying fault types through wavelet filters </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2480966"/>
                  </a:ext>
                </a:extLst>
              </a:tr>
            </a:tbl>
          </a:graphicData>
        </a:graphic>
      </p:graphicFrame>
    </p:spTree>
    <p:extLst>
      <p:ext uri="{BB962C8B-B14F-4D97-AF65-F5344CB8AC3E}">
        <p14:creationId xmlns:p14="http://schemas.microsoft.com/office/powerpoint/2010/main" val="208070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47C5-488C-21E5-22BE-37420E32342F}"/>
              </a:ext>
            </a:extLst>
          </p:cNvPr>
          <p:cNvSpPr txBox="1">
            <a:spLocks/>
          </p:cNvSpPr>
          <p:nvPr/>
        </p:nvSpPr>
        <p:spPr>
          <a:xfrm>
            <a:off x="1141413" y="618518"/>
            <a:ext cx="9905998"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PROPOSED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26AE8D-A23E-91CC-CE5C-4604C045FC3F}"/>
                  </a:ext>
                </a:extLst>
              </p:cNvPr>
              <p:cNvSpPr txBox="1">
                <a:spLocks/>
              </p:cNvSpPr>
              <p:nvPr/>
            </p:nvSpPr>
            <p:spPr>
              <a:xfrm>
                <a:off x="1141413" y="1568471"/>
                <a:ext cx="9905999" cy="4671011"/>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system consists of two 500 kV Substation of 1500 MVA short circuit level connected to a wind farm of 25 kV, 60 MW(1.5MW×40) capacity through a teed transmission line and transformer. The current signals from each substation are brought to the signal processing unit through CT. The third level reconstructed current signal(A3) of each phase at each substation are derived from approximate coefficient(A3) of respective phases of each substation by applying DWT. </a:t>
                </a: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r.m.s values of the fundamental current signals extracted from reconstructed current signal(A3) applying DFT are  used to define operating and restraining quantity for the proposed differential relaying scheme. Then comparison is made between operating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𝑬</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𝑜𝑝𝑓</m:t>
                        </m:r>
                      </m:sub>
                    </m:sSub>
                  </m:oMath>
                </a14:m>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restraining quantity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𝑬</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𝑟𝑒𝑓</m:t>
                        </m:r>
                      </m:sub>
                    </m:sSub>
                  </m:oMath>
                </a14:m>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which gives rise to final relaying decision.</a:t>
                </a:r>
              </a:p>
              <a:p>
                <a:pPr marL="0" indent="0">
                  <a:buFont typeface="Arial" panose="020B0604020202020204" pitchFamily="34" charset="0"/>
                  <a:buNone/>
                </a:pPr>
                <a:endParaRPr lang="en-US" sz="1100" dirty="0"/>
              </a:p>
            </p:txBody>
          </p:sp>
        </mc:Choice>
        <mc:Fallback xmlns="">
          <p:sp>
            <p:nvSpPr>
              <p:cNvPr id="3" name="Content Placeholder 2">
                <a:extLst>
                  <a:ext uri="{FF2B5EF4-FFF2-40B4-BE49-F238E27FC236}">
                    <a16:creationId xmlns:a16="http://schemas.microsoft.com/office/drawing/2014/main" id="{8326AE8D-A23E-91CC-CE5C-4604C045FC3F}"/>
                  </a:ext>
                </a:extLst>
              </p:cNvPr>
              <p:cNvSpPr txBox="1">
                <a:spLocks noRot="1" noChangeAspect="1" noMove="1" noResize="1" noEditPoints="1" noAdjustHandles="1" noChangeArrowheads="1" noChangeShapeType="1" noTextEdit="1"/>
              </p:cNvSpPr>
              <p:nvPr/>
            </p:nvSpPr>
            <p:spPr>
              <a:xfrm>
                <a:off x="1141413" y="1568471"/>
                <a:ext cx="9905999" cy="4671011"/>
              </a:xfrm>
              <a:prstGeom prst="rect">
                <a:avLst/>
              </a:prstGeom>
              <a:blipFill>
                <a:blip r:embed="rId2"/>
                <a:stretch>
                  <a:fillRect l="-615" r="-677"/>
                </a:stretch>
              </a:blipFill>
            </p:spPr>
            <p:txBody>
              <a:bodyPr/>
              <a:lstStyle/>
              <a:p>
                <a:r>
                  <a:rPr lang="en-IN">
                    <a:noFill/>
                  </a:rPr>
                  <a:t> </a:t>
                </a:r>
              </a:p>
            </p:txBody>
          </p:sp>
        </mc:Fallback>
      </mc:AlternateContent>
    </p:spTree>
    <p:extLst>
      <p:ext uri="{BB962C8B-B14F-4D97-AF65-F5344CB8AC3E}">
        <p14:creationId xmlns:p14="http://schemas.microsoft.com/office/powerpoint/2010/main" val="36735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FBD6-6E47-AE44-3878-02D2195AA5F9}"/>
              </a:ext>
            </a:extLst>
          </p:cNvPr>
          <p:cNvSpPr txBox="1">
            <a:spLocks/>
          </p:cNvSpPr>
          <p:nvPr/>
        </p:nvSpPr>
        <p:spPr>
          <a:xfrm>
            <a:off x="838200" y="365125"/>
            <a:ext cx="10515600" cy="7673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FLOW CHART</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52E31-8BB8-4DA7-4094-C562E3DF8FDB}"/>
              </a:ext>
            </a:extLst>
          </p:cNvPr>
          <p:cNvSpPr txBox="1">
            <a:spLocks/>
          </p:cNvSpPr>
          <p:nvPr/>
        </p:nvSpPr>
        <p:spPr>
          <a:xfrm>
            <a:off x="1141412" y="1764792"/>
            <a:ext cx="9905999" cy="40264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9471D095-0398-3926-4DF5-559C8E892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01644"/>
            <a:ext cx="5444424" cy="4333754"/>
          </a:xfrm>
          <a:prstGeom prst="rect">
            <a:avLst/>
          </a:prstGeom>
        </p:spPr>
      </p:pic>
      <p:sp>
        <p:nvSpPr>
          <p:cNvPr id="5" name="TextBox 4">
            <a:extLst>
              <a:ext uri="{FF2B5EF4-FFF2-40B4-BE49-F238E27FC236}">
                <a16:creationId xmlns:a16="http://schemas.microsoft.com/office/drawing/2014/main" id="{ABB51E52-BA6C-3EED-73F1-6D49BF8C1EF6}"/>
              </a:ext>
            </a:extLst>
          </p:cNvPr>
          <p:cNvSpPr txBox="1"/>
          <p:nvPr/>
        </p:nvSpPr>
        <p:spPr>
          <a:xfrm>
            <a:off x="1457500" y="5421869"/>
            <a:ext cx="4205824" cy="369332"/>
          </a:xfrm>
          <a:prstGeom prst="rect">
            <a:avLst/>
          </a:prstGeom>
          <a:noFill/>
        </p:spPr>
        <p:txBody>
          <a:bodyPr wrap="square" rtlCol="0">
            <a:spAutoFit/>
          </a:bodyPr>
          <a:lstStyle/>
          <a:p>
            <a:pPr algn="ctr"/>
            <a:r>
              <a:rPr lang="en-IN" sz="1800" dirty="0">
                <a:effectLst/>
                <a:latin typeface="TimesNewRomanPSMT"/>
                <a:ea typeface="Calibri" panose="020F0502020204030204" pitchFamily="34" charset="0"/>
                <a:cs typeface="TimesNewRomanPSMT"/>
              </a:rPr>
              <a:t>Proposed Relaying Scheme</a:t>
            </a:r>
            <a:endParaRPr lang="en-IN" dirty="0"/>
          </a:p>
        </p:txBody>
      </p:sp>
      <p:pic>
        <p:nvPicPr>
          <p:cNvPr id="11" name="Picture 10">
            <a:extLst>
              <a:ext uri="{FF2B5EF4-FFF2-40B4-BE49-F238E27FC236}">
                <a16:creationId xmlns:a16="http://schemas.microsoft.com/office/drawing/2014/main" id="{317C7B2D-7882-D98C-B41B-3D5C3EA7674B}"/>
              </a:ext>
            </a:extLst>
          </p:cNvPr>
          <p:cNvPicPr>
            <a:picLocks noChangeAspect="1"/>
          </p:cNvPicPr>
          <p:nvPr/>
        </p:nvPicPr>
        <p:blipFill>
          <a:blip r:embed="rId3"/>
          <a:stretch>
            <a:fillRect/>
          </a:stretch>
        </p:blipFill>
        <p:spPr>
          <a:xfrm>
            <a:off x="7132319" y="318006"/>
            <a:ext cx="3873019" cy="6539994"/>
          </a:xfrm>
          <a:prstGeom prst="rect">
            <a:avLst/>
          </a:prstGeom>
        </p:spPr>
      </p:pic>
    </p:spTree>
    <p:extLst>
      <p:ext uri="{BB962C8B-B14F-4D97-AF65-F5344CB8AC3E}">
        <p14:creationId xmlns:p14="http://schemas.microsoft.com/office/powerpoint/2010/main" val="193445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332291-0FAE-40BA-DEF3-9562180C2F1B}"/>
              </a:ext>
            </a:extLst>
          </p:cNvPr>
          <p:cNvSpPr txBox="1">
            <a:spLocks/>
          </p:cNvSpPr>
          <p:nvPr/>
        </p:nvSpPr>
        <p:spPr>
          <a:xfrm>
            <a:off x="1141413" y="618518"/>
            <a:ext cx="9905998" cy="1036546"/>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571500" indent="-571500">
              <a:buFont typeface="Wingdings" panose="05000000000000000000" pitchFamily="2" charset="2"/>
              <a:buChar char="v"/>
            </a:pPr>
            <a:r>
              <a:rPr lang="en-US" sz="3200" b="1" u="sng" dirty="0">
                <a:solidFill>
                  <a:srgbClr val="FF0000"/>
                </a:solidFill>
                <a:latin typeface="Times New Roman" panose="02020603050405020304" pitchFamily="18" charset="0"/>
                <a:cs typeface="Times New Roman" panose="02020603050405020304" pitchFamily="18" charset="0"/>
              </a:rPr>
              <a:t>Mathematical background </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83D2201B-DCA9-EC38-1821-1FF0BDE821FD}"/>
                  </a:ext>
                </a:extLst>
              </p:cNvPr>
              <p:cNvSpPr txBox="1">
                <a:spLocks/>
              </p:cNvSpPr>
              <p:nvPr/>
            </p:nvSpPr>
            <p:spPr>
              <a:xfrm>
                <a:off x="1141413" y="1283598"/>
                <a:ext cx="9905999" cy="557440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06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DFT:</a:t>
                </a:r>
              </a:p>
              <a:p>
                <a:pPr marL="0" indent="0" algn="just">
                  <a:lnSpc>
                    <a:spcPct val="106000"/>
                  </a:lnSpc>
                  <a:spcAft>
                    <a:spcPts val="800"/>
                  </a:spcAft>
                  <a:buNone/>
                </a:pP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 +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baseline="-25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is the dc component and the other components are:</a:t>
                </a:r>
              </a:p>
              <a:p>
                <a:pPr marL="0" indent="0" algn="just">
                  <a:lnSpc>
                    <a:spcPct val="106000"/>
                  </a:lnSpc>
                  <a:spcAft>
                    <a:spcPts val="800"/>
                  </a:spcAft>
                  <a:buNone/>
                </a:pP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cos </a:t>
                </a:r>
                <a:r>
                  <a:rPr lang="el-GR" sz="1600" i="1" dirty="0">
                    <a:effectLst/>
                    <a:latin typeface="Times New Roman" panose="02020603050405020304" pitchFamily="18" charset="0"/>
                    <a:ea typeface="Calibri" panose="020F0502020204030204" pitchFamily="34" charset="0"/>
                    <a:cs typeface="Times New Roman" panose="02020603050405020304" pitchFamily="18" charset="0"/>
                  </a:rPr>
                  <a:t>ω</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jb</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sin</a:t>
                </a:r>
                <a:r>
                  <a:rPr lang="el-GR" sz="1600" i="1" dirty="0">
                    <a:effectLst/>
                    <a:latin typeface="Times New Roman" panose="02020603050405020304" pitchFamily="18" charset="0"/>
                    <a:ea typeface="Calibri" panose="020F0502020204030204" pitchFamily="34" charset="0"/>
                    <a:cs typeface="Times New Roman" panose="02020603050405020304" pitchFamily="18" charset="0"/>
                  </a:rPr>
                  <a:t> ω</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cos 2</a:t>
                </a:r>
                <a:r>
                  <a:rPr lang="el-GR" sz="1600" i="1" dirty="0">
                    <a:effectLst/>
                    <a:latin typeface="Times New Roman" panose="02020603050405020304" pitchFamily="18" charset="0"/>
                    <a:ea typeface="Calibri" panose="020F0502020204030204" pitchFamily="34" charset="0"/>
                    <a:cs typeface="Times New Roman" panose="02020603050405020304" pitchFamily="18" charset="0"/>
                  </a:rPr>
                  <a:t>ω</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t + jb</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sin</a:t>
                </a:r>
                <a:r>
                  <a:rPr lang="el-GR"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2</a:t>
                </a:r>
                <a:r>
                  <a:rPr lang="el-GR" sz="1600" i="1" dirty="0">
                    <a:effectLst/>
                    <a:latin typeface="Times New Roman" panose="02020603050405020304" pitchFamily="18" charset="0"/>
                    <a:ea typeface="Calibri" panose="020F0502020204030204" pitchFamily="34" charset="0"/>
                    <a:cs typeface="Times New Roman" panose="02020603050405020304" pitchFamily="18" charset="0"/>
                  </a:rPr>
                  <a:t>ω</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so on.</a:t>
                </a:r>
              </a:p>
              <a:p>
                <a:pPr marL="0" indent="0" algn="just">
                  <a:lnSpc>
                    <a:spcPct val="106000"/>
                  </a:lnSpc>
                  <a:spcAft>
                    <a:spcPts val="800"/>
                  </a:spcAft>
                  <a:buNone/>
                </a:pPr>
                <a:r>
                  <a:rPr lang="en-US" sz="1600" i="1" dirty="0" err="1">
                    <a:effectLst/>
                    <a:latin typeface="Times New Roman" panose="02020603050405020304" pitchFamily="18" charset="0"/>
                    <a:ea typeface="Calibri" panose="020F0502020204030204" pitchFamily="34" charset="0"/>
                    <a:cs typeface="Times New Roman" panose="02020603050405020304" pitchFamily="18" charset="0"/>
                  </a:rPr>
                  <a:t>F</a:t>
                </a:r>
                <a:r>
                  <a:rPr lang="en-US" sz="1600" i="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ad>
                      <m:radPr>
                        <m:degHide m:val="on"/>
                        <m:ctrlPr>
                          <a:rPr lang="en-US" sz="1600" i="1" smtClean="0">
                            <a:effectLst/>
                            <a:latin typeface="Cambria Math" panose="02040503050406030204" pitchFamily="18" charset="0"/>
                            <a:ea typeface="Calibri" panose="020F0502020204030204" pitchFamily="34" charset="0"/>
                            <a:cs typeface="Times New Roman" panose="02020603050405020304" pitchFamily="18" charset="0"/>
                          </a:rPr>
                        </m:ctrlPr>
                      </m:radPr>
                      <m:deg/>
                      <m:e>
                        <m:sSubSup>
                          <m:sSubSupPr>
                            <m:ctrlPr>
                              <a:rPr lang="en-US" sz="16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𝑛</m:t>
                            </m:r>
                          </m:sub>
                          <m:sup>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𝑛</m:t>
                            </m:r>
                          </m:sub>
                          <m:sup>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bSup>
                      </m:e>
                    </m:rad>
                  </m:oMath>
                </a14:m>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amplitude of the nth harmonic</a:t>
                </a:r>
              </a:p>
              <a:p>
                <a:pPr marL="0" indent="0" algn="just">
                  <a:lnSpc>
                    <a:spcPct val="106000"/>
                  </a:lnSpc>
                  <a:spcAft>
                    <a:spcPts val="800"/>
                  </a:spcAft>
                  <a:buNone/>
                </a:pPr>
                <a:r>
                  <a:rPr lang="el-GR" sz="1600" i="1" dirty="0">
                    <a:effectLst/>
                    <a:latin typeface="Times New Roman" panose="02020603050405020304" pitchFamily="18" charset="0"/>
                    <a:ea typeface="Calibri" panose="020F0502020204030204" pitchFamily="34" charset="0"/>
                    <a:cs typeface="Times New Roman" panose="02020603050405020304" pitchFamily="18" charset="0"/>
                  </a:rPr>
                  <a:t>θ</a:t>
                </a:r>
                <a: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unc>
                      <m:funcPr>
                        <m:ctrlPr>
                          <a:rPr lang="en-US" sz="16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sSup>
                          <m:sSupPr>
                            <m:ctrlPr>
                              <a:rPr lang="en-US" sz="16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600" i="1" smtClean="0">
                                <a:effectLst/>
                                <a:latin typeface="Cambria Math" panose="02040503050406030204" pitchFamily="18" charset="0"/>
                                <a:ea typeface="Calibri" panose="020F0502020204030204" pitchFamily="34" charset="0"/>
                                <a:cs typeface="Times New Roman" panose="02020603050405020304" pitchFamily="18" charset="0"/>
                              </a:rPr>
                              <m:t>𝑡𝑎𝑛</m:t>
                            </m:r>
                          </m:e>
                          <m:sup>
                            <m:r>
                              <a:rPr lang="en-US" sz="1600" i="1" smtClean="0">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en-US" sz="16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6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𝑛</m:t>
                                </m:r>
                              </m:sub>
                            </m:sSub>
                          </m:num>
                          <m:den>
                            <m:sSub>
                              <m:sSubPr>
                                <m:ctrlPr>
                                  <a:rPr lang="en-US" sz="16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𝑛</m:t>
                                </m:r>
                              </m:sub>
                            </m:sSub>
                          </m:den>
                        </m:f>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e>
                    </m:func>
                  </m:oMath>
                </a14:m>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phase angle of the nth harmonic</a:t>
                </a:r>
              </a:p>
              <a:p>
                <a:pPr marL="0" indent="0" algn="just">
                  <a:lnSpc>
                    <a:spcPct val="106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Discrete Fourier Transform Coefficients: -</a:t>
                </a:r>
              </a:p>
              <a:p>
                <a:pPr marL="0" indent="0" algn="just">
                  <a:lnSpc>
                    <a:spcPct val="106000"/>
                  </a:lnSpc>
                  <a:spcAft>
                    <a:spcPts val="800"/>
                  </a:spcAft>
                  <a:buNone/>
                </a:pP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IN" sz="16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𝑁</m:t>
                        </m:r>
                      </m:den>
                    </m:f>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m:t>
                    </m:r>
                    <m:nary>
                      <m:naryPr>
                        <m:chr m:val="∑"/>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m:rPr>
                            <m:brk m:alnAt="23"/>
                          </m:r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𝑁</m:t>
                        </m:r>
                      </m:sup>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𝑓</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𝑘</m:t>
                        </m:r>
                        <m:r>
                          <m:rPr>
                            <m:sty m:val="p"/>
                          </m:rPr>
                          <a:rPr lang="el-GR" sz="1600" b="0" i="1" smtClean="0">
                            <a:effectLst/>
                            <a:latin typeface="Cambria Math" panose="02040503050406030204" pitchFamily="18" charset="0"/>
                            <a:ea typeface="Calibri" panose="020F0502020204030204" pitchFamily="34" charset="0"/>
                            <a:cs typeface="Times New Roman" panose="02020603050405020304" pitchFamily="18" charset="0"/>
                          </a:rPr>
                          <m:t>Δ</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m:t>
                        </m:r>
                      </m:e>
                    </m:nary>
                  </m:oMath>
                </a14:m>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IN" sz="16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𝑁</m:t>
                        </m:r>
                      </m:den>
                    </m:f>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m:t>
                    </m:r>
                    <m:nary>
                      <m:naryPr>
                        <m:chr m:val="∑"/>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m:rPr>
                            <m:brk m:alnAt="23"/>
                          </m:r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𝑁</m:t>
                        </m:r>
                      </m:sup>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l-GR" sz="1600" b="0" i="1" smtClean="0">
                                <a:effectLst/>
                                <a:latin typeface="Cambria Math" panose="02040503050406030204" pitchFamily="18" charset="0"/>
                                <a:ea typeface="Calibri" panose="020F0502020204030204" pitchFamily="34" charset="0"/>
                                <a:cs typeface="Times New Roman" panose="02020603050405020304" pitchFamily="18" charset="0"/>
                              </a:rPr>
                              <m:t>𝛥</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𝑡</m:t>
                            </m:r>
                          </m:e>
                        </m:d>
                        <m:func>
                          <m:funcPr>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𝑐𝑜𝑠</m:t>
                            </m:r>
                          </m:fName>
                          <m:e>
                            <m:r>
                              <m:rPr>
                                <m:nor/>
                              </m:r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1600" i="1" dirty="0">
                                <a:effectLst/>
                                <a:latin typeface="Times New Roman" panose="02020603050405020304" pitchFamily="18" charset="0"/>
                                <a:ea typeface="Calibri" panose="020F0502020204030204" pitchFamily="34" charset="0"/>
                                <a:cs typeface="Times New Roman" panose="02020603050405020304" pitchFamily="18" charset="0"/>
                              </a:rPr>
                              <m:t>n</m:t>
                            </m:r>
                            <m:r>
                              <m:rPr>
                                <m:nor/>
                              </m:rPr>
                              <a:rPr lang="el-GR" sz="1600" i="1" dirty="0">
                                <a:effectLst/>
                                <a:latin typeface="Times New Roman" panose="02020603050405020304" pitchFamily="18" charset="0"/>
                                <a:ea typeface="Calibri" panose="020F0502020204030204" pitchFamily="34" charset="0"/>
                                <a:cs typeface="Times New Roman" panose="02020603050405020304" pitchFamily="18" charset="0"/>
                              </a:rPr>
                              <m:t>ω</m:t>
                            </m:r>
                            <m:r>
                              <m:rPr>
                                <m:nor/>
                              </m:rP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m:t>1</m:t>
                            </m:r>
                            <m:r>
                              <m:rPr>
                                <m:nor/>
                              </m:rPr>
                              <a:rPr lang="en-US" sz="1600" i="1" dirty="0">
                                <a:effectLst/>
                                <a:latin typeface="Times New Roman" panose="020206030504050203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l-GR" sz="1600" i="1">
                                <a:effectLst/>
                                <a:latin typeface="Cambria Math" panose="02040503050406030204" pitchFamily="18" charset="0"/>
                                <a:ea typeface="Calibri" panose="020F0502020204030204" pitchFamily="34" charset="0"/>
                                <a:cs typeface="Times New Roman" panose="02020603050405020304" pitchFamily="18" charset="0"/>
                              </a:rPr>
                              <m:t>𝛥</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𝑡</m:t>
                            </m:r>
                          </m:e>
                        </m:func>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e>
                    </m:nary>
                  </m:oMath>
                </a14:m>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b</a:t>
                </a:r>
                <a:r>
                  <a:rPr lang="en-IN" sz="1600" i="1" baseline="-25000" dirty="0">
                    <a:effectLst/>
                    <a:latin typeface="Times New Roman" panose="02020603050405020304" pitchFamily="18" charset="0"/>
                    <a:ea typeface="Calibri" panose="020F0502020204030204" pitchFamily="34" charset="0"/>
                    <a:cs typeface="Times New Roman" panose="02020603050405020304" pitchFamily="18" charset="0"/>
                  </a:rPr>
                  <a:t>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IN" sz="16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𝑁</m:t>
                        </m:r>
                      </m:den>
                    </m:f>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m:t>
                    </m:r>
                    <m:nary>
                      <m:naryPr>
                        <m:chr m:val="∑"/>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m:rPr>
                            <m:brk m:alnAt="23"/>
                          </m:r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𝑁</m:t>
                        </m:r>
                      </m:sup>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l-GR" sz="1600" b="0" i="1" smtClean="0">
                                <a:effectLst/>
                                <a:latin typeface="Cambria Math" panose="02040503050406030204" pitchFamily="18" charset="0"/>
                                <a:ea typeface="Calibri" panose="020F0502020204030204" pitchFamily="34" charset="0"/>
                                <a:cs typeface="Times New Roman" panose="02020603050405020304" pitchFamily="18" charset="0"/>
                              </a:rPr>
                              <m:t>𝛥</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𝑡</m:t>
                            </m:r>
                          </m:e>
                        </m:d>
                        <m:func>
                          <m:funcPr>
                            <m:ctrl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𝑠𝑖𝑛</m:t>
                            </m:r>
                          </m:fName>
                          <m:e>
                            <m:r>
                              <m:rPr>
                                <m:nor/>
                              </m:rP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1600" i="1" dirty="0">
                                <a:effectLst/>
                                <a:latin typeface="Times New Roman" panose="02020603050405020304" pitchFamily="18" charset="0"/>
                                <a:ea typeface="Calibri" panose="020F0502020204030204" pitchFamily="34" charset="0"/>
                                <a:cs typeface="Times New Roman" panose="02020603050405020304" pitchFamily="18" charset="0"/>
                              </a:rPr>
                              <m:t>n</m:t>
                            </m:r>
                            <m:r>
                              <m:rPr>
                                <m:nor/>
                              </m:rPr>
                              <a:rPr lang="el-GR" sz="1600" i="1" dirty="0">
                                <a:effectLst/>
                                <a:latin typeface="Times New Roman" panose="02020603050405020304" pitchFamily="18" charset="0"/>
                                <a:ea typeface="Calibri" panose="020F0502020204030204" pitchFamily="34" charset="0"/>
                                <a:cs typeface="Times New Roman" panose="02020603050405020304" pitchFamily="18" charset="0"/>
                              </a:rPr>
                              <m:t>ω</m:t>
                            </m:r>
                            <m:r>
                              <m:rPr>
                                <m:nor/>
                              </m:rPr>
                              <a:rPr lang="en-US" sz="1600" i="1" baseline="-25000" dirty="0">
                                <a:effectLst/>
                                <a:latin typeface="Times New Roman" panose="02020603050405020304" pitchFamily="18" charset="0"/>
                                <a:ea typeface="Calibri" panose="020F0502020204030204" pitchFamily="34" charset="0"/>
                                <a:cs typeface="Times New Roman" panose="02020603050405020304" pitchFamily="18" charset="0"/>
                              </a:rPr>
                              <m:t>1</m:t>
                            </m:r>
                            <m:r>
                              <m:rPr>
                                <m:nor/>
                              </m:rPr>
                              <a:rPr lang="en-US" sz="1600" i="1" dirty="0">
                                <a:effectLst/>
                                <a:latin typeface="Times New Roman" panose="020206030504050203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l-GR" sz="1600" i="1">
                                <a:effectLst/>
                                <a:latin typeface="Cambria Math" panose="02040503050406030204" pitchFamily="18" charset="0"/>
                                <a:ea typeface="Calibri" panose="020F0502020204030204" pitchFamily="34" charset="0"/>
                                <a:cs typeface="Times New Roman" panose="02020603050405020304" pitchFamily="18" charset="0"/>
                              </a:rPr>
                              <m:t>𝛥</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𝑡</m:t>
                            </m:r>
                          </m:e>
                        </m:func>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m:t>
                        </m:r>
                      </m:e>
                    </m:nary>
                  </m:oMath>
                </a14:m>
                <a:endParaRPr lang="en-IN" sz="16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83D2201B-DCA9-EC38-1821-1FF0BDE821FD}"/>
                  </a:ext>
                </a:extLst>
              </p:cNvPr>
              <p:cNvSpPr txBox="1">
                <a:spLocks noRot="1" noChangeAspect="1" noMove="1" noResize="1" noEditPoints="1" noAdjustHandles="1" noChangeArrowheads="1" noChangeShapeType="1" noTextEdit="1"/>
              </p:cNvSpPr>
              <p:nvPr/>
            </p:nvSpPr>
            <p:spPr>
              <a:xfrm>
                <a:off x="1141413" y="1283598"/>
                <a:ext cx="9905999" cy="5574402"/>
              </a:xfrm>
              <a:prstGeom prst="rect">
                <a:avLst/>
              </a:prstGeom>
              <a:blipFill>
                <a:blip r:embed="rId2"/>
                <a:stretch>
                  <a:fillRect l="-492" t="-656" b="-4376"/>
                </a:stretch>
              </a:blipFill>
            </p:spPr>
            <p:txBody>
              <a:bodyPr/>
              <a:lstStyle/>
              <a:p>
                <a:r>
                  <a:rPr lang="en-IN">
                    <a:noFill/>
                  </a:rPr>
                  <a:t> </a:t>
                </a:r>
              </a:p>
            </p:txBody>
          </p:sp>
        </mc:Fallback>
      </mc:AlternateContent>
    </p:spTree>
    <p:extLst>
      <p:ext uri="{BB962C8B-B14F-4D97-AF65-F5344CB8AC3E}">
        <p14:creationId xmlns:p14="http://schemas.microsoft.com/office/powerpoint/2010/main" val="227591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DF87-0BA3-0444-2E41-271EA55E8417}"/>
              </a:ext>
            </a:extLst>
          </p:cNvPr>
          <p:cNvSpPr>
            <a:spLocks noGrp="1"/>
          </p:cNvSpPr>
          <p:nvPr>
            <p:ph type="title"/>
          </p:nvPr>
        </p:nvSpPr>
        <p:spPr>
          <a:xfrm>
            <a:off x="838200" y="110149"/>
            <a:ext cx="10515600" cy="971305"/>
          </a:xfrm>
        </p:spPr>
        <p:txBody>
          <a:bodyPr>
            <a:normAutofit/>
          </a:bodyPr>
          <a:lstStyle/>
          <a:p>
            <a:pPr marL="571500" indent="-5715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450B0-C8E9-1F6B-0D12-A0467F15C993}"/>
                  </a:ext>
                </a:extLst>
              </p:cNvPr>
              <p:cNvSpPr>
                <a:spLocks noGrp="1"/>
              </p:cNvSpPr>
              <p:nvPr>
                <p:ph idx="1"/>
              </p:nvPr>
            </p:nvSpPr>
            <p:spPr>
              <a:xfrm>
                <a:off x="838200" y="1143000"/>
                <a:ext cx="10515600" cy="5152292"/>
              </a:xfrm>
            </p:spPr>
            <p:txBody>
              <a:bodyPr>
                <a:normAutofit fontScale="62500" lnSpcReduction="20000"/>
              </a:bodyPr>
              <a:lstStyle/>
              <a:p>
                <a:pPr marL="0" indent="0" algn="just">
                  <a:lnSpc>
                    <a:spcPct val="106000"/>
                  </a:lnSpc>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WT:</a:t>
                </a:r>
              </a:p>
              <a:p>
                <a:pPr marL="0" indent="0" algn="just">
                  <a:lnSpc>
                    <a:spcPct val="106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Continuous wavelet transform of a signal x(t) is given by:</a:t>
                </a:r>
              </a:p>
              <a:p>
                <a:pPr marL="0" indent="0" algn="just">
                  <a:lnSpc>
                    <a:spcPct val="106000"/>
                  </a:lnSpc>
                  <a:spcAft>
                    <a:spcPts val="800"/>
                  </a:spcAft>
                  <a:buNone/>
                </a:pP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CWT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i="1"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𝑎</m:t>
                            </m:r>
                          </m:e>
                        </m:rad>
                      </m:den>
                    </m:f>
                    <m:nary>
                      <m:naryPr>
                        <m:limLoc m:val="undOvr"/>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m:rPr>
                            <m:brk m:alnAt="24"/>
                          </m:rP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pt-BR" sz="2800" i="1">
                            <a:effectLst/>
                            <a:latin typeface="Cambria Math" panose="02040503050406030204" pitchFamily="18" charset="0"/>
                            <a:ea typeface="Calibri" panose="020F0502020204030204" pitchFamily="34" charset="0"/>
                            <a:cs typeface="Times New Roman" panose="02020603050405020304" pitchFamily="18" charset="0"/>
                          </a:rPr>
                          <m:t>∞</m:t>
                        </m:r>
                      </m:sub>
                      <m:sup>
                        <m:r>
                          <m:rPr>
                            <m:brk m:alnAt="24"/>
                          </m:rPr>
                          <a:rPr lang="pt-BR" sz="2800" i="1">
                            <a:effectLst/>
                            <a:latin typeface="Cambria Math" panose="02040503050406030204" pitchFamily="18" charset="0"/>
                            <a:ea typeface="Calibri" panose="020F0502020204030204" pitchFamily="34" charset="0"/>
                            <a:cs typeface="Times New Roman" panose="02020603050405020304" pitchFamily="18" charset="0"/>
                          </a:rPr>
                          <m:t>∞</m:t>
                        </m:r>
                      </m:sup>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l-GR" sz="2800" b="0" i="1" smtClean="0">
                            <a:effectLst/>
                            <a:latin typeface="Cambria Math" panose="02040503050406030204" pitchFamily="18" charset="0"/>
                            <a:ea typeface="Calibri" panose="020F0502020204030204" pitchFamily="34" charset="0"/>
                            <a:cs typeface="Times New Roman" panose="02020603050405020304" pitchFamily="18" charset="0"/>
                          </a:rPr>
                          <m:t>𝛹</m:t>
                        </m:r>
                      </m:e>
                    </m:nary>
                    <m:f>
                      <m:fPr>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𝑑𝑡</m:t>
                    </m:r>
                  </m:oMath>
                </a14:m>
                <a:endParaRPr lang="en-IN" sz="2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r>
                      <a:rPr lang="el-GR" sz="2800" b="0" i="1" smtClean="0">
                        <a:effectLst/>
                        <a:latin typeface="Cambria Math" panose="02040503050406030204" pitchFamily="18" charset="0"/>
                        <a:ea typeface="Calibri" panose="020F0502020204030204" pitchFamily="34" charset="0"/>
                        <a:cs typeface="Times New Roman" panose="02020603050405020304" pitchFamily="18" charset="0"/>
                      </a:rPr>
                      <m:t>𝛹</m:t>
                    </m:r>
                  </m:oMath>
                </a14:m>
                <a:r>
                  <a:rPr lang="en-IN" sz="2800" i="1" baseline="-25000" dirty="0" err="1">
                    <a:effectLst/>
                    <a:latin typeface="Times New Roman" panose="02020603050405020304" pitchFamily="18" charset="0"/>
                    <a:ea typeface="Calibri" panose="020F0502020204030204" pitchFamily="34" charset="0"/>
                    <a:cs typeface="Times New Roman" panose="02020603050405020304" pitchFamily="18" charset="0"/>
                  </a:rPr>
                  <a:t>a,b</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(t) = </a:t>
                </a:r>
                <a14:m>
                  <m:oMath xmlns:m="http://schemas.openxmlformats.org/officeDocument/2006/math">
                    <m:r>
                      <a:rPr lang="el-GR" sz="2800" i="1">
                        <a:effectLst/>
                        <a:latin typeface="Cambria Math" panose="02040503050406030204" pitchFamily="18" charset="0"/>
                        <a:ea typeface="Calibri" panose="020F0502020204030204" pitchFamily="34" charset="0"/>
                        <a:cs typeface="Times New Roman" panose="02020603050405020304" pitchFamily="18" charset="0"/>
                      </a:rPr>
                      <m:t>𝛹</m:t>
                    </m:r>
                    <m:f>
                      <m:fPr>
                        <m:ctrlPr>
                          <a:rPr lang="el-GR" sz="2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is the mother wavelet.</a:t>
                </a:r>
              </a:p>
              <a:p>
                <a:pPr marL="0" indent="0" algn="just">
                  <a:lnSpc>
                    <a:spcPct val="106000"/>
                  </a:lnSpc>
                  <a:spcAft>
                    <a:spcPts val="800"/>
                  </a:spcAft>
                  <a:buNone/>
                </a:pP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a =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dilation parameter(Scale factor), </a:t>
                </a:r>
                <a:r>
                  <a:rPr lang="en-IN" sz="2800" i="1" dirty="0">
                    <a:effectLst/>
                    <a:latin typeface="Times New Roman" panose="02020603050405020304" pitchFamily="18" charset="0"/>
                    <a:ea typeface="Calibri" panose="020F0502020204030204" pitchFamily="34" charset="0"/>
                    <a:cs typeface="Times New Roman" panose="02020603050405020304" pitchFamily="18" charset="0"/>
                  </a:rPr>
                  <a:t>b</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translation parameter</a:t>
                </a:r>
                <a:endParaRPr lang="en-IN" sz="2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Discrete wavelet transform (DWT) transforms a discrete time signal to a discrete wavelet representation. It converts an input series x</a:t>
                </a:r>
                <a:r>
                  <a:rPr lang="en-IN" sz="2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x</a:t>
                </a:r>
                <a:r>
                  <a:rPr lang="en-IN" sz="2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x</a:t>
                </a:r>
                <a:r>
                  <a:rPr lang="en-IN" sz="2800"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into one high-pass wavelet coefficient series and one low-pass wavelet coefficient series (of length n/2 each) given by:</a:t>
                </a:r>
              </a:p>
              <a:p>
                <a:pPr marL="0" indent="0" algn="just">
                  <a:lnSpc>
                    <a:spcPct val="106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a:t>
                </a:r>
                <a:r>
                  <a:rPr lang="en-IN" sz="2800"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nary>
                      <m:naryPr>
                        <m:chr m:val="∑"/>
                        <m:limLoc m:val="subSup"/>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m:rPr>
                            <m:brk m:alnAt="25"/>
                          </m:rP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80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𝑠</m:t>
                            </m:r>
                          </m:e>
                          <m:sub>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𝑧</m:t>
                        </m:r>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nary>
                      <m:naryPr>
                        <m:chr m:val="∑"/>
                        <m:limLoc m:val="subSup"/>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m:rPr>
                            <m:brk m:alnAt="25"/>
                          </m:rP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80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𝑡</m:t>
                            </m:r>
                          </m:e>
                          <m:sub>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𝑧</m:t>
                        </m:r>
                        <m:r>
                          <a:rPr lang="en-US"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s</a:t>
                </a:r>
                <a:r>
                  <a:rPr lang="en-IN" sz="2800"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(Z) and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IN" sz="2800"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(Z) are called wavelet filters, k is the length of the filter, and i=0,…, [n/2]-1.</a:t>
                </a:r>
              </a:p>
              <a:p>
                <a:endParaRPr lang="en-US" dirty="0"/>
              </a:p>
            </p:txBody>
          </p:sp>
        </mc:Choice>
        <mc:Fallback xmlns="">
          <p:sp>
            <p:nvSpPr>
              <p:cNvPr id="3" name="Content Placeholder 2">
                <a:extLst>
                  <a:ext uri="{FF2B5EF4-FFF2-40B4-BE49-F238E27FC236}">
                    <a16:creationId xmlns:a16="http://schemas.microsoft.com/office/drawing/2014/main" id="{BD3450B0-C8E9-1F6B-0D12-A0467F15C993}"/>
                  </a:ext>
                </a:extLst>
              </p:cNvPr>
              <p:cNvSpPr>
                <a:spLocks noGrp="1" noRot="1" noChangeAspect="1" noMove="1" noResize="1" noEditPoints="1" noAdjustHandles="1" noChangeArrowheads="1" noChangeShapeType="1" noTextEdit="1"/>
              </p:cNvSpPr>
              <p:nvPr>
                <p:ph idx="1"/>
              </p:nvPr>
            </p:nvSpPr>
            <p:spPr>
              <a:xfrm>
                <a:off x="838200" y="1143000"/>
                <a:ext cx="10515600" cy="5152292"/>
              </a:xfrm>
              <a:blipFill>
                <a:blip r:embed="rId2"/>
                <a:stretch>
                  <a:fillRect l="-638" t="-1538" r="-464"/>
                </a:stretch>
              </a:blipFill>
            </p:spPr>
            <p:txBody>
              <a:bodyPr/>
              <a:lstStyle/>
              <a:p>
                <a:r>
                  <a:rPr lang="en-US">
                    <a:noFill/>
                  </a:rPr>
                  <a:t> </a:t>
                </a:r>
              </a:p>
            </p:txBody>
          </p:sp>
        </mc:Fallback>
      </mc:AlternateContent>
    </p:spTree>
    <p:extLst>
      <p:ext uri="{BB962C8B-B14F-4D97-AF65-F5344CB8AC3E}">
        <p14:creationId xmlns:p14="http://schemas.microsoft.com/office/powerpoint/2010/main" val="361964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E62E6EA-3D2F-3D85-50ED-8C0B8AC764FD}"/>
              </a:ext>
            </a:extLst>
          </p:cNvPr>
          <p:cNvSpPr txBox="1">
            <a:spLocks/>
          </p:cNvSpPr>
          <p:nvPr/>
        </p:nvSpPr>
        <p:spPr>
          <a:xfrm>
            <a:off x="936421" y="1093494"/>
            <a:ext cx="10319157" cy="4671011"/>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06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1D0254CC-4057-5008-8414-C412AF5FA918}"/>
              </a:ext>
            </a:extLst>
          </p:cNvPr>
          <p:cNvSpPr>
            <a:spLocks noGrp="1"/>
          </p:cNvSpPr>
          <p:nvPr>
            <p:ph type="title"/>
          </p:nvPr>
        </p:nvSpPr>
        <p:spPr>
          <a:xfrm>
            <a:off x="838200" y="87604"/>
            <a:ext cx="10515600" cy="1325563"/>
          </a:xfrm>
        </p:spPr>
        <p:txBody>
          <a:bodyPr>
            <a:normAutofit/>
          </a:bodyPr>
          <a:lstStyle/>
          <a:p>
            <a:pPr marL="457200" indent="-457200">
              <a:buFont typeface="Wingdings" panose="05000000000000000000" pitchFamily="2" charset="2"/>
              <a:buChar char="v"/>
            </a:pP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1662C88-30F1-9919-A429-0D5623D91FD3}"/>
                  </a:ext>
                </a:extLst>
              </p:cNvPr>
              <p:cNvSpPr>
                <a:spLocks noGrp="1"/>
              </p:cNvSpPr>
              <p:nvPr>
                <p:ph idx="1"/>
              </p:nvPr>
            </p:nvSpPr>
            <p:spPr>
              <a:xfrm>
                <a:off x="838200" y="1253329"/>
                <a:ext cx="10515600" cy="5050755"/>
              </a:xfrm>
            </p:spPr>
            <p:txBody>
              <a:bodyPr>
                <a:normAutofit fontScale="85000" lnSpcReduction="10000"/>
              </a:bodyPr>
              <a:lstStyle/>
              <a:p>
                <a:pPr marL="0" indent="0" algn="just">
                  <a:lnSpc>
                    <a:spcPct val="106000"/>
                  </a:lnSpc>
                  <a:spcAft>
                    <a:spcPts val="800"/>
                  </a:spcAft>
                  <a:buNone/>
                </a:pPr>
                <a:r>
                  <a:rPr lang="en-IN" sz="2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of Current Signal:</a:t>
                </a:r>
              </a:p>
              <a:p>
                <a:pPr marL="0" indent="0" algn="just">
                  <a:lnSpc>
                    <a:spcPct val="106000"/>
                  </a:lnSpc>
                  <a:spcAft>
                    <a:spcPts val="800"/>
                  </a:spcAft>
                  <a:buNone/>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the signal processing part, r.m.s values of the fundamental current signals will be extracted from reconstructed current signal(A3) for each phase at each substation as the reconstructed signals are contaminated with various harmonics. </a:t>
                </a:r>
              </a:p>
              <a:p>
                <a:pPr marL="0" indent="0" algn="just">
                  <a:lnSpc>
                    <a:spcPct val="106000"/>
                  </a:lnSpc>
                  <a:spcAft>
                    <a:spcPts val="800"/>
                  </a:spcAft>
                  <a:buNone/>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Then the fundamental operating and restraining currents for the differential relay will be derived as follows: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14:m>
                  <m:oMathPara xmlns:m="http://schemas.openxmlformats.org/officeDocument/2006/math">
                    <m:oMathParaPr>
                      <m:jc m:val="left"/>
                    </m:oMathParaPr>
                    <m:oMath xmlns:m="http://schemas.openxmlformats.org/officeDocument/2006/math">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𝑜𝑝</m:t>
                          </m:r>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14:m>
                  <m:oMathPara xmlns:m="http://schemas.openxmlformats.org/officeDocument/2006/math">
                    <m:oMathParaPr>
                      <m:jc m:val="left"/>
                    </m:oMathParaPr>
                    <m:oMath xmlns:m="http://schemas.openxmlformats.org/officeDocument/2006/math">
                      <m:sSub>
                        <m:sSubPr>
                          <m:ctrlPr>
                            <a:rPr lang="en-IN"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𝑟𝑒𝑠</m:t>
                          </m:r>
                        </m:sub>
                      </m:sSub>
                      <m:r>
                        <a:rPr lang="en-IN"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type m:val="lin"/>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num>
                        <m:den>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3</m:t>
                          </m:r>
                        </m:den>
                      </m:f>
                    </m:oMath>
                  </m:oMathPara>
                </a14:m>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en-US" sz="2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en-US" sz="2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effectLst/>
                            <a:latin typeface="Cambria Math" panose="02040503050406030204" pitchFamily="18" charset="0"/>
                            <a:ea typeface="Times New Roman" panose="02020603050405020304" pitchFamily="18" charset="0"/>
                            <a:cs typeface="Times New Roman" panose="02020603050405020304" pitchFamily="18" charset="0"/>
                          </a:rPr>
                          <m:t>𝑰</m:t>
                        </m:r>
                      </m:e>
                      <m:sub>
                        <m:sSub>
                          <m:sSubPr>
                            <m:ctrlPr>
                              <a:rPr lang="en-IN"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sub>
                    </m:sSub>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are the fundamental values of reconstructed current signals of a-phase of substation-1,2 and 3 respectively.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4" name="Content Placeholder 3">
                <a:extLst>
                  <a:ext uri="{FF2B5EF4-FFF2-40B4-BE49-F238E27FC236}">
                    <a16:creationId xmlns:a16="http://schemas.microsoft.com/office/drawing/2014/main" id="{91662C88-30F1-9919-A429-0D5623D91FD3}"/>
                  </a:ext>
                </a:extLst>
              </p:cNvPr>
              <p:cNvSpPr>
                <a:spLocks noGrp="1" noRot="1" noChangeAspect="1" noMove="1" noResize="1" noEditPoints="1" noAdjustHandles="1" noChangeArrowheads="1" noChangeShapeType="1" noTextEdit="1"/>
              </p:cNvSpPr>
              <p:nvPr>
                <p:ph idx="1"/>
              </p:nvPr>
            </p:nvSpPr>
            <p:spPr>
              <a:xfrm>
                <a:off x="838200" y="1253329"/>
                <a:ext cx="10515600" cy="5050755"/>
              </a:xfrm>
              <a:blipFill>
                <a:blip r:embed="rId2"/>
                <a:stretch>
                  <a:fillRect l="-928" t="-1208" r="-870"/>
                </a:stretch>
              </a:blipFill>
            </p:spPr>
            <p:txBody>
              <a:bodyPr/>
              <a:lstStyle/>
              <a:p>
                <a:r>
                  <a:rPr lang="en-US">
                    <a:noFill/>
                  </a:rPr>
                  <a:t> </a:t>
                </a:r>
              </a:p>
            </p:txBody>
          </p:sp>
        </mc:Fallback>
      </mc:AlternateContent>
    </p:spTree>
    <p:extLst>
      <p:ext uri="{BB962C8B-B14F-4D97-AF65-F5344CB8AC3E}">
        <p14:creationId xmlns:p14="http://schemas.microsoft.com/office/powerpoint/2010/main" val="1597556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1257</TotalTime>
  <Words>2676</Words>
  <Application>Microsoft Office PowerPoint</Application>
  <PresentationFormat>Widescreen</PresentationFormat>
  <Paragraphs>258</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Adobe Garamond Pro Bold</vt:lpstr>
      <vt:lpstr>Arial</vt:lpstr>
      <vt:lpstr>Calibri</vt:lpstr>
      <vt:lpstr>Calibri Light</vt:lpstr>
      <vt:lpstr>Cambria Math</vt:lpstr>
      <vt:lpstr>Times New Roman</vt:lpstr>
      <vt:lpstr>TimesNewRomanPSMT</vt:lpstr>
      <vt:lpstr>Wingdings</vt:lpstr>
      <vt:lpstr>Office Theme</vt:lpstr>
      <vt:lpstr>PowerPoint Presentation</vt:lpstr>
      <vt:lpstr>PROBLEM STATEMENT</vt:lpstr>
      <vt:lpstr>OBJECTIVES</vt:lpstr>
      <vt:lpstr>PowerPoint Presentation</vt:lpstr>
      <vt:lpstr>PowerPoint Presentation</vt:lpstr>
      <vt:lpstr>PowerPoint Presentation</vt:lpstr>
      <vt:lpstr>PowerPoint Presentation</vt:lpstr>
      <vt:lpstr>Cont.</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MAGNITUDE OF CURRENT IN DIFFERENT PHASES VS SAMPLES</vt:lpstr>
      <vt:lpstr>MAGNITUDE CHANGE AND PHASE CHANGE OF PHASE-A </vt:lpstr>
      <vt:lpstr>PowerPoint Presentation</vt:lpstr>
      <vt:lpstr>PowerPoint Presentation</vt:lpstr>
      <vt:lpstr>PLOT OF  EOP  AND  ERES  FOR EXTERNAL A-G FAULT</vt:lpstr>
      <vt:lpstr>EFFECT OF FAULT INCEPTION ANGLE</vt:lpstr>
      <vt:lpstr>EFFECT OF INTERNAL FAULT RESISITANCE</vt:lpstr>
      <vt:lpstr>EFFECT OF WIND SPEED</vt:lpstr>
      <vt:lpstr>OPERATION AGAINST REVERSE POWER FLOW</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ENGINEERING  ODISHA UNIVERSITY OF TECHNOLOGY AND RESEARCH,  BHUBANESWAR                      project title:- A Differential Protection Scheme for Tapped Transmission Line Containing UPFC and        Wind Farm</dc:title>
  <dc:creator>Satyabrata Samal</dc:creator>
  <cp:lastModifiedBy>ARNIT PANDA</cp:lastModifiedBy>
  <cp:revision>15</cp:revision>
  <dcterms:created xsi:type="dcterms:W3CDTF">2023-02-27T15:29:01Z</dcterms:created>
  <dcterms:modified xsi:type="dcterms:W3CDTF">2023-04-17T09:49:27Z</dcterms:modified>
</cp:coreProperties>
</file>