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5E4EEC-D1E3-4938-84C9-8433AA1BB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B18499-9483-4CF0-829F-ADCB2D8A6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B2EF6C-5B4C-4C21-884C-6369284AE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CABA-27F1-4092-9AD0-8B2C029F05FA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B789B0-ECBF-46C8-ABDF-18113320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414ED8-9C87-4608-ABA8-D0071EC6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B16A-1BCC-4063-97DA-20845070B6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00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D2259-7AEA-4CDB-AB01-2A638F01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1995303-28B0-44F4-9B35-CA1D42011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E4D182-7E6D-423B-8FC5-906586BD4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CABA-27F1-4092-9AD0-8B2C029F05FA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E2D069-48FF-4F54-BADA-3BFCFB02F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570D80-E98D-42C2-81DA-BA687C6B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B16A-1BCC-4063-97DA-20845070B6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38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D7EAED0-FA40-4C3F-8FF3-436366C0C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EAD57FA-4408-45E1-BA4B-0AD346E5F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E98F39-A7E2-4572-A044-327EFC49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CABA-27F1-4092-9AD0-8B2C029F05FA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CBF894-7C04-427E-8DE4-5E707D70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5F55FC-C5B8-4AFA-A0CD-D1258399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B16A-1BCC-4063-97DA-20845070B6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8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4031B-DAC5-42AE-AAA8-2C584236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12395F-D811-4326-846B-F3748E27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B8C503-3CC5-45AB-A9F6-99E9591C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CABA-27F1-4092-9AD0-8B2C029F05FA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72F6DC-729E-440D-A538-FD9F79E3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B427D8-EA59-437C-B67E-A263BF9A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B16A-1BCC-4063-97DA-20845070B6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87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329E8F-25C2-4272-BF1F-1637E8ED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18C2B6-E9D6-4E0C-BEA0-1F60E84E5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EABF06-49AA-423A-A0B1-D8665BFF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CABA-27F1-4092-9AD0-8B2C029F05FA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088894-BC62-4FD4-AC3C-A5B613E1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00089B-4B15-43B5-A607-84A942DF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B16A-1BCC-4063-97DA-20845070B6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61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3D992-5F79-479A-A674-6F32F508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D246D-37A2-44E0-8BE3-5C2ABB8E5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EE70DD-AB55-4264-903F-A91E7541F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655953-D9C7-4827-8D95-CAACE0D20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CABA-27F1-4092-9AD0-8B2C029F05FA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55A1D5-6F84-473F-ADC5-A527983E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C9EAFB-4779-43F9-ADA9-78FFCE66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B16A-1BCC-4063-97DA-20845070B6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68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70D02E-91CB-4B48-8213-D6CD7E1DC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D9CB1B-7A19-446C-93E3-B8F3B7B81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5A4131-3657-44CB-89E1-418C33FD3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E7DE253-05B1-4041-AEBF-AA7703905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D120344-A6CA-4D68-8D11-EBE9D1C1CF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8F5FFCD-5323-44E9-9CC2-C69DF883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CABA-27F1-4092-9AD0-8B2C029F05FA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ED6913-BB53-48F8-B341-74B6ED22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95B89AA-774C-4EB1-9097-F38BADE2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B16A-1BCC-4063-97DA-20845070B6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05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D1AACD-73F9-4C48-B2BD-5E06FD50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7A0146-AE66-4DAC-A020-C799BE770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CABA-27F1-4092-9AD0-8B2C029F05FA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9CB6B0-D3F5-401F-BF5D-3BD0CA43B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1FEEC5-BE07-4326-85A2-D10736E2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B16A-1BCC-4063-97DA-20845070B6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70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C77846-E732-4E0A-8E40-92D39D31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CABA-27F1-4092-9AD0-8B2C029F05FA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E04F237-077C-40A0-8331-BA09FF19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BB6780-4735-4460-A226-1565DCDE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B16A-1BCC-4063-97DA-20845070B6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87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9840A9-855B-4A6A-8E5D-C4158BAD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ABCD76-BA18-4F3D-9208-6C3E626E7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D3C745-957F-4646-8D42-37BEB9153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ABC5EA-709D-4FB5-8628-4E04796D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CABA-27F1-4092-9AD0-8B2C029F05FA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85EBC5-B003-4D16-BCBF-89A41D022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6ECFC4-6DD4-43BA-AF5D-77CF6C69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B16A-1BCC-4063-97DA-20845070B6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506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AFEBD0-ACA9-4B6D-8FF1-7C6758AE8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5304789-35CD-4B08-9137-D172DFE80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976DCA-534F-47C6-80AA-AE896E371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707F61-89AE-4326-9A9B-9F1172F69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CABA-27F1-4092-9AD0-8B2C029F05FA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640AC3-E53F-4653-83BF-8B30CBDD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328D6A-CC12-41C0-949F-FBBE3B3F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B16A-1BCC-4063-97DA-20845070B6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08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BE1D83-5186-46E2-BA31-E0A890DF1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814C15-CE83-4986-912C-364BA98E5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3876B0-988E-4DE4-91D4-80FD1B354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4CABA-27F1-4092-9AD0-8B2C029F05FA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B10FA6-912A-4B39-9BEB-F8D591667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08CF05-6FDA-4F74-B735-EF45F87FE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B16A-1BCC-4063-97DA-20845070B6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94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9D027CE0-4C82-4C39-AF45-078B99C15491}"/>
              </a:ext>
            </a:extLst>
          </p:cNvPr>
          <p:cNvSpPr txBox="1"/>
          <p:nvPr/>
        </p:nvSpPr>
        <p:spPr>
          <a:xfrm>
            <a:off x="9527457" y="-2091896"/>
            <a:ext cx="6096000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Server (Broker) regelt Kommunikation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Client stellt Verbindung zum Broker her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Client subscribt sich auf Topic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Client sendet Nachricht an ein Topic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Broker leitet diese an alle Clients weiter,</a:t>
            </a:r>
            <a:b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die das Topic subscriben</a:t>
            </a:r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1F3986E2-F049-4966-907A-18DC16E4CDF9}"/>
              </a:ext>
            </a:extLst>
          </p:cNvPr>
          <p:cNvGrpSpPr/>
          <p:nvPr/>
        </p:nvGrpSpPr>
        <p:grpSpPr>
          <a:xfrm>
            <a:off x="1737387" y="508220"/>
            <a:ext cx="8726750" cy="5379894"/>
            <a:chOff x="1737387" y="508220"/>
            <a:chExt cx="8726750" cy="5379894"/>
          </a:xfrm>
        </p:grpSpPr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DC143134-FEAE-43CF-AE7A-03BC6DEBA28E}"/>
                </a:ext>
              </a:extLst>
            </p:cNvPr>
            <p:cNvGrpSpPr/>
            <p:nvPr/>
          </p:nvGrpSpPr>
          <p:grpSpPr>
            <a:xfrm>
              <a:off x="1737387" y="508220"/>
              <a:ext cx="8726750" cy="5379894"/>
              <a:chOff x="1737387" y="508220"/>
              <a:chExt cx="8726750" cy="5379894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E32D7392-0FE5-45B4-82DE-32AA4926633D}"/>
                  </a:ext>
                </a:extLst>
              </p:cNvPr>
              <p:cNvSpPr/>
              <p:nvPr/>
            </p:nvSpPr>
            <p:spPr>
              <a:xfrm>
                <a:off x="1737387" y="969885"/>
                <a:ext cx="8726750" cy="4918229"/>
              </a:xfrm>
              <a:prstGeom prst="roundRect">
                <a:avLst/>
              </a:prstGeom>
              <a:ln w="762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43502D39-8A47-4533-BDCB-27BA90086827}"/>
                  </a:ext>
                </a:extLst>
              </p:cNvPr>
              <p:cNvSpPr/>
              <p:nvPr/>
            </p:nvSpPr>
            <p:spPr>
              <a:xfrm>
                <a:off x="8805546" y="508220"/>
                <a:ext cx="582211" cy="9233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de-DE" sz="5400" b="1" dirty="0">
                    <a:ln w="12700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</a:ln>
                    <a:solidFill>
                      <a:schemeClr val="accent6"/>
                    </a:solidFill>
                    <a:effectLst>
                      <a:outerShdw dist="38100" dir="2640000" algn="bl" rotWithShape="0">
                        <a:schemeClr val="tx2">
                          <a:lumMod val="75000"/>
                        </a:schemeClr>
                      </a:outerShdw>
                    </a:effectLst>
                    <a:latin typeface="Arial Rounded MT Bold" panose="020F0704030504030204" pitchFamily="34" charset="0"/>
                  </a:rPr>
                  <a:t>?</a:t>
                </a:r>
              </a:p>
            </p:txBody>
          </p:sp>
        </p:grp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F199B16B-01F5-451D-B743-BDD92EA79BD1}"/>
                </a:ext>
              </a:extLst>
            </p:cNvPr>
            <p:cNvSpPr txBox="1"/>
            <p:nvPr/>
          </p:nvSpPr>
          <p:spPr>
            <a:xfrm>
              <a:off x="2078852" y="1046640"/>
              <a:ext cx="80342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latin typeface="Arial Rounded MT Bold" panose="020F0704030504030204" pitchFamily="34" charset="0"/>
                </a:rPr>
                <a:t>MQTT</a:t>
              </a:r>
              <a:r>
                <a:rPr lang="de-DE" sz="2000" dirty="0">
                  <a:latin typeface="Arial Rounded MT Bold" panose="020F0704030504030204" pitchFamily="34" charset="0"/>
                </a:rPr>
                <a:t> kurz erklärt 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4DF1EEBE-EB02-44A7-B285-EE6EBC6F7ACB}"/>
                </a:ext>
              </a:extLst>
            </p:cNvPr>
            <p:cNvSpPr txBox="1"/>
            <p:nvPr/>
          </p:nvSpPr>
          <p:spPr>
            <a:xfrm>
              <a:off x="2078853" y="1569861"/>
              <a:ext cx="8034291" cy="1426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Bef>
                  <a:spcPts val="200"/>
                </a:spcBef>
                <a:buFont typeface="Arial" panose="020B0604020202020204" pitchFamily="34" charset="0"/>
                <a:buChar char="•"/>
              </a:pPr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steht für Message Queuing </a:t>
              </a:r>
              <a:r>
                <a:rPr lang="de-DE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</a:t>
              </a:r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 Transport</a:t>
              </a:r>
            </a:p>
            <a:p>
              <a:pPr marL="285750" indent="-285750">
                <a:spcBef>
                  <a:spcPts val="200"/>
                </a:spcBef>
                <a:buFont typeface="Arial" panose="020B0604020202020204" pitchFamily="34" charset="0"/>
                <a:buChar char="•"/>
              </a:pPr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offenes Netzwerkprotokoll für Machine-</a:t>
              </a:r>
              <a:r>
                <a:rPr lang="de-DE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-Machine-Kommunikation</a:t>
              </a:r>
            </a:p>
            <a:p>
              <a:pPr marL="285750" indent="-285750">
                <a:spcBef>
                  <a:spcPts val="200"/>
                </a:spcBef>
                <a:buFont typeface="Arial" panose="020B0604020202020204" pitchFamily="34" charset="0"/>
                <a:buChar char="•"/>
              </a:pPr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seit 2003 durch </a:t>
              </a:r>
              <a:r>
                <a:rPr lang="de-DE" sz="1600" dirty="0"/>
                <a:t>OASIS </a:t>
              </a:r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als Protokoll des Internet </a:t>
              </a:r>
              <a:r>
                <a:rPr lang="de-DE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 Things standardisiert </a:t>
              </a:r>
            </a:p>
            <a:p>
              <a:pPr marL="285750" indent="-285750">
                <a:spcBef>
                  <a:spcPts val="200"/>
                </a:spcBef>
                <a:buFont typeface="Arial" panose="020B0604020202020204" pitchFamily="34" charset="0"/>
                <a:buChar char="•"/>
              </a:pPr>
              <a:r>
                <a:rPr lang="de-DE" sz="1600" dirty="0"/>
                <a:t>MQTT-Spezifikation unterscheidet TCP/IP-basierte und Nicht-TCP/IP-basierte Netzwerke</a:t>
              </a:r>
              <a:endParaRPr lang="de-D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spcBef>
                  <a:spcPts val="200"/>
                </a:spcBef>
                <a:buFont typeface="Arial" panose="020B0604020202020204" pitchFamily="34" charset="0"/>
                <a:buChar char="•"/>
              </a:pPr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implementiert als Client-Server-Protokoll</a:t>
              </a:r>
            </a:p>
          </p:txBody>
        </p: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F0067F9A-0664-408C-862C-F654FB986095}"/>
                </a:ext>
              </a:extLst>
            </p:cNvPr>
            <p:cNvGrpSpPr/>
            <p:nvPr/>
          </p:nvGrpSpPr>
          <p:grpSpPr>
            <a:xfrm>
              <a:off x="2896734" y="3042247"/>
              <a:ext cx="6057900" cy="2782498"/>
              <a:chOff x="3780654" y="3115978"/>
              <a:chExt cx="6057900" cy="2782498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3D904D8-4D08-4A0B-9024-266D3177FEBA}"/>
                  </a:ext>
                </a:extLst>
              </p:cNvPr>
              <p:cNvSpPr/>
              <p:nvPr/>
            </p:nvSpPr>
            <p:spPr>
              <a:xfrm>
                <a:off x="4800652" y="4376206"/>
                <a:ext cx="5037902" cy="108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7E90552F-5917-47D6-8CFD-0239EC412C58}"/>
                  </a:ext>
                </a:extLst>
              </p:cNvPr>
              <p:cNvSpPr txBox="1"/>
              <p:nvPr/>
            </p:nvSpPr>
            <p:spPr>
              <a:xfrm>
                <a:off x="3780654" y="3115978"/>
                <a:ext cx="106680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Client A </a:t>
                </a:r>
                <a:br>
                  <a:rPr lang="de-DE" dirty="0"/>
                </a:br>
                <a:r>
                  <a:rPr lang="de-DE" sz="1200" dirty="0"/>
                  <a:t>z.B. Sensor</a:t>
                </a:r>
                <a:endParaRPr lang="de-DE" dirty="0"/>
              </a:p>
            </p:txBody>
          </p: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955D11F-F114-4759-A393-A97EEBB3D390}"/>
                  </a:ext>
                </a:extLst>
              </p:cNvPr>
              <p:cNvSpPr txBox="1"/>
              <p:nvPr/>
            </p:nvSpPr>
            <p:spPr>
              <a:xfrm>
                <a:off x="3780654" y="4268916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Broker </a:t>
                </a: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061BB73C-E38F-4BEE-B43E-6F31F7AEE2F6}"/>
                  </a:ext>
                </a:extLst>
              </p:cNvPr>
              <p:cNvSpPr txBox="1"/>
              <p:nvPr/>
            </p:nvSpPr>
            <p:spPr>
              <a:xfrm>
                <a:off x="3780654" y="5344478"/>
                <a:ext cx="106680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Client B</a:t>
                </a:r>
                <a:r>
                  <a:rPr lang="de-DE" sz="1800" dirty="0"/>
                  <a:t> </a:t>
                </a:r>
                <a:r>
                  <a:rPr lang="de-DE" sz="1200" dirty="0"/>
                  <a:t>z.B. Aktor </a:t>
                </a:r>
                <a:endParaRPr lang="de-DE" dirty="0"/>
              </a:p>
            </p:txBody>
          </p: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4700976E-BA86-42E6-AFDB-03178F56A9C9}"/>
                  </a:ext>
                </a:extLst>
              </p:cNvPr>
              <p:cNvSpPr/>
              <p:nvPr/>
            </p:nvSpPr>
            <p:spPr>
              <a:xfrm>
                <a:off x="4800652" y="5500277"/>
                <a:ext cx="5037902" cy="10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839B4778-B93D-4AC1-9FAA-0D9D56E8ADA8}"/>
                  </a:ext>
                </a:extLst>
              </p:cNvPr>
              <p:cNvSpPr/>
              <p:nvPr/>
            </p:nvSpPr>
            <p:spPr>
              <a:xfrm>
                <a:off x="4800652" y="3255281"/>
                <a:ext cx="5037902" cy="10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Pfeil: nach rechts 23">
                <a:extLst>
                  <a:ext uri="{FF2B5EF4-FFF2-40B4-BE49-F238E27FC236}">
                    <a16:creationId xmlns:a16="http://schemas.microsoft.com/office/drawing/2014/main" id="{26DE1108-8906-4509-AA67-3F9EE991DB4A}"/>
                  </a:ext>
                </a:extLst>
              </p:cNvPr>
              <p:cNvSpPr/>
              <p:nvPr/>
            </p:nvSpPr>
            <p:spPr>
              <a:xfrm rot="5400000" flipV="1">
                <a:off x="4641026" y="3736049"/>
                <a:ext cx="951014" cy="246058"/>
              </a:xfrm>
              <a:prstGeom prst="rightArrow">
                <a:avLst>
                  <a:gd name="adj1" fmla="val 100000"/>
                  <a:gd name="adj2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dirty="0">
                    <a:solidFill>
                      <a:schemeClr val="tx1"/>
                    </a:solidFill>
                  </a:rPr>
                  <a:t>connect</a:t>
                </a:r>
              </a:p>
            </p:txBody>
          </p:sp>
          <p:sp>
            <p:nvSpPr>
              <p:cNvPr id="25" name="Pfeil: nach rechts 24">
                <a:extLst>
                  <a:ext uri="{FF2B5EF4-FFF2-40B4-BE49-F238E27FC236}">
                    <a16:creationId xmlns:a16="http://schemas.microsoft.com/office/drawing/2014/main" id="{84BB3B5A-D25F-432D-AE07-1971FF0EC7EF}"/>
                  </a:ext>
                </a:extLst>
              </p:cNvPr>
              <p:cNvSpPr/>
              <p:nvPr/>
            </p:nvSpPr>
            <p:spPr>
              <a:xfrm rot="16200000">
                <a:off x="4641026" y="4870443"/>
                <a:ext cx="951014" cy="246057"/>
              </a:xfrm>
              <a:prstGeom prst="rightArrow">
                <a:avLst>
                  <a:gd name="adj1" fmla="val 100000"/>
                  <a:gd name="adj2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dirty="0">
                    <a:solidFill>
                      <a:schemeClr val="tx1"/>
                    </a:solidFill>
                  </a:rPr>
                  <a:t>connect</a:t>
                </a:r>
              </a:p>
            </p:txBody>
          </p:sp>
          <p:sp>
            <p:nvSpPr>
              <p:cNvPr id="26" name="Pfeil: nach rechts 25">
                <a:extLst>
                  <a:ext uri="{FF2B5EF4-FFF2-40B4-BE49-F238E27FC236}">
                    <a16:creationId xmlns:a16="http://schemas.microsoft.com/office/drawing/2014/main" id="{FAF182A1-4394-4FE4-BCBE-4F998D7717B5}"/>
                  </a:ext>
                </a:extLst>
              </p:cNvPr>
              <p:cNvSpPr/>
              <p:nvPr/>
            </p:nvSpPr>
            <p:spPr>
              <a:xfrm rot="16200000">
                <a:off x="5653092" y="4730779"/>
                <a:ext cx="951014" cy="525386"/>
              </a:xfrm>
              <a:prstGeom prst="rightArrow">
                <a:avLst>
                  <a:gd name="adj1" fmla="val 100000"/>
                  <a:gd name="adj2" fmla="val 2215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dirty="0" err="1">
                    <a:solidFill>
                      <a:schemeClr val="tx1"/>
                    </a:solidFill>
                  </a:rPr>
                  <a:t>subscribe</a:t>
                </a:r>
                <a:r>
                  <a:rPr lang="de-DE" sz="1200" dirty="0"/>
                  <a:t>  </a:t>
                </a:r>
                <a:br>
                  <a:rPr lang="de-DE" sz="1200" dirty="0"/>
                </a:br>
                <a:r>
                  <a:rPr lang="de-DE" sz="1000" dirty="0"/>
                  <a:t>auf Topic</a:t>
                </a:r>
                <a:br>
                  <a:rPr lang="de-DE" sz="1000" dirty="0"/>
                </a:br>
                <a:r>
                  <a:rPr lang="de-DE" sz="1000" dirty="0" err="1"/>
                  <a:t>iot</a:t>
                </a:r>
                <a:r>
                  <a:rPr lang="de-DE" sz="1000" dirty="0"/>
                  <a:t>/</a:t>
                </a:r>
                <a:r>
                  <a:rPr lang="de-DE" sz="1000" dirty="0" err="1"/>
                  <a:t>sensors</a:t>
                </a:r>
                <a:endParaRPr lang="de-DE" sz="1200" dirty="0"/>
              </a:p>
            </p:txBody>
          </p:sp>
          <p:sp>
            <p:nvSpPr>
              <p:cNvPr id="27" name="Pfeil: nach rechts 26">
                <a:extLst>
                  <a:ext uri="{FF2B5EF4-FFF2-40B4-BE49-F238E27FC236}">
                    <a16:creationId xmlns:a16="http://schemas.microsoft.com/office/drawing/2014/main" id="{A7D21FC0-1BF2-4D73-9BB8-BDDC90D7D2D7}"/>
                  </a:ext>
                </a:extLst>
              </p:cNvPr>
              <p:cNvSpPr/>
              <p:nvPr/>
            </p:nvSpPr>
            <p:spPr>
              <a:xfrm rot="5400000" flipV="1">
                <a:off x="5191061" y="3523326"/>
                <a:ext cx="951014" cy="671504"/>
              </a:xfrm>
              <a:prstGeom prst="rightArrow">
                <a:avLst>
                  <a:gd name="adj1" fmla="val 100000"/>
                  <a:gd name="adj2" fmla="val 17184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dirty="0">
                    <a:solidFill>
                      <a:schemeClr val="tx1"/>
                    </a:solidFill>
                  </a:rPr>
                  <a:t>publish</a:t>
                </a:r>
                <a:br>
                  <a:rPr lang="de-DE" sz="1400" dirty="0">
                    <a:solidFill>
                      <a:schemeClr val="tx1"/>
                    </a:solidFill>
                  </a:rPr>
                </a:br>
                <a:r>
                  <a:rPr lang="de-DE" sz="1000" dirty="0">
                    <a:solidFill>
                      <a:schemeClr val="tx1"/>
                    </a:solidFill>
                  </a:rPr>
                  <a:t>„</a:t>
                </a:r>
                <a:r>
                  <a:rPr lang="de-DE" sz="1000" dirty="0" err="1">
                    <a:solidFill>
                      <a:schemeClr val="tx1"/>
                    </a:solidFill>
                  </a:rPr>
                  <a:t>value</a:t>
                </a:r>
                <a:r>
                  <a:rPr lang="de-DE" sz="1000" dirty="0">
                    <a:solidFill>
                      <a:schemeClr val="tx1"/>
                    </a:solidFill>
                  </a:rPr>
                  <a:t>=X“ </a:t>
                </a:r>
                <a:br>
                  <a:rPr lang="de-DE" sz="1000" dirty="0">
                    <a:solidFill>
                      <a:schemeClr val="bg1"/>
                    </a:solidFill>
                  </a:rPr>
                </a:br>
                <a:r>
                  <a:rPr lang="de-DE" sz="1000" dirty="0" err="1">
                    <a:solidFill>
                      <a:schemeClr val="bg1"/>
                    </a:solidFill>
                  </a:rPr>
                  <a:t>iot</a:t>
                </a:r>
                <a:r>
                  <a:rPr lang="de-DE" sz="1000" dirty="0">
                    <a:solidFill>
                      <a:schemeClr val="bg1"/>
                    </a:solidFill>
                  </a:rPr>
                  <a:t>/</a:t>
                </a:r>
                <a:r>
                  <a:rPr lang="de-DE" sz="1000" dirty="0" err="1">
                    <a:solidFill>
                      <a:schemeClr val="bg1"/>
                    </a:solidFill>
                  </a:rPr>
                  <a:t>sensors</a:t>
                </a:r>
                <a:endParaRPr lang="de-DE" sz="10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de-DE" sz="1000" i="1" dirty="0" err="1">
                    <a:solidFill>
                      <a:schemeClr val="bg1"/>
                    </a:solidFill>
                  </a:rPr>
                  <a:t>retain</a:t>
                </a:r>
                <a:r>
                  <a:rPr lang="de-DE" sz="1000" i="1" dirty="0">
                    <a:solidFill>
                      <a:schemeClr val="bg1"/>
                    </a:solidFill>
                  </a:rPr>
                  <a:t> </a:t>
                </a:r>
                <a:r>
                  <a:rPr lang="de-DE" sz="1000" i="1" dirty="0" err="1">
                    <a:solidFill>
                      <a:schemeClr val="bg1"/>
                    </a:solidFill>
                  </a:rPr>
                  <a:t>true</a:t>
                </a:r>
                <a:endParaRPr lang="de-DE" sz="10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Pfeil: nach rechts 27">
                <a:extLst>
                  <a:ext uri="{FF2B5EF4-FFF2-40B4-BE49-F238E27FC236}">
                    <a16:creationId xmlns:a16="http://schemas.microsoft.com/office/drawing/2014/main" id="{5B08E3B9-B2AD-47F3-83B2-EDB311FBD504}"/>
                  </a:ext>
                </a:extLst>
              </p:cNvPr>
              <p:cNvSpPr/>
              <p:nvPr/>
            </p:nvSpPr>
            <p:spPr>
              <a:xfrm rot="5400000" flipV="1">
                <a:off x="6342815" y="4698510"/>
                <a:ext cx="951014" cy="561976"/>
              </a:xfrm>
              <a:prstGeom prst="rightArrow">
                <a:avLst>
                  <a:gd name="adj1" fmla="val 100000"/>
                  <a:gd name="adj2" fmla="val 17184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dirty="0">
                    <a:solidFill>
                      <a:schemeClr val="tx1"/>
                    </a:solidFill>
                  </a:rPr>
                  <a:t>publish</a:t>
                </a:r>
                <a:br>
                  <a:rPr lang="de-DE" sz="1400" dirty="0">
                    <a:solidFill>
                      <a:schemeClr val="tx1"/>
                    </a:solidFill>
                  </a:rPr>
                </a:br>
                <a:r>
                  <a:rPr lang="de-DE" sz="1000" dirty="0">
                    <a:solidFill>
                      <a:schemeClr val="tx1"/>
                    </a:solidFill>
                  </a:rPr>
                  <a:t>„</a:t>
                </a:r>
                <a:r>
                  <a:rPr lang="de-DE" sz="1000" dirty="0" err="1">
                    <a:solidFill>
                      <a:schemeClr val="tx1"/>
                    </a:solidFill>
                  </a:rPr>
                  <a:t>value</a:t>
                </a:r>
                <a:r>
                  <a:rPr lang="de-DE" sz="1000" dirty="0">
                    <a:solidFill>
                      <a:schemeClr val="tx1"/>
                    </a:solidFill>
                  </a:rPr>
                  <a:t>=X“ </a:t>
                </a:r>
                <a:br>
                  <a:rPr lang="de-DE" sz="1000" dirty="0">
                    <a:solidFill>
                      <a:schemeClr val="bg1"/>
                    </a:solidFill>
                  </a:rPr>
                </a:br>
                <a:r>
                  <a:rPr lang="de-DE" sz="1000" dirty="0" err="1">
                    <a:solidFill>
                      <a:schemeClr val="bg1"/>
                    </a:solidFill>
                  </a:rPr>
                  <a:t>iot</a:t>
                </a:r>
                <a:r>
                  <a:rPr lang="de-DE" sz="1000" dirty="0">
                    <a:solidFill>
                      <a:schemeClr val="bg1"/>
                    </a:solidFill>
                  </a:rPr>
                  <a:t>/</a:t>
                </a:r>
                <a:r>
                  <a:rPr lang="de-DE" sz="1000" dirty="0" err="1">
                    <a:solidFill>
                      <a:schemeClr val="bg1"/>
                    </a:solidFill>
                  </a:rPr>
                  <a:t>sensors</a:t>
                </a:r>
                <a:endParaRPr lang="de-DE" sz="1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0" name="Verbinder: gewinkelt 29">
                <a:extLst>
                  <a:ext uri="{FF2B5EF4-FFF2-40B4-BE49-F238E27FC236}">
                    <a16:creationId xmlns:a16="http://schemas.microsoft.com/office/drawing/2014/main" id="{9692ADA0-C3EA-43A9-8F1D-9A57F08C5EFF}"/>
                  </a:ext>
                </a:extLst>
              </p:cNvPr>
              <p:cNvCxnSpPr>
                <a:cxnSpLocks/>
                <a:stCxn id="27" idx="3"/>
                <a:endCxn id="28" idx="1"/>
              </p:cNvCxnSpPr>
              <p:nvPr/>
            </p:nvCxnSpPr>
            <p:spPr>
              <a:xfrm rot="16200000" flipH="1">
                <a:off x="6157742" y="3843411"/>
                <a:ext cx="169406" cy="1151754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Pfeil: nach rechts 34">
                <a:extLst>
                  <a:ext uri="{FF2B5EF4-FFF2-40B4-BE49-F238E27FC236}">
                    <a16:creationId xmlns:a16="http://schemas.microsoft.com/office/drawing/2014/main" id="{610D38E5-DE33-481C-9123-6F9815AE8B9A}"/>
                  </a:ext>
                </a:extLst>
              </p:cNvPr>
              <p:cNvSpPr/>
              <p:nvPr/>
            </p:nvSpPr>
            <p:spPr>
              <a:xfrm rot="16200000">
                <a:off x="7067705" y="4698510"/>
                <a:ext cx="951014" cy="561976"/>
              </a:xfrm>
              <a:prstGeom prst="rightArrow">
                <a:avLst>
                  <a:gd name="adj1" fmla="val 100000"/>
                  <a:gd name="adj2" fmla="val 2215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dirty="0">
                    <a:solidFill>
                      <a:schemeClr val="tx1"/>
                    </a:solidFill>
                  </a:rPr>
                  <a:t>publish</a:t>
                </a:r>
              </a:p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„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action</a:t>
                </a:r>
                <a:r>
                  <a:rPr lang="de-DE" sz="1200" dirty="0">
                    <a:solidFill>
                      <a:schemeClr val="tx1"/>
                    </a:solidFill>
                  </a:rPr>
                  <a:t>“</a:t>
                </a:r>
                <a:r>
                  <a:rPr lang="de-DE" sz="1200" dirty="0"/>
                  <a:t>  </a:t>
                </a:r>
                <a:br>
                  <a:rPr lang="de-DE" sz="1000" dirty="0"/>
                </a:br>
                <a:r>
                  <a:rPr lang="de-DE" sz="1000" dirty="0" err="1"/>
                  <a:t>iot</a:t>
                </a:r>
                <a:r>
                  <a:rPr lang="de-DE" sz="1000" dirty="0"/>
                  <a:t>/</a:t>
                </a:r>
                <a:r>
                  <a:rPr lang="de-DE" sz="1000" dirty="0" err="1"/>
                  <a:t>actors</a:t>
                </a:r>
                <a:endParaRPr lang="de-DE" sz="1200" dirty="0"/>
              </a:p>
            </p:txBody>
          </p:sp>
          <p:cxnSp>
            <p:nvCxnSpPr>
              <p:cNvPr id="36" name="Verbinder: gewinkelt 35">
                <a:extLst>
                  <a:ext uri="{FF2B5EF4-FFF2-40B4-BE49-F238E27FC236}">
                    <a16:creationId xmlns:a16="http://schemas.microsoft.com/office/drawing/2014/main" id="{7047F53D-7F8F-4F87-B85E-91C82AAF139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485895" y="4456835"/>
                <a:ext cx="122257" cy="0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Pfeil: nach rechts 39">
                <a:extLst>
                  <a:ext uri="{FF2B5EF4-FFF2-40B4-BE49-F238E27FC236}">
                    <a16:creationId xmlns:a16="http://schemas.microsoft.com/office/drawing/2014/main" id="{5607AAE6-687E-4050-9032-42970594E137}"/>
                  </a:ext>
                </a:extLst>
              </p:cNvPr>
              <p:cNvSpPr/>
              <p:nvPr/>
            </p:nvSpPr>
            <p:spPr>
              <a:xfrm rot="5400000" flipV="1">
                <a:off x="7761857" y="3595790"/>
                <a:ext cx="951014" cy="540126"/>
              </a:xfrm>
              <a:prstGeom prst="rightArrow">
                <a:avLst>
                  <a:gd name="adj1" fmla="val 100000"/>
                  <a:gd name="adj2" fmla="val 17184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dirty="0">
                    <a:solidFill>
                      <a:schemeClr val="tx1"/>
                    </a:solidFill>
                  </a:rPr>
                  <a:t>publish</a:t>
                </a:r>
                <a:br>
                  <a:rPr lang="de-DE" sz="1400" dirty="0">
                    <a:solidFill>
                      <a:schemeClr val="tx1"/>
                    </a:solidFill>
                  </a:rPr>
                </a:br>
                <a:r>
                  <a:rPr lang="de-DE" sz="1000" dirty="0">
                    <a:solidFill>
                      <a:schemeClr val="tx1"/>
                    </a:solidFill>
                  </a:rPr>
                  <a:t>„</a:t>
                </a:r>
                <a:r>
                  <a:rPr lang="de-DE" sz="1000" dirty="0" err="1">
                    <a:solidFill>
                      <a:schemeClr val="tx1"/>
                    </a:solidFill>
                  </a:rPr>
                  <a:t>value</a:t>
                </a:r>
                <a:r>
                  <a:rPr lang="de-DE" sz="1000" dirty="0">
                    <a:solidFill>
                      <a:schemeClr val="tx1"/>
                    </a:solidFill>
                  </a:rPr>
                  <a:t>=X“ </a:t>
                </a:r>
                <a:br>
                  <a:rPr lang="de-DE" sz="1000" dirty="0">
                    <a:solidFill>
                      <a:schemeClr val="bg1"/>
                    </a:solidFill>
                  </a:rPr>
                </a:br>
                <a:r>
                  <a:rPr lang="de-DE" sz="1000" dirty="0" err="1">
                    <a:solidFill>
                      <a:schemeClr val="bg1"/>
                    </a:solidFill>
                  </a:rPr>
                  <a:t>iot</a:t>
                </a:r>
                <a:r>
                  <a:rPr lang="de-DE" sz="1000" dirty="0">
                    <a:solidFill>
                      <a:schemeClr val="bg1"/>
                    </a:solidFill>
                  </a:rPr>
                  <a:t>/</a:t>
                </a:r>
                <a:r>
                  <a:rPr lang="de-DE" sz="1000" dirty="0" err="1">
                    <a:solidFill>
                      <a:schemeClr val="bg1"/>
                    </a:solidFill>
                  </a:rPr>
                  <a:t>sensors</a:t>
                </a:r>
                <a:endParaRPr lang="de-DE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Pfeil: nach rechts 40">
                <a:extLst>
                  <a:ext uri="{FF2B5EF4-FFF2-40B4-BE49-F238E27FC236}">
                    <a16:creationId xmlns:a16="http://schemas.microsoft.com/office/drawing/2014/main" id="{D12FD5AF-B2E6-4BE0-B11D-93EE7EE5DC8E}"/>
                  </a:ext>
                </a:extLst>
              </p:cNvPr>
              <p:cNvSpPr/>
              <p:nvPr/>
            </p:nvSpPr>
            <p:spPr>
              <a:xfrm rot="5400000" flipV="1">
                <a:off x="7759281" y="4698510"/>
                <a:ext cx="951014" cy="561976"/>
              </a:xfrm>
              <a:prstGeom prst="rightArrow">
                <a:avLst>
                  <a:gd name="adj1" fmla="val 100000"/>
                  <a:gd name="adj2" fmla="val 17184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dirty="0">
                    <a:solidFill>
                      <a:schemeClr val="tx1"/>
                    </a:solidFill>
                  </a:rPr>
                  <a:t>publish</a:t>
                </a:r>
                <a:br>
                  <a:rPr lang="de-DE" sz="1400" dirty="0">
                    <a:solidFill>
                      <a:schemeClr val="tx1"/>
                    </a:solidFill>
                  </a:rPr>
                </a:br>
                <a:r>
                  <a:rPr lang="de-DE" sz="1000" dirty="0">
                    <a:solidFill>
                      <a:schemeClr val="tx1"/>
                    </a:solidFill>
                  </a:rPr>
                  <a:t>„</a:t>
                </a:r>
                <a:r>
                  <a:rPr lang="de-DE" sz="1000" dirty="0" err="1">
                    <a:solidFill>
                      <a:schemeClr val="tx1"/>
                    </a:solidFill>
                  </a:rPr>
                  <a:t>value</a:t>
                </a:r>
                <a:r>
                  <a:rPr lang="de-DE" sz="1000" dirty="0">
                    <a:solidFill>
                      <a:schemeClr val="tx1"/>
                    </a:solidFill>
                  </a:rPr>
                  <a:t>=X“ </a:t>
                </a:r>
                <a:br>
                  <a:rPr lang="de-DE" sz="1000" dirty="0">
                    <a:solidFill>
                      <a:schemeClr val="bg1"/>
                    </a:solidFill>
                  </a:rPr>
                </a:br>
                <a:r>
                  <a:rPr lang="de-DE" sz="1000" dirty="0" err="1">
                    <a:solidFill>
                      <a:schemeClr val="bg1"/>
                    </a:solidFill>
                  </a:rPr>
                  <a:t>iot</a:t>
                </a:r>
                <a:r>
                  <a:rPr lang="de-DE" sz="1000" dirty="0">
                    <a:solidFill>
                      <a:schemeClr val="bg1"/>
                    </a:solidFill>
                  </a:rPr>
                  <a:t>/</a:t>
                </a:r>
                <a:r>
                  <a:rPr lang="de-DE" sz="1000" dirty="0" err="1">
                    <a:solidFill>
                      <a:schemeClr val="bg1"/>
                    </a:solidFill>
                  </a:rPr>
                  <a:t>sensors</a:t>
                </a:r>
                <a:endParaRPr lang="de-DE" sz="1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2" name="Verbinder: gewinkelt 41">
                <a:extLst>
                  <a:ext uri="{FF2B5EF4-FFF2-40B4-BE49-F238E27FC236}">
                    <a16:creationId xmlns:a16="http://schemas.microsoft.com/office/drawing/2014/main" id="{4860732E-210A-4DA4-BFAC-A7C0C28B8415}"/>
                  </a:ext>
                </a:extLst>
              </p:cNvPr>
              <p:cNvCxnSpPr>
                <a:cxnSpLocks/>
                <a:stCxn id="40" idx="3"/>
                <a:endCxn id="41" idx="1"/>
              </p:cNvCxnSpPr>
              <p:nvPr/>
            </p:nvCxnSpPr>
            <p:spPr>
              <a:xfrm rot="5400000">
                <a:off x="8154761" y="4421387"/>
                <a:ext cx="162631" cy="2576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Pfeil: nach rechts 47">
                <a:extLst>
                  <a:ext uri="{FF2B5EF4-FFF2-40B4-BE49-F238E27FC236}">
                    <a16:creationId xmlns:a16="http://schemas.microsoft.com/office/drawing/2014/main" id="{D81ED630-1FD8-4002-9131-263D24A0DB7C}"/>
                  </a:ext>
                </a:extLst>
              </p:cNvPr>
              <p:cNvSpPr/>
              <p:nvPr/>
            </p:nvSpPr>
            <p:spPr>
              <a:xfrm rot="16200000">
                <a:off x="8319849" y="4860254"/>
                <a:ext cx="971393" cy="246057"/>
              </a:xfrm>
              <a:prstGeom prst="rightArrow">
                <a:avLst>
                  <a:gd name="adj1" fmla="val 100000"/>
                  <a:gd name="adj2" fmla="val 39678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dirty="0" err="1">
                    <a:solidFill>
                      <a:schemeClr val="tx1"/>
                    </a:solidFill>
                  </a:rPr>
                  <a:t>disconnect</a:t>
                </a:r>
                <a:endParaRPr lang="de-DE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Pfeil: nach rechts 48">
                <a:extLst>
                  <a:ext uri="{FF2B5EF4-FFF2-40B4-BE49-F238E27FC236}">
                    <a16:creationId xmlns:a16="http://schemas.microsoft.com/office/drawing/2014/main" id="{DC0FA3B8-0055-49F3-82B2-B35A4E04DD93}"/>
                  </a:ext>
                </a:extLst>
              </p:cNvPr>
              <p:cNvSpPr/>
              <p:nvPr/>
            </p:nvSpPr>
            <p:spPr>
              <a:xfrm rot="5400000" flipV="1">
                <a:off x="8642187" y="3595509"/>
                <a:ext cx="951014" cy="540126"/>
              </a:xfrm>
              <a:prstGeom prst="rightArrow">
                <a:avLst>
                  <a:gd name="adj1" fmla="val 100000"/>
                  <a:gd name="adj2" fmla="val 17184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dirty="0">
                    <a:solidFill>
                      <a:schemeClr val="tx1"/>
                    </a:solidFill>
                  </a:rPr>
                  <a:t>publish</a:t>
                </a:r>
                <a:br>
                  <a:rPr lang="de-DE" sz="1400" dirty="0">
                    <a:solidFill>
                      <a:schemeClr val="tx1"/>
                    </a:solidFill>
                  </a:rPr>
                </a:br>
                <a:r>
                  <a:rPr lang="de-DE" sz="1000" dirty="0">
                    <a:solidFill>
                      <a:schemeClr val="tx1"/>
                    </a:solidFill>
                  </a:rPr>
                  <a:t>„</a:t>
                </a:r>
                <a:r>
                  <a:rPr lang="de-DE" sz="1000" dirty="0" err="1">
                    <a:solidFill>
                      <a:schemeClr val="tx1"/>
                    </a:solidFill>
                  </a:rPr>
                  <a:t>value</a:t>
                </a:r>
                <a:r>
                  <a:rPr lang="de-DE" sz="1000" dirty="0">
                    <a:solidFill>
                      <a:schemeClr val="tx1"/>
                    </a:solidFill>
                  </a:rPr>
                  <a:t>=X“ </a:t>
                </a:r>
                <a:br>
                  <a:rPr lang="de-DE" sz="1000" dirty="0">
                    <a:solidFill>
                      <a:schemeClr val="bg1"/>
                    </a:solidFill>
                  </a:rPr>
                </a:br>
                <a:r>
                  <a:rPr lang="de-DE" sz="1000" dirty="0" err="1">
                    <a:solidFill>
                      <a:schemeClr val="bg1"/>
                    </a:solidFill>
                  </a:rPr>
                  <a:t>iot</a:t>
                </a:r>
                <a:r>
                  <a:rPr lang="de-DE" sz="1000" dirty="0">
                    <a:solidFill>
                      <a:schemeClr val="bg1"/>
                    </a:solidFill>
                  </a:rPr>
                  <a:t>/</a:t>
                </a:r>
                <a:r>
                  <a:rPr lang="de-DE" sz="1000" dirty="0" err="1">
                    <a:solidFill>
                      <a:schemeClr val="bg1"/>
                    </a:solidFill>
                  </a:rPr>
                  <a:t>sensors</a:t>
                </a:r>
                <a:endParaRPr lang="de-DE" sz="1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" name="Verbinder: gewinkelt 49">
                <a:extLst>
                  <a:ext uri="{FF2B5EF4-FFF2-40B4-BE49-F238E27FC236}">
                    <a16:creationId xmlns:a16="http://schemas.microsoft.com/office/drawing/2014/main" id="{86FD0C7B-FB81-4F2A-B6C7-C990CD081BF4}"/>
                  </a:ext>
                </a:extLst>
              </p:cNvPr>
              <p:cNvCxnSpPr>
                <a:cxnSpLocks/>
                <a:stCxn id="49" idx="3"/>
              </p:cNvCxnSpPr>
              <p:nvPr/>
            </p:nvCxnSpPr>
            <p:spPr>
              <a:xfrm rot="5400000">
                <a:off x="9063694" y="4395079"/>
                <a:ext cx="108000" cy="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Pfeil: nach rechts 52">
                <a:extLst>
                  <a:ext uri="{FF2B5EF4-FFF2-40B4-BE49-F238E27FC236}">
                    <a16:creationId xmlns:a16="http://schemas.microsoft.com/office/drawing/2014/main" id="{D7DE67C4-334A-439E-BA7E-606395170137}"/>
                  </a:ext>
                </a:extLst>
              </p:cNvPr>
              <p:cNvSpPr/>
              <p:nvPr/>
            </p:nvSpPr>
            <p:spPr>
              <a:xfrm rot="5400000" flipV="1">
                <a:off x="9162226" y="3742543"/>
                <a:ext cx="951014" cy="246058"/>
              </a:xfrm>
              <a:prstGeom prst="rightArrow">
                <a:avLst>
                  <a:gd name="adj1" fmla="val 100000"/>
                  <a:gd name="adj2" fmla="val 26774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dirty="0" err="1">
                    <a:solidFill>
                      <a:schemeClr val="tx1"/>
                    </a:solidFill>
                  </a:rPr>
                  <a:t>disconnect</a:t>
                </a:r>
                <a:endParaRPr lang="de-DE" sz="12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8778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Breitbild</PresentationFormat>
  <Paragraphs>28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Arno Schiller</dc:creator>
  <cp:lastModifiedBy>Arno Schiller</cp:lastModifiedBy>
  <cp:revision>10</cp:revision>
  <dcterms:created xsi:type="dcterms:W3CDTF">2021-02-24T09:54:35Z</dcterms:created>
  <dcterms:modified xsi:type="dcterms:W3CDTF">2021-02-24T12:57:26Z</dcterms:modified>
</cp:coreProperties>
</file>