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7" r:id="rId2"/>
    <p:sldId id="281" r:id="rId3"/>
    <p:sldId id="784" r:id="rId4"/>
    <p:sldId id="258" r:id="rId5"/>
    <p:sldId id="259" r:id="rId6"/>
    <p:sldId id="260" r:id="rId7"/>
    <p:sldId id="261" r:id="rId8"/>
    <p:sldId id="266" r:id="rId9"/>
    <p:sldId id="265" r:id="rId10"/>
    <p:sldId id="274" r:id="rId11"/>
    <p:sldId id="267" r:id="rId12"/>
    <p:sldId id="277" r:id="rId13"/>
    <p:sldId id="268" r:id="rId14"/>
    <p:sldId id="262" r:id="rId15"/>
    <p:sldId id="273" r:id="rId16"/>
    <p:sldId id="276" r:id="rId17"/>
    <p:sldId id="751" r:id="rId18"/>
    <p:sldId id="263" r:id="rId19"/>
    <p:sldId id="761" r:id="rId20"/>
    <p:sldId id="754" r:id="rId21"/>
    <p:sldId id="779" r:id="rId22"/>
    <p:sldId id="762" r:id="rId23"/>
    <p:sldId id="755" r:id="rId24"/>
    <p:sldId id="760" r:id="rId25"/>
    <p:sldId id="756" r:id="rId26"/>
    <p:sldId id="757" r:id="rId27"/>
    <p:sldId id="758" r:id="rId28"/>
    <p:sldId id="759" r:id="rId29"/>
    <p:sldId id="763" r:id="rId30"/>
    <p:sldId id="764" r:id="rId31"/>
    <p:sldId id="765" r:id="rId32"/>
    <p:sldId id="766" r:id="rId33"/>
    <p:sldId id="768" r:id="rId34"/>
    <p:sldId id="767" r:id="rId35"/>
    <p:sldId id="771" r:id="rId36"/>
    <p:sldId id="772" r:id="rId37"/>
    <p:sldId id="773" r:id="rId38"/>
    <p:sldId id="774" r:id="rId39"/>
    <p:sldId id="775" r:id="rId40"/>
    <p:sldId id="776" r:id="rId41"/>
    <p:sldId id="777" r:id="rId42"/>
    <p:sldId id="785" r:id="rId43"/>
    <p:sldId id="778" r:id="rId44"/>
    <p:sldId id="780" r:id="rId45"/>
    <p:sldId id="781" r:id="rId46"/>
    <p:sldId id="783" r:id="rId47"/>
    <p:sldId id="264" r:id="rId48"/>
    <p:sldId id="270" r:id="rId49"/>
    <p:sldId id="271" r:id="rId50"/>
    <p:sldId id="272" r:id="rId51"/>
    <p:sldId id="279" r:id="rId52"/>
    <p:sldId id="280" r:id="rId53"/>
    <p:sldId id="275" r:id="rId54"/>
    <p:sldId id="278" r:id="rId55"/>
    <p:sldId id="269" r:id="rId56"/>
    <p:sldId id="282" r:id="rId57"/>
    <p:sldId id="283" r:id="rId58"/>
    <p:sldId id="286" r:id="rId59"/>
    <p:sldId id="287" r:id="rId60"/>
    <p:sldId id="285" r:id="rId61"/>
    <p:sldId id="288" r:id="rId62"/>
    <p:sldId id="284" r:id="rId63"/>
    <p:sldId id="769" r:id="rId64"/>
    <p:sldId id="77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9F8CD-7950-4357-AE6E-4FA8C309AE03}">
          <p14:sldIdLst>
            <p14:sldId id="257"/>
            <p14:sldId id="281"/>
            <p14:sldId id="784"/>
          </p14:sldIdLst>
        </p14:section>
        <p14:section name="Introduction" id="{857C6A2F-A767-4067-AE01-714D1130F04F}">
          <p14:sldIdLst>
            <p14:sldId id="258"/>
            <p14:sldId id="259"/>
            <p14:sldId id="260"/>
            <p14:sldId id="261"/>
            <p14:sldId id="266"/>
            <p14:sldId id="265"/>
            <p14:sldId id="274"/>
            <p14:sldId id="267"/>
            <p14:sldId id="277"/>
            <p14:sldId id="268"/>
            <p14:sldId id="262"/>
            <p14:sldId id="273"/>
            <p14:sldId id="276"/>
          </p14:sldIdLst>
        </p14:section>
        <p14:section name="scikit-learn" id="{82873838-D687-4616-BE1C-69F7C2075341}">
          <p14:sldIdLst>
            <p14:sldId id="751"/>
            <p14:sldId id="263"/>
            <p14:sldId id="761"/>
            <p14:sldId id="754"/>
            <p14:sldId id="779"/>
            <p14:sldId id="762"/>
            <p14:sldId id="755"/>
            <p14:sldId id="760"/>
            <p14:sldId id="756"/>
            <p14:sldId id="757"/>
            <p14:sldId id="758"/>
            <p14:sldId id="759"/>
            <p14:sldId id="763"/>
            <p14:sldId id="764"/>
            <p14:sldId id="765"/>
            <p14:sldId id="766"/>
            <p14:sldId id="768"/>
            <p14:sldId id="767"/>
            <p14:sldId id="771"/>
            <p14:sldId id="772"/>
            <p14:sldId id="773"/>
            <p14:sldId id="774"/>
            <p14:sldId id="775"/>
            <p14:sldId id="776"/>
            <p14:sldId id="777"/>
            <p14:sldId id="785"/>
            <p14:sldId id="778"/>
            <p14:sldId id="780"/>
            <p14:sldId id="781"/>
          </p14:sldIdLst>
        </p14:section>
        <p14:section name="Keras" id="{9F3F42B8-B707-44BB-A726-56CA00C9AC2D}">
          <p14:sldIdLst>
            <p14:sldId id="783"/>
            <p14:sldId id="264"/>
            <p14:sldId id="270"/>
            <p14:sldId id="271"/>
            <p14:sldId id="272"/>
            <p14:sldId id="279"/>
            <p14:sldId id="280"/>
            <p14:sldId id="275"/>
            <p14:sldId id="278"/>
            <p14:sldId id="269"/>
            <p14:sldId id="282"/>
            <p14:sldId id="283"/>
            <p14:sldId id="286"/>
            <p14:sldId id="287"/>
            <p14:sldId id="285"/>
            <p14:sldId id="288"/>
          </p14:sldIdLst>
        </p14:section>
        <p14:section name="Conclusions" id="{A9B2E2E8-EE28-4C08-9F33-76B98F6A83CB}">
          <p14:sldIdLst>
            <p14:sldId id="284"/>
            <p14:sldId id="769"/>
            <p14:sldId id="7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2" autoAdjust="0"/>
    <p:restoredTop sz="95597" autoAdjust="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2022-02-17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2022-02-17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17/02/2022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17/02/2022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66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17/02/2022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04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17/02/2022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89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scikit-learn" TargetMode="Externa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Happiness_Repor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keras" TargetMode="Externa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36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3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37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riomaggio/deep-learning-keras-tensorflow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7C55D9-AF40-43E1-95B9-7D63F913EEBC}"/>
              </a:ext>
            </a:extLst>
          </p:cNvPr>
          <p:cNvSpPr/>
          <p:nvPr/>
        </p:nvSpPr>
        <p:spPr>
          <a:xfrm>
            <a:off x="1097279" y="5504786"/>
            <a:ext cx="1247988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3824E-31B2-4CB1-B877-BB0502CF8221}"/>
              </a:ext>
            </a:extLst>
          </p:cNvPr>
          <p:cNvSpPr/>
          <p:nvPr/>
        </p:nvSpPr>
        <p:spPr>
          <a:xfrm>
            <a:off x="1140823" y="3638680"/>
            <a:ext cx="1602377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827CC-711B-44B2-A36E-5EF35AD20D4D}"/>
              </a:ext>
            </a:extLst>
          </p:cNvPr>
          <p:cNvSpPr/>
          <p:nvPr/>
        </p:nvSpPr>
        <p:spPr>
          <a:xfrm>
            <a:off x="1097279" y="2153385"/>
            <a:ext cx="2433321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https://github.com/gjbex/Python-for-machine-learning/tree/master/source-code/scikit-learn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802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numerical 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data according to "distance"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6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566D8-E72D-465B-99AE-C31E8CF70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39" y="188349"/>
            <a:ext cx="5116323" cy="51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World happiness index 2015 &amp; 2016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http://worldhappiness.report/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Happiness score for country based on</a:t>
            </a:r>
          </a:p>
          <a:p>
            <a:pPr lvl="1"/>
            <a:r>
              <a:rPr lang="en-US" dirty="0"/>
              <a:t>economic factors (GDP)</a:t>
            </a:r>
          </a:p>
          <a:p>
            <a:pPr lvl="1"/>
            <a:r>
              <a:rPr lang="en-US" dirty="0"/>
              <a:t>family situation (social network)</a:t>
            </a:r>
          </a:p>
          <a:p>
            <a:pPr lvl="1"/>
            <a:r>
              <a:rPr lang="en-US" dirty="0"/>
              <a:t>health care (life expectancy)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 (government corruption)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Geographical region, e.g.,</a:t>
            </a:r>
          </a:p>
          <a:p>
            <a:pPr lvl="1"/>
            <a:r>
              <a:rPr lang="en-US" dirty="0"/>
              <a:t>Western Europe, Southern Asia,…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39685" y="3671335"/>
            <a:ext cx="28392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685" y="5449055"/>
            <a:ext cx="28545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6620" y="1324228"/>
            <a:ext cx="1917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training: 2015</a:t>
            </a:r>
            <a:br>
              <a:rPr lang="en-US" sz="2400" dirty="0"/>
            </a:br>
            <a:r>
              <a:rPr lang="en-US" sz="2400" dirty="0"/>
              <a:t>test: 2016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0984" y="1739725"/>
            <a:ext cx="1773242" cy="1465088"/>
            <a:chOff x="6746984" y="1739725"/>
            <a:chExt cx="1773242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1341512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773242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don't touch!</a:t>
              </a:r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7633605" y="2155224"/>
              <a:ext cx="120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 b="1001"/>
          <a:stretch/>
        </p:blipFill>
        <p:spPr>
          <a:xfrm>
            <a:off x="1800225" y="1844824"/>
            <a:ext cx="8591550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936" y="6093297"/>
            <a:ext cx="444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https://en.wikipedia.org/wiki/World_Happiness_Report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473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pPr lvl="1"/>
            <a:r>
              <a:rPr lang="en-US" dirty="0"/>
              <a:t>region</a:t>
            </a:r>
          </a:p>
          <a:p>
            <a:r>
              <a:rPr lang="en-US" dirty="0"/>
              <a:t>Predict happiness score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459464" y="3105834"/>
            <a:ext cx="22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9299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/>
          <a:stretch/>
        </p:blipFill>
        <p:spPr>
          <a:xfrm>
            <a:off x="1887247" y="1844824"/>
            <a:ext cx="8316416" cy="33075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7928" y="4653136"/>
            <a:ext cx="4896544" cy="1465088"/>
            <a:chOff x="6746984" y="1739725"/>
            <a:chExt cx="4896544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4668624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406154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Rescaling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450061" y="2155224"/>
              <a:ext cx="18591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99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0" y="1484785"/>
            <a:ext cx="5818262" cy="354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37296"/>
            <a:ext cx="4616202" cy="281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7568" y="5668523"/>
            <a:ext cx="54457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NaNs</a:t>
            </a:r>
            <a:r>
              <a:rPr lang="en-US" sz="2800" dirty="0"/>
              <a:t>, otherwise,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</a:p>
        </p:txBody>
      </p:sp>
    </p:spTree>
    <p:extLst>
      <p:ext uri="{BB962C8B-B14F-4D97-AF65-F5344CB8AC3E}">
        <p14:creationId xmlns:p14="http://schemas.microsoft.com/office/powerpoint/2010/main" val="13011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machine learning pipeline</a:t>
            </a:r>
          </a:p>
          <a:p>
            <a:pPr lvl="1"/>
            <a:r>
              <a:rPr lang="en-US" dirty="0"/>
              <a:t>fit + transform</a:t>
            </a:r>
          </a:p>
          <a:p>
            <a:r>
              <a:rPr lang="en-US" dirty="0"/>
              <a:t>Extracting columns from pandas data frame</a:t>
            </a:r>
            <a:endParaRPr lang="en-BE" dirty="0"/>
          </a:p>
          <a:p>
            <a:r>
              <a:rPr lang="en-BE" dirty="0"/>
              <a:t>Transform data</a:t>
            </a:r>
          </a:p>
          <a:p>
            <a:pPr lvl="1"/>
            <a:r>
              <a:rPr lang="en-BE" dirty="0"/>
              <a:t>scale numerical features to [0, 1]</a:t>
            </a:r>
          </a:p>
          <a:p>
            <a:pPr lvl="1"/>
            <a:r>
              <a:rPr lang="en-BE" dirty="0"/>
              <a:t>one-hot encoding for regions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2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12477" y="2294870"/>
            <a:ext cx="836327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sklearn.compose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MinMaxScaler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data_2015.columns[5:13]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num_attrs_transformer = ColumnTransformer(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('minimax', MinMaxScaler(), num_attr_names)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63310" y="4365105"/>
            <a:ext cx="2005677" cy="1266295"/>
            <a:chOff x="6963738" y="3252117"/>
            <a:chExt cx="2005677" cy="1266295"/>
          </a:xfrm>
        </p:grpSpPr>
        <p:sp>
          <p:nvSpPr>
            <p:cNvPr id="7" name="TextBox 6"/>
            <p:cNvSpPr txBox="1"/>
            <p:nvPr/>
          </p:nvSpPr>
          <p:spPr>
            <a:xfrm>
              <a:off x="6963738" y="4149080"/>
              <a:ext cx="2005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operation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044102" y="3252117"/>
              <a:ext cx="216023" cy="89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9122" y="4412654"/>
            <a:ext cx="2343911" cy="1220289"/>
            <a:chOff x="6963738" y="3298123"/>
            <a:chExt cx="2343911" cy="1220289"/>
          </a:xfrm>
        </p:grpSpPr>
        <p:sp>
          <p:nvSpPr>
            <p:cNvPr id="12" name="TextBox 11"/>
            <p:cNvSpPr txBox="1"/>
            <p:nvPr/>
          </p:nvSpPr>
          <p:spPr>
            <a:xfrm>
              <a:off x="6963738" y="4149080"/>
              <a:ext cx="2343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 constructor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998529" y="3298123"/>
              <a:ext cx="45573" cy="85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79382" y="4509121"/>
            <a:ext cx="1600118" cy="1122278"/>
            <a:chOff x="6963738" y="3396134"/>
            <a:chExt cx="1600118" cy="1122278"/>
          </a:xfrm>
        </p:grpSpPr>
        <p:sp>
          <p:nvSpPr>
            <p:cNvPr id="20" name="TextBox 19"/>
            <p:cNvSpPr txBox="1"/>
            <p:nvPr/>
          </p:nvSpPr>
          <p:spPr>
            <a:xfrm>
              <a:off x="6963738" y="4149080"/>
              <a:ext cx="16001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column names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7742798" y="3396134"/>
              <a:ext cx="20999" cy="752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attribute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create one-hot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4381483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region_transformer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one_hot_encoder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(categories='auto'),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['Region'])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1505" y="2204864"/>
          <a:ext cx="310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3872" y="2204864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</a:t>
                      </a:r>
                      <a:r>
                        <a:rPr lang="en-US" baseline="0" dirty="0"/>
                        <a:t>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Northren</a:t>
                      </a:r>
                      <a:r>
                        <a:rPr lang="en-US" dirty="0"/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4223792" y="3861048"/>
            <a:ext cx="3168352" cy="43204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pipelines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pipelines must be executed, results combined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data through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23642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transformer_list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901581"/>
            <a:ext cx="8363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3552" y="5358502"/>
            <a:ext cx="1435008" cy="698212"/>
            <a:chOff x="6963738" y="3820200"/>
            <a:chExt cx="1435008" cy="698212"/>
          </a:xfrm>
        </p:grpSpPr>
        <p:sp>
          <p:nvSpPr>
            <p:cNvPr id="8" name="TextBox 7"/>
            <p:cNvSpPr txBox="1"/>
            <p:nvPr/>
          </p:nvSpPr>
          <p:spPr>
            <a:xfrm>
              <a:off x="6963738" y="4149080"/>
              <a:ext cx="14350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 array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7681242" y="3820200"/>
              <a:ext cx="146592" cy="3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70504" y="5513660"/>
            <a:ext cx="42691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Ready to start training!</a:t>
            </a:r>
          </a:p>
        </p:txBody>
      </p:sp>
    </p:spTree>
    <p:extLst>
      <p:ext uri="{BB962C8B-B14F-4D97-AF65-F5344CB8AC3E}">
        <p14:creationId xmlns:p14="http://schemas.microsoft.com/office/powerpoint/2010/main" val="36741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8000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sklearn.linear_model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Ridge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Ridge(alpha=0.5,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918721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(data_2015['Happiness Score'])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fr-F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419614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7928" y="3128194"/>
            <a:ext cx="1840568" cy="716252"/>
            <a:chOff x="3923928" y="3128194"/>
            <a:chExt cx="1840568" cy="716252"/>
          </a:xfrm>
        </p:grpSpPr>
        <p:grpSp>
          <p:nvGrpSpPr>
            <p:cNvPr id="8" name="Group 7"/>
            <p:cNvGrpSpPr/>
            <p:nvPr/>
          </p:nvGrpSpPr>
          <p:grpSpPr>
            <a:xfrm>
              <a:off x="3923928" y="3128194"/>
              <a:ext cx="1840568" cy="716252"/>
              <a:chOff x="6963738" y="3802160"/>
              <a:chExt cx="1840568" cy="7162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63738" y="4149080"/>
                <a:ext cx="18405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hyperparameters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0"/>
              </p:cNvCxnSpPr>
              <p:nvPr/>
            </p:nvCxnSpPr>
            <p:spPr>
              <a:xfrm flipH="1" flipV="1">
                <a:off x="7323779" y="3802160"/>
                <a:ext cx="560243" cy="346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V="1">
              <a:off x="4844212" y="3128194"/>
              <a:ext cx="520120" cy="34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47369" y="4465056"/>
            <a:ext cx="1112688" cy="418680"/>
            <a:chOff x="6367538" y="4099732"/>
            <a:chExt cx="1112688" cy="418680"/>
          </a:xfrm>
        </p:grpSpPr>
        <p:sp>
          <p:nvSpPr>
            <p:cNvPr id="17" name="TextBox 16"/>
            <p:cNvSpPr txBox="1"/>
            <p:nvPr/>
          </p:nvSpPr>
          <p:spPr>
            <a:xfrm>
              <a:off x="6963738" y="4149080"/>
              <a:ext cx="516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???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367538" y="4099732"/>
              <a:ext cx="596200" cy="2340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  <a:p>
            <a:r>
              <a:rPr lang="en-US" dirty="0"/>
              <a:t>Better: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421467" y="1849261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92251" y="1849261"/>
            <a:ext cx="3240360" cy="369332"/>
            <a:chOff x="4427984" y="2204864"/>
            <a:chExt cx="32403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0.9984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62200" y="2857568"/>
            <a:ext cx="72704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cross_val_score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cv=10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5178630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(-scores)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92251" y="4628175"/>
            <a:ext cx="3240360" cy="1477328"/>
            <a:chOff x="4427984" y="1673919"/>
            <a:chExt cx="324036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1673919"/>
              <a:ext cx="2520280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0.1954,  0.0215,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0.0579,  0.0478,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0.0551,  0.0649,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0.0591,  0.0451,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0.0729,  0.0803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0291" y="4002714"/>
            <a:ext cx="851452" cy="835477"/>
            <a:chOff x="7612053" y="3333026"/>
            <a:chExt cx="851452" cy="835477"/>
          </a:xfrm>
        </p:grpSpPr>
        <p:sp>
          <p:nvSpPr>
            <p:cNvPr id="17" name="TextBox 16"/>
            <p:cNvSpPr txBox="1"/>
            <p:nvPr/>
          </p:nvSpPr>
          <p:spPr>
            <a:xfrm>
              <a:off x="7612053" y="3799171"/>
              <a:ext cx="8514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10-fold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8037779" y="3333026"/>
              <a:ext cx="425726" cy="46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2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555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hyper parameter search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grid searcher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Best hyper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38200" y="2090173"/>
            <a:ext cx="8435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{'alpha': [0.0005, 0.001, 0.005, 0.01, 0.05, 0.1, 0.5],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[True, False]},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132" y="3716872"/>
            <a:ext cx="84352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GridSearchCV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cv=10,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132" y="4868801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32" y="5706058"/>
            <a:ext cx="34967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grid_search.best_params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22951" y="5706058"/>
            <a:ext cx="6552728" cy="369332"/>
            <a:chOff x="4427984" y="2204864"/>
            <a:chExt cx="65527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583264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{'alpha': 0.0005, '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fit_intercept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': 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6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3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5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70780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2668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2668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0.9950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5" y="1772816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9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Predict whether country</a:t>
            </a:r>
            <a:br>
              <a:rPr lang="en-US" dirty="0"/>
            </a:br>
            <a:r>
              <a:rPr lang="en-US" dirty="0"/>
              <a:t>in Western Europe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28123" y="3190138"/>
            <a:ext cx="2751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70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pipeline is same as in task 1</a:t>
            </a:r>
          </a:p>
          <a:p>
            <a:pPr lvl="1"/>
            <a:r>
              <a:rPr lang="en-US" dirty="0"/>
              <a:t>select from pandas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scale</a:t>
            </a:r>
          </a:p>
          <a:p>
            <a:endParaRPr lang="en-US" dirty="0"/>
          </a:p>
          <a:p>
            <a:r>
              <a:rPr lang="en-US" dirty="0"/>
              <a:t>Add column for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in Western Europe,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003245" y="4608516"/>
            <a:ext cx="82912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data_2015['Western Europe'] = (data_2015['Region'] 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'Western Europe')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3245" y="3161432"/>
            <a:ext cx="82912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</p:spTree>
    <p:extLst>
      <p:ext uri="{BB962C8B-B14F-4D97-AF65-F5344CB8AC3E}">
        <p14:creationId xmlns:p14="http://schemas.microsoft.com/office/powerpoint/2010/main" val="35050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sklearn.naive_bayes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nb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88970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56784" y="5437680"/>
            <a:ext cx="3240360" cy="369332"/>
            <a:chOff x="4427984" y="2204864"/>
            <a:chExt cx="32403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0.9367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17005" y="5768209"/>
            <a:ext cx="210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Seems reasonable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1745" y="3255195"/>
            <a:ext cx="5169916" cy="565336"/>
            <a:chOff x="4107987" y="3177998"/>
            <a:chExt cx="5169916" cy="565336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4594528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attributes: approx. Gaussian distr.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107987" y="3177998"/>
              <a:ext cx="575388" cy="334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7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572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87711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4361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4361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0.8662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47729" y="5757744"/>
            <a:ext cx="15167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5815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06462"/>
            <a:ext cx="764319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(data_2016['Western Europe'],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656" y="3864597"/>
            <a:ext cx="3744416" cy="646331"/>
            <a:chOff x="4427984" y="2204864"/>
            <a:chExt cx="374441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302433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array([[132,   4],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      [ 17,   4]])</a:t>
              </a:r>
              <a:endPara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47054" y="4437113"/>
            <a:ext cx="2095445" cy="808585"/>
            <a:chOff x="4683375" y="2934749"/>
            <a:chExt cx="2095445" cy="808585"/>
          </a:xfrm>
        </p:grpSpPr>
        <p:sp>
          <p:nvSpPr>
            <p:cNvPr id="12" name="TextBox 11"/>
            <p:cNvSpPr txBox="1"/>
            <p:nvPr/>
          </p:nvSpPr>
          <p:spPr>
            <a:xfrm>
              <a:off x="4683375" y="3281669"/>
              <a:ext cx="2095445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negatives</a:t>
              </a:r>
            </a:p>
          </p:txBody>
        </p:sp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5731098" y="2934749"/>
              <a:ext cx="392681" cy="3469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8009" y="3111352"/>
            <a:ext cx="2152898" cy="809629"/>
            <a:chOff x="4467352" y="3413609"/>
            <a:chExt cx="2152898" cy="809629"/>
          </a:xfrm>
        </p:grpSpPr>
        <p:sp>
          <p:nvSpPr>
            <p:cNvPr id="15" name="TextBox 14"/>
            <p:cNvSpPr txBox="1"/>
            <p:nvPr/>
          </p:nvSpPr>
          <p:spPr>
            <a:xfrm>
              <a:off x="4611367" y="3413609"/>
              <a:ext cx="200888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positives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4467352" y="3875274"/>
              <a:ext cx="1148457" cy="3479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3806" y="5537873"/>
            <a:ext cx="7454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Massive exit from Western Europe: </a:t>
            </a:r>
            <a:r>
              <a:rPr lang="en-US" sz="2400" i="1" dirty="0"/>
              <a:t>17</a:t>
            </a:r>
            <a:r>
              <a:rPr lang="en-US" sz="2400" dirty="0"/>
              <a:t> countries just left!</a:t>
            </a:r>
          </a:p>
        </p:txBody>
      </p:sp>
    </p:spTree>
    <p:extLst>
      <p:ext uri="{BB962C8B-B14F-4D97-AF65-F5344CB8AC3E}">
        <p14:creationId xmlns:p14="http://schemas.microsoft.com/office/powerpoint/2010/main" val="5116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2" y="1829148"/>
            <a:ext cx="8963025" cy="4048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36361" y="491080"/>
            <a:ext cx="2531618" cy="5014798"/>
            <a:chOff x="7740352" y="502434"/>
            <a:chExt cx="2531618" cy="5014798"/>
          </a:xfrm>
        </p:grpSpPr>
        <p:sp>
          <p:nvSpPr>
            <p:cNvPr id="5" name="Oval 4"/>
            <p:cNvSpPr/>
            <p:nvPr/>
          </p:nvSpPr>
          <p:spPr>
            <a:xfrm>
              <a:off x="7740352" y="3068960"/>
              <a:ext cx="1224136" cy="2448272"/>
            </a:xfrm>
            <a:prstGeom prst="ellipse">
              <a:avLst/>
            </a:prstGeom>
            <a:solidFill>
              <a:srgbClr val="C00000">
                <a:alpha val="3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6073" y="502434"/>
              <a:ext cx="2335897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small class,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r>
                <a:rPr lang="en-US" sz="2400" dirty="0">
                  <a:solidFill>
                    <a:srgbClr val="C00000"/>
                  </a:solidFill>
                </a:rPr>
                <a:t>many detractors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8352420" y="1333431"/>
              <a:ext cx="751602" cy="17355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9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Find countries that are</a:t>
            </a:r>
            <a:br>
              <a:rPr lang="en-US" dirty="0"/>
            </a:br>
            <a:r>
              <a:rPr lang="en-US" dirty="0"/>
              <a:t>"close"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0591" y="3105834"/>
            <a:ext cx="2135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241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D5DB-A70A-45CF-ADEB-509F8AC6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3016-ADF7-4568-BB2D-37877DA8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</a:t>
            </a:r>
            <a:r>
              <a:rPr lang="en-US" i="1" dirty="0"/>
              <a:t>k</a:t>
            </a:r>
            <a:r>
              <a:rPr lang="en-US" dirty="0"/>
              <a:t> means, i.e., seed points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Assign data points to nearest mean value</a:t>
            </a:r>
          </a:p>
          <a:p>
            <a:pPr lvl="1"/>
            <a:r>
              <a:rPr lang="en-US" dirty="0"/>
              <a:t>Update by recomputing mean values</a:t>
            </a:r>
          </a:p>
          <a:p>
            <a:r>
              <a:rPr lang="en-US" dirty="0"/>
              <a:t>Stop when no more change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ABAB90-0090-40C6-AD91-83FE5B46927D}"/>
              </a:ext>
            </a:extLst>
          </p:cNvPr>
          <p:cNvSpPr/>
          <p:nvPr/>
        </p:nvSpPr>
        <p:spPr>
          <a:xfrm>
            <a:off x="1673524" y="5565039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807375-78E1-4DE3-802E-9278F86ED5AA}"/>
              </a:ext>
            </a:extLst>
          </p:cNvPr>
          <p:cNvSpPr/>
          <p:nvPr/>
        </p:nvSpPr>
        <p:spPr>
          <a:xfrm>
            <a:off x="2093343" y="5234359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0E7D7F-776D-4685-BC2C-6440DFB4BFA9}"/>
              </a:ext>
            </a:extLst>
          </p:cNvPr>
          <p:cNvSpPr/>
          <p:nvPr/>
        </p:nvSpPr>
        <p:spPr>
          <a:xfrm>
            <a:off x="1860429" y="516401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0D5A5A-07B0-432B-B439-A2A9B24C70A9}"/>
              </a:ext>
            </a:extLst>
          </p:cNvPr>
          <p:cNvSpPr/>
          <p:nvPr/>
        </p:nvSpPr>
        <p:spPr>
          <a:xfrm>
            <a:off x="2280248" y="483333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F249FA-77A0-4D67-A495-683C8D5F2B15}"/>
              </a:ext>
            </a:extLst>
          </p:cNvPr>
          <p:cNvSpPr/>
          <p:nvPr/>
        </p:nvSpPr>
        <p:spPr>
          <a:xfrm>
            <a:off x="1440610" y="4838638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5441D6-14E8-40E5-8CB4-AAFA0FEC3DD9}"/>
              </a:ext>
            </a:extLst>
          </p:cNvPr>
          <p:cNvSpPr/>
          <p:nvPr/>
        </p:nvSpPr>
        <p:spPr>
          <a:xfrm>
            <a:off x="1860429" y="4507958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A363C4-DBEE-4F9C-93DB-04173865409F}"/>
              </a:ext>
            </a:extLst>
          </p:cNvPr>
          <p:cNvSpPr/>
          <p:nvPr/>
        </p:nvSpPr>
        <p:spPr>
          <a:xfrm>
            <a:off x="1627515" y="4437614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05471-7783-4A9F-A894-8ABAAD8B80CA}"/>
              </a:ext>
            </a:extLst>
          </p:cNvPr>
          <p:cNvSpPr/>
          <p:nvPr/>
        </p:nvSpPr>
        <p:spPr>
          <a:xfrm>
            <a:off x="3199680" y="4965054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970D66-F137-4C23-BFE6-7082EEFA410A}"/>
              </a:ext>
            </a:extLst>
          </p:cNvPr>
          <p:cNvSpPr/>
          <p:nvPr/>
        </p:nvSpPr>
        <p:spPr>
          <a:xfrm>
            <a:off x="2966766" y="4894710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6386DF-17A5-4512-AAB9-082A3C9C208B}"/>
              </a:ext>
            </a:extLst>
          </p:cNvPr>
          <p:cNvSpPr/>
          <p:nvPr/>
        </p:nvSpPr>
        <p:spPr>
          <a:xfrm>
            <a:off x="3386585" y="4564030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BD2673-E7FA-4083-9CBA-43C87232E5E0}"/>
              </a:ext>
            </a:extLst>
          </p:cNvPr>
          <p:cNvSpPr/>
          <p:nvPr/>
        </p:nvSpPr>
        <p:spPr>
          <a:xfrm>
            <a:off x="2546947" y="4569333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F24314-9BFE-4D45-B814-A79AE7560C55}"/>
              </a:ext>
            </a:extLst>
          </p:cNvPr>
          <p:cNvSpPr/>
          <p:nvPr/>
        </p:nvSpPr>
        <p:spPr>
          <a:xfrm>
            <a:off x="3069205" y="6064819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146861-D941-4283-9E28-85C7E0A25F60}"/>
              </a:ext>
            </a:extLst>
          </p:cNvPr>
          <p:cNvSpPr/>
          <p:nvPr/>
        </p:nvSpPr>
        <p:spPr>
          <a:xfrm>
            <a:off x="2836291" y="599447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BF9288-3654-4537-A9DE-5974F54DD771}"/>
              </a:ext>
            </a:extLst>
          </p:cNvPr>
          <p:cNvSpPr/>
          <p:nvPr/>
        </p:nvSpPr>
        <p:spPr>
          <a:xfrm>
            <a:off x="3256110" y="566379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BA41F1-B11E-4A0D-BD9B-D6CDAC5BBAF5}"/>
              </a:ext>
            </a:extLst>
          </p:cNvPr>
          <p:cNvSpPr/>
          <p:nvPr/>
        </p:nvSpPr>
        <p:spPr>
          <a:xfrm>
            <a:off x="2416472" y="5669098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A7E8D1-722A-43A2-B367-586A3343656A}"/>
              </a:ext>
            </a:extLst>
          </p:cNvPr>
          <p:cNvGrpSpPr/>
          <p:nvPr/>
        </p:nvGrpSpPr>
        <p:grpSpPr>
          <a:xfrm>
            <a:off x="2026487" y="4739537"/>
            <a:ext cx="865876" cy="924258"/>
            <a:chOff x="2026487" y="4739537"/>
            <a:chExt cx="865876" cy="9242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46C4CD-2F24-4B12-A8B5-E70B057A364F}"/>
                </a:ext>
              </a:extLst>
            </p:cNvPr>
            <p:cNvSpPr/>
            <p:nvPr/>
          </p:nvSpPr>
          <p:spPr>
            <a:xfrm>
              <a:off x="2780219" y="4739537"/>
              <a:ext cx="112144" cy="11214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0EC95E8-A57E-4F60-93BD-E168226B3604}"/>
                </a:ext>
              </a:extLst>
            </p:cNvPr>
            <p:cNvSpPr/>
            <p:nvPr/>
          </p:nvSpPr>
          <p:spPr>
            <a:xfrm>
              <a:off x="2026487" y="5551651"/>
              <a:ext cx="112144" cy="1121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0C1596-551C-4789-9033-7B7A78773497}"/>
              </a:ext>
            </a:extLst>
          </p:cNvPr>
          <p:cNvCxnSpPr>
            <a:cxnSpLocks/>
          </p:cNvCxnSpPr>
          <p:nvPr/>
        </p:nvCxnSpPr>
        <p:spPr>
          <a:xfrm>
            <a:off x="1420660" y="4373021"/>
            <a:ext cx="2103767" cy="175639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F88E294-D119-426B-BAC1-2F6D3FDA48D6}"/>
              </a:ext>
            </a:extLst>
          </p:cNvPr>
          <p:cNvGrpSpPr/>
          <p:nvPr/>
        </p:nvGrpSpPr>
        <p:grpSpPr>
          <a:xfrm>
            <a:off x="4537492" y="4446135"/>
            <a:ext cx="2058119" cy="1739349"/>
            <a:chOff x="4537492" y="4446135"/>
            <a:chExt cx="2058119" cy="173934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56DCFE-954A-42CD-88B2-160B4B724358}"/>
                </a:ext>
              </a:extLst>
            </p:cNvPr>
            <p:cNvSpPr/>
            <p:nvPr/>
          </p:nvSpPr>
          <p:spPr>
            <a:xfrm>
              <a:off x="4770406" y="5573560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6F170B-C61D-4D83-B357-8EAD4E6C8027}"/>
                </a:ext>
              </a:extLst>
            </p:cNvPr>
            <p:cNvSpPr/>
            <p:nvPr/>
          </p:nvSpPr>
          <p:spPr>
            <a:xfrm>
              <a:off x="5190225" y="5242880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F9CD2C-5B27-4955-A8D8-62312AB38E69}"/>
                </a:ext>
              </a:extLst>
            </p:cNvPr>
            <p:cNvSpPr/>
            <p:nvPr/>
          </p:nvSpPr>
          <p:spPr>
            <a:xfrm>
              <a:off x="4957311" y="517253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A7439D-DF4C-4658-9F7E-34734BDAF6D1}"/>
                </a:ext>
              </a:extLst>
            </p:cNvPr>
            <p:cNvSpPr/>
            <p:nvPr/>
          </p:nvSpPr>
          <p:spPr>
            <a:xfrm>
              <a:off x="5377130" y="484185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83381DD-A000-4C81-A7DD-F9D381AE4F27}"/>
                </a:ext>
              </a:extLst>
            </p:cNvPr>
            <p:cNvSpPr/>
            <p:nvPr/>
          </p:nvSpPr>
          <p:spPr>
            <a:xfrm>
              <a:off x="4537492" y="4847159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49B238-19F8-4660-A4BC-282BE6519848}"/>
                </a:ext>
              </a:extLst>
            </p:cNvPr>
            <p:cNvSpPr/>
            <p:nvPr/>
          </p:nvSpPr>
          <p:spPr>
            <a:xfrm>
              <a:off x="4957311" y="4516479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482B91-983A-4D21-AAF4-626CBA24A074}"/>
                </a:ext>
              </a:extLst>
            </p:cNvPr>
            <p:cNvSpPr/>
            <p:nvPr/>
          </p:nvSpPr>
          <p:spPr>
            <a:xfrm>
              <a:off x="4724397" y="4446135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ED5F556-8607-42A5-B693-C78E9A2E61D0}"/>
                </a:ext>
              </a:extLst>
            </p:cNvPr>
            <p:cNvSpPr/>
            <p:nvPr/>
          </p:nvSpPr>
          <p:spPr>
            <a:xfrm>
              <a:off x="6296562" y="4973575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56BFF0-992B-476A-84A3-4FF74350DEB1}"/>
                </a:ext>
              </a:extLst>
            </p:cNvPr>
            <p:cNvSpPr/>
            <p:nvPr/>
          </p:nvSpPr>
          <p:spPr>
            <a:xfrm>
              <a:off x="6063648" y="4903231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88091F-F2BA-4DFB-88AB-B011310DD76F}"/>
                </a:ext>
              </a:extLst>
            </p:cNvPr>
            <p:cNvSpPr/>
            <p:nvPr/>
          </p:nvSpPr>
          <p:spPr>
            <a:xfrm>
              <a:off x="6483467" y="4572551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B99775D-EAA1-43FB-82D1-A73E576598F2}"/>
                </a:ext>
              </a:extLst>
            </p:cNvPr>
            <p:cNvSpPr/>
            <p:nvPr/>
          </p:nvSpPr>
          <p:spPr>
            <a:xfrm>
              <a:off x="5643829" y="4577854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F42238-4A86-47F1-992F-61BBD2AB2822}"/>
                </a:ext>
              </a:extLst>
            </p:cNvPr>
            <p:cNvSpPr/>
            <p:nvPr/>
          </p:nvSpPr>
          <p:spPr>
            <a:xfrm>
              <a:off x="6166087" y="6073340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D5AF75-8AF4-40D2-86B4-0364E76885C0}"/>
                </a:ext>
              </a:extLst>
            </p:cNvPr>
            <p:cNvSpPr/>
            <p:nvPr/>
          </p:nvSpPr>
          <p:spPr>
            <a:xfrm>
              <a:off x="5933173" y="600299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F89453C-ECA4-4875-AF05-EDBD7C5B2402}"/>
                </a:ext>
              </a:extLst>
            </p:cNvPr>
            <p:cNvSpPr/>
            <p:nvPr/>
          </p:nvSpPr>
          <p:spPr>
            <a:xfrm>
              <a:off x="6352992" y="567231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16EA3BA-26E8-4045-9285-DF4686185EA8}"/>
                </a:ext>
              </a:extLst>
            </p:cNvPr>
            <p:cNvSpPr/>
            <p:nvPr/>
          </p:nvSpPr>
          <p:spPr>
            <a:xfrm>
              <a:off x="5513354" y="5677619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A946F3-CF69-4863-A6D7-B3E74743F92A}"/>
              </a:ext>
            </a:extLst>
          </p:cNvPr>
          <p:cNvGrpSpPr/>
          <p:nvPr/>
        </p:nvGrpSpPr>
        <p:grpSpPr>
          <a:xfrm>
            <a:off x="5346213" y="4749613"/>
            <a:ext cx="464031" cy="914182"/>
            <a:chOff x="5346213" y="4749613"/>
            <a:chExt cx="464031" cy="91418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18D3996-359C-4B09-B44C-4F9A6EF0A5A7}"/>
                </a:ext>
              </a:extLst>
            </p:cNvPr>
            <p:cNvSpPr/>
            <p:nvPr/>
          </p:nvSpPr>
          <p:spPr>
            <a:xfrm>
              <a:off x="5698100" y="4749613"/>
              <a:ext cx="112144" cy="11214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8A2B85F-D16B-48C3-BB93-9839919DCC47}"/>
                </a:ext>
              </a:extLst>
            </p:cNvPr>
            <p:cNvSpPr/>
            <p:nvPr/>
          </p:nvSpPr>
          <p:spPr>
            <a:xfrm>
              <a:off x="5346213" y="5551651"/>
              <a:ext cx="112144" cy="1121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D99978E-4343-4482-9DDE-843968AEE5F3}"/>
              </a:ext>
            </a:extLst>
          </p:cNvPr>
          <p:cNvCxnSpPr>
            <a:cxnSpLocks/>
          </p:cNvCxnSpPr>
          <p:nvPr/>
        </p:nvCxnSpPr>
        <p:spPr>
          <a:xfrm>
            <a:off x="4362089" y="4620102"/>
            <a:ext cx="2495911" cy="1164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8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same as task 2</a:t>
            </a:r>
          </a:p>
          <a:p>
            <a:r>
              <a:rPr lang="en-US" dirty="0"/>
              <a:t>Create learning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r>
              <a:rPr lang="en-US" dirty="0"/>
              <a:t>Add cluster label to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773310"/>
            <a:ext cx="80752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KMeans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k_means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KMeans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63266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k_means.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3733" y="3148379"/>
            <a:ext cx="3438459" cy="461665"/>
            <a:chOff x="4058507" y="3281669"/>
            <a:chExt cx="3438459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281359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many clusters?</a:t>
              </a:r>
            </a:p>
          </p:txBody>
        </p:sp>
        <p:cxnSp>
          <p:nvCxnSpPr>
            <p:cNvPr id="17" name="Straight Arrow Connector 16"/>
            <p:cNvCxnSpPr>
              <a:cxnSpLocks/>
              <a:stCxn id="16" idx="1"/>
            </p:cNvCxnSpPr>
            <p:nvPr/>
          </p:nvCxnSpPr>
          <p:spPr>
            <a:xfrm flipH="1" flipV="1">
              <a:off x="4058507" y="3441618"/>
              <a:ext cx="624868" cy="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81200" y="4879425"/>
            <a:ext cx="80752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data_2015['Cluster']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range(3):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data_2015.loc[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clusterer.labels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'Cluster']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981200" y="1259468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data_2015.boxplot(by='Cluster', column=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2166573" y="1700809"/>
            <a:ext cx="6010308" cy="46835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05912" y="4660421"/>
            <a:ext cx="7415602" cy="1199923"/>
            <a:chOff x="1044830" y="5638568"/>
            <a:chExt cx="7415602" cy="1199923"/>
          </a:xfrm>
        </p:grpSpPr>
        <p:sp>
          <p:nvSpPr>
            <p:cNvPr id="7" name="TextBox 6"/>
            <p:cNvSpPr txBox="1"/>
            <p:nvPr/>
          </p:nvSpPr>
          <p:spPr>
            <a:xfrm>
              <a:off x="1044830" y="6238529"/>
              <a:ext cx="613508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data_2015.loc[:, ('Cluster', 'Country')].</a:t>
              </a:r>
              <a:r>
                <a:rPr lang="en-US" dirty="0" err="1"/>
                <a:t>groupby</a:t>
              </a:r>
              <a:r>
                <a:rPr lang="en-US" dirty="0"/>
                <a:t>('Cluster').count()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09" y="5638568"/>
              <a:ext cx="1146423" cy="119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5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Switzerland</a:t>
            </a:r>
          </a:p>
          <a:p>
            <a:r>
              <a:rPr lang="en-US" dirty="0"/>
              <a:t>Iceland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Finland</a:t>
            </a:r>
          </a:p>
          <a:p>
            <a:r>
              <a:rPr lang="en-US" dirty="0"/>
              <a:t>Netherlands</a:t>
            </a:r>
          </a:p>
          <a:p>
            <a:r>
              <a:rPr lang="en-US" dirty="0"/>
              <a:t>Sweden</a:t>
            </a:r>
          </a:p>
          <a:p>
            <a:r>
              <a:rPr lang="en-US" dirty="0"/>
              <a:t>New Zealand</a:t>
            </a:r>
          </a:p>
          <a:p>
            <a:r>
              <a:rPr lang="en-US" dirty="0"/>
              <a:t>Australia</a:t>
            </a:r>
          </a:p>
          <a:p>
            <a:r>
              <a:rPr lang="en-US" dirty="0"/>
              <a:t>Austria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Luxembourg</a:t>
            </a:r>
          </a:p>
          <a:p>
            <a:r>
              <a:rPr lang="en-US" dirty="0"/>
              <a:t>Ireland</a:t>
            </a:r>
          </a:p>
          <a:p>
            <a:r>
              <a:rPr lang="en-US" dirty="0"/>
              <a:t>Belgium</a:t>
            </a:r>
          </a:p>
          <a:p>
            <a:r>
              <a:rPr lang="en-US" dirty="0"/>
              <a:t>United Arab Emirates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United Kingdom</a:t>
            </a:r>
          </a:p>
          <a:p>
            <a:r>
              <a:rPr lang="en-US" dirty="0"/>
              <a:t>Oman</a:t>
            </a:r>
          </a:p>
          <a:p>
            <a:r>
              <a:rPr lang="en-US" dirty="0"/>
              <a:t>Singapore</a:t>
            </a:r>
          </a:p>
          <a:p>
            <a:r>
              <a:rPr lang="en-US" dirty="0"/>
              <a:t>Germany</a:t>
            </a:r>
          </a:p>
          <a:p>
            <a:r>
              <a:rPr lang="en-US" dirty="0"/>
              <a:t>Qatar</a:t>
            </a:r>
          </a:p>
          <a:p>
            <a:r>
              <a:rPr lang="en-US" dirty="0"/>
              <a:t>France</a:t>
            </a:r>
          </a:p>
          <a:p>
            <a:r>
              <a:rPr lang="en-US" dirty="0"/>
              <a:t>Uruguay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Malta</a:t>
            </a:r>
          </a:p>
          <a:p>
            <a:r>
              <a:rPr lang="en-US" dirty="0"/>
              <a:t>Kuwait</a:t>
            </a:r>
          </a:p>
          <a:p>
            <a:r>
              <a:rPr lang="en-US" dirty="0"/>
              <a:t>Uzbekistan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Bahrain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Hong Kong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845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https://github.com/gjbex/Python-for-machine-learning/tree/master/source-code/keras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779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784</a:t>
            </a:r>
            <a:r>
              <a:rPr lang="en-BE" sz="1800" dirty="0"/>
              <a:t>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59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consistent, elegant API</a:t>
            </a:r>
          </a:p>
          <a:p>
            <a:pPr lvl="1"/>
            <a:r>
              <a:rPr lang="en-US" dirty="0"/>
              <a:t>restricted to classic machine learning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very versatile</a:t>
            </a:r>
          </a:p>
          <a:p>
            <a:pPr lvl="1"/>
            <a:r>
              <a:rPr lang="en-US" dirty="0"/>
              <a:t>offers access to TensorFlow backend for low-level</a:t>
            </a:r>
          </a:p>
          <a:p>
            <a:r>
              <a:rPr lang="en-US" dirty="0"/>
              <a:t>Consider using pre-trained networks</a:t>
            </a:r>
          </a:p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Success also depends on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C00000"/>
                </a:solidFill>
              </a:rPr>
              <a:t>understanding data &amp; domain!</a:t>
            </a:r>
            <a:endParaRPr lang="en-US" dirty="0"/>
          </a:p>
          <a:p>
            <a:r>
              <a:rPr lang="en-US" dirty="0"/>
              <a:t>Many things to explore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4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&amp; TensorFlow</a:t>
            </a:r>
            <a:br>
              <a:rPr lang="en-US" dirty="0"/>
            </a:b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br>
              <a:rPr lang="en-US" dirty="0"/>
            </a:br>
            <a:r>
              <a:rPr lang="en-US" dirty="0"/>
              <a:t>O'Reilly, 2017</a:t>
            </a:r>
          </a:p>
          <a:p>
            <a:r>
              <a:rPr lang="en-US" dirty="0"/>
              <a:t>Excellent </a:t>
            </a:r>
            <a:r>
              <a:rPr lang="en-US" dirty="0" err="1"/>
              <a:t>keras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https://github.com/leriomaggio/deep-learning-keras-tensorflow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2706</Words>
  <Application>Microsoft Office PowerPoint</Application>
  <PresentationFormat>Widescreen</PresentationFormat>
  <Paragraphs>665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Cambria Math</vt:lpstr>
      <vt:lpstr>Courier New</vt:lpstr>
      <vt:lpstr>FlandersArtSans-Bold</vt:lpstr>
      <vt:lpstr>FlandersArtSans-Medium</vt:lpstr>
      <vt:lpstr>FlandersArtSans-Regular</vt:lpstr>
      <vt:lpstr>Inconsolata</vt:lpstr>
      <vt:lpstr>1_Office Theme</vt:lpstr>
      <vt:lpstr>Python for machine learning</vt:lpstr>
      <vt:lpstr>PowerPoint Presentation</vt:lpstr>
      <vt:lpstr>PowerPoint Presentation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Data pipelines</vt:lpstr>
      <vt:lpstr>Supervised learning: methodology</vt:lpstr>
      <vt:lpstr>scikit-learn</vt:lpstr>
      <vt:lpstr>scikit-learn</vt:lpstr>
      <vt:lpstr>Machine learning tasks</vt:lpstr>
      <vt:lpstr>Data set</vt:lpstr>
      <vt:lpstr>World happiness</vt:lpstr>
      <vt:lpstr>Task 1</vt:lpstr>
      <vt:lpstr>Let's peek…</vt:lpstr>
      <vt:lpstr>Missing values?</vt:lpstr>
      <vt:lpstr>Extracting data</vt:lpstr>
      <vt:lpstr>Numerical attributes pipeline</vt:lpstr>
      <vt:lpstr>Categorical attribute pipeline</vt:lpstr>
      <vt:lpstr>Combining pipelines &amp; execution</vt:lpstr>
      <vt:lpstr>Training &amp; prediction</vt:lpstr>
      <vt:lpstr>Score &amp; errors</vt:lpstr>
      <vt:lpstr>Fine tuning</vt:lpstr>
      <vt:lpstr>Training result</vt:lpstr>
      <vt:lpstr>Testing the model</vt:lpstr>
      <vt:lpstr>Test result</vt:lpstr>
      <vt:lpstr>Task 2</vt:lpstr>
      <vt:lpstr>Data preparation</vt:lpstr>
      <vt:lpstr>Training &amp; scoring</vt:lpstr>
      <vt:lpstr>Testing the model</vt:lpstr>
      <vt:lpstr>Actually…</vt:lpstr>
      <vt:lpstr>Data set properties</vt:lpstr>
      <vt:lpstr>Task 3</vt:lpstr>
      <vt:lpstr>k-means algorithm</vt:lpstr>
      <vt:lpstr>Data preparation &amp; Training</vt:lpstr>
      <vt:lpstr>Examine clusters</vt:lpstr>
      <vt:lpstr>And the winners are…</vt:lpstr>
      <vt:lpstr>Keras</vt:lpstr>
      <vt:lpstr>Keras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  <vt:lpstr>Conclusions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114</cp:revision>
  <dcterms:created xsi:type="dcterms:W3CDTF">2019-05-02T08:06:12Z</dcterms:created>
  <dcterms:modified xsi:type="dcterms:W3CDTF">2022-02-17T10:03:42Z</dcterms:modified>
</cp:coreProperties>
</file>