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7" r:id="rId2"/>
    <p:sldId id="281" r:id="rId3"/>
    <p:sldId id="258" r:id="rId4"/>
    <p:sldId id="259" r:id="rId5"/>
    <p:sldId id="260" r:id="rId6"/>
    <p:sldId id="261" r:id="rId7"/>
    <p:sldId id="266" r:id="rId8"/>
    <p:sldId id="265" r:id="rId9"/>
    <p:sldId id="274" r:id="rId10"/>
    <p:sldId id="267" r:id="rId11"/>
    <p:sldId id="277" r:id="rId12"/>
    <p:sldId id="268" r:id="rId13"/>
    <p:sldId id="262" r:id="rId14"/>
    <p:sldId id="273" r:id="rId15"/>
    <p:sldId id="276" r:id="rId16"/>
    <p:sldId id="751" r:id="rId17"/>
    <p:sldId id="263" r:id="rId18"/>
    <p:sldId id="761" r:id="rId19"/>
    <p:sldId id="754" r:id="rId20"/>
    <p:sldId id="779" r:id="rId21"/>
    <p:sldId id="762" r:id="rId22"/>
    <p:sldId id="755" r:id="rId23"/>
    <p:sldId id="760" r:id="rId24"/>
    <p:sldId id="756" r:id="rId25"/>
    <p:sldId id="757" r:id="rId26"/>
    <p:sldId id="758" r:id="rId27"/>
    <p:sldId id="759" r:id="rId28"/>
    <p:sldId id="763" r:id="rId29"/>
    <p:sldId id="764" r:id="rId30"/>
    <p:sldId id="765" r:id="rId31"/>
    <p:sldId id="766" r:id="rId32"/>
    <p:sldId id="768" r:id="rId33"/>
    <p:sldId id="767" r:id="rId34"/>
    <p:sldId id="771" r:id="rId35"/>
    <p:sldId id="772" r:id="rId36"/>
    <p:sldId id="773" r:id="rId37"/>
    <p:sldId id="774" r:id="rId38"/>
    <p:sldId id="775" r:id="rId39"/>
    <p:sldId id="776" r:id="rId40"/>
    <p:sldId id="777" r:id="rId41"/>
    <p:sldId id="778" r:id="rId42"/>
    <p:sldId id="780" r:id="rId43"/>
    <p:sldId id="781" r:id="rId44"/>
    <p:sldId id="783" r:id="rId45"/>
    <p:sldId id="264" r:id="rId46"/>
    <p:sldId id="270" r:id="rId47"/>
    <p:sldId id="271" r:id="rId48"/>
    <p:sldId id="272" r:id="rId49"/>
    <p:sldId id="279" r:id="rId50"/>
    <p:sldId id="280" r:id="rId51"/>
    <p:sldId id="275" r:id="rId52"/>
    <p:sldId id="278" r:id="rId53"/>
    <p:sldId id="269" r:id="rId54"/>
    <p:sldId id="282" r:id="rId55"/>
    <p:sldId id="283" r:id="rId56"/>
    <p:sldId id="286" r:id="rId57"/>
    <p:sldId id="287" r:id="rId58"/>
    <p:sldId id="285" r:id="rId59"/>
    <p:sldId id="288" r:id="rId60"/>
    <p:sldId id="284" r:id="rId61"/>
    <p:sldId id="769" r:id="rId62"/>
    <p:sldId id="770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09F8CD-7950-4357-AE6E-4FA8C309AE03}">
          <p14:sldIdLst>
            <p14:sldId id="257"/>
            <p14:sldId id="281"/>
          </p14:sldIdLst>
        </p14:section>
        <p14:section name="Introduction" id="{857C6A2F-A767-4067-AE01-714D1130F04F}">
          <p14:sldIdLst>
            <p14:sldId id="258"/>
            <p14:sldId id="259"/>
            <p14:sldId id="260"/>
            <p14:sldId id="261"/>
            <p14:sldId id="266"/>
            <p14:sldId id="265"/>
            <p14:sldId id="274"/>
            <p14:sldId id="267"/>
            <p14:sldId id="277"/>
            <p14:sldId id="268"/>
            <p14:sldId id="262"/>
            <p14:sldId id="273"/>
            <p14:sldId id="276"/>
          </p14:sldIdLst>
        </p14:section>
        <p14:section name="scikit-learn" id="{82873838-D687-4616-BE1C-69F7C2075341}">
          <p14:sldIdLst>
            <p14:sldId id="751"/>
            <p14:sldId id="263"/>
            <p14:sldId id="761"/>
            <p14:sldId id="754"/>
            <p14:sldId id="779"/>
            <p14:sldId id="762"/>
            <p14:sldId id="755"/>
            <p14:sldId id="760"/>
            <p14:sldId id="756"/>
            <p14:sldId id="757"/>
            <p14:sldId id="758"/>
            <p14:sldId id="759"/>
            <p14:sldId id="763"/>
            <p14:sldId id="764"/>
            <p14:sldId id="765"/>
            <p14:sldId id="766"/>
            <p14:sldId id="768"/>
            <p14:sldId id="767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80"/>
            <p14:sldId id="781"/>
          </p14:sldIdLst>
        </p14:section>
        <p14:section name="Keras" id="{9F3F42B8-B707-44BB-A726-56CA00C9AC2D}">
          <p14:sldIdLst>
            <p14:sldId id="783"/>
            <p14:sldId id="264"/>
            <p14:sldId id="270"/>
            <p14:sldId id="271"/>
            <p14:sldId id="272"/>
            <p14:sldId id="279"/>
            <p14:sldId id="280"/>
            <p14:sldId id="275"/>
            <p14:sldId id="278"/>
            <p14:sldId id="269"/>
            <p14:sldId id="282"/>
            <p14:sldId id="283"/>
            <p14:sldId id="286"/>
            <p14:sldId id="287"/>
            <p14:sldId id="285"/>
            <p14:sldId id="288"/>
          </p14:sldIdLst>
        </p14:section>
        <p14:section name="Conclusions" id="{A9B2E2E8-EE28-4C08-9F33-76B98F6A83CB}">
          <p14:sldIdLst>
            <p14:sldId id="284"/>
            <p14:sldId id="769"/>
            <p14:sldId id="7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92" autoAdjust="0"/>
    <p:restoredTop sz="95597" autoAdjust="0"/>
  </p:normalViewPr>
  <p:slideViewPr>
    <p:cSldViewPr snapToGrid="0">
      <p:cViewPr varScale="1">
        <p:scale>
          <a:sx n="113" d="100"/>
          <a:sy n="113" d="100"/>
        </p:scale>
        <p:origin x="12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5F7A3-80FA-4DE8-9E10-D5FD6AAF4E4C}" type="datetimeFigureOut">
              <a:rPr lang="en-US" smtClean="0"/>
              <a:t>2020-03-24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AB5DE-4D54-4E1E-B02D-B50369E95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6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8/07/why-machine-learning-project-fail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https://www.kdnuggets.com/2018/07/why-machine-learning-project-fail.html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AB5DE-4D54-4E1E-B02D-B50369E95D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7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2020-03-24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66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5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0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91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27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12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84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2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42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500059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9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24/03/2020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32696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24/03/2020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8662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24/03/2020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5046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24/03/2020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899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7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9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7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8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9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1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6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machine-learning/tree/master/source-code/scikit-learn" TargetMode="Externa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orldhappiness.report/" TargetMode="Externa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bit.ly/2RYQvSX" TargetMode="Externa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orld_Happiness_Report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machine-learning/tree/master/source-code/keras" TargetMode="External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35.jpe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.png"/><Relationship Id="rId2" Type="http://schemas.openxmlformats.org/officeDocument/2006/relationships/image" Target="../media/image3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36.png"/><Relationship Id="rId15" Type="http://schemas.openxmlformats.org/officeDocument/2006/relationships/image" Target="../media/image37.png"/><Relationship Id="rId10" Type="http://schemas.openxmlformats.org/officeDocument/2006/relationships/image" Target="../media/image320.png"/><Relationship Id="rId4" Type="http://schemas.openxmlformats.org/officeDocument/2006/relationships/image" Target="../media/image27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inyclouds.org/colorize/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i.googleblog.com/2014/09/building-deeper-understanding-of-images.html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hyperlink" Target="http://inspirobot.me/" TargetMode="Externa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66.jpg"/><Relationship Id="rId4" Type="http://schemas.openxmlformats.org/officeDocument/2006/relationships/image" Target="../media/image65.jp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riomaggio/deep-learning-keras-tensorflow" TargetMode="Externa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youtube.com/watch?v=V1eYniJ0Rnk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djournals.com/uploads/article/GRDJE/V02/I05/0176/GRDJEV02I050176.pdf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Python for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785B8-8E3C-4512-97FD-25CAA594590E}"/>
              </a:ext>
            </a:extLst>
          </p:cNvPr>
          <p:cNvSpPr txBox="1"/>
          <p:nvPr/>
        </p:nvSpPr>
        <p:spPr>
          <a:xfrm>
            <a:off x="467169" y="4502383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96352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Machine learning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Regression:</a:t>
            </a:r>
            <a:br>
              <a:rPr lang="en-BE" dirty="0"/>
            </a:br>
            <a:r>
              <a:rPr lang="en-BE" dirty="0"/>
              <a:t>Ridge regression, Support Vector Machines, Random Forest,</a:t>
            </a:r>
            <a:br>
              <a:rPr lang="en-BE" dirty="0"/>
            </a:br>
            <a:r>
              <a:rPr lang="en-BE" dirty="0"/>
              <a:t>Multilayer Neural Networks, Deep Neural Networks, ...</a:t>
            </a:r>
          </a:p>
          <a:p>
            <a:endParaRPr lang="en-BE" dirty="0"/>
          </a:p>
          <a:p>
            <a:r>
              <a:rPr lang="en-BE" dirty="0"/>
              <a:t>Classification:</a:t>
            </a:r>
            <a:br>
              <a:rPr lang="en-BE" dirty="0"/>
            </a:br>
            <a:r>
              <a:rPr lang="en-BE" dirty="0"/>
              <a:t>Naive Base, Support Vector Machines,</a:t>
            </a:r>
            <a:br>
              <a:rPr lang="en-BE" dirty="0"/>
            </a:br>
            <a:r>
              <a:rPr lang="en-BE" dirty="0"/>
              <a:t>Random Forest, Multilayer Neural Networks,</a:t>
            </a:r>
            <a:br>
              <a:rPr lang="en-BE" dirty="0"/>
            </a:br>
            <a:r>
              <a:rPr lang="en-BE" dirty="0"/>
              <a:t>Deep Neural Networks, ...</a:t>
            </a:r>
          </a:p>
          <a:p>
            <a:endParaRPr lang="en-BE" dirty="0"/>
          </a:p>
          <a:p>
            <a:r>
              <a:rPr lang="en-BE" dirty="0"/>
              <a:t>Clustering:</a:t>
            </a:r>
            <a:br>
              <a:rPr lang="en-BE" dirty="0"/>
            </a:br>
            <a:r>
              <a:rPr lang="en-BE" dirty="0"/>
              <a:t>k-Means, Hierarchical Clustering, ...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140823" y="4319453"/>
            <a:ext cx="3230880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8" name="Picture 10" descr="Image result for support vector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778" y="3196046"/>
            <a:ext cx="2117199" cy="208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7C55D9-AF40-43E1-95B9-7D63F913EEBC}"/>
              </a:ext>
            </a:extLst>
          </p:cNvPr>
          <p:cNvSpPr/>
          <p:nvPr/>
        </p:nvSpPr>
        <p:spPr>
          <a:xfrm>
            <a:off x="1097279" y="5504786"/>
            <a:ext cx="1247988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83824E-31B2-4CB1-B877-BB0502CF8221}"/>
              </a:ext>
            </a:extLst>
          </p:cNvPr>
          <p:cNvSpPr/>
          <p:nvPr/>
        </p:nvSpPr>
        <p:spPr>
          <a:xfrm>
            <a:off x="1140823" y="3638680"/>
            <a:ext cx="1602377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C827CC-711B-44B2-A36E-5EF35AD20D4D}"/>
              </a:ext>
            </a:extLst>
          </p:cNvPr>
          <p:cNvSpPr/>
          <p:nvPr/>
        </p:nvSpPr>
        <p:spPr>
          <a:xfrm>
            <a:off x="1097279" y="2153385"/>
            <a:ext cx="2433321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4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Many machine learning/AI projects fail</a:t>
            </a:r>
            <a:br>
              <a:rPr lang="en-BE" dirty="0"/>
            </a:br>
            <a:r>
              <a:rPr lang="en-BE" dirty="0"/>
              <a:t>(Gartner claims 85 %)</a:t>
            </a:r>
          </a:p>
          <a:p>
            <a:endParaRPr lang="en-BE" dirty="0"/>
          </a:p>
          <a:p>
            <a:endParaRPr lang="en-BE" dirty="0"/>
          </a:p>
          <a:p>
            <a:r>
              <a:rPr lang="en-BE" dirty="0"/>
              <a:t>Ethics, e.g., Amazon has/had</a:t>
            </a:r>
            <a:br>
              <a:rPr lang="en-BE" dirty="0"/>
            </a:br>
            <a:r>
              <a:rPr lang="en-BE" dirty="0"/>
              <a:t>sub-par employees fired by an AI</a:t>
            </a:r>
            <a:br>
              <a:rPr lang="en-BE" dirty="0"/>
            </a:br>
            <a:r>
              <a:rPr lang="en-BE" dirty="0"/>
              <a:t>automatically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pic>
        <p:nvPicPr>
          <p:cNvPr id="7170" name="Picture 2" descr="Image result for termin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339" y="3531479"/>
            <a:ext cx="3044940" cy="183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project fail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638" y="1549470"/>
            <a:ext cx="2844698" cy="146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2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Reasons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Asking the wrong question</a:t>
            </a:r>
          </a:p>
          <a:p>
            <a:r>
              <a:rPr lang="en-BE" dirty="0"/>
              <a:t>Trying to solve the wrong problem</a:t>
            </a:r>
          </a:p>
          <a:p>
            <a:r>
              <a:rPr lang="en-BE" dirty="0"/>
              <a:t>Not having enough data</a:t>
            </a:r>
          </a:p>
          <a:p>
            <a:r>
              <a:rPr lang="en-BE" dirty="0"/>
              <a:t>Not having the right data</a:t>
            </a:r>
          </a:p>
          <a:p>
            <a:r>
              <a:rPr lang="en-BE" dirty="0"/>
              <a:t>Having too much data</a:t>
            </a:r>
          </a:p>
          <a:p>
            <a:r>
              <a:rPr lang="en-BE" dirty="0"/>
              <a:t>Hiring the wrong people</a:t>
            </a:r>
          </a:p>
          <a:p>
            <a:r>
              <a:rPr lang="en-BE" dirty="0"/>
              <a:t>Using the wrong tools</a:t>
            </a:r>
          </a:p>
          <a:p>
            <a:r>
              <a:rPr lang="en-BE" dirty="0"/>
              <a:t>Not having the right model</a:t>
            </a:r>
          </a:p>
          <a:p>
            <a:r>
              <a:rPr lang="en-BE" dirty="0"/>
              <a:t>Not having the right yardstick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pic>
        <p:nvPicPr>
          <p:cNvPr id="8196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206" y="2300158"/>
            <a:ext cx="3937307" cy="295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74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</a:p>
          <a:p>
            <a:pPr lvl="1"/>
            <a:r>
              <a:rPr lang="en-US" dirty="0"/>
              <a:t>C++</a:t>
            </a:r>
            <a:endParaRPr lang="en-BE" dirty="0"/>
          </a:p>
          <a:p>
            <a:pPr lvl="1"/>
            <a:r>
              <a:rPr lang="en-BE" dirty="0"/>
              <a:t>...</a:t>
            </a:r>
            <a:endParaRPr lang="en-US" dirty="0"/>
          </a:p>
          <a:p>
            <a:r>
              <a:rPr lang="en-US" dirty="0"/>
              <a:t>Many libraries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976382" y="3680111"/>
            <a:ext cx="6082018" cy="492685"/>
            <a:chOff x="1630431" y="3327488"/>
            <a:chExt cx="6082018" cy="492685"/>
          </a:xfrm>
        </p:grpSpPr>
        <p:sp>
          <p:nvSpPr>
            <p:cNvPr id="5" name="TextBox 4"/>
            <p:cNvSpPr txBox="1"/>
            <p:nvPr/>
          </p:nvSpPr>
          <p:spPr>
            <a:xfrm>
              <a:off x="4542137" y="3327488"/>
              <a:ext cx="317031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classic machine learning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1630431" y="3527543"/>
              <a:ext cx="2911706" cy="29263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976382" y="4473640"/>
            <a:ext cx="6082018" cy="1311348"/>
            <a:chOff x="2452382" y="4006506"/>
            <a:chExt cx="6082018" cy="1311348"/>
          </a:xfrm>
        </p:grpSpPr>
        <p:grpSp>
          <p:nvGrpSpPr>
            <p:cNvPr id="10" name="Group 9"/>
            <p:cNvGrpSpPr/>
            <p:nvPr/>
          </p:nvGrpSpPr>
          <p:grpSpPr>
            <a:xfrm>
              <a:off x="2668406" y="4206100"/>
              <a:ext cx="5865994" cy="456080"/>
              <a:chOff x="1846455" y="3399712"/>
              <a:chExt cx="5865994" cy="45608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42137" y="3399712"/>
                <a:ext cx="317031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deep learning frameworks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  <a:endCxn id="15" idx="1"/>
              </p:cNvCxnSpPr>
              <p:nvPr/>
            </p:nvCxnSpPr>
            <p:spPr>
              <a:xfrm flipH="1">
                <a:off x="1846455" y="3599767"/>
                <a:ext cx="2695682" cy="256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452382" y="4006506"/>
              <a:ext cx="216024" cy="131134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434132" y="2345659"/>
            <a:ext cx="3406702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Fast-evolving ecosystem!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534318" y="4114482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534318" y="5152004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534318" y="2227653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  <p:bldP spid="20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Data 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Data ingestion</a:t>
            </a:r>
          </a:p>
          <a:p>
            <a:pPr lvl="1"/>
            <a:r>
              <a:rPr lang="en-BE" dirty="0"/>
              <a:t>CSV/JSON/XML/H5 files, RDBMS, NoSQL, HTTP,...</a:t>
            </a:r>
          </a:p>
          <a:p>
            <a:r>
              <a:rPr lang="en-BE" dirty="0"/>
              <a:t>Data cleaning</a:t>
            </a:r>
          </a:p>
          <a:p>
            <a:pPr lvl="1"/>
            <a:r>
              <a:rPr lang="en-BE" dirty="0"/>
              <a:t>outliers/invalid values?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filter</a:t>
            </a:r>
          </a:p>
          <a:p>
            <a:pPr lvl="1"/>
            <a:r>
              <a:rPr lang="en-BE" dirty="0"/>
              <a:t>missing values?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impute</a:t>
            </a:r>
          </a:p>
          <a:p>
            <a:r>
              <a:rPr lang="en-BE" dirty="0"/>
              <a:t>Data transformation</a:t>
            </a:r>
          </a:p>
          <a:p>
            <a:pPr lvl="1"/>
            <a:r>
              <a:rPr lang="en-BE" dirty="0"/>
              <a:t>scaling/normalization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529943" y="2856412"/>
            <a:ext cx="6472554" cy="3151187"/>
            <a:chOff x="5529943" y="2856412"/>
            <a:chExt cx="6472554" cy="3151187"/>
          </a:xfrm>
        </p:grpSpPr>
        <p:pic>
          <p:nvPicPr>
            <p:cNvPr id="12290" name="Picture 2" descr="Data Pipelin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9943" y="3680977"/>
              <a:ext cx="6472554" cy="2326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532915" y="2856412"/>
              <a:ext cx="3084499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BE" sz="2400" i="1" dirty="0"/>
                <a:t>Must</a:t>
              </a:r>
              <a:r>
                <a:rPr lang="en-BE" dirty="0"/>
                <a:t> be done systematically</a:t>
              </a:r>
              <a:endParaRPr lang="en-US" dirty="0"/>
            </a:p>
          </p:txBody>
        </p:sp>
      </p:grpSp>
      <p:pic>
        <p:nvPicPr>
          <p:cNvPr id="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37" y="5218151"/>
            <a:ext cx="1954023" cy="70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943" y="1596618"/>
            <a:ext cx="3188335" cy="66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92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Supervised learning: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Select model, e.g., random forest, (deep) neural network, ...</a:t>
            </a:r>
          </a:p>
          <a:p>
            <a:r>
              <a:rPr lang="en-BE" dirty="0"/>
              <a:t>Train model, i.e., determine parameters</a:t>
            </a:r>
          </a:p>
          <a:p>
            <a:pPr lvl="1"/>
            <a:r>
              <a:rPr lang="en-BE" dirty="0"/>
              <a:t>Data: input + output</a:t>
            </a:r>
          </a:p>
          <a:p>
            <a:pPr lvl="2"/>
            <a:r>
              <a:rPr lang="en-BE" dirty="0"/>
              <a:t>training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determine model parameters</a:t>
            </a:r>
          </a:p>
          <a:p>
            <a:pPr lvl="2"/>
            <a:r>
              <a:rPr lang="en-BE" dirty="0"/>
              <a:t>validation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yardstick to avoid overfitting</a:t>
            </a:r>
          </a:p>
          <a:p>
            <a:r>
              <a:rPr lang="en-BE" dirty="0"/>
              <a:t>Test model</a:t>
            </a:r>
          </a:p>
          <a:p>
            <a:pPr lvl="1"/>
            <a:r>
              <a:rPr lang="en-BE" dirty="0"/>
              <a:t>Data: input + output</a:t>
            </a:r>
          </a:p>
          <a:p>
            <a:pPr lvl="2"/>
            <a:r>
              <a:rPr lang="en-BE" dirty="0"/>
              <a:t>testing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final scoring of the model</a:t>
            </a:r>
          </a:p>
          <a:p>
            <a:r>
              <a:rPr lang="en-BE" dirty="0"/>
              <a:t>Production</a:t>
            </a:r>
          </a:p>
          <a:p>
            <a:pPr lvl="1"/>
            <a:r>
              <a:rPr lang="en-BE" dirty="0"/>
              <a:t>Data: input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predict output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pic>
        <p:nvPicPr>
          <p:cNvPr id="15362" name="Picture 2" descr="Image result for overfit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258" y="2833152"/>
            <a:ext cx="3876584" cy="144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26038" y="5172892"/>
            <a:ext cx="4629794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Experiment with underfitting and overfitting:</a:t>
            </a:r>
          </a:p>
          <a:p>
            <a:r>
              <a:rPr lang="en-BE" dirty="0">
                <a:latin typeface="Inconsolata" panose="00000509000000000000" pitchFamily="49" charset="0"/>
              </a:rPr>
              <a:t>010_underfitting_overfitting.ipynb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2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hlinkClick r:id="rId2"/>
              </a:rPr>
              <a:t>https://github.com/gjbex/Python-for-machine-learning/tree/master/source-code/scikit-learn</a:t>
            </a:r>
            <a:r>
              <a:rPr lang="en-GB" sz="1800" dirty="0"/>
              <a:t>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8022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Nice end-to-end framework</a:t>
            </a:r>
          </a:p>
          <a:p>
            <a:pPr lvl="1"/>
            <a:r>
              <a:rPr lang="en-US" dirty="0"/>
              <a:t>data exploration (+ pandas + </a:t>
            </a:r>
            <a:r>
              <a:rPr lang="en-US" dirty="0" err="1"/>
              <a:t>holoviews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preprocessing (+ pandas)</a:t>
            </a:r>
          </a:p>
          <a:p>
            <a:pPr lvl="2"/>
            <a:r>
              <a:rPr lang="en-US" dirty="0"/>
              <a:t>cleaning/missing values</a:t>
            </a:r>
          </a:p>
          <a:p>
            <a:pPr lvl="2"/>
            <a:r>
              <a:rPr lang="en-US" dirty="0"/>
              <a:t>normalization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/>
              <a:t>application</a:t>
            </a:r>
          </a:p>
          <a:p>
            <a:r>
              <a:rPr lang="en-US" dirty="0"/>
              <a:t>"Classic" machine learning only</a:t>
            </a:r>
          </a:p>
          <a:p>
            <a:r>
              <a:rPr lang="en-US" dirty="0">
                <a:hlinkClick r:id="rId2"/>
              </a:rPr>
              <a:t>https://scikit-learn.org/stable/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pic>
        <p:nvPicPr>
          <p:cNvPr id="409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880" y="3355989"/>
            <a:ext cx="3560297" cy="129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03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regression</a:t>
            </a:r>
            <a:r>
              <a:rPr lang="en-US" dirty="0"/>
              <a:t>: predict numerical values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classification</a:t>
            </a:r>
            <a:r>
              <a:rPr lang="en-US" dirty="0"/>
              <a:t>: predict categorical values, i.e., labels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clustering</a:t>
            </a:r>
            <a:r>
              <a:rPr lang="en-US" dirty="0"/>
              <a:t>: group data according to "distance"</a:t>
            </a:r>
          </a:p>
          <a:p>
            <a:pPr lvl="1"/>
            <a:r>
              <a:rPr lang="en-US" dirty="0"/>
              <a:t>association: find frequent co-occurrences</a:t>
            </a:r>
          </a:p>
          <a:p>
            <a:pPr lvl="1"/>
            <a:r>
              <a:rPr lang="en-US" dirty="0"/>
              <a:t>link prediction: discover relationships in data</a:t>
            </a:r>
          </a:p>
          <a:p>
            <a:pPr lvl="1"/>
            <a:r>
              <a:rPr lang="en-US" dirty="0"/>
              <a:t>data reduction: project features to fewer features</a:t>
            </a:r>
          </a:p>
          <a:p>
            <a:r>
              <a:rPr lang="en-US" dirty="0"/>
              <a:t>Reinforcement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661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World happiness index 2015 &amp; 2016</a:t>
            </a:r>
            <a:br>
              <a:rPr lang="en-US" dirty="0"/>
            </a:br>
            <a:r>
              <a:rPr lang="en-US" sz="2400" dirty="0"/>
              <a:t>(</a:t>
            </a:r>
            <a:r>
              <a:rPr lang="en-US" sz="2400" dirty="0">
                <a:hlinkClick r:id="rId2"/>
              </a:rPr>
              <a:t>http://worldhappiness.report/</a:t>
            </a:r>
            <a:r>
              <a:rPr lang="en-US" sz="2400" dirty="0"/>
              <a:t>)</a:t>
            </a:r>
            <a:endParaRPr lang="en-US" dirty="0"/>
          </a:p>
          <a:p>
            <a:r>
              <a:rPr lang="en-US" dirty="0"/>
              <a:t>Happiness score for country based on</a:t>
            </a:r>
          </a:p>
          <a:p>
            <a:pPr lvl="1"/>
            <a:r>
              <a:rPr lang="en-US" dirty="0"/>
              <a:t>economic factors (GDP)</a:t>
            </a:r>
          </a:p>
          <a:p>
            <a:pPr lvl="1"/>
            <a:r>
              <a:rPr lang="en-US" dirty="0"/>
              <a:t>family situation (social network)</a:t>
            </a:r>
          </a:p>
          <a:p>
            <a:pPr lvl="1"/>
            <a:r>
              <a:rPr lang="en-US" dirty="0"/>
              <a:t>health care (life expectancy)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 (government corruption)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r>
              <a:rPr lang="en-US" dirty="0"/>
              <a:t>Geographical region, e.g.,</a:t>
            </a:r>
          </a:p>
          <a:p>
            <a:r>
              <a:rPr lang="en-US" dirty="0"/>
              <a:t>Western Europe, Southern Asia,…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39685" y="3671335"/>
            <a:ext cx="28392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quantitative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39685" y="5449055"/>
            <a:ext cx="28545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categorical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76620" y="1324228"/>
            <a:ext cx="191764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training: 2015</a:t>
            </a:r>
            <a:br>
              <a:rPr lang="en-US" sz="2400" dirty="0"/>
            </a:br>
            <a:r>
              <a:rPr lang="en-US" sz="2400" dirty="0"/>
              <a:t>test: 2016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270984" y="1739725"/>
            <a:ext cx="1773242" cy="1465088"/>
            <a:chOff x="6746984" y="1739725"/>
            <a:chExt cx="1773242" cy="1465088"/>
          </a:xfrm>
        </p:grpSpPr>
        <p:sp>
          <p:nvSpPr>
            <p:cNvPr id="8" name="Rounded Rectangle 7"/>
            <p:cNvSpPr/>
            <p:nvPr/>
          </p:nvSpPr>
          <p:spPr>
            <a:xfrm>
              <a:off x="6974904" y="1739725"/>
              <a:ext cx="1341512" cy="415499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46984" y="2743148"/>
              <a:ext cx="1773242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don't touch!</a:t>
              </a:r>
            </a:p>
          </p:txBody>
        </p:sp>
        <p:cxnSp>
          <p:nvCxnSpPr>
            <p:cNvPr id="11" name="Straight Arrow Connector 10"/>
            <p:cNvCxnSpPr>
              <a:stCxn id="9" idx="0"/>
              <a:endCxn id="8" idx="2"/>
            </p:cNvCxnSpPr>
            <p:nvPr/>
          </p:nvCxnSpPr>
          <p:spPr>
            <a:xfrm flipV="1">
              <a:off x="7633605" y="2155224"/>
              <a:ext cx="12055" cy="5879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50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21924-8AEA-4C8F-95FA-4768DA10573C}"/>
              </a:ext>
            </a:extLst>
          </p:cNvPr>
          <p:cNvSpPr txBox="1"/>
          <p:nvPr/>
        </p:nvSpPr>
        <p:spPr>
          <a:xfrm>
            <a:off x="4048805" y="5244860"/>
            <a:ext cx="4094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http://bit.ly/2RYQvSX</a:t>
            </a:r>
            <a:r>
              <a:rPr lang="en-GB" sz="3200" dirty="0"/>
              <a:t> </a:t>
            </a:r>
            <a:endParaRPr lang="en-BE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0566D8-E72D-465B-99AE-C31E8CF70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839" y="188349"/>
            <a:ext cx="5116323" cy="511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happiness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" b="1001"/>
          <a:stretch/>
        </p:blipFill>
        <p:spPr>
          <a:xfrm>
            <a:off x="1800225" y="1844824"/>
            <a:ext cx="8591550" cy="38884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19936" y="6093297"/>
            <a:ext cx="4442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https://en.wikipedia.org/wiki/World_Happiness_Report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6473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pPr lvl="1"/>
            <a:r>
              <a:rPr lang="en-US" dirty="0"/>
              <a:t>region</a:t>
            </a:r>
          </a:p>
          <a:p>
            <a:r>
              <a:rPr lang="en-US" dirty="0"/>
              <a:t>Predict happiness score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459464" y="3105834"/>
            <a:ext cx="22910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92999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peek…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51"/>
          <a:stretch/>
        </p:blipFill>
        <p:spPr>
          <a:xfrm>
            <a:off x="1887247" y="1844824"/>
            <a:ext cx="8316416" cy="330758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447928" y="4653136"/>
            <a:ext cx="4896544" cy="1465088"/>
            <a:chOff x="6746984" y="1739725"/>
            <a:chExt cx="4896544" cy="1465088"/>
          </a:xfrm>
        </p:grpSpPr>
        <p:sp>
          <p:nvSpPr>
            <p:cNvPr id="8" name="Rounded Rectangle 7"/>
            <p:cNvSpPr/>
            <p:nvPr/>
          </p:nvSpPr>
          <p:spPr>
            <a:xfrm>
              <a:off x="6974904" y="1739725"/>
              <a:ext cx="4668624" cy="415499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46984" y="2743148"/>
              <a:ext cx="1406154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Rescaling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7450061" y="2155224"/>
              <a:ext cx="1859155" cy="5879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999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890" y="1484785"/>
            <a:ext cx="5818262" cy="3546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2437296"/>
            <a:ext cx="4616202" cy="28132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207568" y="5668523"/>
            <a:ext cx="544572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 </a:t>
            </a:r>
            <a:r>
              <a:rPr lang="en-US" sz="2800" dirty="0" err="1"/>
              <a:t>NaNs</a:t>
            </a:r>
            <a:r>
              <a:rPr lang="en-US" sz="2800" dirty="0"/>
              <a:t>, otherwise, use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Imputer</a:t>
            </a:r>
          </a:p>
        </p:txBody>
      </p:sp>
    </p:spTree>
    <p:extLst>
      <p:ext uri="{BB962C8B-B14F-4D97-AF65-F5344CB8AC3E}">
        <p14:creationId xmlns:p14="http://schemas.microsoft.com/office/powerpoint/2010/main" val="130115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of machine learning pipeline</a:t>
            </a:r>
          </a:p>
          <a:p>
            <a:pPr lvl="1"/>
            <a:r>
              <a:rPr lang="en-US" dirty="0"/>
              <a:t>fit + transform</a:t>
            </a:r>
          </a:p>
          <a:p>
            <a:r>
              <a:rPr lang="en-US" dirty="0"/>
              <a:t>Extracting columns from pandas data frame</a:t>
            </a:r>
            <a:endParaRPr lang="en-BE" dirty="0"/>
          </a:p>
          <a:p>
            <a:r>
              <a:rPr lang="en-BE" dirty="0"/>
              <a:t>Transform data</a:t>
            </a:r>
          </a:p>
          <a:p>
            <a:pPr lvl="1"/>
            <a:r>
              <a:rPr lang="en-BE" dirty="0"/>
              <a:t>scale numerical features to [0, 1]</a:t>
            </a:r>
          </a:p>
          <a:p>
            <a:pPr lvl="1"/>
            <a:r>
              <a:rPr lang="en-BE" dirty="0"/>
              <a:t>one-hot encoding for regions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321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attributes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Extract, then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12477" y="2294870"/>
            <a:ext cx="8363272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sklearn.compose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ColumnTransformer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sklearn.preprocessing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MinMaxScaler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num_attr_names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data_2015.columns[5:13]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num_attrs_transformer = ColumnTransformer(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('minimax', MinMaxScaler(), num_attr_names)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63310" y="4365105"/>
            <a:ext cx="2005677" cy="1266295"/>
            <a:chOff x="6963738" y="3252117"/>
            <a:chExt cx="2005677" cy="1266295"/>
          </a:xfrm>
        </p:grpSpPr>
        <p:sp>
          <p:nvSpPr>
            <p:cNvPr id="7" name="TextBox 6"/>
            <p:cNvSpPr txBox="1"/>
            <p:nvPr/>
          </p:nvSpPr>
          <p:spPr>
            <a:xfrm>
              <a:off x="6963738" y="4149080"/>
              <a:ext cx="20056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name of operation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8044102" y="3252117"/>
              <a:ext cx="216023" cy="8969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269122" y="4412654"/>
            <a:ext cx="2343911" cy="1220289"/>
            <a:chOff x="6963738" y="3298123"/>
            <a:chExt cx="2343911" cy="1220289"/>
          </a:xfrm>
        </p:grpSpPr>
        <p:sp>
          <p:nvSpPr>
            <p:cNvPr id="12" name="TextBox 11"/>
            <p:cNvSpPr txBox="1"/>
            <p:nvPr/>
          </p:nvSpPr>
          <p:spPr>
            <a:xfrm>
              <a:off x="6963738" y="4149080"/>
              <a:ext cx="23439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operation constructor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7998529" y="3298123"/>
              <a:ext cx="45573" cy="85095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779382" y="4509121"/>
            <a:ext cx="1600118" cy="1122278"/>
            <a:chOff x="6963738" y="3396134"/>
            <a:chExt cx="1600118" cy="1122278"/>
          </a:xfrm>
        </p:grpSpPr>
        <p:sp>
          <p:nvSpPr>
            <p:cNvPr id="20" name="TextBox 19"/>
            <p:cNvSpPr txBox="1"/>
            <p:nvPr/>
          </p:nvSpPr>
          <p:spPr>
            <a:xfrm>
              <a:off x="6963738" y="4149080"/>
              <a:ext cx="16001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column names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0"/>
            </p:cNvCxnSpPr>
            <p:nvPr/>
          </p:nvCxnSpPr>
          <p:spPr>
            <a:xfrm flipH="1" flipV="1">
              <a:off x="7742798" y="3396134"/>
              <a:ext cx="20999" cy="7529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794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attribute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Extract, then create one-hot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4381483"/>
            <a:ext cx="8363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sklearn.preprocessing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OneHotEncoder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region_transformer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ColumnTransformer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one_hot_encoder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OneHotEncoder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(categories='auto'),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['Region'])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31505" y="2204864"/>
          <a:ext cx="31034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Belgium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Western Europe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North America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Western Europe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43872" y="2204864"/>
          <a:ext cx="56166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Western</a:t>
                      </a:r>
                      <a:r>
                        <a:rPr lang="en-US" baseline="0" dirty="0"/>
                        <a:t> Europe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Northren</a:t>
                      </a:r>
                      <a:r>
                        <a:rPr lang="en-US" dirty="0"/>
                        <a:t>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Belgium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Curved Up Arrow 8"/>
          <p:cNvSpPr/>
          <p:nvPr/>
        </p:nvSpPr>
        <p:spPr>
          <a:xfrm>
            <a:off x="4223792" y="3861048"/>
            <a:ext cx="3168352" cy="432048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68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pipelines &amp;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pipelines must be executed, results combined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data through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23642"/>
            <a:ext cx="8363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sklearn.pipeline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FeatureUnion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preparation_pipeline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FeatureUnion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transformer_list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region_attr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region_attr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901581"/>
            <a:ext cx="8363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train_data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preparation_pipeline.fit_transform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(data_2015)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063552" y="5358502"/>
            <a:ext cx="1435008" cy="698212"/>
            <a:chOff x="6963738" y="3820200"/>
            <a:chExt cx="1435008" cy="698212"/>
          </a:xfrm>
        </p:grpSpPr>
        <p:sp>
          <p:nvSpPr>
            <p:cNvPr id="8" name="TextBox 7"/>
            <p:cNvSpPr txBox="1"/>
            <p:nvPr/>
          </p:nvSpPr>
          <p:spPr>
            <a:xfrm>
              <a:off x="6963738" y="4149080"/>
              <a:ext cx="14350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 array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7681242" y="3820200"/>
              <a:ext cx="146592" cy="3288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70504" y="5513660"/>
            <a:ext cx="426911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Ready to start training!</a:t>
            </a:r>
          </a:p>
        </p:txBody>
      </p:sp>
    </p:spTree>
    <p:extLst>
      <p:ext uri="{BB962C8B-B14F-4D97-AF65-F5344CB8AC3E}">
        <p14:creationId xmlns:p14="http://schemas.microsoft.com/office/powerpoint/2010/main" val="367410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learning algorithm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Train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98000"/>
            <a:ext cx="728315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sklearn.linear_model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import Ridge</a:t>
            </a:r>
          </a:p>
          <a:p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ridge_regr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= Ridge(alpha=0.5,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fit_intercept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=False)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918721"/>
            <a:ext cx="728315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train_data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(data_2015['Happiness Score'])</a:t>
            </a:r>
          </a:p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ridge_regr.</a:t>
            </a:r>
            <a:r>
              <a:rPr lang="fr-FR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(X, Y);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5419614"/>
            <a:ext cx="72831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Y_ridge_regr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447928" y="3128194"/>
            <a:ext cx="1840568" cy="716252"/>
            <a:chOff x="3923928" y="3128194"/>
            <a:chExt cx="1840568" cy="716252"/>
          </a:xfrm>
        </p:grpSpPr>
        <p:grpSp>
          <p:nvGrpSpPr>
            <p:cNvPr id="8" name="Group 7"/>
            <p:cNvGrpSpPr/>
            <p:nvPr/>
          </p:nvGrpSpPr>
          <p:grpSpPr>
            <a:xfrm>
              <a:off x="3923928" y="3128194"/>
              <a:ext cx="1840568" cy="716252"/>
              <a:chOff x="6963738" y="3802160"/>
              <a:chExt cx="1840568" cy="71625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963738" y="4149080"/>
                <a:ext cx="184056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hyperparameters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0"/>
              </p:cNvCxnSpPr>
              <p:nvPr/>
            </p:nvCxnSpPr>
            <p:spPr>
              <a:xfrm flipH="1" flipV="1">
                <a:off x="7323779" y="3802160"/>
                <a:ext cx="560243" cy="3469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Arrow Connector 11"/>
            <p:cNvCxnSpPr>
              <a:stCxn id="9" idx="0"/>
            </p:cNvCxnSpPr>
            <p:nvPr/>
          </p:nvCxnSpPr>
          <p:spPr>
            <a:xfrm flipV="1">
              <a:off x="4844212" y="3128194"/>
              <a:ext cx="520120" cy="34692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7947369" y="4465056"/>
            <a:ext cx="1112688" cy="418680"/>
            <a:chOff x="6367538" y="4099732"/>
            <a:chExt cx="1112688" cy="418680"/>
          </a:xfrm>
        </p:grpSpPr>
        <p:sp>
          <p:nvSpPr>
            <p:cNvPr id="17" name="TextBox 16"/>
            <p:cNvSpPr txBox="1"/>
            <p:nvPr/>
          </p:nvSpPr>
          <p:spPr>
            <a:xfrm>
              <a:off x="6963738" y="4149080"/>
              <a:ext cx="51648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???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6367538" y="4099732"/>
              <a:ext cx="596200" cy="2340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526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&amp;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Score</a:t>
            </a:r>
          </a:p>
          <a:p>
            <a:r>
              <a:rPr lang="en-US" dirty="0"/>
              <a:t>Better: cross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421467" y="1849261"/>
            <a:ext cx="36827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ridge_regr.score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92251" y="1849261"/>
            <a:ext cx="3240360" cy="369332"/>
            <a:chOff x="4427984" y="2204864"/>
            <a:chExt cx="324036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148064" y="2204864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0.9984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62200" y="2857568"/>
            <a:ext cx="727041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scores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cross_val_score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X, Y,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scoring='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neg_mean_squared_error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cv=10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2200" y="5178630"/>
            <a:ext cx="36827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np.sqrt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(-scores)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392251" y="4628175"/>
            <a:ext cx="3240360" cy="1477328"/>
            <a:chOff x="4427984" y="1673919"/>
            <a:chExt cx="3240360" cy="1477328"/>
          </a:xfrm>
        </p:grpSpPr>
        <p:sp>
          <p:nvSpPr>
            <p:cNvPr id="14" name="TextBox 13"/>
            <p:cNvSpPr txBox="1"/>
            <p:nvPr/>
          </p:nvSpPr>
          <p:spPr>
            <a:xfrm>
              <a:off x="5148064" y="1673919"/>
              <a:ext cx="2520280" cy="147732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0.1954,  0.0215,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0.0579,  0.0478,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0.0551,  0.0649,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0.0591,  0.0451,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0.0729,  0.0803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050291" y="4002714"/>
            <a:ext cx="851452" cy="835477"/>
            <a:chOff x="7612053" y="3333026"/>
            <a:chExt cx="851452" cy="835477"/>
          </a:xfrm>
        </p:grpSpPr>
        <p:sp>
          <p:nvSpPr>
            <p:cNvPr id="17" name="TextBox 16"/>
            <p:cNvSpPr txBox="1"/>
            <p:nvPr/>
          </p:nvSpPr>
          <p:spPr>
            <a:xfrm>
              <a:off x="7612053" y="3799171"/>
              <a:ext cx="8514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10-fold</a:t>
              </a:r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V="1">
              <a:off x="8037779" y="3333026"/>
              <a:ext cx="425726" cy="4661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023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is making great strides</a:t>
            </a:r>
          </a:p>
          <a:p>
            <a:pPr lvl="1"/>
            <a:r>
              <a:rPr lang="en-US" dirty="0"/>
              <a:t>Large, good data sets</a:t>
            </a:r>
          </a:p>
          <a:p>
            <a:pPr lvl="1"/>
            <a:r>
              <a:rPr lang="en-US" dirty="0"/>
              <a:t>Compute power</a:t>
            </a:r>
          </a:p>
          <a:p>
            <a:pPr lvl="1"/>
            <a:r>
              <a:rPr lang="en-US" dirty="0"/>
              <a:t>Progress in algorithms</a:t>
            </a:r>
          </a:p>
          <a:p>
            <a:r>
              <a:rPr lang="en-US" dirty="0"/>
              <a:t>Many interesting applications</a:t>
            </a:r>
          </a:p>
          <a:p>
            <a:pPr lvl="1"/>
            <a:r>
              <a:rPr lang="en-US" dirty="0" err="1"/>
              <a:t>commericial</a:t>
            </a:r>
            <a:endParaRPr lang="en-US" dirty="0"/>
          </a:p>
          <a:p>
            <a:pPr lvl="1"/>
            <a:r>
              <a:rPr lang="en-US" dirty="0"/>
              <a:t>scientific</a:t>
            </a:r>
          </a:p>
          <a:p>
            <a:r>
              <a:rPr lang="en-US" dirty="0"/>
              <a:t>Links with artificial intelligence</a:t>
            </a:r>
          </a:p>
          <a:p>
            <a:pPr lvl="1"/>
            <a:r>
              <a:rPr lang="en-US" dirty="0"/>
              <a:t>However, AI 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  <p:pic>
        <p:nvPicPr>
          <p:cNvPr id="3074" name="Picture 2" descr="Image result for artificial intellig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46" y="2597524"/>
            <a:ext cx="4591779" cy="263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94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555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Define hyper parameter search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grid searcher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Search</a:t>
            </a:r>
          </a:p>
          <a:p>
            <a:endParaRPr lang="en-US" dirty="0"/>
          </a:p>
          <a:p>
            <a:r>
              <a:rPr lang="en-US" dirty="0"/>
              <a:t>Best hyper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38200" y="2090173"/>
            <a:ext cx="8435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{'alpha': [0.0005, 0.001, 0.005, 0.01, 0.05, 0.1, 0.5],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fit_intercept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': [True, False]},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132" y="3716872"/>
            <a:ext cx="843528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grid_search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GridSearchCV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grid_params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cv=10,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scoring='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neg_mean_squared_error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2132" y="4868801"/>
            <a:ext cx="84352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grid_search.fit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2132" y="5706058"/>
            <a:ext cx="34967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grid_search.best_params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422951" y="5706058"/>
            <a:ext cx="6552728" cy="369332"/>
            <a:chOff x="4427984" y="2204864"/>
            <a:chExt cx="655272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148064" y="2204864"/>
              <a:ext cx="583264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{'alpha': 0.0005, '</a:t>
              </a:r>
              <a:r>
                <a:rPr lang="fr-FR" b="1" dirty="0" err="1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fit_intercept</a:t>
              </a: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': </a:t>
              </a:r>
              <a:r>
                <a:rPr lang="fr-FR" b="1" dirty="0" err="1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967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1988840"/>
            <a:ext cx="4827100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33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pipeline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</a:t>
            </a:r>
          </a:p>
          <a:p>
            <a:endParaRPr lang="en-US" dirty="0"/>
          </a:p>
          <a:p>
            <a:r>
              <a:rPr lang="en-US" dirty="0"/>
              <a:t>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31865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preparation_pipeline.transform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(data_2016)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7729" y="2852937"/>
            <a:ext cx="62470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only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en-US" sz="2400" dirty="0"/>
              <a:t>, no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fit_transform</a:t>
            </a:r>
            <a:r>
              <a:rPr lang="en-US" sz="2400" dirty="0"/>
              <a:t>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3870780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ridge_regr.predict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4926682"/>
            <a:ext cx="469086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ridge_regr.score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8724" y="4926682"/>
            <a:ext cx="2745668" cy="369332"/>
            <a:chOff x="4427984" y="2204864"/>
            <a:chExt cx="274566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148064" y="2204864"/>
              <a:ext cx="20255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0.9950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645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175" y="1772816"/>
            <a:ext cx="4827100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79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r>
              <a:rPr lang="en-US" dirty="0"/>
              <a:t>Predict whether country</a:t>
            </a:r>
            <a:br>
              <a:rPr lang="en-US" dirty="0"/>
            </a:br>
            <a:r>
              <a:rPr lang="en-US" dirty="0"/>
              <a:t>in Western Europe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28123" y="3190138"/>
            <a:ext cx="27510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7049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 pipeline is same as in task 1</a:t>
            </a:r>
          </a:p>
          <a:p>
            <a:pPr lvl="1"/>
            <a:r>
              <a:rPr lang="en-US" dirty="0"/>
              <a:t>select from pandas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scale</a:t>
            </a:r>
          </a:p>
          <a:p>
            <a:endParaRPr lang="en-US" dirty="0"/>
          </a:p>
          <a:p>
            <a:r>
              <a:rPr lang="en-US" dirty="0"/>
              <a:t>Add column for class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in Western Europe,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 otherwise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003245" y="4608516"/>
            <a:ext cx="829126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data_2015['Western Europe'] = (data_2015['Region'] 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'Western Europe')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3245" y="3161432"/>
            <a:ext cx="829126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num_attrs_pipeline.fit_transform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(data_2015)</a:t>
            </a:r>
          </a:p>
        </p:txBody>
      </p:sp>
    </p:spTree>
    <p:extLst>
      <p:ext uri="{BB962C8B-B14F-4D97-AF65-F5344CB8AC3E}">
        <p14:creationId xmlns:p14="http://schemas.microsoft.com/office/powerpoint/2010/main" val="350506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scoring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learning algorithm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Train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Scoring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31864"/>
            <a:ext cx="728315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sklearn.naive_bayes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GaussianNB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nb =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GaussianNB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003391"/>
            <a:ext cx="72831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nb.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data_2015['Western Europe'])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4889703"/>
            <a:ext cx="72831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nb.score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data_2015['Western Europe'])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256784" y="5437680"/>
            <a:ext cx="3240360" cy="369332"/>
            <a:chOff x="4427984" y="2204864"/>
            <a:chExt cx="3240360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148064" y="2204864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0.9367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17005" y="5768209"/>
            <a:ext cx="210025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Seems reasonable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91745" y="3255195"/>
            <a:ext cx="5169916" cy="565336"/>
            <a:chOff x="4107987" y="3177998"/>
            <a:chExt cx="5169916" cy="565336"/>
          </a:xfrm>
        </p:grpSpPr>
        <p:sp>
          <p:nvSpPr>
            <p:cNvPr id="16" name="TextBox 15"/>
            <p:cNvSpPr txBox="1"/>
            <p:nvPr/>
          </p:nvSpPr>
          <p:spPr>
            <a:xfrm>
              <a:off x="4683375" y="3281669"/>
              <a:ext cx="4594528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attributes: approx. Gaussian distr.</a:t>
              </a: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 flipV="1">
              <a:off x="4107987" y="3177998"/>
              <a:ext cx="575388" cy="334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972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pipeline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</a:t>
            </a:r>
          </a:p>
          <a:p>
            <a:endParaRPr lang="en-US" dirty="0"/>
          </a:p>
          <a:p>
            <a:r>
              <a:rPr lang="en-US" dirty="0"/>
              <a:t>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57264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num_attrs_pipeline.transform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(data_2016)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7729" y="2852937"/>
            <a:ext cx="62470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only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en-US" sz="2400" dirty="0"/>
              <a:t>, no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fit_transform</a:t>
            </a:r>
            <a:r>
              <a:rPr lang="en-US" sz="2400" dirty="0"/>
              <a:t>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3887711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nb.predict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4943612"/>
            <a:ext cx="469086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nb.score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8724" y="4943612"/>
            <a:ext cx="2745668" cy="369332"/>
            <a:chOff x="4427984" y="2204864"/>
            <a:chExt cx="274566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148064" y="2204864"/>
              <a:ext cx="20255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0.8662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647729" y="5757744"/>
            <a:ext cx="151676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 so good</a:t>
            </a:r>
          </a:p>
        </p:txBody>
      </p:sp>
    </p:spTree>
    <p:extLst>
      <p:ext uri="{BB962C8B-B14F-4D97-AF65-F5344CB8AC3E}">
        <p14:creationId xmlns:p14="http://schemas.microsoft.com/office/powerpoint/2010/main" val="358150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Actually…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confusion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06462"/>
            <a:ext cx="764319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confusion_matrix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(data_2016['Western Europe'],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nb.predict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99656" y="3864597"/>
            <a:ext cx="3744416" cy="646331"/>
            <a:chOff x="4427984" y="2204864"/>
            <a:chExt cx="3744416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5148064" y="2204864"/>
              <a:ext cx="3024336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array([[132,   4],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      [ 17,   4]])</a:t>
              </a:r>
              <a:endParaRPr lang="fr-FR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647054" y="4437113"/>
            <a:ext cx="2095445" cy="808585"/>
            <a:chOff x="4683375" y="2934749"/>
            <a:chExt cx="2095445" cy="808585"/>
          </a:xfrm>
        </p:grpSpPr>
        <p:sp>
          <p:nvSpPr>
            <p:cNvPr id="12" name="TextBox 11"/>
            <p:cNvSpPr txBox="1"/>
            <p:nvPr/>
          </p:nvSpPr>
          <p:spPr>
            <a:xfrm>
              <a:off x="4683375" y="3281669"/>
              <a:ext cx="2095445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false negatives</a:t>
              </a:r>
            </a:p>
          </p:txBody>
        </p:sp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5731098" y="2934749"/>
              <a:ext cx="392681" cy="34692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168009" y="3111352"/>
            <a:ext cx="2152898" cy="809629"/>
            <a:chOff x="4467352" y="3413609"/>
            <a:chExt cx="2152898" cy="809629"/>
          </a:xfrm>
        </p:grpSpPr>
        <p:sp>
          <p:nvSpPr>
            <p:cNvPr id="15" name="TextBox 14"/>
            <p:cNvSpPr txBox="1"/>
            <p:nvPr/>
          </p:nvSpPr>
          <p:spPr>
            <a:xfrm>
              <a:off x="4611367" y="3413609"/>
              <a:ext cx="2008883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false positives</a:t>
              </a:r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4467352" y="3875274"/>
              <a:ext cx="1148457" cy="34796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523806" y="5537873"/>
            <a:ext cx="74542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Massive exit from Western Europe: </a:t>
            </a:r>
            <a:r>
              <a:rPr lang="en-US" sz="2400" i="1" dirty="0"/>
              <a:t>17</a:t>
            </a:r>
            <a:r>
              <a:rPr lang="en-US" sz="2400" dirty="0"/>
              <a:t> countries just left!</a:t>
            </a:r>
          </a:p>
        </p:txBody>
      </p:sp>
    </p:spTree>
    <p:extLst>
      <p:ext uri="{BB962C8B-B14F-4D97-AF65-F5344CB8AC3E}">
        <p14:creationId xmlns:p14="http://schemas.microsoft.com/office/powerpoint/2010/main" val="51161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properties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472" y="1829148"/>
            <a:ext cx="8963025" cy="404812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9336361" y="491080"/>
            <a:ext cx="2531618" cy="5014798"/>
            <a:chOff x="7740352" y="502434"/>
            <a:chExt cx="2531618" cy="5014798"/>
          </a:xfrm>
        </p:grpSpPr>
        <p:sp>
          <p:nvSpPr>
            <p:cNvPr id="5" name="Oval 4"/>
            <p:cNvSpPr/>
            <p:nvPr/>
          </p:nvSpPr>
          <p:spPr>
            <a:xfrm>
              <a:off x="7740352" y="3068960"/>
              <a:ext cx="1224136" cy="2448272"/>
            </a:xfrm>
            <a:prstGeom prst="ellipse">
              <a:avLst/>
            </a:prstGeom>
            <a:solidFill>
              <a:srgbClr val="C00000">
                <a:alpha val="39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36073" y="502434"/>
              <a:ext cx="2335897" cy="83099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small class,</a:t>
              </a:r>
              <a:br>
                <a:rPr lang="en-US" sz="2400" dirty="0">
                  <a:solidFill>
                    <a:srgbClr val="C00000"/>
                  </a:solidFill>
                </a:rPr>
              </a:br>
              <a:r>
                <a:rPr lang="en-US" sz="2400" dirty="0">
                  <a:solidFill>
                    <a:srgbClr val="C00000"/>
                  </a:solidFill>
                </a:rPr>
                <a:t>many detractors</a:t>
              </a:r>
            </a:p>
          </p:txBody>
        </p:sp>
        <p:cxnSp>
          <p:nvCxnSpPr>
            <p:cNvPr id="8" name="Straight Arrow Connector 7"/>
            <p:cNvCxnSpPr>
              <a:cxnSpLocks/>
              <a:stCxn id="6" idx="2"/>
              <a:endCxn id="5" idx="0"/>
            </p:cNvCxnSpPr>
            <p:nvPr/>
          </p:nvCxnSpPr>
          <p:spPr>
            <a:xfrm flipH="1">
              <a:off x="8352420" y="1333431"/>
              <a:ext cx="751602" cy="1735529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692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regression: predict numerical values</a:t>
            </a:r>
          </a:p>
          <a:p>
            <a:pPr lvl="1"/>
            <a:r>
              <a:rPr lang="en-US" dirty="0"/>
              <a:t>classification: predict categorical values, i.e., labels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/>
              <a:t>clustering: group data according to "distance"</a:t>
            </a:r>
          </a:p>
          <a:p>
            <a:pPr lvl="1"/>
            <a:r>
              <a:rPr lang="en-US" dirty="0"/>
              <a:t>association: find frequent co-occurrences</a:t>
            </a:r>
          </a:p>
          <a:p>
            <a:pPr lvl="1"/>
            <a:r>
              <a:rPr lang="en-US" dirty="0"/>
              <a:t>link prediction: discover relationships in data</a:t>
            </a:r>
          </a:p>
          <a:p>
            <a:pPr lvl="1"/>
            <a:r>
              <a:rPr lang="en-US" dirty="0"/>
              <a:t>data reduction: project features to fewer features</a:t>
            </a:r>
          </a:p>
          <a:p>
            <a:r>
              <a:rPr lang="en-US" dirty="0"/>
              <a:t>Reinforcement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739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r>
              <a:rPr lang="en-US" dirty="0"/>
              <a:t>Find countries that are</a:t>
            </a:r>
            <a:br>
              <a:rPr lang="en-US" dirty="0"/>
            </a:br>
            <a:r>
              <a:rPr lang="en-US" dirty="0"/>
              <a:t>"close"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090591" y="3105834"/>
            <a:ext cx="21355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24241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preparation &amp;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preprocessing same as task 2</a:t>
            </a:r>
          </a:p>
          <a:p>
            <a:r>
              <a:rPr lang="en-US" dirty="0"/>
              <a:t>Create learning algorithm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Train</a:t>
            </a:r>
          </a:p>
          <a:p>
            <a:endParaRPr lang="en-US" dirty="0"/>
          </a:p>
          <a:p>
            <a:r>
              <a:rPr lang="en-US" dirty="0"/>
              <a:t>Add cluster label to data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773310"/>
            <a:ext cx="807524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sklearn.cluster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KMeans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k_means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KMeans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n_clusters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=3)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863266"/>
            <a:ext cx="807524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k_means.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163733" y="3148379"/>
            <a:ext cx="3438459" cy="461665"/>
            <a:chOff x="4058507" y="3281669"/>
            <a:chExt cx="3438459" cy="461665"/>
          </a:xfrm>
        </p:grpSpPr>
        <p:sp>
          <p:nvSpPr>
            <p:cNvPr id="16" name="TextBox 15"/>
            <p:cNvSpPr txBox="1"/>
            <p:nvPr/>
          </p:nvSpPr>
          <p:spPr>
            <a:xfrm>
              <a:off x="4683375" y="3281669"/>
              <a:ext cx="2813591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How many clusters?</a:t>
              </a:r>
            </a:p>
          </p:txBody>
        </p:sp>
        <p:cxnSp>
          <p:nvCxnSpPr>
            <p:cNvPr id="17" name="Straight Arrow Connector 16"/>
            <p:cNvCxnSpPr>
              <a:cxnSpLocks/>
              <a:stCxn id="16" idx="1"/>
            </p:cNvCxnSpPr>
            <p:nvPr/>
          </p:nvCxnSpPr>
          <p:spPr>
            <a:xfrm flipH="1" flipV="1">
              <a:off x="4058507" y="3441618"/>
              <a:ext cx="624868" cy="708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981200" y="4879425"/>
            <a:ext cx="807524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data_2015['Cluster']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range(3):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data_2015.loc[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clusterer.labels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'Cluster']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3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clusters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981200" y="1259468"/>
            <a:ext cx="807524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data_2015.boxplot(by='Cluster', column=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num_attr_names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3"/>
          <a:stretch/>
        </p:blipFill>
        <p:spPr>
          <a:xfrm>
            <a:off x="2166573" y="1700809"/>
            <a:ext cx="6010308" cy="468353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405912" y="4660421"/>
            <a:ext cx="7415602" cy="1199923"/>
            <a:chOff x="1044830" y="5638568"/>
            <a:chExt cx="7415602" cy="1199923"/>
          </a:xfrm>
        </p:grpSpPr>
        <p:sp>
          <p:nvSpPr>
            <p:cNvPr id="7" name="TextBox 6"/>
            <p:cNvSpPr txBox="1"/>
            <p:nvPr/>
          </p:nvSpPr>
          <p:spPr>
            <a:xfrm>
              <a:off x="1044830" y="6238529"/>
              <a:ext cx="6135087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data_2015.loc[:, ('Cluster', 'Country')].</a:t>
              </a:r>
              <a:r>
                <a:rPr lang="en-US" dirty="0" err="1"/>
                <a:t>groupby</a:t>
              </a:r>
              <a:r>
                <a:rPr lang="en-US" dirty="0"/>
                <a:t>('Cluster').count()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4009" y="5638568"/>
              <a:ext cx="1146423" cy="1199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156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 winners are…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Switzerland</a:t>
            </a:r>
          </a:p>
          <a:p>
            <a:r>
              <a:rPr lang="en-US" dirty="0"/>
              <a:t>Iceland</a:t>
            </a:r>
          </a:p>
          <a:p>
            <a:r>
              <a:rPr lang="en-US" dirty="0"/>
              <a:t>Denmark</a:t>
            </a:r>
          </a:p>
          <a:p>
            <a:r>
              <a:rPr lang="en-US" dirty="0"/>
              <a:t>Norway</a:t>
            </a:r>
          </a:p>
          <a:p>
            <a:r>
              <a:rPr lang="en-US" dirty="0"/>
              <a:t>Canada</a:t>
            </a:r>
          </a:p>
          <a:p>
            <a:r>
              <a:rPr lang="en-US" dirty="0"/>
              <a:t>Finland</a:t>
            </a:r>
          </a:p>
          <a:p>
            <a:r>
              <a:rPr lang="en-US" dirty="0"/>
              <a:t>Netherlands</a:t>
            </a:r>
          </a:p>
          <a:p>
            <a:r>
              <a:rPr lang="en-US" dirty="0"/>
              <a:t>Sweden</a:t>
            </a:r>
          </a:p>
          <a:p>
            <a:r>
              <a:rPr lang="en-US" dirty="0"/>
              <a:t>New Zealand</a:t>
            </a:r>
          </a:p>
          <a:p>
            <a:r>
              <a:rPr lang="en-US" dirty="0"/>
              <a:t>Australia</a:t>
            </a:r>
          </a:p>
          <a:p>
            <a:r>
              <a:rPr lang="en-US" dirty="0"/>
              <a:t>Austria</a:t>
            </a:r>
          </a:p>
          <a:p>
            <a:r>
              <a:rPr lang="en-US" dirty="0"/>
              <a:t>United States</a:t>
            </a:r>
          </a:p>
          <a:p>
            <a:r>
              <a:rPr lang="en-US" dirty="0"/>
              <a:t>Luxembourg</a:t>
            </a:r>
          </a:p>
          <a:p>
            <a:r>
              <a:rPr lang="en-US" dirty="0"/>
              <a:t>Ireland</a:t>
            </a:r>
          </a:p>
          <a:p>
            <a:r>
              <a:rPr lang="en-US" dirty="0"/>
              <a:t>Belgium</a:t>
            </a:r>
          </a:p>
          <a:p>
            <a:r>
              <a:rPr lang="en-US" dirty="0"/>
              <a:t>United Arab Emirates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United Kingdom</a:t>
            </a:r>
          </a:p>
          <a:p>
            <a:r>
              <a:rPr lang="en-US" dirty="0"/>
              <a:t>Oman</a:t>
            </a:r>
          </a:p>
          <a:p>
            <a:r>
              <a:rPr lang="en-US" dirty="0"/>
              <a:t>Singapore</a:t>
            </a:r>
          </a:p>
          <a:p>
            <a:r>
              <a:rPr lang="en-US" dirty="0"/>
              <a:t>Germany</a:t>
            </a:r>
          </a:p>
          <a:p>
            <a:r>
              <a:rPr lang="en-US" dirty="0"/>
              <a:t>Qatar</a:t>
            </a:r>
          </a:p>
          <a:p>
            <a:r>
              <a:rPr lang="en-US" dirty="0"/>
              <a:t>France</a:t>
            </a:r>
          </a:p>
          <a:p>
            <a:r>
              <a:rPr lang="en-US" dirty="0"/>
              <a:t>Uruguay</a:t>
            </a:r>
          </a:p>
          <a:p>
            <a:r>
              <a:rPr lang="en-US" dirty="0"/>
              <a:t>Saudi Arabia</a:t>
            </a:r>
          </a:p>
          <a:p>
            <a:r>
              <a:rPr lang="en-US" dirty="0"/>
              <a:t>Malta</a:t>
            </a:r>
          </a:p>
          <a:p>
            <a:r>
              <a:rPr lang="en-US" dirty="0"/>
              <a:t>Kuwait</a:t>
            </a:r>
          </a:p>
          <a:p>
            <a:r>
              <a:rPr lang="en-US" dirty="0"/>
              <a:t>Uzbekistan</a:t>
            </a:r>
          </a:p>
          <a:p>
            <a:r>
              <a:rPr lang="en-US" dirty="0"/>
              <a:t>Japan</a:t>
            </a:r>
          </a:p>
          <a:p>
            <a:r>
              <a:rPr lang="en-US" dirty="0"/>
              <a:t>Bahrain</a:t>
            </a:r>
          </a:p>
          <a:p>
            <a:r>
              <a:rPr lang="en-US" dirty="0"/>
              <a:t>Turkmenistan</a:t>
            </a:r>
          </a:p>
          <a:p>
            <a:r>
              <a:rPr lang="en-US" dirty="0"/>
              <a:t>Hong Kong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8451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hlinkClick r:id="rId2"/>
              </a:rPr>
              <a:t>https://github.com/gjbex/Python-for-machine-learning/tree/master/source-code/keras</a:t>
            </a:r>
            <a:r>
              <a:rPr lang="en-GB" sz="1800" dirty="0"/>
              <a:t>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7793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High-level framework for deep learning</a:t>
            </a:r>
          </a:p>
          <a:p>
            <a:r>
              <a:rPr lang="en-US" dirty="0" err="1"/>
              <a:t>TensorFlow</a:t>
            </a:r>
            <a:r>
              <a:rPr lang="en-US" dirty="0"/>
              <a:t> backend</a:t>
            </a:r>
          </a:p>
          <a:p>
            <a:r>
              <a:rPr lang="en-US" dirty="0"/>
              <a:t>Layer types</a:t>
            </a:r>
          </a:p>
          <a:p>
            <a:pPr lvl="1"/>
            <a:r>
              <a:rPr lang="en-US" dirty="0"/>
              <a:t>dense</a:t>
            </a:r>
          </a:p>
          <a:p>
            <a:pPr lvl="1"/>
            <a:r>
              <a:rPr lang="en-US" dirty="0"/>
              <a:t>convolutional</a:t>
            </a:r>
          </a:p>
          <a:p>
            <a:pPr lvl="1"/>
            <a:r>
              <a:rPr lang="en-US" dirty="0"/>
              <a:t>pooling</a:t>
            </a:r>
          </a:p>
          <a:p>
            <a:pPr lvl="1"/>
            <a:r>
              <a:rPr lang="en-US" dirty="0"/>
              <a:t>embedding</a:t>
            </a:r>
          </a:p>
          <a:p>
            <a:pPr lvl="1"/>
            <a:r>
              <a:rPr lang="en-US" dirty="0"/>
              <a:t>recurrent</a:t>
            </a:r>
          </a:p>
          <a:p>
            <a:pPr lvl="1"/>
            <a:r>
              <a:rPr lang="en-US" dirty="0"/>
              <a:t>activation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>
                <a:hlinkClick r:id="rId2"/>
              </a:rPr>
              <a:t>https://keras.io/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  <p:pic>
        <p:nvPicPr>
          <p:cNvPr id="5122" name="Picture 2" descr="https://s3.amazonaws.com/keras.io/img/keras-logo-2018-large-1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150" y="2745856"/>
            <a:ext cx="4329098" cy="125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Tenso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0" name="Picture 10" descr="Image result for tensor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518" y="3903123"/>
            <a:ext cx="1773893" cy="151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76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611" y="631625"/>
            <a:ext cx="3445504" cy="35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696117"/>
            <a:ext cx="3453156" cy="2645681"/>
            <a:chOff x="1446566" y="3696117"/>
            <a:chExt cx="3453156" cy="2645681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032663" y="3696117"/>
              <a:ext cx="1867059" cy="853772"/>
              <a:chOff x="4911157" y="3696117"/>
              <a:chExt cx="1867059" cy="853772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4911157" y="3696117"/>
                <a:ext cx="567207" cy="85377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47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/>
              <a:t>How to determine</a:t>
            </a:r>
            <a:br>
              <a:rPr lang="en-BE" sz="3200" dirty="0"/>
            </a:br>
            <a:r>
              <a:rPr lang="en-BE" sz="3200" dirty="0"/>
              <a:t>weights?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Initialize weights </a:t>
            </a:r>
            <a:r>
              <a:rPr lang="en-US" dirty="0"/>
              <a:t>"</a:t>
            </a:r>
            <a:r>
              <a:rPr lang="en-BE" dirty="0"/>
              <a:t>randomly</a:t>
            </a:r>
            <a:r>
              <a:rPr lang="en-US" dirty="0"/>
              <a:t>"</a:t>
            </a:r>
            <a:endParaRPr lang="en-BE" dirty="0"/>
          </a:p>
          <a:p>
            <a:r>
              <a:rPr lang="en-BE" dirty="0"/>
              <a:t>For all training epochs</a:t>
            </a:r>
          </a:p>
          <a:p>
            <a:pPr lvl="1"/>
            <a:r>
              <a:rPr lang="en-BE" sz="2800" dirty="0"/>
              <a:t>for all input-output in training set</a:t>
            </a:r>
          </a:p>
          <a:p>
            <a:pPr lvl="2"/>
            <a:r>
              <a:rPr lang="en-BE" sz="2800" dirty="0"/>
              <a:t>using input, compute output (forward)</a:t>
            </a:r>
          </a:p>
          <a:p>
            <a:pPr lvl="2"/>
            <a:r>
              <a:rPr lang="en-BE" sz="2800" dirty="0"/>
              <a:t>compare computed output with training output</a:t>
            </a:r>
          </a:p>
          <a:p>
            <a:pPr lvl="2"/>
            <a:r>
              <a:rPr lang="en-BE" sz="2800" dirty="0"/>
              <a:t>adapt weights (backward) to improve output</a:t>
            </a:r>
          </a:p>
          <a:p>
            <a:pPr lvl="1"/>
            <a:r>
              <a:rPr lang="en-BE" sz="3200" dirty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38" y="1350713"/>
            <a:ext cx="2467701" cy="185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Task: handwritten 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Input data</a:t>
            </a:r>
          </a:p>
          <a:p>
            <a:pPr lvl="1"/>
            <a:r>
              <a:rPr lang="en-BE" dirty="0"/>
              <a:t>grayscale image</a:t>
            </a:r>
          </a:p>
          <a:p>
            <a:r>
              <a:rPr lang="en-BE" dirty="0"/>
              <a:t>Output data</a:t>
            </a:r>
          </a:p>
          <a:p>
            <a:pPr lvl="1"/>
            <a:r>
              <a:rPr lang="en-BE" dirty="0"/>
              <a:t>digit 0, 1, ..., 9</a:t>
            </a:r>
          </a:p>
          <a:p>
            <a:r>
              <a:rPr lang="en-BE" dirty="0"/>
              <a:t>Training examples</a:t>
            </a:r>
          </a:p>
          <a:p>
            <a:r>
              <a:rPr lang="en-BE" dirty="0"/>
              <a:t>Test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535" y="1972596"/>
            <a:ext cx="4248865" cy="26682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8240" y="5408023"/>
            <a:ext cx="560441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Explore the data: </a:t>
            </a:r>
            <a:r>
              <a:rPr lang="en-BE" dirty="0">
                <a:latin typeface="Inconsolata" panose="00000509000000000000" pitchFamily="49" charset="0"/>
              </a:rPr>
              <a:t>020_mnist_data_exploration.ipynb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537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Colorize B&amp;W images automatically</a:t>
            </a:r>
          </a:p>
          <a:p>
            <a:r>
              <a:rPr lang="en-US" dirty="0">
                <a:hlinkClick r:id="rId2"/>
              </a:rPr>
              <a:t>https://tinyclouds.org/colorize/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</a:t>
            </a:fld>
            <a:endParaRPr lang="en-US"/>
          </a:p>
        </p:txBody>
      </p:sp>
      <p:pic>
        <p:nvPicPr>
          <p:cNvPr id="1028" name="Picture 4" descr="Colorization of Black and White Photographs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1" r="620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1217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First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1D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array with</a:t>
            </a:r>
            <a:br>
              <a:rPr lang="en-BE" sz="1800" dirty="0"/>
            </a:br>
            <a:r>
              <a:rPr lang="en-BE" sz="1800" dirty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multilayer perceptron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758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hidden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SoftMax activation function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50</a:t>
            </a:fld>
            <a:endParaRPr lang="en-US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7475958" y="181242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75909" y="1341113"/>
            <a:ext cx="7686720" cy="1318567"/>
            <a:chOff x="4275909" y="3762102"/>
            <a:chExt cx="7686720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68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</a:t>
              </a:r>
              <a:r>
                <a:rPr lang="en-BE" dirty="0">
                  <a:latin typeface="Inconsolata" panose="00000509000000000000" pitchFamily="49" charset="0"/>
                </a:rPr>
                <a:t>...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0.951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0.533</a:t>
              </a:r>
              <a:r>
                <a:rPr lang="nl-NL" dirty="0">
                  <a:latin typeface="Inconsolata" panose="00000509000000000000" pitchFamily="49" charset="0"/>
                </a:rPr>
                <a:t>,</a:t>
              </a:r>
              <a:r>
                <a:rPr lang="en-BE" dirty="0">
                  <a:latin typeface="Inconsolata" panose="00000509000000000000" pitchFamily="49" charset="0"/>
                </a:rPr>
                <a:t>...,</a:t>
              </a:r>
              <a:r>
                <a:rPr lang="nl-NL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0], dtype=</a:t>
              </a:r>
              <a:r>
                <a:rPr lang="en-BE" dirty="0">
                  <a:latin typeface="Inconsolata" panose="00000509000000000000" pitchFamily="49" charset="0"/>
                </a:rPr>
                <a:t>float32</a:t>
              </a:r>
              <a:r>
                <a:rPr lang="nl-NL" dirty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10940" y="26713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09687" y="3199712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array([ 0, 0, </a:t>
              </a:r>
              <a:r>
                <a:rPr lang="en-BE" dirty="0">
                  <a:latin typeface="Inconsolata" panose="00000509000000000000" pitchFamily="49" charset="0"/>
                </a:rPr>
                <a:t>0, 0, 0, 1, 0, 0, 0, 0</a:t>
              </a:r>
              <a:r>
                <a:rPr lang="nl-NL" dirty="0">
                  <a:latin typeface="Inconsolata" panose="00000509000000000000" pitchFamily="49" charset="0"/>
                </a:rPr>
                <a:t>], 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7063" y="4885782"/>
            <a:ext cx="574227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Activation functions: </a:t>
            </a:r>
            <a:r>
              <a:rPr lang="en-BE" dirty="0">
                <a:latin typeface="Inconsolata" panose="00000509000000000000" pitchFamily="49" charset="0"/>
              </a:rPr>
              <a:t>030_activation_functions.ipynb</a:t>
            </a:r>
            <a:endParaRPr lang="en-US" dirty="0">
              <a:latin typeface="Inconsolata" panose="00000509000000000000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7063" y="5480587"/>
            <a:ext cx="45817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Multilayer perceptron: </a:t>
            </a:r>
            <a:r>
              <a:rPr lang="en-BE" dirty="0">
                <a:latin typeface="Inconsolata" panose="00000509000000000000" pitchFamily="49" charset="0"/>
              </a:rPr>
              <a:t>040_mnist_mlp.ipynb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3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  <p:bldP spid="1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Deep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Many layers</a:t>
            </a:r>
          </a:p>
          <a:p>
            <a:r>
              <a:rPr lang="en-BE" dirty="0"/>
              <a:t>Features are </a:t>
            </a:r>
            <a:r>
              <a:rPr lang="en-BE" i="1" dirty="0"/>
              <a:t>learned</a:t>
            </a:r>
            <a:r>
              <a:rPr lang="en-BE" dirty="0"/>
              <a:t>, not given</a:t>
            </a:r>
          </a:p>
          <a:p>
            <a:r>
              <a:rPr lang="en-BE" dirty="0"/>
              <a:t>Low-level features combined into</a:t>
            </a:r>
            <a:br>
              <a:rPr lang="en-BE" dirty="0"/>
            </a:br>
            <a:r>
              <a:rPr lang="en-BE" dirty="0"/>
              <a:t>high-level features</a:t>
            </a:r>
          </a:p>
          <a:p>
            <a:endParaRPr lang="en-BE" dirty="0"/>
          </a:p>
          <a:p>
            <a:r>
              <a:rPr lang="en-BE" dirty="0"/>
              <a:t>Special types of layers</a:t>
            </a:r>
          </a:p>
          <a:p>
            <a:pPr lvl="1"/>
            <a:r>
              <a:rPr lang="en-BE" dirty="0"/>
              <a:t>convolutional</a:t>
            </a:r>
          </a:p>
          <a:p>
            <a:pPr lvl="1"/>
            <a:r>
              <a:rPr lang="en-BE" dirty="0"/>
              <a:t>drop-out</a:t>
            </a:r>
          </a:p>
          <a:p>
            <a:pPr lvl="1"/>
            <a:r>
              <a:rPr lang="en-BE" dirty="0"/>
              <a:t>recurrent</a:t>
            </a:r>
          </a:p>
          <a:p>
            <a:pPr lvl="1"/>
            <a:r>
              <a:rPr lang="en-BE" dirty="0"/>
              <a:t>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  <p:pic>
        <p:nvPicPr>
          <p:cNvPr id="14338" name="Picture 2" descr="deep residual networ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881" y="2480486"/>
            <a:ext cx="5612119" cy="322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9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Convolutional neural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  <p:pic>
        <p:nvPicPr>
          <p:cNvPr id="5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417127" y="1693435"/>
            <a:ext cx="4493402" cy="444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690" y="1693435"/>
            <a:ext cx="4440666" cy="444066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17127" y="1735585"/>
            <a:ext cx="6696335" cy="1066296"/>
            <a:chOff x="2497688" y="3924804"/>
            <a:chExt cx="6696335" cy="1066296"/>
          </a:xfrm>
        </p:grpSpPr>
        <p:sp>
          <p:nvSpPr>
            <p:cNvPr id="8" name="Rectangle 7"/>
            <p:cNvSpPr/>
            <p:nvPr/>
          </p:nvSpPr>
          <p:spPr>
            <a:xfrm>
              <a:off x="2497688" y="3924804"/>
              <a:ext cx="1109112" cy="106629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Down Arrow 8"/>
            <p:cNvSpPr/>
            <p:nvPr/>
          </p:nvSpPr>
          <p:spPr>
            <a:xfrm>
              <a:off x="3052244" y="4051300"/>
              <a:ext cx="6141779" cy="317500"/>
            </a:xfrm>
            <a:prstGeom prst="curvedDownArrow">
              <a:avLst/>
            </a:prstGeom>
            <a:ln w="69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781218" y="35560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5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162 L 0.24597 0.437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5" y="2180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Convolution examples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53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80800" y="1393991"/>
            <a:ext cx="5422729" cy="1951085"/>
            <a:chOff x="2019996" y="1589307"/>
            <a:chExt cx="5422729" cy="1951085"/>
          </a:xfrm>
        </p:grpSpPr>
        <p:pic>
          <p:nvPicPr>
            <p:cNvPr id="9218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1706875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9208" y="1706875"/>
              <a:ext cx="1833517" cy="1833517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4049486" y="2420980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0800" y="3669229"/>
            <a:ext cx="5416432" cy="1946373"/>
            <a:chOff x="2019996" y="3864545"/>
            <a:chExt cx="5416432" cy="1946373"/>
          </a:xfrm>
        </p:grpSpPr>
        <p:pic>
          <p:nvPicPr>
            <p:cNvPr id="15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3977401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ight Arrow 17"/>
            <p:cNvSpPr/>
            <p:nvPr/>
          </p:nvSpPr>
          <p:spPr>
            <a:xfrm>
              <a:off x="4049486" y="4696218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02911" y="3977401"/>
              <a:ext cx="1833517" cy="1833517"/>
            </a:xfrm>
            <a:prstGeom prst="rect">
              <a:avLst/>
            </a:prstGeom>
          </p:spPr>
        </p:pic>
      </p:grpSp>
      <p:sp>
        <p:nvSpPr>
          <p:cNvPr id="21" name="Oval 20"/>
          <p:cNvSpPr/>
          <p:nvPr/>
        </p:nvSpPr>
        <p:spPr>
          <a:xfrm rot="2696471">
            <a:off x="3919076" y="2109344"/>
            <a:ext cx="1628503" cy="482280"/>
          </a:xfrm>
          <a:prstGeom prst="ellipse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21" name="Group 9220"/>
          <p:cNvGrpSpPr/>
          <p:nvPr/>
        </p:nvGrpSpPr>
        <p:grpSpPr>
          <a:xfrm>
            <a:off x="3922039" y="4138829"/>
            <a:ext cx="1656638" cy="1153472"/>
            <a:chOff x="3922039" y="4334145"/>
            <a:chExt cx="1656638" cy="1153472"/>
          </a:xfrm>
        </p:grpSpPr>
        <p:sp>
          <p:nvSpPr>
            <p:cNvPr id="23" name="Oval 22"/>
            <p:cNvSpPr/>
            <p:nvPr/>
          </p:nvSpPr>
          <p:spPr>
            <a:xfrm rot="19547048">
              <a:off x="3922039" y="5005337"/>
              <a:ext cx="1656638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19547048">
              <a:off x="4213130" y="4334145"/>
              <a:ext cx="1011307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16" name="Group 9215"/>
          <p:cNvGrpSpPr/>
          <p:nvPr/>
        </p:nvGrpSpPr>
        <p:grpSpPr>
          <a:xfrm>
            <a:off x="6460558" y="1389279"/>
            <a:ext cx="5453984" cy="1951085"/>
            <a:chOff x="6512512" y="1570257"/>
            <a:chExt cx="5453984" cy="1951085"/>
          </a:xfrm>
        </p:grpSpPr>
        <p:grpSp>
          <p:nvGrpSpPr>
            <p:cNvPr id="30" name="Group 29"/>
            <p:cNvGrpSpPr/>
            <p:nvPr/>
          </p:nvGrpSpPr>
          <p:grpSpPr>
            <a:xfrm>
              <a:off x="6512512" y="1570257"/>
              <a:ext cx="3427827" cy="1951085"/>
              <a:chOff x="6512512" y="1570257"/>
              <a:chExt cx="3427827" cy="1951085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8555676" y="1570257"/>
                <a:ext cx="1384663" cy="1301936"/>
                <a:chOff x="4049486" y="1589307"/>
                <a:chExt cx="1384663" cy="130193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9" name="Right Arrow 28"/>
                <p:cNvSpPr/>
                <p:nvPr/>
              </p:nvSpPr>
              <p:spPr>
                <a:xfrm>
                  <a:off x="4049486" y="242098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12512" y="1670818"/>
                <a:ext cx="1850524" cy="1850524"/>
              </a:xfrm>
              <a:prstGeom prst="rect">
                <a:avLst/>
              </a:prstGeom>
            </p:spPr>
          </p:pic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32979" y="1670818"/>
              <a:ext cx="1833517" cy="1833517"/>
            </a:xfrm>
            <a:prstGeom prst="rect">
              <a:avLst/>
            </a:prstGeom>
          </p:spPr>
        </p:pic>
      </p:grpSp>
      <p:grpSp>
        <p:nvGrpSpPr>
          <p:cNvPr id="9220" name="Group 9219"/>
          <p:cNvGrpSpPr/>
          <p:nvPr/>
        </p:nvGrpSpPr>
        <p:grpSpPr>
          <a:xfrm>
            <a:off x="6460271" y="3647396"/>
            <a:ext cx="5461385" cy="1972918"/>
            <a:chOff x="6460271" y="3842712"/>
            <a:chExt cx="5461385" cy="19729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219" name="Group 9218"/>
            <p:cNvGrpSpPr/>
            <p:nvPr/>
          </p:nvGrpSpPr>
          <p:grpSpPr>
            <a:xfrm>
              <a:off x="6460271" y="3842712"/>
              <a:ext cx="5461385" cy="1972918"/>
              <a:chOff x="6460271" y="3842712"/>
              <a:chExt cx="5461385" cy="197291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6460271" y="3965106"/>
                <a:ext cx="3427827" cy="1850524"/>
                <a:chOff x="6512512" y="1670818"/>
                <a:chExt cx="3427827" cy="1850524"/>
              </a:xfrm>
            </p:grpSpPr>
            <p:sp>
              <p:nvSpPr>
                <p:cNvPr id="40" name="Right Arrow 39"/>
                <p:cNvSpPr/>
                <p:nvPr/>
              </p:nvSpPr>
              <p:spPr>
                <a:xfrm>
                  <a:off x="8555676" y="240193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12512" y="1670818"/>
                  <a:ext cx="1850524" cy="1850524"/>
                </a:xfrm>
                <a:prstGeom prst="rect">
                  <a:avLst/>
                </a:prstGeom>
              </p:spPr>
            </p:pic>
          </p:grpSp>
          <p:pic>
            <p:nvPicPr>
              <p:cNvPr id="9217" name="Picture 9216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80738" y="3842712"/>
                <a:ext cx="1840918" cy="1840918"/>
              </a:xfrm>
              <a:prstGeom prst="rect">
                <a:avLst/>
              </a:prstGeom>
            </p:spPr>
          </p:pic>
        </p:grpSp>
      </p:grpSp>
      <p:grpSp>
        <p:nvGrpSpPr>
          <p:cNvPr id="9223" name="Group 9222"/>
          <p:cNvGrpSpPr/>
          <p:nvPr/>
        </p:nvGrpSpPr>
        <p:grpSpPr>
          <a:xfrm>
            <a:off x="10454964" y="4209672"/>
            <a:ext cx="1440765" cy="992992"/>
            <a:chOff x="10454964" y="4404988"/>
            <a:chExt cx="1440765" cy="992992"/>
          </a:xfrm>
        </p:grpSpPr>
        <p:sp>
          <p:nvSpPr>
            <p:cNvPr id="52" name="Oval 51"/>
            <p:cNvSpPr/>
            <p:nvPr/>
          </p:nvSpPr>
          <p:spPr>
            <a:xfrm rot="19547048">
              <a:off x="10454964" y="4404988"/>
              <a:ext cx="1440765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19547048">
              <a:off x="10493889" y="4915700"/>
              <a:ext cx="116442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22" name="Group 9221"/>
          <p:cNvGrpSpPr/>
          <p:nvPr/>
        </p:nvGrpSpPr>
        <p:grpSpPr>
          <a:xfrm>
            <a:off x="10360303" y="1746168"/>
            <a:ext cx="1363597" cy="1344260"/>
            <a:chOff x="10360303" y="1941484"/>
            <a:chExt cx="1363597" cy="1344260"/>
          </a:xfrm>
        </p:grpSpPr>
        <p:sp>
          <p:nvSpPr>
            <p:cNvPr id="55" name="Oval 54"/>
            <p:cNvSpPr/>
            <p:nvPr/>
          </p:nvSpPr>
          <p:spPr>
            <a:xfrm rot="2696471">
              <a:off x="10906509" y="1941484"/>
              <a:ext cx="81739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 rot="2696471">
              <a:off x="10794683" y="2495295"/>
              <a:ext cx="576623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2696471">
              <a:off x="10360303" y="2874936"/>
              <a:ext cx="576623" cy="410808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40807" y="5863233"/>
            <a:ext cx="390363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Convolution: </a:t>
            </a:r>
            <a:r>
              <a:rPr lang="en-BE" dirty="0">
                <a:latin typeface="Inconsolata" panose="00000509000000000000" pitchFamily="49" charset="0"/>
              </a:rPr>
              <a:t>050_convolution.ipynb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77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Second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2D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array with</a:t>
            </a:r>
            <a:br>
              <a:rPr lang="en-BE" sz="1800" dirty="0"/>
            </a:br>
            <a:r>
              <a:rPr lang="en-BE" sz="1800" dirty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convolutional neural network (CNN)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28 </a:t>
            </a:r>
            <a:r>
              <a:rPr lang="en-BE" sz="1800" dirty="0">
                <a:sym typeface="Symbol" panose="05050102010706020507" pitchFamily="18" charset="2"/>
              </a:rPr>
              <a:t></a:t>
            </a:r>
            <a:r>
              <a:rPr lang="en-BE" sz="1800" dirty="0"/>
              <a:t> 28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CNN layer with 32 filters 3 </a:t>
            </a:r>
            <a:r>
              <a:rPr lang="en-BE" sz="1800" dirty="0">
                <a:sym typeface="Symbol" panose="05050102010706020507" pitchFamily="18" charset="2"/>
              </a:rPr>
              <a:t></a:t>
            </a:r>
            <a:r>
              <a:rPr lang="en-BE" sz="1800" dirty="0"/>
              <a:t>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flatten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SoftMax activation function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54</a:t>
            </a:fld>
            <a:endParaRPr lang="en-US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7475958" y="181242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75909" y="1341113"/>
            <a:ext cx="7917552" cy="1318567"/>
            <a:chOff x="4275909" y="3762102"/>
            <a:chExt cx="7917552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91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</a:t>
              </a:r>
              <a:r>
                <a:rPr lang="en-BE" dirty="0">
                  <a:latin typeface="Inconsolata" panose="00000509000000000000" pitchFamily="49" charset="0"/>
                </a:rPr>
                <a:t>[</a:t>
              </a:r>
              <a:r>
                <a:rPr lang="en-GB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</a:t>
              </a:r>
              <a:r>
                <a:rPr lang="en-BE" dirty="0">
                  <a:latin typeface="Inconsolata" panose="00000509000000000000" pitchFamily="49" charset="0"/>
                </a:rPr>
                <a:t>...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0.951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0.533</a:t>
              </a:r>
              <a:r>
                <a:rPr lang="nl-NL" dirty="0">
                  <a:latin typeface="Inconsolata" panose="00000509000000000000" pitchFamily="49" charset="0"/>
                </a:rPr>
                <a:t>,</a:t>
              </a:r>
              <a:r>
                <a:rPr lang="en-BE" dirty="0">
                  <a:latin typeface="Inconsolata" panose="00000509000000000000" pitchFamily="49" charset="0"/>
                </a:rPr>
                <a:t>...,</a:t>
              </a:r>
              <a:r>
                <a:rPr lang="nl-NL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</a:t>
              </a:r>
              <a:r>
                <a:rPr lang="en-BE" dirty="0">
                  <a:latin typeface="Inconsolata" panose="00000509000000000000" pitchFamily="49" charset="0"/>
                </a:rPr>
                <a:t>]</a:t>
              </a:r>
              <a:r>
                <a:rPr lang="nl-NL" dirty="0">
                  <a:latin typeface="Inconsolata" panose="00000509000000000000" pitchFamily="49" charset="0"/>
                </a:rPr>
                <a:t>], dtype=</a:t>
              </a:r>
              <a:r>
                <a:rPr lang="en-BE" dirty="0">
                  <a:latin typeface="Inconsolata" panose="00000509000000000000" pitchFamily="49" charset="0"/>
                </a:rPr>
                <a:t>float32</a:t>
              </a:r>
              <a:r>
                <a:rPr lang="nl-NL" dirty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10940" y="26713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09687" y="3199712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array([ 0, 0, </a:t>
              </a:r>
              <a:r>
                <a:rPr lang="en-BE" dirty="0">
                  <a:latin typeface="Inconsolata" panose="00000509000000000000" pitchFamily="49" charset="0"/>
                </a:rPr>
                <a:t>0, 0, 0, 1, 0, 0, 0, 0</a:t>
              </a:r>
              <a:r>
                <a:rPr lang="nl-NL" dirty="0">
                  <a:latin typeface="Inconsolata" panose="00000509000000000000" pitchFamily="49" charset="0"/>
                </a:rPr>
                <a:t>], 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7063" y="4885782"/>
            <a:ext cx="540404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Convolutional neural network: </a:t>
            </a:r>
            <a:r>
              <a:rPr lang="en-BE" dirty="0">
                <a:latin typeface="Inconsolata" panose="00000509000000000000" pitchFamily="49" charset="0"/>
              </a:rPr>
              <a:t>060_mnist_cnn.ipynb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06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Task: sentiment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Input data</a:t>
            </a:r>
          </a:p>
          <a:p>
            <a:pPr lvl="1"/>
            <a:r>
              <a:rPr lang="en-BE" dirty="0"/>
              <a:t>movie review (English)</a:t>
            </a:r>
          </a:p>
          <a:p>
            <a:r>
              <a:rPr lang="en-BE" dirty="0"/>
              <a:t>Output data</a:t>
            </a:r>
          </a:p>
          <a:p>
            <a:pPr lvl="1"/>
            <a:endParaRPr lang="en-BE" dirty="0"/>
          </a:p>
          <a:p>
            <a:r>
              <a:rPr lang="en-BE" dirty="0"/>
              <a:t>Training examples</a:t>
            </a:r>
          </a:p>
          <a:p>
            <a:r>
              <a:rPr lang="en-BE" dirty="0"/>
              <a:t>Test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58240" y="5408023"/>
            <a:ext cx="54890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Explore the data: </a:t>
            </a:r>
            <a:r>
              <a:rPr lang="en-BE" dirty="0">
                <a:latin typeface="Inconsolata" panose="00000509000000000000" pitchFamily="49" charset="0"/>
              </a:rPr>
              <a:t>070_imdb_data_exploration.ipynb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54925" y="3047277"/>
            <a:ext cx="1231704" cy="769441"/>
            <a:chOff x="1854925" y="3047277"/>
            <a:chExt cx="1231704" cy="769441"/>
          </a:xfrm>
        </p:grpSpPr>
        <p:pic>
          <p:nvPicPr>
            <p:cNvPr id="2050" name="Picture 2" descr="Image result for happy smiley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06"/>
            <a:stretch/>
          </p:blipFill>
          <p:spPr bwMode="auto">
            <a:xfrm>
              <a:off x="1854925" y="3217158"/>
              <a:ext cx="432344" cy="449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Image result for sad smiley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63" t="5881" r="7637" b="14709"/>
            <a:stretch/>
          </p:blipFill>
          <p:spPr bwMode="auto">
            <a:xfrm>
              <a:off x="2621280" y="3213464"/>
              <a:ext cx="465349" cy="45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228091" y="3047277"/>
              <a:ext cx="45236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4400" dirty="0"/>
                <a:t>/</a:t>
              </a:r>
              <a:endParaRPr lang="en-US" sz="4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68927" y="1898069"/>
            <a:ext cx="7293336" cy="26160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Inconsolata" panose="00000509000000000000" pitchFamily="49" charset="0"/>
              </a:rPr>
              <a:t>&lt;start&gt; this film was just brilliant casting location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scenery story direction everyone's really suited the part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they played and you could just imagine being there Robert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 err="1">
                <a:latin typeface="Inconsolata" panose="00000509000000000000" pitchFamily="49" charset="0"/>
              </a:rPr>
              <a:t>redford's</a:t>
            </a:r>
            <a:r>
              <a:rPr lang="en-GB" dirty="0">
                <a:latin typeface="Inconsolata" panose="00000509000000000000" pitchFamily="49" charset="0"/>
              </a:rPr>
              <a:t> is an amazing actor and now the same being director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 err="1">
                <a:latin typeface="Inconsolata" panose="00000509000000000000" pitchFamily="49" charset="0"/>
              </a:rPr>
              <a:t>norman's</a:t>
            </a:r>
            <a:r>
              <a:rPr lang="en-GB" dirty="0">
                <a:latin typeface="Inconsolata" panose="00000509000000000000" pitchFamily="49" charset="0"/>
              </a:rPr>
              <a:t> father came from the same </a:t>
            </a:r>
            <a:r>
              <a:rPr lang="en-GB" dirty="0" err="1">
                <a:latin typeface="Inconsolata" panose="00000509000000000000" pitchFamily="49" charset="0"/>
              </a:rPr>
              <a:t>scottish</a:t>
            </a:r>
            <a:r>
              <a:rPr lang="en-GB" dirty="0">
                <a:latin typeface="Inconsolata" panose="00000509000000000000" pitchFamily="49" charset="0"/>
              </a:rPr>
              <a:t> island as myself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so </a:t>
            </a:r>
            <a:r>
              <a:rPr lang="en-GB" dirty="0" err="1">
                <a:latin typeface="Inconsolata" panose="00000509000000000000" pitchFamily="49" charset="0"/>
              </a:rPr>
              <a:t>i</a:t>
            </a:r>
            <a:r>
              <a:rPr lang="en-GB" dirty="0">
                <a:latin typeface="Inconsolata" panose="00000509000000000000" pitchFamily="49" charset="0"/>
              </a:rPr>
              <a:t> loved the fact there was a real connection with this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film the witty remarks throughout the film were great it was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just brilliant so much that </a:t>
            </a:r>
            <a:r>
              <a:rPr lang="en-GB" dirty="0" err="1">
                <a:latin typeface="Inconsolata" panose="00000509000000000000" pitchFamily="49" charset="0"/>
              </a:rPr>
              <a:t>i</a:t>
            </a:r>
            <a:r>
              <a:rPr lang="en-GB" dirty="0">
                <a:latin typeface="Inconsolata" panose="00000509000000000000" pitchFamily="49" charset="0"/>
              </a:rPr>
              <a:t> bought the film as soon as it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BE" dirty="0">
                <a:latin typeface="Inconsolata" panose="00000509000000000000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92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</a:t>
            </a:r>
            <a:r>
              <a:rPr lang="en-US" dirty="0" err="1"/>
              <a:t>embeddings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97030" y="2716698"/>
            <a:ext cx="1617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unwieldy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semantics</a:t>
            </a:r>
          </a:p>
        </p:txBody>
      </p:sp>
      <p:pic>
        <p:nvPicPr>
          <p:cNvPr id="1028" name="Picture 4" descr="wmd - Cop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25" y="1855013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03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remember?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Manage history, network learns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to remember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to forget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Long-term correlations!</a:t>
            </a:r>
          </a:p>
          <a:p>
            <a:endParaRPr lang="en-US" dirty="0"/>
          </a:p>
          <a:p>
            <a:r>
              <a:rPr lang="en-US" dirty="0"/>
              <a:t>Use, e.g.,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LSTM (Long Short-Term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GRU (Gated Recurrent Unit)</a:t>
            </a:r>
          </a:p>
          <a:p>
            <a:endParaRPr lang="en-US" dirty="0"/>
          </a:p>
          <a:p>
            <a:r>
              <a:rPr lang="en-US" dirty="0"/>
              <a:t>Deal with variable length input and/or output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57</a:t>
            </a:fld>
            <a:endParaRPr lang="en-US"/>
          </a:p>
        </p:txBody>
      </p:sp>
      <p:pic>
        <p:nvPicPr>
          <p:cNvPr id="4098" name="Picture 2" descr="https://cdn-images-1.medium.com/max/800/1*7oE-4Wg6bZ7u8yDf5cjJP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2355675"/>
            <a:ext cx="6172200" cy="213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49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Recurrent Unit (GRU)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Update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Reset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Current memory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Final memory/output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07945" y="2419350"/>
                <a:ext cx="2419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5" y="2419350"/>
                <a:ext cx="2419317" cy="276999"/>
              </a:xfrm>
              <a:prstGeom prst="rect">
                <a:avLst/>
              </a:prstGeom>
              <a:blipFill>
                <a:blip r:embed="rId2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07945" y="3276212"/>
                <a:ext cx="231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5" y="3276212"/>
                <a:ext cx="2316210" cy="276999"/>
              </a:xfrm>
              <a:prstGeom prst="rect">
                <a:avLst/>
              </a:prstGeom>
              <a:blipFill>
                <a:blip r:embed="rId3"/>
                <a:stretch>
                  <a:fillRect l="-78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07944" y="4118399"/>
                <a:ext cx="3096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4" y="4118399"/>
                <a:ext cx="3096617" cy="276999"/>
              </a:xfrm>
              <a:prstGeom prst="rect">
                <a:avLst/>
              </a:prstGeom>
              <a:blipFill>
                <a:blip r:embed="rId4"/>
                <a:stretch>
                  <a:fillRect l="-1378" t="-22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07943" y="4880011"/>
                <a:ext cx="31679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3" y="4880011"/>
                <a:ext cx="3167983" cy="276999"/>
              </a:xfrm>
              <a:prstGeom prst="rect">
                <a:avLst/>
              </a:prstGeom>
              <a:blipFill>
                <a:blip r:embed="rId5"/>
                <a:stretch>
                  <a:fillRect l="-2692" t="-2222" r="-38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https://cdn-images-1.medium.com/max/800/1*6eNTqLzQ08AABo-STFNiBw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" r="527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9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5" grpId="0"/>
      <p:bldP spid="7" grpId="0"/>
      <p:bldP spid="8" grpId="0"/>
      <p:bldP spid="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BE" dirty="0"/>
              <a:t>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</a:t>
            </a:r>
            <a:r>
              <a:rPr lang="en-US" sz="1800" dirty="0"/>
              <a:t> padded </a:t>
            </a:r>
            <a:r>
              <a:rPr lang="en-BE" sz="1800" dirty="0"/>
              <a:t>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</a:t>
            </a:r>
            <a:r>
              <a:rPr lang="en-US" sz="1800" dirty="0"/>
              <a:t>0 or 1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</a:t>
            </a:r>
            <a:r>
              <a:rPr lang="en-US" sz="2000" dirty="0"/>
              <a:t>recurrent</a:t>
            </a:r>
            <a:r>
              <a:rPr lang="en-BE" sz="2000" dirty="0"/>
              <a:t> neural network (</a:t>
            </a:r>
            <a:r>
              <a:rPr lang="en-US" sz="2000" dirty="0"/>
              <a:t>GRU</a:t>
            </a:r>
            <a:r>
              <a:rPr lang="en-BE" sz="20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100</a:t>
            </a:r>
            <a:r>
              <a:rPr lang="en-BE" sz="1800" dirty="0"/>
              <a:t> inputs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embedding layer, 5,000 words, 64 element representation length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GRU</a:t>
            </a:r>
            <a:r>
              <a:rPr lang="en-BE" sz="1800" dirty="0"/>
              <a:t> layer</a:t>
            </a:r>
            <a:r>
              <a:rPr lang="en-US" sz="1800" dirty="0"/>
              <a:t>,</a:t>
            </a:r>
            <a:r>
              <a:rPr lang="en-BE" sz="1800" dirty="0"/>
              <a:t> </a:t>
            </a:r>
            <a:r>
              <a:rPr lang="en-US" sz="1800" dirty="0"/>
              <a:t>64 units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dropout layer, rate = 0.5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dense layer, 1 output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sigmoid activation function</a:t>
            </a:r>
            <a:endParaRPr lang="en-BE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59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47063" y="4885782"/>
            <a:ext cx="478368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Recurrent</a:t>
            </a:r>
            <a:r>
              <a:rPr lang="en-BE" dirty="0"/>
              <a:t> neural network: </a:t>
            </a:r>
            <a:r>
              <a:rPr lang="en-BE" dirty="0">
                <a:latin typeface="Inconsolata" panose="00000509000000000000" pitchFamily="49" charset="0"/>
              </a:rPr>
              <a:t>0</a:t>
            </a:r>
            <a:r>
              <a:rPr lang="en-US" dirty="0">
                <a:latin typeface="Inconsolata" panose="00000509000000000000" pitchFamily="49" charset="0"/>
              </a:rPr>
              <a:t>8</a:t>
            </a:r>
            <a:r>
              <a:rPr lang="en-BE" dirty="0">
                <a:latin typeface="Inconsolata" panose="00000509000000000000" pitchFamily="49" charset="0"/>
              </a:rPr>
              <a:t>0_</a:t>
            </a:r>
            <a:r>
              <a:rPr lang="en-US" dirty="0" err="1">
                <a:latin typeface="Inconsolata" panose="00000509000000000000" pitchFamily="49" charset="0"/>
              </a:rPr>
              <a:t>imdb_rnn</a:t>
            </a:r>
            <a:r>
              <a:rPr lang="en-US" dirty="0">
                <a:latin typeface="Inconsolata" panose="00000509000000000000" pitchFamily="49" charset="0"/>
              </a:rPr>
              <a:t>.</a:t>
            </a:r>
            <a:r>
              <a:rPr lang="en-BE" dirty="0">
                <a:latin typeface="Inconsolata" panose="00000509000000000000" pitchFamily="49" charset="0"/>
              </a:rPr>
              <a:t>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0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Object recognition</a:t>
            </a:r>
          </a:p>
          <a:p>
            <a:r>
              <a:rPr lang="en-US" dirty="0">
                <a:hlinkClick r:id="rId2"/>
              </a:rPr>
              <a:t>https://ai.googleblog.com/2014/09/building-deeper-understanding-of-images.html</a:t>
            </a:r>
            <a:endParaRPr lang="en-US" dirty="0"/>
          </a:p>
        </p:txBody>
      </p:sp>
      <p:pic>
        <p:nvPicPr>
          <p:cNvPr id="2052" name="Picture 4" descr="Automatic Object Detection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8" r="430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5197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InspiroBot</a:t>
            </a:r>
            <a:r>
              <a:rPr lang="en-US" dirty="0"/>
              <a:t> </a:t>
            </a:r>
            <a:r>
              <a:rPr lang="en-US" sz="1500" dirty="0"/>
              <a:t>(</a:t>
            </a:r>
            <a:r>
              <a:rPr lang="en-US" sz="1500" dirty="0">
                <a:hlinkClick r:id="rId2"/>
              </a:rPr>
              <a:t>http://inspirobot.me/</a:t>
            </a:r>
            <a:r>
              <a:rPr lang="en-US" sz="1500" dirty="0"/>
              <a:t>)</a:t>
            </a:r>
            <a:endParaRPr lang="en-US" dirty="0"/>
          </a:p>
          <a:p>
            <a:pPr lvl="1"/>
            <a:r>
              <a:rPr lang="en-US" sz="1500" i="1" dirty="0"/>
              <a:t>"I am an artificial intelligence dedicated to generating unlimited amounts of unique inspirational quotes for endless enrichment of pointless human existence".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42" y="3266982"/>
            <a:ext cx="2085696" cy="2085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43" y="3645024"/>
            <a:ext cx="2247714" cy="2247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25" y="2996952"/>
            <a:ext cx="2193708" cy="219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4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consistent, elegant API</a:t>
            </a:r>
          </a:p>
          <a:p>
            <a:pPr lvl="1"/>
            <a:r>
              <a:rPr lang="en-US" dirty="0"/>
              <a:t>restricted to classic machine learning</a:t>
            </a:r>
          </a:p>
          <a:p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very versatile</a:t>
            </a:r>
          </a:p>
          <a:p>
            <a:pPr lvl="1"/>
            <a:r>
              <a:rPr lang="en-US" dirty="0"/>
              <a:t>offers access to TensorFlow backend for low-level</a:t>
            </a:r>
          </a:p>
          <a:p>
            <a:r>
              <a:rPr lang="en-US" dirty="0"/>
              <a:t>Consider using pre-trained networks</a:t>
            </a:r>
          </a:p>
          <a:p>
            <a:r>
              <a:rPr lang="en-US" dirty="0"/>
              <a:t>Success depends on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i="1" dirty="0">
                <a:solidFill>
                  <a:srgbClr val="C00000"/>
                </a:solidFill>
              </a:rPr>
              <a:t>understanding algorithms!</a:t>
            </a:r>
          </a:p>
          <a:p>
            <a:r>
              <a:rPr lang="en-US" dirty="0"/>
              <a:t>Success also depends on</a:t>
            </a:r>
            <a:br>
              <a:rPr lang="en-US" dirty="0"/>
            </a:br>
            <a:r>
              <a:rPr lang="en-US" dirty="0"/>
              <a:t>       </a:t>
            </a:r>
            <a:r>
              <a:rPr lang="en-US" i="1" dirty="0">
                <a:solidFill>
                  <a:srgbClr val="C00000"/>
                </a:solidFill>
              </a:rPr>
              <a:t>understanding data &amp; domain!</a:t>
            </a:r>
            <a:endParaRPr lang="en-US" dirty="0"/>
          </a:p>
          <a:p>
            <a:r>
              <a:rPr lang="en-US" dirty="0"/>
              <a:t>Many things to explore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742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Hands-on machine learning with </a:t>
            </a:r>
            <a:r>
              <a:rPr lang="en-US" i="1" dirty="0" err="1"/>
              <a:t>scikit</a:t>
            </a:r>
            <a:r>
              <a:rPr lang="en-US" i="1" dirty="0"/>
              <a:t>-learn &amp; TensorFlow</a:t>
            </a:r>
            <a:br>
              <a:rPr lang="en-US" dirty="0"/>
            </a:br>
            <a:r>
              <a:rPr lang="en-US" dirty="0" err="1"/>
              <a:t>Aurélien</a:t>
            </a:r>
            <a:r>
              <a:rPr lang="en-US" dirty="0"/>
              <a:t> </a:t>
            </a:r>
            <a:r>
              <a:rPr lang="en-US" dirty="0" err="1"/>
              <a:t>Géron</a:t>
            </a:r>
            <a:br>
              <a:rPr lang="en-US" dirty="0"/>
            </a:br>
            <a:r>
              <a:rPr lang="en-US" dirty="0"/>
              <a:t>O'Reilly, 2017</a:t>
            </a:r>
          </a:p>
          <a:p>
            <a:r>
              <a:rPr lang="en-US" dirty="0"/>
              <a:t>Excellent </a:t>
            </a:r>
            <a:r>
              <a:rPr lang="en-US" dirty="0" err="1"/>
              <a:t>keras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400" dirty="0">
                <a:hlinkClick r:id="rId2"/>
              </a:rPr>
              <a:t>https://github.com/leriomaggio/deep-learning-keras-tensorflow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78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Reinforcement learning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/>
              <a:t>Learning to play Break Out</a:t>
            </a:r>
          </a:p>
          <a:p>
            <a:r>
              <a:rPr lang="en-US" dirty="0">
                <a:hlinkClick r:id="rId2"/>
              </a:rPr>
              <a:t>https://www.youtube.com/watch?v=V1eYniJ0Rnk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7</a:t>
            </a:fld>
            <a:endParaRPr lang="en-US"/>
          </a:p>
        </p:txBody>
      </p:sp>
      <p:pic>
        <p:nvPicPr>
          <p:cNvPr id="6146" name="Picture 2" descr="https://i.ytimg.com/vi/V1eYniJ0Rnk/maxresdefault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11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Clustering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4205" b="2420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/>
              <a:t>Crime prediction using k-means clustering</a:t>
            </a:r>
          </a:p>
          <a:p>
            <a:r>
              <a:rPr lang="en-US" dirty="0">
                <a:hlinkClick r:id="rId3"/>
              </a:rPr>
              <a:t>http://www.grdjournals.com/uploads/article/GRDJE/V02/I05/0176/GRDJEV02I050176.pdf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1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Applications in 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42288">
            <a:off x="5669279" y="2174425"/>
            <a:ext cx="4894761" cy="23328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23078">
            <a:off x="6285548" y="1023394"/>
            <a:ext cx="5131390" cy="15858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75860">
            <a:off x="652476" y="1956171"/>
            <a:ext cx="5390469" cy="20039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98512">
            <a:off x="1387941" y="3627307"/>
            <a:ext cx="3919537" cy="2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838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2692</Words>
  <Application>Microsoft Office PowerPoint</Application>
  <PresentationFormat>Widescreen</PresentationFormat>
  <Paragraphs>662</Paragraphs>
  <Slides>62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Arial</vt:lpstr>
      <vt:lpstr>Calibri</vt:lpstr>
      <vt:lpstr>Cambria Math</vt:lpstr>
      <vt:lpstr>Courier New</vt:lpstr>
      <vt:lpstr>FlandersArtSans-Bold</vt:lpstr>
      <vt:lpstr>FlandersArtSans-Medium</vt:lpstr>
      <vt:lpstr>FlandersArtSans-Regular</vt:lpstr>
      <vt:lpstr>Inconsolata</vt:lpstr>
      <vt:lpstr>1_Office Theme</vt:lpstr>
      <vt:lpstr>Python for machine learning</vt:lpstr>
      <vt:lpstr>PowerPoint Presentation</vt:lpstr>
      <vt:lpstr>Introduction</vt:lpstr>
      <vt:lpstr>Machine learning tasks</vt:lpstr>
      <vt:lpstr>Regression</vt:lpstr>
      <vt:lpstr>Classification</vt:lpstr>
      <vt:lpstr>Reinforcement learning</vt:lpstr>
      <vt:lpstr>Clustering</vt:lpstr>
      <vt:lpstr>Applications in science</vt:lpstr>
      <vt:lpstr>Machine learning algorithms</vt:lpstr>
      <vt:lpstr>Issues</vt:lpstr>
      <vt:lpstr>Reasons for failure</vt:lpstr>
      <vt:lpstr>Frameworks</vt:lpstr>
      <vt:lpstr>Data pipelines</vt:lpstr>
      <vt:lpstr>Supervised learning: methodology</vt:lpstr>
      <vt:lpstr>scikit-learn</vt:lpstr>
      <vt:lpstr>scikit-learn</vt:lpstr>
      <vt:lpstr>Machine learning tasks</vt:lpstr>
      <vt:lpstr>Data set</vt:lpstr>
      <vt:lpstr>World happiness</vt:lpstr>
      <vt:lpstr>Task 1</vt:lpstr>
      <vt:lpstr>Let's peek…</vt:lpstr>
      <vt:lpstr>Missing values?</vt:lpstr>
      <vt:lpstr>Extracting data</vt:lpstr>
      <vt:lpstr>Numerical attributes pipeline</vt:lpstr>
      <vt:lpstr>Categorical attribute pipeline</vt:lpstr>
      <vt:lpstr>Combining pipelines &amp; execution</vt:lpstr>
      <vt:lpstr>Training &amp; prediction</vt:lpstr>
      <vt:lpstr>Score &amp; errors</vt:lpstr>
      <vt:lpstr>Fine tuning</vt:lpstr>
      <vt:lpstr>Training result</vt:lpstr>
      <vt:lpstr>Testing the model</vt:lpstr>
      <vt:lpstr>Test result</vt:lpstr>
      <vt:lpstr>Task 2</vt:lpstr>
      <vt:lpstr>Data preparation</vt:lpstr>
      <vt:lpstr>Training &amp; scoring</vt:lpstr>
      <vt:lpstr>Testing the model</vt:lpstr>
      <vt:lpstr>Actually…</vt:lpstr>
      <vt:lpstr>Data set properties</vt:lpstr>
      <vt:lpstr>Task 3</vt:lpstr>
      <vt:lpstr>Data preparation &amp; Training</vt:lpstr>
      <vt:lpstr>Examine clusters</vt:lpstr>
      <vt:lpstr>And the winners are…</vt:lpstr>
      <vt:lpstr>Keras</vt:lpstr>
      <vt:lpstr>Keras</vt:lpstr>
      <vt:lpstr>From neurons to ANNs</vt:lpstr>
      <vt:lpstr>Multilayer network</vt:lpstr>
      <vt:lpstr>Training: backpropagation</vt:lpstr>
      <vt:lpstr>Task: handwritten digit recognition</vt:lpstr>
      <vt:lpstr>First approach</vt:lpstr>
      <vt:lpstr>Deep neural networks</vt:lpstr>
      <vt:lpstr>Convolutional neural networks</vt:lpstr>
      <vt:lpstr>Convolution examples</vt:lpstr>
      <vt:lpstr>Second approach</vt:lpstr>
      <vt:lpstr>Task: sentiment classification</vt:lpstr>
      <vt:lpstr>Word embedding</vt:lpstr>
      <vt:lpstr>How to remember?</vt:lpstr>
      <vt:lpstr>Gated Recurrent Unit (GRU)</vt:lpstr>
      <vt:lpstr>Approach</vt:lpstr>
      <vt:lpstr>Caveat</vt:lpstr>
      <vt:lpstr>Conclusions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Learning/AI</dc:title>
  <dc:creator>Geert Jan Bex</dc:creator>
  <cp:lastModifiedBy>Geert Jan Bex</cp:lastModifiedBy>
  <cp:revision>108</cp:revision>
  <dcterms:created xsi:type="dcterms:W3CDTF">2019-05-02T08:06:12Z</dcterms:created>
  <dcterms:modified xsi:type="dcterms:W3CDTF">2020-03-24T08:55:01Z</dcterms:modified>
</cp:coreProperties>
</file>