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73" r:id="rId15"/>
    <p:sldId id="276" r:id="rId16"/>
    <p:sldId id="751" r:id="rId17"/>
    <p:sldId id="263" r:id="rId18"/>
    <p:sldId id="761" r:id="rId19"/>
    <p:sldId id="754" r:id="rId20"/>
    <p:sldId id="779" r:id="rId21"/>
    <p:sldId id="762" r:id="rId22"/>
    <p:sldId id="755" r:id="rId23"/>
    <p:sldId id="760" r:id="rId24"/>
    <p:sldId id="756" r:id="rId25"/>
    <p:sldId id="757" r:id="rId26"/>
    <p:sldId id="758" r:id="rId27"/>
    <p:sldId id="759" r:id="rId28"/>
    <p:sldId id="763" r:id="rId29"/>
    <p:sldId id="764" r:id="rId30"/>
    <p:sldId id="765" r:id="rId31"/>
    <p:sldId id="766" r:id="rId32"/>
    <p:sldId id="768" r:id="rId33"/>
    <p:sldId id="767" r:id="rId34"/>
    <p:sldId id="771" r:id="rId35"/>
    <p:sldId id="772" r:id="rId36"/>
    <p:sldId id="773" r:id="rId37"/>
    <p:sldId id="774" r:id="rId38"/>
    <p:sldId id="775" r:id="rId39"/>
    <p:sldId id="776" r:id="rId40"/>
    <p:sldId id="777" r:id="rId41"/>
    <p:sldId id="778" r:id="rId42"/>
    <p:sldId id="780" r:id="rId43"/>
    <p:sldId id="781" r:id="rId44"/>
    <p:sldId id="783" r:id="rId45"/>
    <p:sldId id="264" r:id="rId46"/>
    <p:sldId id="270" r:id="rId47"/>
    <p:sldId id="271" r:id="rId48"/>
    <p:sldId id="272" r:id="rId49"/>
    <p:sldId id="279" r:id="rId50"/>
    <p:sldId id="280" r:id="rId51"/>
    <p:sldId id="275" r:id="rId52"/>
    <p:sldId id="278" r:id="rId53"/>
    <p:sldId id="269" r:id="rId54"/>
    <p:sldId id="282" r:id="rId55"/>
    <p:sldId id="283" r:id="rId56"/>
    <p:sldId id="286" r:id="rId57"/>
    <p:sldId id="287" r:id="rId58"/>
    <p:sldId id="285" r:id="rId59"/>
    <p:sldId id="288" r:id="rId60"/>
    <p:sldId id="284" r:id="rId61"/>
    <p:sldId id="769" r:id="rId62"/>
    <p:sldId id="77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09F8CD-7950-4357-AE6E-4FA8C309AE03}">
          <p14:sldIdLst>
            <p14:sldId id="257"/>
            <p14:sldId id="281"/>
            <p14:sldId id="258"/>
            <p14:sldId id="259"/>
            <p14:sldId id="260"/>
            <p14:sldId id="261"/>
            <p14:sldId id="266"/>
            <p14:sldId id="265"/>
            <p14:sldId id="274"/>
            <p14:sldId id="267"/>
            <p14:sldId id="277"/>
            <p14:sldId id="268"/>
            <p14:sldId id="262"/>
            <p14:sldId id="273"/>
            <p14:sldId id="276"/>
          </p14:sldIdLst>
        </p14:section>
        <p14:section name="scikit-learn" id="{82873838-D687-4616-BE1C-69F7C2075341}">
          <p14:sldIdLst>
            <p14:sldId id="751"/>
            <p14:sldId id="263"/>
            <p14:sldId id="761"/>
            <p14:sldId id="754"/>
            <p14:sldId id="779"/>
            <p14:sldId id="762"/>
            <p14:sldId id="755"/>
            <p14:sldId id="760"/>
            <p14:sldId id="756"/>
            <p14:sldId id="757"/>
            <p14:sldId id="758"/>
            <p14:sldId id="759"/>
            <p14:sldId id="763"/>
            <p14:sldId id="764"/>
            <p14:sldId id="765"/>
            <p14:sldId id="766"/>
            <p14:sldId id="768"/>
            <p14:sldId id="767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80"/>
            <p14:sldId id="781"/>
          </p14:sldIdLst>
        </p14:section>
        <p14:section name="Keras" id="{9F3F42B8-B707-44BB-A726-56CA00C9AC2D}">
          <p14:sldIdLst>
            <p14:sldId id="783"/>
            <p14:sldId id="264"/>
            <p14:sldId id="270"/>
            <p14:sldId id="271"/>
            <p14:sldId id="272"/>
            <p14:sldId id="279"/>
            <p14:sldId id="280"/>
            <p14:sldId id="275"/>
            <p14:sldId id="278"/>
            <p14:sldId id="269"/>
            <p14:sldId id="282"/>
            <p14:sldId id="283"/>
            <p14:sldId id="286"/>
            <p14:sldId id="287"/>
            <p14:sldId id="285"/>
            <p14:sldId id="288"/>
          </p14:sldIdLst>
        </p14:section>
        <p14:section name="Conclusions" id="{A9B2E2E8-EE28-4C08-9F33-76B98F6A83CB}">
          <p14:sldIdLst>
            <p14:sldId id="284"/>
            <p14:sldId id="769"/>
            <p14:sldId id="7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2" autoAdjust="0"/>
    <p:restoredTop sz="95597" autoAdjust="0"/>
  </p:normalViewPr>
  <p:slideViewPr>
    <p:cSldViewPr snapToGrid="0">
      <p:cViewPr varScale="1">
        <p:scale>
          <a:sx n="90" d="100"/>
          <a:sy n="90" d="100"/>
        </p:scale>
        <p:origin x="5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2020-01-24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2020-01-24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8662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5046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99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scikit-learn" TargetMode="Externa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orldhappiness.report/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ld_Happiness_Report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machine-learning/tree/master/source-code/keras" TargetMode="Externa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36.png"/><Relationship Id="rId15" Type="http://schemas.openxmlformats.org/officeDocument/2006/relationships/image" Target="../media/image37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riomaggio/deep-learning-keras-tensorflow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Python for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Regression:</a:t>
            </a:r>
            <a:br>
              <a:rPr lang="en-BE" dirty="0"/>
            </a:br>
            <a:r>
              <a:rPr lang="en-BE" dirty="0"/>
              <a:t>Ridge regression, Support Vector Machines, Random Forest,</a:t>
            </a:r>
            <a:br>
              <a:rPr lang="en-BE" dirty="0"/>
            </a:br>
            <a:r>
              <a:rPr lang="en-BE" dirty="0"/>
              <a:t>Multilayer Neural Networks, Deep Neural Networks, ...</a:t>
            </a:r>
          </a:p>
          <a:p>
            <a:endParaRPr lang="en-BE" dirty="0"/>
          </a:p>
          <a:p>
            <a:r>
              <a:rPr lang="en-BE" dirty="0"/>
              <a:t>Classification:</a:t>
            </a:r>
            <a:br>
              <a:rPr lang="en-BE" dirty="0"/>
            </a:br>
            <a:r>
              <a:rPr lang="en-BE" dirty="0"/>
              <a:t>Naive Base, Support Vector Machines,</a:t>
            </a:r>
            <a:br>
              <a:rPr lang="en-BE" dirty="0"/>
            </a:br>
            <a:r>
              <a:rPr lang="en-BE" dirty="0"/>
              <a:t>Random Forest, Multilayer Neural Networks,</a:t>
            </a:r>
            <a:br>
              <a:rPr lang="en-BE" dirty="0"/>
            </a:br>
            <a:r>
              <a:rPr lang="en-BE" dirty="0"/>
              <a:t>Deep Neural Networks, ...</a:t>
            </a:r>
          </a:p>
          <a:p>
            <a:endParaRPr lang="en-BE" dirty="0"/>
          </a:p>
          <a:p>
            <a:r>
              <a:rPr lang="en-BE" dirty="0"/>
              <a:t>Clustering:</a:t>
            </a:r>
            <a:br>
              <a:rPr lang="en-BE" dirty="0"/>
            </a:br>
            <a:r>
              <a:rPr lang="en-BE" dirty="0"/>
              <a:t>k-Means, Hierarchical Clustering, ...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7C55D9-AF40-43E1-95B9-7D63F913EEBC}"/>
              </a:ext>
            </a:extLst>
          </p:cNvPr>
          <p:cNvSpPr/>
          <p:nvPr/>
        </p:nvSpPr>
        <p:spPr>
          <a:xfrm>
            <a:off x="1097279" y="5504786"/>
            <a:ext cx="1247988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3824E-31B2-4CB1-B877-BB0502CF8221}"/>
              </a:ext>
            </a:extLst>
          </p:cNvPr>
          <p:cNvSpPr/>
          <p:nvPr/>
        </p:nvSpPr>
        <p:spPr>
          <a:xfrm>
            <a:off x="1140823" y="3638680"/>
            <a:ext cx="1602377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827CC-711B-44B2-A36E-5EF35AD20D4D}"/>
              </a:ext>
            </a:extLst>
          </p:cNvPr>
          <p:cNvSpPr/>
          <p:nvPr/>
        </p:nvSpPr>
        <p:spPr>
          <a:xfrm>
            <a:off x="1097279" y="2153385"/>
            <a:ext cx="2433321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Many machine learning/AI projects fail</a:t>
            </a:r>
            <a:br>
              <a:rPr lang="en-BE" dirty="0"/>
            </a:br>
            <a:r>
              <a:rPr lang="en-BE" dirty="0"/>
              <a:t>(Gartner claims 85 %)</a:t>
            </a:r>
          </a:p>
          <a:p>
            <a:endParaRPr lang="en-BE" dirty="0"/>
          </a:p>
          <a:p>
            <a:endParaRPr lang="en-BE" dirty="0"/>
          </a:p>
          <a:p>
            <a:r>
              <a:rPr lang="en-BE" dirty="0"/>
              <a:t>Ethics, e.g., Amazon has/had</a:t>
            </a:r>
            <a:br>
              <a:rPr lang="en-BE" dirty="0"/>
            </a:br>
            <a:r>
              <a:rPr lang="en-BE" dirty="0"/>
              <a:t>sub-par employees fired by an AI</a:t>
            </a:r>
            <a:br>
              <a:rPr lang="en-BE" dirty="0"/>
            </a:br>
            <a:r>
              <a:rPr lang="en-BE" dirty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Asking the wrong question</a:t>
            </a:r>
          </a:p>
          <a:p>
            <a:r>
              <a:rPr lang="en-BE" dirty="0"/>
              <a:t>Trying to solve the wrong problem</a:t>
            </a:r>
          </a:p>
          <a:p>
            <a:r>
              <a:rPr lang="en-BE" dirty="0"/>
              <a:t>Not having enough data</a:t>
            </a:r>
          </a:p>
          <a:p>
            <a:r>
              <a:rPr lang="en-BE" dirty="0"/>
              <a:t>Not having the right data</a:t>
            </a:r>
          </a:p>
          <a:p>
            <a:r>
              <a:rPr lang="en-BE" dirty="0"/>
              <a:t>Having too much data</a:t>
            </a:r>
          </a:p>
          <a:p>
            <a:r>
              <a:rPr lang="en-BE" dirty="0"/>
              <a:t>Hiring the wrong people</a:t>
            </a:r>
          </a:p>
          <a:p>
            <a:r>
              <a:rPr lang="en-BE" dirty="0"/>
              <a:t>Using the wrong tools</a:t>
            </a:r>
          </a:p>
          <a:p>
            <a:r>
              <a:rPr lang="en-BE" dirty="0"/>
              <a:t>Not having the right model</a:t>
            </a:r>
          </a:p>
          <a:p>
            <a:r>
              <a:rPr lang="en-BE" dirty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C++</a:t>
            </a:r>
            <a:endParaRPr lang="en-BE" dirty="0"/>
          </a:p>
          <a:p>
            <a:pPr lvl="1"/>
            <a:r>
              <a:rPr lang="en-BE" dirty="0"/>
              <a:t>...</a:t>
            </a:r>
            <a:endParaRPr lang="en-US" dirty="0"/>
          </a:p>
          <a:p>
            <a:r>
              <a:rPr lang="en-US" dirty="0"/>
              <a:t>Many libraries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Data ingestion</a:t>
            </a:r>
          </a:p>
          <a:p>
            <a:pPr lvl="1"/>
            <a:r>
              <a:rPr lang="en-BE" dirty="0"/>
              <a:t>CSV/JSON/XML/H5 files, RDBMS, NoSQL, HTTP,...</a:t>
            </a:r>
          </a:p>
          <a:p>
            <a:r>
              <a:rPr lang="en-BE" dirty="0"/>
              <a:t>Data cleaning</a:t>
            </a:r>
          </a:p>
          <a:p>
            <a:pPr lvl="1"/>
            <a:r>
              <a:rPr lang="en-BE" dirty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filter</a:t>
            </a:r>
          </a:p>
          <a:p>
            <a:pPr lvl="1"/>
            <a:r>
              <a:rPr lang="en-BE" dirty="0"/>
              <a:t>missing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impute</a:t>
            </a:r>
          </a:p>
          <a:p>
            <a:r>
              <a:rPr lang="en-BE" dirty="0"/>
              <a:t>Data transformation</a:t>
            </a:r>
          </a:p>
          <a:p>
            <a:pPr lvl="1"/>
            <a:r>
              <a:rPr lang="en-BE" dirty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/>
                <a:t>Must</a:t>
              </a:r>
              <a:r>
                <a:rPr lang="en-BE" dirty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Select model, e.g., random forest, (deep) neural network, ...</a:t>
            </a:r>
          </a:p>
          <a:p>
            <a:r>
              <a:rPr lang="en-BE" dirty="0"/>
              <a:t>Train model, i.e., determine parameters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training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determine model parameters</a:t>
            </a:r>
          </a:p>
          <a:p>
            <a:pPr lvl="2"/>
            <a:r>
              <a:rPr lang="en-BE" dirty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yardstick to avoid overfitting</a:t>
            </a:r>
          </a:p>
          <a:p>
            <a:r>
              <a:rPr lang="en-BE" dirty="0"/>
              <a:t>Test model</a:t>
            </a:r>
          </a:p>
          <a:p>
            <a:pPr lvl="1"/>
            <a:r>
              <a:rPr lang="en-BE" dirty="0"/>
              <a:t>Data: input + 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model</a:t>
            </a:r>
          </a:p>
          <a:p>
            <a:r>
              <a:rPr lang="en-BE" dirty="0"/>
              <a:t>Production</a:t>
            </a:r>
          </a:p>
          <a:p>
            <a:pPr lvl="1"/>
            <a:r>
              <a:rPr lang="en-BE" dirty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Experiment with underfitting and overfitting:</a:t>
            </a:r>
          </a:p>
          <a:p>
            <a:r>
              <a:rPr lang="en-BE" dirty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https://github.com/gjbex/Python-for-machine-learning/tree/master/source-code/scikit-learn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802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end-to-end framework</a:t>
            </a:r>
          </a:p>
          <a:p>
            <a:pPr lvl="1"/>
            <a:r>
              <a:rPr lang="en-US" dirty="0"/>
              <a:t>data exploration (+ pandas + </a:t>
            </a:r>
            <a:r>
              <a:rPr lang="en-US" dirty="0" err="1"/>
              <a:t>holoviews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preprocessing (+ pandas)</a:t>
            </a:r>
          </a:p>
          <a:p>
            <a:pPr lvl="2"/>
            <a:r>
              <a:rPr lang="en-US" dirty="0"/>
              <a:t>cleaning/missing values</a:t>
            </a:r>
          </a:p>
          <a:p>
            <a:pPr lvl="2"/>
            <a:r>
              <a:rPr lang="en-US" dirty="0"/>
              <a:t>normalization</a:t>
            </a:r>
          </a:p>
          <a:p>
            <a:pPr lvl="1"/>
            <a:r>
              <a:rPr lang="en-US" dirty="0"/>
              <a:t>training</a:t>
            </a:r>
          </a:p>
          <a:p>
            <a:pPr lvl="1"/>
            <a:r>
              <a:rPr lang="en-US" dirty="0"/>
              <a:t>testing</a:t>
            </a:r>
          </a:p>
          <a:p>
            <a:pPr lvl="1"/>
            <a:r>
              <a:rPr lang="en-US" dirty="0"/>
              <a:t>application</a:t>
            </a:r>
          </a:p>
          <a:p>
            <a:r>
              <a:rPr lang="en-US" dirty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03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regression</a:t>
            </a:r>
            <a:r>
              <a:rPr lang="en-US" dirty="0"/>
              <a:t>: predict numerical values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classification</a:t>
            </a:r>
            <a:r>
              <a:rPr lang="en-US" dirty="0"/>
              <a:t>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clustering</a:t>
            </a:r>
            <a:r>
              <a:rPr lang="en-US" dirty="0"/>
              <a:t>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661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World happiness index 2015 &amp; 2016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>
                <a:hlinkClick r:id="rId2"/>
              </a:rPr>
              <a:t>http://worldhappiness.report/</a:t>
            </a:r>
            <a:r>
              <a:rPr lang="en-US" sz="2400" dirty="0"/>
              <a:t>)</a:t>
            </a:r>
            <a:endParaRPr lang="en-US" dirty="0"/>
          </a:p>
          <a:p>
            <a:r>
              <a:rPr lang="en-US" dirty="0"/>
              <a:t>Happiness score for country based on</a:t>
            </a:r>
          </a:p>
          <a:p>
            <a:pPr lvl="1"/>
            <a:r>
              <a:rPr lang="en-US" dirty="0"/>
              <a:t>economic factors (GDP)</a:t>
            </a:r>
          </a:p>
          <a:p>
            <a:pPr lvl="1"/>
            <a:r>
              <a:rPr lang="en-US" dirty="0"/>
              <a:t>family situation (social network)</a:t>
            </a:r>
          </a:p>
          <a:p>
            <a:pPr lvl="1"/>
            <a:r>
              <a:rPr lang="en-US" dirty="0"/>
              <a:t>health care (life expectancy)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 (government corruption)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Geographical region, e.g.,</a:t>
            </a:r>
          </a:p>
          <a:p>
            <a:r>
              <a:rPr lang="en-US" dirty="0"/>
              <a:t>Western Europe, Southern Asia,…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39685" y="3671335"/>
            <a:ext cx="28392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quantitative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39685" y="5449055"/>
            <a:ext cx="28545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6620" y="1324228"/>
            <a:ext cx="19176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training: 2015</a:t>
            </a:r>
            <a:br>
              <a:rPr lang="en-US" sz="2400" dirty="0"/>
            </a:br>
            <a:r>
              <a:rPr lang="en-US" sz="2400" dirty="0"/>
              <a:t>test: 2016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270984" y="1739725"/>
            <a:ext cx="1773242" cy="1465088"/>
            <a:chOff x="6746984" y="1739725"/>
            <a:chExt cx="1773242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1341512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773242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don't touch!</a:t>
              </a:r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7633605" y="2155224"/>
              <a:ext cx="120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All material available on GitHub</a:t>
            </a:r>
          </a:p>
          <a:p>
            <a:pPr lvl="1"/>
            <a:r>
              <a:rPr lang="en-BE" dirty="0"/>
              <a:t>this presentation</a:t>
            </a:r>
          </a:p>
          <a:p>
            <a:pPr lvl="1"/>
            <a:r>
              <a:rPr lang="en-BE" dirty="0"/>
              <a:t>conda environments</a:t>
            </a:r>
          </a:p>
          <a:p>
            <a:pPr lvl="1"/>
            <a:r>
              <a:rPr lang="en-BE" dirty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" b="1001"/>
          <a:stretch/>
        </p:blipFill>
        <p:spPr>
          <a:xfrm>
            <a:off x="1800225" y="1844824"/>
            <a:ext cx="8591550" cy="3888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9936" y="6093297"/>
            <a:ext cx="4442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https://en.wikipedia.org/wiki/World_Happiness_Report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647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pPr lvl="1"/>
            <a:r>
              <a:rPr lang="en-US" dirty="0"/>
              <a:t>region</a:t>
            </a:r>
          </a:p>
          <a:p>
            <a:r>
              <a:rPr lang="en-US" dirty="0"/>
              <a:t>Predict happiness score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459464" y="3105834"/>
            <a:ext cx="229101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9299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1"/>
          <a:stretch/>
        </p:blipFill>
        <p:spPr>
          <a:xfrm>
            <a:off x="1887247" y="1844824"/>
            <a:ext cx="8316416" cy="330758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447928" y="4653136"/>
            <a:ext cx="4896544" cy="1465088"/>
            <a:chOff x="6746984" y="1739725"/>
            <a:chExt cx="4896544" cy="1465088"/>
          </a:xfrm>
        </p:grpSpPr>
        <p:sp>
          <p:nvSpPr>
            <p:cNvPr id="8" name="Rounded Rectangle 7"/>
            <p:cNvSpPr/>
            <p:nvPr/>
          </p:nvSpPr>
          <p:spPr>
            <a:xfrm>
              <a:off x="6974904" y="1739725"/>
              <a:ext cx="4668624" cy="415499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46984" y="2743148"/>
              <a:ext cx="1406154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Rescaling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7450061" y="2155224"/>
              <a:ext cx="1859155" cy="5879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99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890" y="1484785"/>
            <a:ext cx="5818262" cy="35462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437296"/>
            <a:ext cx="4616202" cy="2813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207568" y="5668523"/>
            <a:ext cx="544572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</a:t>
            </a:r>
            <a:r>
              <a:rPr lang="en-US" sz="2800" dirty="0" err="1"/>
              <a:t>NaNs</a:t>
            </a:r>
            <a:r>
              <a:rPr lang="en-US" sz="2800" dirty="0"/>
              <a:t>, otherwise, use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Imputer</a:t>
            </a:r>
          </a:p>
        </p:txBody>
      </p:sp>
    </p:spTree>
    <p:extLst>
      <p:ext uri="{BB962C8B-B14F-4D97-AF65-F5344CB8AC3E}">
        <p14:creationId xmlns:p14="http://schemas.microsoft.com/office/powerpoint/2010/main" val="130115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machine learning pipeline</a:t>
            </a:r>
          </a:p>
          <a:p>
            <a:pPr lvl="1"/>
            <a:r>
              <a:rPr lang="en-US" dirty="0"/>
              <a:t>fit + transform</a:t>
            </a:r>
          </a:p>
          <a:p>
            <a:r>
              <a:rPr lang="en-US" dirty="0"/>
              <a:t>Extracting columns from pandas data frame</a:t>
            </a:r>
            <a:endParaRPr lang="en-BE" dirty="0"/>
          </a:p>
          <a:p>
            <a:r>
              <a:rPr lang="en-BE" dirty="0"/>
              <a:t>Transform data</a:t>
            </a:r>
          </a:p>
          <a:p>
            <a:pPr lvl="1"/>
            <a:r>
              <a:rPr lang="en-BE" dirty="0"/>
              <a:t>scale numerical features to [0, 1]</a:t>
            </a:r>
          </a:p>
          <a:p>
            <a:pPr lvl="1"/>
            <a:r>
              <a:rPr lang="en-BE" dirty="0"/>
              <a:t>one-hot encoding for regions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21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12477" y="2294870"/>
            <a:ext cx="8363272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sklearn.compose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MinMaxScaler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data_2015.columns[5:13]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num_attrs_transformer = ColumnTransformer(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[</a:t>
            </a: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('minimax', MinMaxScaler(), num_attr_names)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63310" y="4365105"/>
            <a:ext cx="2005677" cy="1266295"/>
            <a:chOff x="6963738" y="3252117"/>
            <a:chExt cx="2005677" cy="1266295"/>
          </a:xfrm>
        </p:grpSpPr>
        <p:sp>
          <p:nvSpPr>
            <p:cNvPr id="7" name="TextBox 6"/>
            <p:cNvSpPr txBox="1"/>
            <p:nvPr/>
          </p:nvSpPr>
          <p:spPr>
            <a:xfrm>
              <a:off x="6963738" y="4149080"/>
              <a:ext cx="20056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name of operation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8044102" y="3252117"/>
              <a:ext cx="216023" cy="89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269122" y="4412654"/>
            <a:ext cx="2343911" cy="1220289"/>
            <a:chOff x="6963738" y="3298123"/>
            <a:chExt cx="2343911" cy="1220289"/>
          </a:xfrm>
        </p:grpSpPr>
        <p:sp>
          <p:nvSpPr>
            <p:cNvPr id="12" name="TextBox 11"/>
            <p:cNvSpPr txBox="1"/>
            <p:nvPr/>
          </p:nvSpPr>
          <p:spPr>
            <a:xfrm>
              <a:off x="6963738" y="4149080"/>
              <a:ext cx="23439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operation constructor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7998529" y="3298123"/>
              <a:ext cx="45573" cy="85095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779382" y="4509121"/>
            <a:ext cx="1600118" cy="1122278"/>
            <a:chOff x="6963738" y="3396134"/>
            <a:chExt cx="1600118" cy="1122278"/>
          </a:xfrm>
        </p:grpSpPr>
        <p:sp>
          <p:nvSpPr>
            <p:cNvPr id="20" name="TextBox 19"/>
            <p:cNvSpPr txBox="1"/>
            <p:nvPr/>
          </p:nvSpPr>
          <p:spPr>
            <a:xfrm>
              <a:off x="6963738" y="4149080"/>
              <a:ext cx="16001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column names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0"/>
            </p:cNvCxnSpPr>
            <p:nvPr/>
          </p:nvCxnSpPr>
          <p:spPr>
            <a:xfrm flipH="1" flipV="1">
              <a:off x="7742798" y="3396134"/>
              <a:ext cx="20999" cy="7529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attribute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Extract, then create one-hot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4381483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sklearn.preprocessing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region_transformer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ColumnTransformer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one_hot_encoder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OneHotEncoder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(categories='auto'),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['Region'])</a:t>
            </a:r>
            <a:endParaRPr lang="en-BE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31505" y="2204864"/>
          <a:ext cx="31034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 Europe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43872" y="2204864"/>
          <a:ext cx="56166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Western</a:t>
                      </a:r>
                      <a:r>
                        <a:rPr lang="en-US" baseline="0" dirty="0"/>
                        <a:t> Europe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Northren</a:t>
                      </a:r>
                      <a:r>
                        <a:rPr lang="en-US" dirty="0"/>
                        <a:t>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urved Up Arrow 8"/>
          <p:cNvSpPr/>
          <p:nvPr/>
        </p:nvSpPr>
        <p:spPr>
          <a:xfrm>
            <a:off x="4223792" y="3861048"/>
            <a:ext cx="3168352" cy="43204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pipelines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pipelines must be executed, results combined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data through pipeline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23642"/>
            <a:ext cx="8363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FeatureUnion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transformer_list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region_attr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transformer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901581"/>
            <a:ext cx="836327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63552" y="5358502"/>
            <a:ext cx="1435008" cy="698212"/>
            <a:chOff x="6963738" y="3820200"/>
            <a:chExt cx="1435008" cy="698212"/>
          </a:xfrm>
        </p:grpSpPr>
        <p:sp>
          <p:nvSpPr>
            <p:cNvPr id="8" name="TextBox 7"/>
            <p:cNvSpPr txBox="1"/>
            <p:nvPr/>
          </p:nvSpPr>
          <p:spPr>
            <a:xfrm>
              <a:off x="6963738" y="4149080"/>
              <a:ext cx="14350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 array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7681242" y="3820200"/>
              <a:ext cx="146592" cy="3288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4870504" y="5513660"/>
            <a:ext cx="426911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Ready to start training!</a:t>
            </a:r>
          </a:p>
        </p:txBody>
      </p:sp>
    </p:spTree>
    <p:extLst>
      <p:ext uri="{BB962C8B-B14F-4D97-AF65-F5344CB8AC3E}">
        <p14:creationId xmlns:p14="http://schemas.microsoft.com/office/powerpoint/2010/main" val="367410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sklearn.linear_model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Ridge</a:t>
            </a: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Ridge(alpha=0.5,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train_data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(data_2015['Happiness Score'])</a:t>
            </a: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fr-FR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200" y="570748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47928" y="3128194"/>
            <a:ext cx="1840568" cy="716252"/>
            <a:chOff x="3923928" y="3128194"/>
            <a:chExt cx="1840568" cy="716252"/>
          </a:xfrm>
        </p:grpSpPr>
        <p:grpSp>
          <p:nvGrpSpPr>
            <p:cNvPr id="8" name="Group 7"/>
            <p:cNvGrpSpPr/>
            <p:nvPr/>
          </p:nvGrpSpPr>
          <p:grpSpPr>
            <a:xfrm>
              <a:off x="3923928" y="3128194"/>
              <a:ext cx="1840568" cy="716252"/>
              <a:chOff x="6963738" y="3802160"/>
              <a:chExt cx="1840568" cy="7162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63738" y="4149080"/>
                <a:ext cx="184056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hyperparameters</a:t>
                </a:r>
                <a:endParaRPr lang="en-US" dirty="0"/>
              </a:p>
            </p:txBody>
          </p:sp>
          <p:cxnSp>
            <p:nvCxnSpPr>
              <p:cNvPr id="10" name="Straight Arrow Connector 9"/>
              <p:cNvCxnSpPr>
                <a:stCxn id="9" idx="0"/>
              </p:cNvCxnSpPr>
              <p:nvPr/>
            </p:nvCxnSpPr>
            <p:spPr>
              <a:xfrm flipH="1" flipV="1">
                <a:off x="7323779" y="3802160"/>
                <a:ext cx="560243" cy="3469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/>
            <p:cNvCxnSpPr>
              <a:stCxn id="9" idx="0"/>
            </p:cNvCxnSpPr>
            <p:nvPr/>
          </p:nvCxnSpPr>
          <p:spPr>
            <a:xfrm flipV="1">
              <a:off x="4844212" y="3128194"/>
              <a:ext cx="520120" cy="34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947369" y="4465056"/>
            <a:ext cx="1112688" cy="418680"/>
            <a:chOff x="6367538" y="4099732"/>
            <a:chExt cx="1112688" cy="418680"/>
          </a:xfrm>
        </p:grpSpPr>
        <p:sp>
          <p:nvSpPr>
            <p:cNvPr id="17" name="TextBox 16"/>
            <p:cNvSpPr txBox="1"/>
            <p:nvPr/>
          </p:nvSpPr>
          <p:spPr>
            <a:xfrm>
              <a:off x="6963738" y="4149080"/>
              <a:ext cx="5164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???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6367538" y="4099732"/>
              <a:ext cx="596200" cy="2340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526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  <a:p>
            <a:r>
              <a:rPr lang="en-US" dirty="0"/>
              <a:t>Better: cross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421467" y="1849261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92251" y="1849261"/>
            <a:ext cx="3240360" cy="369332"/>
            <a:chOff x="4427984" y="2204864"/>
            <a:chExt cx="3240360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0.9984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62200" y="2857568"/>
            <a:ext cx="7270411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scores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cross_val_score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X, Y,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cv=10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2200" y="5178630"/>
            <a:ext cx="36827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(-scores)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392251" y="4628175"/>
            <a:ext cx="3240360" cy="1477328"/>
            <a:chOff x="4427984" y="1673919"/>
            <a:chExt cx="3240360" cy="1477328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1673919"/>
              <a:ext cx="2520280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0.1954,  0.0215,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0.0579,  0.0478,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0.0551,  0.0649,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0.0591,  0.0451,</a:t>
              </a:r>
              <a:b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0.0729,  0.0803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050291" y="4002714"/>
            <a:ext cx="851452" cy="835477"/>
            <a:chOff x="7612053" y="3333026"/>
            <a:chExt cx="851452" cy="835477"/>
          </a:xfrm>
        </p:grpSpPr>
        <p:sp>
          <p:nvSpPr>
            <p:cNvPr id="17" name="TextBox 16"/>
            <p:cNvSpPr txBox="1"/>
            <p:nvPr/>
          </p:nvSpPr>
          <p:spPr>
            <a:xfrm>
              <a:off x="7612053" y="3799171"/>
              <a:ext cx="8514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10-fold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8037779" y="3333026"/>
              <a:ext cx="425726" cy="4661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2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is making great strides</a:t>
            </a:r>
          </a:p>
          <a:p>
            <a:pPr lvl="1"/>
            <a:r>
              <a:rPr lang="en-US" dirty="0"/>
              <a:t>Large, good data sets</a:t>
            </a:r>
          </a:p>
          <a:p>
            <a:pPr lvl="1"/>
            <a:r>
              <a:rPr lang="en-US" dirty="0"/>
              <a:t>Compute power</a:t>
            </a:r>
          </a:p>
          <a:p>
            <a:pPr lvl="1"/>
            <a:r>
              <a:rPr lang="en-US" dirty="0"/>
              <a:t>Progress in algorithms</a:t>
            </a:r>
          </a:p>
          <a:p>
            <a:r>
              <a:rPr lang="en-US" dirty="0"/>
              <a:t>Many interesting applications</a:t>
            </a:r>
          </a:p>
          <a:p>
            <a:pPr lvl="1"/>
            <a:r>
              <a:rPr lang="en-US" dirty="0" err="1"/>
              <a:t>commericial</a:t>
            </a:r>
            <a:endParaRPr lang="en-US" dirty="0"/>
          </a:p>
          <a:p>
            <a:pPr lvl="1"/>
            <a:r>
              <a:rPr lang="en-US" dirty="0"/>
              <a:t>scientific</a:t>
            </a:r>
          </a:p>
          <a:p>
            <a:r>
              <a:rPr lang="en-US" dirty="0"/>
              <a:t>Links with artificial intelligence</a:t>
            </a:r>
          </a:p>
          <a:p>
            <a:pPr lvl="1"/>
            <a:r>
              <a:rPr lang="en-US" dirty="0"/>
              <a:t>However, AI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 hyper parameter search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grid searcher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Search</a:t>
            </a:r>
          </a:p>
          <a:p>
            <a:endParaRPr lang="en-US" dirty="0"/>
          </a:p>
          <a:p>
            <a:r>
              <a:rPr lang="en-US" dirty="0"/>
              <a:t>Best hyper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38200" y="2200240"/>
            <a:ext cx="84352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{'alpha': [0.0005, 0.001, 0.005, 0.01, 0.05, 0.1, 0.5],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fit_intercept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': [True, False]},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132" y="3826939"/>
            <a:ext cx="843528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GridSearchCV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grid_params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cv=10,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scoring='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neg_mean_squared_error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2132" y="4978868"/>
            <a:ext cx="8435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132" y="5782257"/>
            <a:ext cx="34967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grid_search.best_params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22951" y="5782257"/>
            <a:ext cx="6552728" cy="369332"/>
            <a:chOff x="4427984" y="2204864"/>
            <a:chExt cx="655272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583264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{'alpha': 0.0005, '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fit_intercept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': </a:t>
              </a:r>
              <a:r>
                <a:rPr lang="fr-FR" b="1" dirty="0" err="1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True</a:t>
              </a:r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967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988840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3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preparation_pipeline.transform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ridge_regr.score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0.9950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175" y="1772816"/>
            <a:ext cx="4827100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79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Predict whether country</a:t>
            </a:r>
            <a:br>
              <a:rPr lang="en-US" dirty="0"/>
            </a:br>
            <a:r>
              <a:rPr lang="en-US" dirty="0"/>
              <a:t>in Western Europe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28123" y="3190138"/>
            <a:ext cx="27510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87049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pipeline is same as in task 1</a:t>
            </a:r>
          </a:p>
          <a:p>
            <a:pPr lvl="1"/>
            <a:r>
              <a:rPr lang="en-US" dirty="0"/>
              <a:t>select from pandas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scale</a:t>
            </a:r>
          </a:p>
          <a:p>
            <a:endParaRPr lang="en-US" dirty="0"/>
          </a:p>
          <a:p>
            <a:r>
              <a:rPr lang="en-US" dirty="0"/>
              <a:t>Add column for class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in Western Europe,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2067" y="4760916"/>
            <a:ext cx="829126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data_2015['Western Europe'] = (data_2015['Region'] 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'Western Europe')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3245" y="3161432"/>
            <a:ext cx="82912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num_attrs_pipeline.fit_transform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(data_2015)</a:t>
            </a:r>
          </a:p>
        </p:txBody>
      </p:sp>
    </p:spTree>
    <p:extLst>
      <p:ext uri="{BB962C8B-B14F-4D97-AF65-F5344CB8AC3E}">
        <p14:creationId xmlns:p14="http://schemas.microsoft.com/office/powerpoint/2010/main" val="350506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learning algorithm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Scoring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31864"/>
            <a:ext cx="728315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sklearn.naive_bayes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nb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GaussianNB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03391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889703"/>
            <a:ext cx="728315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data_2015['Western Europe'])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256784" y="5437680"/>
            <a:ext cx="3240360" cy="369332"/>
            <a:chOff x="4427984" y="2204864"/>
            <a:chExt cx="324036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5148064" y="2204864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0.9367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17005" y="5768209"/>
            <a:ext cx="210025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Seems reasonable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791745" y="3255195"/>
            <a:ext cx="5169916" cy="565336"/>
            <a:chOff x="4107987" y="3177998"/>
            <a:chExt cx="5169916" cy="565336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4594528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attributes: approx. Gaussian distr.</a:t>
              </a: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 flipV="1">
              <a:off x="4107987" y="3177998"/>
              <a:ext cx="575388" cy="334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97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pipeline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</a:t>
            </a:r>
          </a:p>
          <a:p>
            <a:endParaRPr lang="en-US" dirty="0"/>
          </a:p>
          <a:p>
            <a:r>
              <a:rPr lang="en-US" dirty="0"/>
              <a:t>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num_attrs_pipeline.transform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7729" y="2852937"/>
            <a:ext cx="62470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only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en-US" sz="2400" dirty="0"/>
              <a:t>, 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en-US" sz="2400" dirty="0"/>
              <a:t>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3980847"/>
            <a:ext cx="76431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214549"/>
            <a:ext cx="469086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nb.score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Y_test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878724" y="5214549"/>
            <a:ext cx="2745668" cy="369332"/>
            <a:chOff x="4427984" y="2204864"/>
            <a:chExt cx="2745668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5148064" y="2204864"/>
              <a:ext cx="20255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0.8662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647729" y="5859347"/>
            <a:ext cx="151676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so good</a:t>
            </a:r>
          </a:p>
        </p:txBody>
      </p:sp>
    </p:spTree>
    <p:extLst>
      <p:ext uri="{BB962C8B-B14F-4D97-AF65-F5344CB8AC3E}">
        <p14:creationId xmlns:p14="http://schemas.microsoft.com/office/powerpoint/2010/main" val="35815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confusion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5"/>
            <a:ext cx="764319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confusion_matrix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(data_2016['Western Europe'],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nb.predict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99656" y="3864597"/>
            <a:ext cx="3744416" cy="646331"/>
            <a:chOff x="4427984" y="2204864"/>
            <a:chExt cx="374441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5148064" y="2204864"/>
              <a:ext cx="302433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array([[132,   4],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       [ 17,   4]])</a:t>
              </a:r>
              <a:endParaRPr lang="fr-FR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427984" y="2409040"/>
              <a:ext cx="4320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47054" y="4437113"/>
            <a:ext cx="2095445" cy="808585"/>
            <a:chOff x="4683375" y="2934749"/>
            <a:chExt cx="2095445" cy="808585"/>
          </a:xfrm>
        </p:grpSpPr>
        <p:sp>
          <p:nvSpPr>
            <p:cNvPr id="12" name="TextBox 11"/>
            <p:cNvSpPr txBox="1"/>
            <p:nvPr/>
          </p:nvSpPr>
          <p:spPr>
            <a:xfrm>
              <a:off x="4683375" y="3281669"/>
              <a:ext cx="2095445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negatives</a:t>
              </a:r>
            </a:p>
          </p:txBody>
        </p:sp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5731098" y="2934749"/>
              <a:ext cx="392681" cy="34692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168009" y="3111352"/>
            <a:ext cx="2152898" cy="809629"/>
            <a:chOff x="4467352" y="3413609"/>
            <a:chExt cx="2152898" cy="809629"/>
          </a:xfrm>
        </p:grpSpPr>
        <p:sp>
          <p:nvSpPr>
            <p:cNvPr id="15" name="TextBox 14"/>
            <p:cNvSpPr txBox="1"/>
            <p:nvPr/>
          </p:nvSpPr>
          <p:spPr>
            <a:xfrm>
              <a:off x="4611367" y="3413609"/>
              <a:ext cx="2008883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false positives</a:t>
              </a:r>
            </a:p>
          </p:txBody>
        </p:sp>
        <p:cxnSp>
          <p:nvCxnSpPr>
            <p:cNvPr id="16" name="Straight Arrow Connector 15"/>
            <p:cNvCxnSpPr>
              <a:stCxn id="15" idx="2"/>
            </p:cNvCxnSpPr>
            <p:nvPr/>
          </p:nvCxnSpPr>
          <p:spPr>
            <a:xfrm flipH="1">
              <a:off x="4467352" y="3875274"/>
              <a:ext cx="1148457" cy="34796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23806" y="5537873"/>
            <a:ext cx="74542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Massive exit from Western Europe: </a:t>
            </a:r>
            <a:r>
              <a:rPr lang="en-US" sz="2400" i="1" dirty="0"/>
              <a:t>17</a:t>
            </a:r>
            <a:r>
              <a:rPr lang="en-US" sz="2400" dirty="0"/>
              <a:t> countries just left!</a:t>
            </a:r>
          </a:p>
        </p:txBody>
      </p:sp>
    </p:spTree>
    <p:extLst>
      <p:ext uri="{BB962C8B-B14F-4D97-AF65-F5344CB8AC3E}">
        <p14:creationId xmlns:p14="http://schemas.microsoft.com/office/powerpoint/2010/main" val="5116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472" y="1829148"/>
            <a:ext cx="8963025" cy="404812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9336361" y="491080"/>
            <a:ext cx="2531618" cy="5014798"/>
            <a:chOff x="7740352" y="502434"/>
            <a:chExt cx="2531618" cy="5014798"/>
          </a:xfrm>
        </p:grpSpPr>
        <p:sp>
          <p:nvSpPr>
            <p:cNvPr id="5" name="Oval 4"/>
            <p:cNvSpPr/>
            <p:nvPr/>
          </p:nvSpPr>
          <p:spPr>
            <a:xfrm>
              <a:off x="7740352" y="3068960"/>
              <a:ext cx="1224136" cy="2448272"/>
            </a:xfrm>
            <a:prstGeom prst="ellipse">
              <a:avLst/>
            </a:prstGeom>
            <a:solidFill>
              <a:srgbClr val="C00000">
                <a:alpha val="39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36073" y="502434"/>
              <a:ext cx="2335897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small class,</a:t>
              </a:r>
              <a:br>
                <a:rPr lang="en-US" sz="2400" dirty="0">
                  <a:solidFill>
                    <a:srgbClr val="C00000"/>
                  </a:solidFill>
                </a:rPr>
              </a:br>
              <a:r>
                <a:rPr lang="en-US" sz="2400" dirty="0">
                  <a:solidFill>
                    <a:srgbClr val="C00000"/>
                  </a:solidFill>
                </a:rPr>
                <a:t>many detractors</a:t>
              </a:r>
            </a:p>
          </p:txBody>
        </p:sp>
        <p:cxnSp>
          <p:nvCxnSpPr>
            <p:cNvPr id="8" name="Straight Arrow Connector 7"/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352420" y="1333431"/>
              <a:ext cx="751602" cy="173552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9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regression: predict numerical values</a:t>
            </a:r>
          </a:p>
          <a:p>
            <a:pPr lvl="1"/>
            <a:r>
              <a:rPr lang="en-US" dirty="0"/>
              <a:t>classification: predict categorical values, i.e., labels</a:t>
            </a:r>
          </a:p>
          <a:p>
            <a:r>
              <a:rPr lang="en-US" dirty="0"/>
              <a:t>Unsupervised learning</a:t>
            </a:r>
          </a:p>
          <a:p>
            <a:pPr lvl="1"/>
            <a:r>
              <a:rPr lang="en-US" dirty="0"/>
              <a:t>clustering: group data according to "distance"</a:t>
            </a:r>
          </a:p>
          <a:p>
            <a:pPr lvl="1"/>
            <a:r>
              <a:rPr lang="en-US" dirty="0"/>
              <a:t>association: find frequent co-occurrences</a:t>
            </a:r>
          </a:p>
          <a:p>
            <a:pPr lvl="1"/>
            <a:r>
              <a:rPr lang="en-US" dirty="0"/>
              <a:t>link prediction: discover relationships in data</a:t>
            </a:r>
          </a:p>
          <a:p>
            <a:pPr lvl="1"/>
            <a:r>
              <a:rPr lang="en-US" dirty="0"/>
              <a:t>data reduction: project features to fewer features</a:t>
            </a:r>
          </a:p>
          <a:p>
            <a:r>
              <a:rPr lang="en-US" dirty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family</a:t>
            </a:r>
          </a:p>
          <a:p>
            <a:pPr lvl="1"/>
            <a:r>
              <a:rPr lang="en-US" dirty="0"/>
              <a:t>health</a:t>
            </a:r>
          </a:p>
          <a:p>
            <a:pPr lvl="1"/>
            <a:r>
              <a:rPr lang="en-US" dirty="0"/>
              <a:t>freedom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generosity</a:t>
            </a:r>
          </a:p>
          <a:p>
            <a:pPr lvl="1"/>
            <a:r>
              <a:rPr lang="en-US" dirty="0"/>
              <a:t>dystopia residual</a:t>
            </a:r>
          </a:p>
          <a:p>
            <a:r>
              <a:rPr lang="en-US" dirty="0"/>
              <a:t>Find countries that are</a:t>
            </a:r>
            <a:br>
              <a:rPr lang="en-US" dirty="0"/>
            </a:br>
            <a:r>
              <a:rPr lang="en-US" dirty="0"/>
              <a:t>"close"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090591" y="3105834"/>
            <a:ext cx="2135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4241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preparation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 same as task 2</a:t>
            </a:r>
          </a:p>
          <a:p>
            <a:r>
              <a:rPr lang="en-US" dirty="0"/>
              <a:t>Create learning algorithm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</a:t>
            </a:r>
          </a:p>
          <a:p>
            <a:endParaRPr lang="en-US" dirty="0"/>
          </a:p>
          <a:p>
            <a:r>
              <a:rPr lang="en-US" dirty="0"/>
              <a:t>Add cluster label to data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773310"/>
            <a:ext cx="807524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sklearn.cluster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KMeans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 err="1">
                <a:latin typeface="Courier New" pitchFamily="49" charset="0"/>
                <a:cs typeface="Courier New" pitchFamily="49" charset="0"/>
              </a:rPr>
              <a:t>k_means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KMeans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n_clusters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=3)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63266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k_means.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prepared_data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63733" y="3148379"/>
            <a:ext cx="3438459" cy="461665"/>
            <a:chOff x="4058507" y="3281669"/>
            <a:chExt cx="3438459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4683375" y="3281669"/>
              <a:ext cx="281359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How many clusters?</a:t>
              </a:r>
            </a:p>
          </p:txBody>
        </p:sp>
        <p:cxnSp>
          <p:nvCxnSpPr>
            <p:cNvPr id="17" name="Straight Arrow Connector 16"/>
            <p:cNvCxnSpPr>
              <a:cxnSpLocks/>
              <a:stCxn id="16" idx="1"/>
            </p:cNvCxnSpPr>
            <p:nvPr/>
          </p:nvCxnSpPr>
          <p:spPr>
            <a:xfrm flipH="1" flipV="1">
              <a:off x="4058507" y="3441618"/>
              <a:ext cx="624868" cy="70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981200" y="4879425"/>
            <a:ext cx="807524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data_2015['Cluster'] =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range(3):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data_2015.loc[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clusterer.labels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'Cluster']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clusters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981200" y="1259468"/>
            <a:ext cx="807524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data_2015.boxplot(by='Cluster', column=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num_attr_names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/>
          <a:stretch/>
        </p:blipFill>
        <p:spPr>
          <a:xfrm>
            <a:off x="2166573" y="1700809"/>
            <a:ext cx="6010308" cy="46835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405912" y="4660421"/>
            <a:ext cx="7415602" cy="1199923"/>
            <a:chOff x="1044830" y="5638568"/>
            <a:chExt cx="7415602" cy="1199923"/>
          </a:xfrm>
        </p:grpSpPr>
        <p:sp>
          <p:nvSpPr>
            <p:cNvPr id="7" name="TextBox 6"/>
            <p:cNvSpPr txBox="1"/>
            <p:nvPr/>
          </p:nvSpPr>
          <p:spPr>
            <a:xfrm>
              <a:off x="1044830" y="6238529"/>
              <a:ext cx="613508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data_2015.loc[:, ('Cluster', 'Country')].</a:t>
              </a:r>
              <a:r>
                <a:rPr lang="en-US" dirty="0" err="1"/>
                <a:t>groupby</a:t>
              </a:r>
              <a:r>
                <a:rPr lang="en-US" dirty="0"/>
                <a:t>('Cluster').count()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4009" y="5638568"/>
              <a:ext cx="1146423" cy="1199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56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Switzerland</a:t>
            </a:r>
          </a:p>
          <a:p>
            <a:r>
              <a:rPr lang="en-US" dirty="0"/>
              <a:t>Iceland</a:t>
            </a:r>
          </a:p>
          <a:p>
            <a:r>
              <a:rPr lang="en-US" dirty="0"/>
              <a:t>Denmark</a:t>
            </a:r>
          </a:p>
          <a:p>
            <a:r>
              <a:rPr lang="en-US" dirty="0"/>
              <a:t>Norway</a:t>
            </a:r>
          </a:p>
          <a:p>
            <a:r>
              <a:rPr lang="en-US" dirty="0"/>
              <a:t>Canada</a:t>
            </a:r>
          </a:p>
          <a:p>
            <a:r>
              <a:rPr lang="en-US" dirty="0"/>
              <a:t>Finland</a:t>
            </a:r>
          </a:p>
          <a:p>
            <a:r>
              <a:rPr lang="en-US" dirty="0"/>
              <a:t>Netherlands</a:t>
            </a:r>
          </a:p>
          <a:p>
            <a:r>
              <a:rPr lang="en-US" dirty="0"/>
              <a:t>Sweden</a:t>
            </a:r>
          </a:p>
          <a:p>
            <a:r>
              <a:rPr lang="en-US" dirty="0"/>
              <a:t>New Zealand</a:t>
            </a:r>
          </a:p>
          <a:p>
            <a:r>
              <a:rPr lang="en-US" dirty="0"/>
              <a:t>Australia</a:t>
            </a:r>
          </a:p>
          <a:p>
            <a:r>
              <a:rPr lang="en-US" dirty="0"/>
              <a:t>Austria</a:t>
            </a:r>
          </a:p>
          <a:p>
            <a:r>
              <a:rPr lang="en-US" dirty="0"/>
              <a:t>United States</a:t>
            </a:r>
          </a:p>
          <a:p>
            <a:r>
              <a:rPr lang="en-US" dirty="0"/>
              <a:t>Luxembourg</a:t>
            </a:r>
          </a:p>
          <a:p>
            <a:r>
              <a:rPr lang="en-US" dirty="0"/>
              <a:t>Ireland</a:t>
            </a:r>
          </a:p>
          <a:p>
            <a:r>
              <a:rPr lang="en-US" dirty="0"/>
              <a:t>Belgium</a:t>
            </a:r>
          </a:p>
          <a:p>
            <a:r>
              <a:rPr lang="en-US" dirty="0"/>
              <a:t>United Arab Emirates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United Kingdom</a:t>
            </a:r>
          </a:p>
          <a:p>
            <a:r>
              <a:rPr lang="en-US" dirty="0"/>
              <a:t>Oman</a:t>
            </a:r>
          </a:p>
          <a:p>
            <a:r>
              <a:rPr lang="en-US" dirty="0"/>
              <a:t>Singapore</a:t>
            </a:r>
          </a:p>
          <a:p>
            <a:r>
              <a:rPr lang="en-US" dirty="0"/>
              <a:t>Germany</a:t>
            </a:r>
          </a:p>
          <a:p>
            <a:r>
              <a:rPr lang="en-US" dirty="0"/>
              <a:t>Qatar</a:t>
            </a:r>
          </a:p>
          <a:p>
            <a:r>
              <a:rPr lang="en-US" dirty="0"/>
              <a:t>France</a:t>
            </a:r>
          </a:p>
          <a:p>
            <a:r>
              <a:rPr lang="en-US" dirty="0"/>
              <a:t>Uruguay</a:t>
            </a:r>
          </a:p>
          <a:p>
            <a:r>
              <a:rPr lang="en-US" dirty="0"/>
              <a:t>Saudi Arabia</a:t>
            </a:r>
          </a:p>
          <a:p>
            <a:r>
              <a:rPr lang="en-US" dirty="0"/>
              <a:t>Malta</a:t>
            </a:r>
          </a:p>
          <a:p>
            <a:r>
              <a:rPr lang="en-US" dirty="0"/>
              <a:t>Kuwait</a:t>
            </a:r>
          </a:p>
          <a:p>
            <a:r>
              <a:rPr lang="en-US" dirty="0"/>
              <a:t>Uzbekistan</a:t>
            </a:r>
          </a:p>
          <a:p>
            <a:r>
              <a:rPr lang="en-US" dirty="0"/>
              <a:t>Japan</a:t>
            </a:r>
          </a:p>
          <a:p>
            <a:r>
              <a:rPr lang="en-US" dirty="0"/>
              <a:t>Bahrain</a:t>
            </a:r>
          </a:p>
          <a:p>
            <a:r>
              <a:rPr lang="en-US" dirty="0"/>
              <a:t>Turkmenistan</a:t>
            </a:r>
          </a:p>
          <a:p>
            <a:r>
              <a:rPr lang="en-US" dirty="0"/>
              <a:t>Hong Kong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1845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https://github.com/gjbex/Python-for-machine-learning/tree/master/source-code/keras</a:t>
            </a:r>
            <a:r>
              <a:rPr lang="en-GB" sz="1800" dirty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779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High-level framework for deep learning</a:t>
            </a:r>
          </a:p>
          <a:p>
            <a:r>
              <a:rPr lang="en-US" dirty="0" err="1"/>
              <a:t>TensorFlow</a:t>
            </a:r>
            <a:r>
              <a:rPr lang="en-US" dirty="0"/>
              <a:t> backend</a:t>
            </a:r>
          </a:p>
          <a:p>
            <a:r>
              <a:rPr lang="en-US" dirty="0"/>
              <a:t>Layer types</a:t>
            </a:r>
          </a:p>
          <a:p>
            <a:pPr lvl="1"/>
            <a:r>
              <a:rPr lang="en-US" dirty="0"/>
              <a:t>dense</a:t>
            </a:r>
          </a:p>
          <a:p>
            <a:pPr lvl="1"/>
            <a:r>
              <a:rPr lang="en-US" dirty="0"/>
              <a:t>convolutional</a:t>
            </a:r>
          </a:p>
          <a:p>
            <a:pPr lvl="1"/>
            <a:r>
              <a:rPr lang="en-US" dirty="0"/>
              <a:t>pooling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recurrent</a:t>
            </a:r>
          </a:p>
          <a:p>
            <a:pPr lvl="1"/>
            <a:r>
              <a:rPr lang="en-US" dirty="0"/>
              <a:t>activation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76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47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/>
              <a:t>How to determine</a:t>
            </a:r>
            <a:br>
              <a:rPr lang="en-BE" sz="3200" dirty="0"/>
            </a:br>
            <a:r>
              <a:rPr lang="en-BE" sz="3200" dirty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grayscale image</a:t>
            </a:r>
          </a:p>
          <a:p>
            <a:r>
              <a:rPr lang="en-BE" dirty="0"/>
              <a:t>Output data</a:t>
            </a:r>
          </a:p>
          <a:p>
            <a:pPr lvl="1"/>
            <a:r>
              <a:rPr lang="en-BE" dirty="0"/>
              <a:t>digit 0, 1, ..., 9</a:t>
            </a:r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Activation functions: </a:t>
            </a:r>
            <a:r>
              <a:rPr lang="en-BE" dirty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Multilayer perceptron: </a:t>
            </a:r>
            <a:r>
              <a:rPr lang="en-BE" dirty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Many layers</a:t>
            </a:r>
          </a:p>
          <a:p>
            <a:r>
              <a:rPr lang="en-BE" dirty="0"/>
              <a:t>Features are </a:t>
            </a:r>
            <a:r>
              <a:rPr lang="en-BE" i="1" dirty="0"/>
              <a:t>learned</a:t>
            </a:r>
            <a:r>
              <a:rPr lang="en-BE" dirty="0"/>
              <a:t>, not given</a:t>
            </a:r>
          </a:p>
          <a:p>
            <a:r>
              <a:rPr lang="en-BE" dirty="0"/>
              <a:t>Low-level features combined into</a:t>
            </a:r>
            <a:br>
              <a:rPr lang="en-BE" dirty="0"/>
            </a:br>
            <a:r>
              <a:rPr lang="en-BE" dirty="0"/>
              <a:t>high-level features</a:t>
            </a:r>
          </a:p>
          <a:p>
            <a:endParaRPr lang="en-BE" dirty="0"/>
          </a:p>
          <a:p>
            <a:r>
              <a:rPr lang="en-BE" dirty="0"/>
              <a:t>Special types of layers</a:t>
            </a:r>
          </a:p>
          <a:p>
            <a:pPr lvl="1"/>
            <a:r>
              <a:rPr lang="en-BE" dirty="0"/>
              <a:t>convolutional</a:t>
            </a:r>
          </a:p>
          <a:p>
            <a:pPr lvl="1"/>
            <a:r>
              <a:rPr lang="en-BE" dirty="0"/>
              <a:t>drop-out</a:t>
            </a:r>
          </a:p>
          <a:p>
            <a:pPr lvl="1"/>
            <a:r>
              <a:rPr lang="en-BE" dirty="0"/>
              <a:t>recurrent</a:t>
            </a:r>
          </a:p>
          <a:p>
            <a:pPr lvl="1"/>
            <a:r>
              <a:rPr lang="en-BE" dirty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Convolution: </a:t>
            </a:r>
            <a:r>
              <a:rPr lang="en-BE" dirty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array with</a:t>
            </a:r>
            <a:br>
              <a:rPr lang="en-BE" sz="1800" dirty="0"/>
            </a:br>
            <a:r>
              <a:rPr lang="en-BE" sz="1800" dirty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28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CNN layer with 32 filters 3 </a:t>
            </a:r>
            <a:r>
              <a:rPr lang="en-BE" sz="1800" dirty="0">
                <a:sym typeface="Symbol" panose="05050102010706020507" pitchFamily="18" charset="2"/>
              </a:rPr>
              <a:t></a:t>
            </a:r>
            <a:r>
              <a:rPr lang="en-BE" sz="1800" dirty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</a:t>
              </a:r>
              <a:r>
                <a:rPr lang="en-BE" dirty="0">
                  <a:latin typeface="Inconsolata" panose="00000509000000000000" pitchFamily="49" charset="0"/>
                </a:rPr>
                <a:t>[</a:t>
              </a:r>
              <a:r>
                <a:rPr lang="en-GB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en-GB" dirty="0">
                  <a:latin typeface="Inconsolata" panose="00000509000000000000" pitchFamily="49" charset="0"/>
                </a:rPr>
                <a:t>0,</a:t>
              </a:r>
              <a:r>
                <a:rPr lang="en-BE" dirty="0">
                  <a:latin typeface="Inconsolata" panose="00000509000000000000" pitchFamily="49" charset="0"/>
                </a:rPr>
                <a:t>...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0.951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>
                  <a:latin typeface="Inconsolata" panose="00000509000000000000" pitchFamily="49" charset="0"/>
                </a:rPr>
                <a:t>0.533</a:t>
              </a:r>
              <a:r>
                <a:rPr lang="nl-NL" dirty="0">
                  <a:latin typeface="Inconsolata" panose="00000509000000000000" pitchFamily="49" charset="0"/>
                </a:rPr>
                <a:t>,</a:t>
              </a:r>
              <a:r>
                <a:rPr lang="en-BE" dirty="0">
                  <a:latin typeface="Inconsolata" panose="00000509000000000000" pitchFamily="49" charset="0"/>
                </a:rPr>
                <a:t>...,</a:t>
              </a:r>
              <a:r>
                <a:rPr lang="nl-NL" dirty="0">
                  <a:latin typeface="Inconsolata" panose="00000509000000000000" pitchFamily="49" charset="0"/>
                </a:rPr>
                <a:t>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0, </a:t>
              </a:r>
              <a:r>
                <a:rPr lang="en-BE" dirty="0">
                  <a:latin typeface="Inconsolata" panose="00000509000000000000" pitchFamily="49" charset="0"/>
                </a:rPr>
                <a:t>0.</a:t>
              </a:r>
              <a:r>
                <a:rPr lang="nl-NL" dirty="0">
                  <a:latin typeface="Inconsolata" panose="00000509000000000000" pitchFamily="49" charset="0"/>
                </a:rPr>
                <a:t>0</a:t>
              </a:r>
              <a:r>
                <a:rPr lang="en-BE" dirty="0">
                  <a:latin typeface="Inconsolata" panose="00000509000000000000" pitchFamily="49" charset="0"/>
                </a:rPr>
                <a:t>]</a:t>
              </a:r>
              <a:r>
                <a:rPr lang="nl-NL" dirty="0">
                  <a:latin typeface="Inconsolata" panose="00000509000000000000" pitchFamily="49" charset="0"/>
                </a:rPr>
                <a:t>], dtype=</a:t>
              </a:r>
              <a:r>
                <a:rPr lang="en-BE" dirty="0">
                  <a:latin typeface="Inconsolata" panose="00000509000000000000" pitchFamily="49" charset="0"/>
                </a:rPr>
                <a:t>float32</a:t>
              </a:r>
              <a:r>
                <a:rPr lang="nl-NL" dirty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array([ 0, 0, </a:t>
              </a:r>
              <a:r>
                <a:rPr lang="en-BE" dirty="0">
                  <a:latin typeface="Inconsolata" panose="00000509000000000000" pitchFamily="49" charset="0"/>
                </a:rPr>
                <a:t>0, 0, 0, 1, 0, 0, 0, 0</a:t>
              </a:r>
              <a:r>
                <a:rPr lang="nl-NL" dirty="0">
                  <a:latin typeface="Inconsolata" panose="00000509000000000000" pitchFamily="49" charset="0"/>
                </a:rPr>
                <a:t>], 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Convolutional neural network: </a:t>
            </a:r>
            <a:r>
              <a:rPr lang="en-BE" dirty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Input data</a:t>
            </a:r>
          </a:p>
          <a:p>
            <a:pPr lvl="1"/>
            <a:r>
              <a:rPr lang="en-BE" dirty="0"/>
              <a:t>movie review (English)</a:t>
            </a:r>
          </a:p>
          <a:p>
            <a:r>
              <a:rPr lang="en-BE" dirty="0"/>
              <a:t>Output data</a:t>
            </a:r>
          </a:p>
          <a:p>
            <a:pPr lvl="1"/>
            <a:endParaRPr lang="en-BE" dirty="0"/>
          </a:p>
          <a:p>
            <a:r>
              <a:rPr lang="en-BE" dirty="0"/>
              <a:t>Training examples</a:t>
            </a:r>
          </a:p>
          <a:p>
            <a:r>
              <a:rPr lang="en-BE" dirty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/>
              <a:t>Explore the data: </a:t>
            </a:r>
            <a:r>
              <a:rPr lang="en-BE" dirty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location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scenery story direction everyone's really suited the part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they played and you could just imagine being there Robert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redford's</a:t>
            </a:r>
            <a:r>
              <a:rPr lang="en-GB" dirty="0">
                <a:latin typeface="Inconsolata" panose="00000509000000000000" pitchFamily="49" charset="0"/>
              </a:rPr>
              <a:t> is an amazing actor and now the same being director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 err="1">
                <a:latin typeface="Inconsolata" panose="00000509000000000000" pitchFamily="49" charset="0"/>
              </a:rPr>
              <a:t>norman's</a:t>
            </a:r>
            <a:r>
              <a:rPr lang="en-GB" dirty="0">
                <a:latin typeface="Inconsolata" panose="00000509000000000000" pitchFamily="49" charset="0"/>
              </a:rPr>
              <a:t> 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myself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this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film the witty remarks throughout the film were great it was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GB" dirty="0">
                <a:latin typeface="Inconsolata" panose="00000509000000000000" pitchFamily="49" charset="0"/>
              </a:rPr>
              <a:t>just 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it</a:t>
            </a:r>
            <a:endParaRPr lang="en-BE" dirty="0">
              <a:latin typeface="Inconsolata" panose="00000509000000000000" pitchFamily="49" charset="0"/>
            </a:endParaRPr>
          </a:p>
          <a:p>
            <a:r>
              <a:rPr lang="en-BE" dirty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semantics</a:t>
            </a:r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remember?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Long-term correlations!</a:t>
            </a:r>
          </a:p>
          <a:p>
            <a:endParaRPr lang="en-US" dirty="0"/>
          </a:p>
          <a:p>
            <a:r>
              <a:rPr lang="en-US" dirty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GRU (Gated Recurrent Unit)</a:t>
            </a:r>
          </a:p>
          <a:p>
            <a:endParaRPr lang="en-US" dirty="0"/>
          </a:p>
          <a:p>
            <a:r>
              <a:rPr lang="en-US" dirty="0"/>
              <a:t>Deal with variable length input and/or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57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Input data as </a:t>
            </a:r>
            <a:r>
              <a:rPr lang="en-US" sz="1800" dirty="0"/>
              <a:t> padded </a:t>
            </a:r>
            <a:r>
              <a:rPr lang="en-BE" sz="1800" dirty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/>
              <a:t>output data as </a:t>
            </a:r>
            <a:r>
              <a:rPr lang="en-US" sz="1800" dirty="0"/>
              <a:t>0 or 1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/>
              <a:t>Model: </a:t>
            </a:r>
            <a:r>
              <a:rPr lang="en-US" sz="2000" dirty="0"/>
              <a:t>recurrent</a:t>
            </a:r>
            <a:r>
              <a:rPr lang="en-BE" sz="2000" dirty="0"/>
              <a:t> neural network (</a:t>
            </a:r>
            <a:r>
              <a:rPr lang="en-US" sz="2000" dirty="0"/>
              <a:t>GRU</a:t>
            </a:r>
            <a:r>
              <a:rPr lang="en-BE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100</a:t>
            </a:r>
            <a:r>
              <a:rPr lang="en-BE" sz="1800" dirty="0"/>
              <a:t> inputs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embedding layer, 5,000 words, 64 element representation length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GRU</a:t>
            </a:r>
            <a:r>
              <a:rPr lang="en-BE" sz="1800" dirty="0"/>
              <a:t> layer</a:t>
            </a:r>
            <a:r>
              <a:rPr lang="en-US" sz="1800" dirty="0"/>
              <a:t>,</a:t>
            </a:r>
            <a:r>
              <a:rPr lang="en-BE" sz="1800" dirty="0"/>
              <a:t> </a:t>
            </a:r>
            <a:r>
              <a:rPr lang="en-US" sz="1800" dirty="0"/>
              <a:t>64 units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dropout layer, rate = 0.5</a:t>
            </a:r>
            <a:endParaRPr lang="en-BE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activation function</a:t>
            </a:r>
            <a:endParaRPr lang="en-BE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Recurrent</a:t>
            </a:r>
            <a:r>
              <a:rPr lang="en-BE" dirty="0"/>
              <a:t> neural network: </a:t>
            </a:r>
            <a:r>
              <a:rPr lang="en-BE" dirty="0">
                <a:latin typeface="Inconsolata" panose="00000509000000000000" pitchFamily="49" charset="0"/>
              </a:rPr>
              <a:t>0</a:t>
            </a:r>
            <a:r>
              <a:rPr lang="en-US" dirty="0">
                <a:latin typeface="Inconsolata" panose="00000509000000000000" pitchFamily="49" charset="0"/>
              </a:rPr>
              <a:t>8</a:t>
            </a:r>
            <a:r>
              <a:rPr lang="en-BE" dirty="0">
                <a:latin typeface="Inconsolata" panose="00000509000000000000" pitchFamily="49" charset="0"/>
              </a:rPr>
              <a:t>0_</a:t>
            </a:r>
            <a:r>
              <a:rPr lang="en-US" dirty="0" err="1">
                <a:latin typeface="Inconsolata" panose="00000509000000000000" pitchFamily="49" charset="0"/>
              </a:rPr>
              <a:t>imdb_rnn</a:t>
            </a:r>
            <a:r>
              <a:rPr lang="en-US" dirty="0">
                <a:latin typeface="Inconsolata" panose="00000509000000000000" pitchFamily="49" charset="0"/>
              </a:rPr>
              <a:t>.</a:t>
            </a:r>
            <a:r>
              <a:rPr lang="en-BE" dirty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consistent, elegant API</a:t>
            </a:r>
          </a:p>
          <a:p>
            <a:pPr lvl="1"/>
            <a:r>
              <a:rPr lang="en-US" dirty="0"/>
              <a:t>restricted to classic machine learning</a:t>
            </a:r>
          </a:p>
          <a:p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dirty="0"/>
              <a:t>very versatile</a:t>
            </a:r>
          </a:p>
          <a:p>
            <a:pPr lvl="1"/>
            <a:r>
              <a:rPr lang="en-US" dirty="0"/>
              <a:t>offers access to TensorFlow backend for low-level</a:t>
            </a:r>
          </a:p>
          <a:p>
            <a:pPr lvl="1"/>
            <a:r>
              <a:rPr lang="en-US" dirty="0"/>
              <a:t>Consider using pre-trained networks</a:t>
            </a:r>
          </a:p>
          <a:p>
            <a:pPr lvl="1"/>
            <a:endParaRPr lang="en-US" dirty="0"/>
          </a:p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Success also depends on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C00000"/>
                </a:solidFill>
              </a:rPr>
              <a:t>understanding data &amp; domain!</a:t>
            </a:r>
            <a:endParaRPr lang="en-US" dirty="0"/>
          </a:p>
          <a:p>
            <a:r>
              <a:rPr lang="en-US" dirty="0"/>
              <a:t>Many things to explore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74267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Hands-on machine learning with </a:t>
            </a:r>
            <a:r>
              <a:rPr lang="en-US" i="1" dirty="0" err="1"/>
              <a:t>scikit</a:t>
            </a:r>
            <a:r>
              <a:rPr lang="en-US" i="1" dirty="0"/>
              <a:t>-learn &amp; TensorFlow</a:t>
            </a:r>
            <a:br>
              <a:rPr lang="en-US" dirty="0"/>
            </a:b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br>
              <a:rPr lang="en-US" dirty="0"/>
            </a:br>
            <a:r>
              <a:rPr lang="en-US" dirty="0"/>
              <a:t>O'Reilly, 2017</a:t>
            </a:r>
          </a:p>
          <a:p>
            <a:r>
              <a:rPr lang="en-US" dirty="0"/>
              <a:t>Excellent </a:t>
            </a:r>
            <a:r>
              <a:rPr lang="en-US" dirty="0" err="1"/>
              <a:t>keras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400" dirty="0">
                <a:hlinkClick r:id="rId2"/>
              </a:rPr>
              <a:t>https://github.com/leriomaggio/deep-learning-keras-tensorflow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37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Microsoft Office PowerPoint</Application>
  <PresentationFormat>Widescreen</PresentationFormat>
  <Paragraphs>667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Cambria Math</vt:lpstr>
      <vt:lpstr>Courier New</vt:lpstr>
      <vt:lpstr>FlandersArtSans-Bold</vt:lpstr>
      <vt:lpstr>FlandersArtSans-Medium</vt:lpstr>
      <vt:lpstr>FlandersArtSans-Regular</vt:lpstr>
      <vt:lpstr>Inconsolata</vt:lpstr>
      <vt:lpstr>1_Office Theme</vt:lpstr>
      <vt:lpstr>Python for machine learning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Data pipelines</vt:lpstr>
      <vt:lpstr>Supervised learning: methodology</vt:lpstr>
      <vt:lpstr>scikit-learn</vt:lpstr>
      <vt:lpstr>scikit-learn</vt:lpstr>
      <vt:lpstr>Machine learning tasks</vt:lpstr>
      <vt:lpstr>Data set</vt:lpstr>
      <vt:lpstr>World happiness</vt:lpstr>
      <vt:lpstr>Task 1</vt:lpstr>
      <vt:lpstr>Let's peek…</vt:lpstr>
      <vt:lpstr>Missing values?</vt:lpstr>
      <vt:lpstr>Extracting data</vt:lpstr>
      <vt:lpstr>Numerical attributes pipeline</vt:lpstr>
      <vt:lpstr>Categorical attribute pipeline</vt:lpstr>
      <vt:lpstr>Combining pipelines &amp; execution</vt:lpstr>
      <vt:lpstr>Training &amp; prediction</vt:lpstr>
      <vt:lpstr>Score &amp; errors</vt:lpstr>
      <vt:lpstr>Fine tuning</vt:lpstr>
      <vt:lpstr>Training result</vt:lpstr>
      <vt:lpstr>Testing the model</vt:lpstr>
      <vt:lpstr>Test result</vt:lpstr>
      <vt:lpstr>Task 2</vt:lpstr>
      <vt:lpstr>Data preparation</vt:lpstr>
      <vt:lpstr>Training &amp; scoring</vt:lpstr>
      <vt:lpstr>Testing the model</vt:lpstr>
      <vt:lpstr>Actually…</vt:lpstr>
      <vt:lpstr>Data set properties</vt:lpstr>
      <vt:lpstr>Task 3</vt:lpstr>
      <vt:lpstr>Data preparation &amp; Training</vt:lpstr>
      <vt:lpstr>Examine clusters</vt:lpstr>
      <vt:lpstr>And the winners are…</vt:lpstr>
      <vt:lpstr>Keras</vt:lpstr>
      <vt:lpstr>Keras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  <vt:lpstr>Conclusions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Geert Jan Bex</cp:lastModifiedBy>
  <cp:revision>104</cp:revision>
  <dcterms:created xsi:type="dcterms:W3CDTF">2019-05-02T08:06:12Z</dcterms:created>
  <dcterms:modified xsi:type="dcterms:W3CDTF">2020-01-24T12:20:09Z</dcterms:modified>
</cp:coreProperties>
</file>