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81" r:id="rId3"/>
    <p:sldId id="258" r:id="rId4"/>
    <p:sldId id="259" r:id="rId5"/>
    <p:sldId id="260" r:id="rId6"/>
    <p:sldId id="261" r:id="rId7"/>
    <p:sldId id="266" r:id="rId8"/>
    <p:sldId id="265" r:id="rId9"/>
    <p:sldId id="274" r:id="rId10"/>
    <p:sldId id="267" r:id="rId11"/>
    <p:sldId id="277" r:id="rId12"/>
    <p:sldId id="268" r:id="rId13"/>
    <p:sldId id="262" r:id="rId14"/>
    <p:sldId id="263" r:id="rId15"/>
    <p:sldId id="264" r:id="rId16"/>
    <p:sldId id="273" r:id="rId17"/>
    <p:sldId id="276" r:id="rId18"/>
    <p:sldId id="270" r:id="rId19"/>
    <p:sldId id="271" r:id="rId20"/>
    <p:sldId id="272" r:id="rId21"/>
    <p:sldId id="279" r:id="rId22"/>
    <p:sldId id="280" r:id="rId23"/>
    <p:sldId id="275" r:id="rId24"/>
    <p:sldId id="278" r:id="rId25"/>
    <p:sldId id="269" r:id="rId26"/>
    <p:sldId id="282" r:id="rId27"/>
    <p:sldId id="283" r:id="rId28"/>
    <p:sldId id="286" r:id="rId29"/>
    <p:sldId id="287" r:id="rId30"/>
    <p:sldId id="285" r:id="rId31"/>
    <p:sldId id="288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5597" autoAdjust="0"/>
  </p:normalViewPr>
  <p:slideViewPr>
    <p:cSldViewPr snapToGrid="0">
      <p:cViewPr varScale="1">
        <p:scale>
          <a:sx n="115" d="100"/>
          <a:sy n="11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F7A3-80FA-4DE8-9E10-D5FD6AAF4E4C}" type="datetimeFigureOut">
              <a:rPr lang="en-US" smtClean="0"/>
              <a:t>2020-01-15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AB5DE-4D54-4E1E-B02D-B50369E9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07/why-machine-learning-project-fail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https://www.kdnuggets.com/2018/07/why-machine-learning-project-fail.html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2020-01-15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6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2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4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42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0059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9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15/01/2020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326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6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5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0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prace2019_ml" TargetMode="External"/><Relationship Id="rId2" Type="http://schemas.openxmlformats.org/officeDocument/2006/relationships/hyperlink" Target="https://github.com/gjbex/PRACE_ML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hyperlink" Target="http://inspirobot.me/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inyclouds.org/colorize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i.googleblog.com/2014/09/building-deeper-understanding-of-images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djournals.com/uploads/article/GRDJE/V02/I05/0176/GRDJEV02I050176.pdf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Python for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635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Regression:</a:t>
            </a:r>
            <a:br>
              <a:rPr lang="en-BE" dirty="0"/>
            </a:br>
            <a:r>
              <a:rPr lang="en-BE" dirty="0"/>
              <a:t>Ridge regression, Support Vector Machines, Random Forest,</a:t>
            </a:r>
            <a:br>
              <a:rPr lang="en-BE" dirty="0"/>
            </a:br>
            <a:r>
              <a:rPr lang="en-BE" dirty="0"/>
              <a:t>Multilayer Neural Networks, Deep Neural Networks, ...</a:t>
            </a:r>
          </a:p>
          <a:p>
            <a:endParaRPr lang="en-BE" dirty="0"/>
          </a:p>
          <a:p>
            <a:r>
              <a:rPr lang="en-BE" dirty="0"/>
              <a:t>Classification:</a:t>
            </a:r>
            <a:br>
              <a:rPr lang="en-BE" dirty="0"/>
            </a:br>
            <a:r>
              <a:rPr lang="en-BE" dirty="0"/>
              <a:t>Naive Base, , Support Vector Machines,</a:t>
            </a:r>
            <a:br>
              <a:rPr lang="en-BE" dirty="0"/>
            </a:br>
            <a:r>
              <a:rPr lang="en-BE" dirty="0"/>
              <a:t>Random Forest, Multilayer Neural Networks,</a:t>
            </a:r>
            <a:br>
              <a:rPr lang="en-BE" dirty="0"/>
            </a:br>
            <a:r>
              <a:rPr lang="en-BE" dirty="0"/>
              <a:t>Deep Neural Networks, ...</a:t>
            </a:r>
          </a:p>
          <a:p>
            <a:endParaRPr lang="en-BE" dirty="0"/>
          </a:p>
          <a:p>
            <a:r>
              <a:rPr lang="en-BE" dirty="0"/>
              <a:t>Clustering:</a:t>
            </a:r>
            <a:br>
              <a:rPr lang="en-BE" dirty="0"/>
            </a:br>
            <a:r>
              <a:rPr lang="en-BE" dirty="0"/>
              <a:t>k-Means, Hierarchical Clustering, ...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140823" y="4319453"/>
            <a:ext cx="3230880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97279" y="2172137"/>
            <a:ext cx="2438402" cy="3009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10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778" y="3196046"/>
            <a:ext cx="2117199" cy="20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6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Many machine learning/AI projects fail</a:t>
            </a:r>
            <a:br>
              <a:rPr lang="en-BE" dirty="0"/>
            </a:br>
            <a:r>
              <a:rPr lang="en-BE" dirty="0"/>
              <a:t>(Gartner claims 85 %)</a:t>
            </a:r>
          </a:p>
          <a:p>
            <a:endParaRPr lang="en-BE" dirty="0"/>
          </a:p>
          <a:p>
            <a:endParaRPr lang="en-BE" dirty="0"/>
          </a:p>
          <a:p>
            <a:r>
              <a:rPr lang="en-BE" dirty="0"/>
              <a:t>Ethics, e.g., Amazon has/had</a:t>
            </a:r>
            <a:br>
              <a:rPr lang="en-BE" dirty="0"/>
            </a:br>
            <a:r>
              <a:rPr lang="en-BE" dirty="0"/>
              <a:t>sub-par employees fired by an AI</a:t>
            </a:r>
            <a:br>
              <a:rPr lang="en-BE" dirty="0"/>
            </a:br>
            <a:r>
              <a:rPr lang="en-BE" dirty="0"/>
              <a:t>automatically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7170" name="Picture 2" descr="Image result for termin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39" y="3531479"/>
            <a:ext cx="3044940" cy="18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roject fail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8" y="1549470"/>
            <a:ext cx="2844698" cy="1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Reasons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Asking the wrong question</a:t>
            </a:r>
          </a:p>
          <a:p>
            <a:r>
              <a:rPr lang="en-BE" dirty="0"/>
              <a:t>Trying to solve the wrong problem</a:t>
            </a:r>
          </a:p>
          <a:p>
            <a:r>
              <a:rPr lang="en-BE" dirty="0"/>
              <a:t>Not having enough data</a:t>
            </a:r>
          </a:p>
          <a:p>
            <a:r>
              <a:rPr lang="en-BE" dirty="0"/>
              <a:t>Not having the right data</a:t>
            </a:r>
          </a:p>
          <a:p>
            <a:r>
              <a:rPr lang="en-BE" dirty="0"/>
              <a:t>Having too much data</a:t>
            </a:r>
          </a:p>
          <a:p>
            <a:r>
              <a:rPr lang="en-BE" dirty="0"/>
              <a:t>Hiring the wrong people</a:t>
            </a:r>
          </a:p>
          <a:p>
            <a:r>
              <a:rPr lang="en-BE" dirty="0"/>
              <a:t>Using the wrong tools</a:t>
            </a:r>
          </a:p>
          <a:p>
            <a:r>
              <a:rPr lang="en-BE" dirty="0"/>
              <a:t>Not having the right model</a:t>
            </a:r>
          </a:p>
          <a:p>
            <a:r>
              <a:rPr lang="en-BE" dirty="0"/>
              <a:t>Not having the right yardstick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06" y="2300158"/>
            <a:ext cx="3937307" cy="29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/>
              <a:t>C++</a:t>
            </a:r>
            <a:endParaRPr lang="en-BE" dirty="0"/>
          </a:p>
          <a:p>
            <a:pPr lvl="1"/>
            <a:r>
              <a:rPr lang="en-BE" dirty="0"/>
              <a:t>...</a:t>
            </a:r>
            <a:endParaRPr lang="en-US" dirty="0"/>
          </a:p>
          <a:p>
            <a:r>
              <a:rPr lang="en-US" dirty="0"/>
              <a:t>Many libraries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976382" y="3680111"/>
            <a:ext cx="6082018" cy="492685"/>
            <a:chOff x="1630431" y="3327488"/>
            <a:chExt cx="6082018" cy="492685"/>
          </a:xfrm>
        </p:grpSpPr>
        <p:sp>
          <p:nvSpPr>
            <p:cNvPr id="5" name="TextBox 4"/>
            <p:cNvSpPr txBox="1"/>
            <p:nvPr/>
          </p:nvSpPr>
          <p:spPr>
            <a:xfrm>
              <a:off x="4542137" y="3327488"/>
              <a:ext cx="317031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machine learning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630431" y="3527543"/>
              <a:ext cx="2911706" cy="29263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76382" y="4473640"/>
            <a:ext cx="6082018" cy="1311348"/>
            <a:chOff x="2452382" y="4006506"/>
            <a:chExt cx="6082018" cy="1311348"/>
          </a:xfrm>
        </p:grpSpPr>
        <p:grpSp>
          <p:nvGrpSpPr>
            <p:cNvPr id="10" name="Group 9"/>
            <p:cNvGrpSpPr/>
            <p:nvPr/>
          </p:nvGrpSpPr>
          <p:grpSpPr>
            <a:xfrm>
              <a:off x="2668406" y="4206100"/>
              <a:ext cx="5865994" cy="456080"/>
              <a:chOff x="1846455" y="3399712"/>
              <a:chExt cx="5865994" cy="4560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42137" y="3399712"/>
                <a:ext cx="317031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deep learning frameworks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  <a:endCxn id="15" idx="1"/>
              </p:cNvCxnSpPr>
              <p:nvPr/>
            </p:nvCxnSpPr>
            <p:spPr>
              <a:xfrm flipH="1">
                <a:off x="1846455" y="3599767"/>
                <a:ext cx="2695682" cy="256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452382" y="4006506"/>
              <a:ext cx="216024" cy="13113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34132" y="2345659"/>
            <a:ext cx="3406702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Fast-evolving ecosystem!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34318" y="4114482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34318" y="5152004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34318" y="2227653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Nice end-to-end framework</a:t>
            </a:r>
          </a:p>
          <a:p>
            <a:pPr lvl="1"/>
            <a:r>
              <a:rPr lang="en-US" dirty="0"/>
              <a:t>data exploration (+ pandas + </a:t>
            </a:r>
            <a:r>
              <a:rPr lang="en-US" dirty="0" err="1"/>
              <a:t>holoviews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preprocessing (+ pandas)</a:t>
            </a:r>
          </a:p>
          <a:p>
            <a:pPr lvl="2"/>
            <a:r>
              <a:rPr lang="en-US" dirty="0"/>
              <a:t>cleaning/missing values</a:t>
            </a:r>
          </a:p>
          <a:p>
            <a:pPr lvl="2"/>
            <a:r>
              <a:rPr lang="en-US" dirty="0"/>
              <a:t>normalization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application</a:t>
            </a:r>
          </a:p>
          <a:p>
            <a:r>
              <a:rPr lang="en-US" dirty="0"/>
              <a:t>"Classic" machine learning only</a:t>
            </a:r>
          </a:p>
          <a:p>
            <a:r>
              <a:rPr lang="en-US" dirty="0">
                <a:hlinkClick r:id="rId2"/>
              </a:rPr>
              <a:t>https://scikit-learn.org/stable/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80" y="3355989"/>
            <a:ext cx="3560297" cy="12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High-level framework for deep learning</a:t>
            </a:r>
          </a:p>
          <a:p>
            <a:r>
              <a:rPr lang="en-US" dirty="0" err="1"/>
              <a:t>TensorFlow</a:t>
            </a:r>
            <a:r>
              <a:rPr lang="en-US" dirty="0"/>
              <a:t> backend</a:t>
            </a:r>
          </a:p>
          <a:p>
            <a:r>
              <a:rPr lang="en-US" dirty="0"/>
              <a:t>Layer types</a:t>
            </a:r>
          </a:p>
          <a:p>
            <a:pPr lvl="1"/>
            <a:r>
              <a:rPr lang="en-US" dirty="0"/>
              <a:t>dense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recurrent</a:t>
            </a:r>
          </a:p>
          <a:p>
            <a:pPr lvl="1"/>
            <a:r>
              <a:rPr lang="en-US" dirty="0"/>
              <a:t>activation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hlinkClick r:id="rId2"/>
              </a:rPr>
              <a:t>https://keras.io/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pic>
        <p:nvPicPr>
          <p:cNvPr id="5122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50" y="2745856"/>
            <a:ext cx="4329098" cy="12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Tenso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tenso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18" y="3903123"/>
            <a:ext cx="1773893" cy="15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0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Data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Data ingestion</a:t>
            </a:r>
          </a:p>
          <a:p>
            <a:pPr lvl="1"/>
            <a:r>
              <a:rPr lang="en-BE" dirty="0"/>
              <a:t>CSV/JSON/XML/H5 files, RDBMS, NoSQL, HTTP,...</a:t>
            </a:r>
          </a:p>
          <a:p>
            <a:r>
              <a:rPr lang="en-BE" dirty="0"/>
              <a:t>Data cleaning</a:t>
            </a:r>
          </a:p>
          <a:p>
            <a:pPr lvl="1"/>
            <a:r>
              <a:rPr lang="en-BE" dirty="0"/>
              <a:t>outliers/invalid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filter</a:t>
            </a:r>
          </a:p>
          <a:p>
            <a:pPr lvl="1"/>
            <a:r>
              <a:rPr lang="en-BE" dirty="0"/>
              <a:t>missing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impute</a:t>
            </a:r>
          </a:p>
          <a:p>
            <a:r>
              <a:rPr lang="en-BE" dirty="0"/>
              <a:t>Data transformation</a:t>
            </a:r>
          </a:p>
          <a:p>
            <a:pPr lvl="1"/>
            <a:r>
              <a:rPr lang="en-BE" dirty="0"/>
              <a:t>scaling/normalization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529943" y="2856412"/>
            <a:ext cx="6472554" cy="3151187"/>
            <a:chOff x="5529943" y="2856412"/>
            <a:chExt cx="6472554" cy="3151187"/>
          </a:xfrm>
        </p:grpSpPr>
        <p:pic>
          <p:nvPicPr>
            <p:cNvPr id="12290" name="Picture 2" descr="Data Pipel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943" y="3680977"/>
              <a:ext cx="6472554" cy="2326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532915" y="2856412"/>
              <a:ext cx="3084499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400" i="1" dirty="0"/>
                <a:t>Must</a:t>
              </a:r>
              <a:r>
                <a:rPr lang="en-BE" dirty="0"/>
                <a:t> be done systematically</a:t>
              </a:r>
              <a:endParaRPr lang="en-US" dirty="0"/>
            </a:p>
          </p:txBody>
        </p:sp>
      </p:grpSp>
      <p:pic>
        <p:nvPicPr>
          <p:cNvPr id="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37" y="5218151"/>
            <a:ext cx="1954023" cy="7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1596618"/>
            <a:ext cx="3188335" cy="66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Supervised learning: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Select model, e.g., random forest, (deep) neural network, ...</a:t>
            </a:r>
          </a:p>
          <a:p>
            <a:r>
              <a:rPr lang="en-BE" dirty="0"/>
              <a:t>Train model, i.e., determine parameters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training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determine model parameters</a:t>
            </a:r>
          </a:p>
          <a:p>
            <a:pPr lvl="2"/>
            <a:r>
              <a:rPr lang="en-BE" dirty="0"/>
              <a:t>validation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yardstick to avoid overfitting</a:t>
            </a:r>
          </a:p>
          <a:p>
            <a:r>
              <a:rPr lang="en-BE" dirty="0"/>
              <a:t>Test model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testing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final scoring of the model</a:t>
            </a:r>
          </a:p>
          <a:p>
            <a:r>
              <a:rPr lang="en-BE" dirty="0"/>
              <a:t>Production</a:t>
            </a:r>
          </a:p>
          <a:p>
            <a:pPr lvl="1"/>
            <a:r>
              <a:rPr lang="en-BE" dirty="0"/>
              <a:t>Data: input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predict output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15362" name="Picture 2" descr="Image result for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8" y="2833152"/>
            <a:ext cx="3876584" cy="14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26038" y="5172892"/>
            <a:ext cx="462979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Experiment with underfitting and overfitting:</a:t>
            </a:r>
          </a:p>
          <a:p>
            <a:r>
              <a:rPr lang="en-BE" dirty="0">
                <a:latin typeface="Inconsolata" panose="00000509000000000000" pitchFamily="49" charset="0"/>
              </a:rPr>
              <a:t>010_underfitting_overfitting.ipynb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2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11" y="631625"/>
            <a:ext cx="3445504" cy="35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696117"/>
            <a:ext cx="3453156" cy="2645681"/>
            <a:chOff x="1446566" y="3696117"/>
            <a:chExt cx="3453156" cy="2645681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032663" y="3696117"/>
              <a:ext cx="1867059" cy="853772"/>
              <a:chOff x="4911157" y="3696117"/>
              <a:chExt cx="1867059" cy="853772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4911157" y="3696117"/>
                <a:ext cx="567207" cy="85377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19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/>
              <a:t>How to determine</a:t>
            </a:r>
            <a:br>
              <a:rPr lang="en-BE" sz="3200" dirty="0"/>
            </a:br>
            <a:r>
              <a:rPr lang="en-BE" sz="3200" dirty="0"/>
              <a:t>weights?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All material available on GitHub</a:t>
            </a:r>
          </a:p>
          <a:p>
            <a:pPr lvl="1"/>
            <a:r>
              <a:rPr lang="en-BE" dirty="0"/>
              <a:t>this presentation</a:t>
            </a:r>
          </a:p>
          <a:p>
            <a:pPr lvl="1"/>
            <a:r>
              <a:rPr lang="en-BE" dirty="0"/>
              <a:t>conda environments</a:t>
            </a:r>
          </a:p>
          <a:p>
            <a:pPr lvl="1"/>
            <a:r>
              <a:rPr lang="en-BE" dirty="0"/>
              <a:t>Jupyter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3705" y="4001294"/>
            <a:ext cx="74045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https://github.com/gjbex/PRACE_ML</a:t>
            </a:r>
            <a:br>
              <a:rPr lang="en-BE" sz="3600" dirty="0"/>
            </a:br>
            <a:r>
              <a:rPr lang="en-BE" sz="3600" dirty="0"/>
              <a:t>or</a:t>
            </a:r>
            <a:br>
              <a:rPr lang="en-BE" sz="3600" dirty="0"/>
            </a:br>
            <a:r>
              <a:rPr lang="en-BE" sz="3600" dirty="0">
                <a:hlinkClick r:id="rId3"/>
              </a:rPr>
              <a:t>https://</a:t>
            </a:r>
            <a:r>
              <a:rPr lang="en-US" sz="3600" dirty="0">
                <a:hlinkClick r:id="rId3"/>
              </a:rPr>
              <a:t>bit.ly/prace2019_ml</a:t>
            </a:r>
            <a:r>
              <a:rPr lang="en-BE" sz="3600" dirty="0"/>
              <a:t> </a:t>
            </a:r>
            <a:endParaRPr lang="en-US" sz="3600" dirty="0"/>
          </a:p>
        </p:txBody>
      </p:sp>
      <p:pic>
        <p:nvPicPr>
          <p:cNvPr id="1030" name="Picture 6" descr="GitHub Logo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091" y="1364799"/>
            <a:ext cx="2215152" cy="221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38" y="1350713"/>
            <a:ext cx="2467701" cy="1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handwritten 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grayscale image</a:t>
            </a:r>
          </a:p>
          <a:p>
            <a:r>
              <a:rPr lang="en-BE" dirty="0"/>
              <a:t>Output data</a:t>
            </a:r>
          </a:p>
          <a:p>
            <a:pPr lvl="1"/>
            <a:r>
              <a:rPr lang="en-BE" dirty="0"/>
              <a:t>digit 0, 1, ..., 9</a:t>
            </a:r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35" y="1972596"/>
            <a:ext cx="4248865" cy="2668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240" y="5408023"/>
            <a:ext cx="56044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020_mnist_data_exploration.ipynb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37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First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1D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multilayer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758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hidden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686720" cy="1318567"/>
            <a:chOff x="4275909" y="3762102"/>
            <a:chExt cx="7686720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68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7422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Activation functions: </a:t>
            </a:r>
            <a:r>
              <a:rPr lang="en-BE" dirty="0">
                <a:latin typeface="Inconsolata" panose="00000509000000000000" pitchFamily="49" charset="0"/>
              </a:rPr>
              <a:t>030_activation_functions.ipynb</a:t>
            </a:r>
            <a:endParaRPr lang="en-US" dirty="0">
              <a:latin typeface="Inconsolata" panose="00000509000000000000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7063" y="5480587"/>
            <a:ext cx="45817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Multilayer perceptron: </a:t>
            </a:r>
            <a:r>
              <a:rPr lang="en-BE" dirty="0">
                <a:latin typeface="Inconsolata" panose="00000509000000000000" pitchFamily="49" charset="0"/>
              </a:rPr>
              <a:t>040_mnist_mlp.ipynb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3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Many layers</a:t>
            </a:r>
          </a:p>
          <a:p>
            <a:r>
              <a:rPr lang="en-BE" dirty="0"/>
              <a:t>Features are </a:t>
            </a:r>
            <a:r>
              <a:rPr lang="en-BE" i="1" dirty="0"/>
              <a:t>learned</a:t>
            </a:r>
            <a:r>
              <a:rPr lang="en-BE" dirty="0"/>
              <a:t>, not given</a:t>
            </a:r>
          </a:p>
          <a:p>
            <a:r>
              <a:rPr lang="en-BE" dirty="0"/>
              <a:t>Low-level features combined into</a:t>
            </a:r>
            <a:br>
              <a:rPr lang="en-BE" dirty="0"/>
            </a:br>
            <a:r>
              <a:rPr lang="en-BE" dirty="0"/>
              <a:t>high-level features</a:t>
            </a:r>
          </a:p>
          <a:p>
            <a:endParaRPr lang="en-BE" dirty="0"/>
          </a:p>
          <a:p>
            <a:r>
              <a:rPr lang="en-BE" dirty="0"/>
              <a:t>Special types of layers</a:t>
            </a:r>
          </a:p>
          <a:p>
            <a:pPr lvl="1"/>
            <a:r>
              <a:rPr lang="en-BE" dirty="0"/>
              <a:t>convolutional</a:t>
            </a:r>
          </a:p>
          <a:p>
            <a:pPr lvl="1"/>
            <a:r>
              <a:rPr lang="en-BE" dirty="0"/>
              <a:t>drop-out</a:t>
            </a:r>
          </a:p>
          <a:p>
            <a:pPr lvl="1"/>
            <a:r>
              <a:rPr lang="en-BE" dirty="0"/>
              <a:t>recurrent</a:t>
            </a:r>
          </a:p>
          <a:p>
            <a:pPr lvl="1"/>
            <a:r>
              <a:rPr lang="en-BE" dirty="0"/>
              <a:t>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pic>
        <p:nvPicPr>
          <p:cNvPr id="14338" name="Picture 2" descr="deep residual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81" y="2480486"/>
            <a:ext cx="5612119" cy="32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Convolutional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  <p:pic>
        <p:nvPicPr>
          <p:cNvPr id="5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417127" y="1693435"/>
            <a:ext cx="4493402" cy="44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90" y="1693435"/>
            <a:ext cx="4440666" cy="4440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7127" y="1735585"/>
            <a:ext cx="6696335" cy="1066296"/>
            <a:chOff x="2497688" y="3924804"/>
            <a:chExt cx="6696335" cy="1066296"/>
          </a:xfrm>
        </p:grpSpPr>
        <p:sp>
          <p:nvSpPr>
            <p:cNvPr id="8" name="Rectangle 7"/>
            <p:cNvSpPr/>
            <p:nvPr/>
          </p:nvSpPr>
          <p:spPr>
            <a:xfrm>
              <a:off x="2497688" y="3924804"/>
              <a:ext cx="1109112" cy="10662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Down Arrow 8"/>
            <p:cNvSpPr/>
            <p:nvPr/>
          </p:nvSpPr>
          <p:spPr>
            <a:xfrm>
              <a:off x="3052244" y="4051300"/>
              <a:ext cx="6141779" cy="317500"/>
            </a:xfrm>
            <a:prstGeom prst="curvedDownArrow">
              <a:avLst/>
            </a:prstGeom>
            <a:ln w="69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81218" y="3556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62 L 0.24597 0.437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218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 examples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25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80800" y="1393991"/>
            <a:ext cx="5422729" cy="1951085"/>
            <a:chOff x="2019996" y="1589307"/>
            <a:chExt cx="5422729" cy="1951085"/>
          </a:xfrm>
        </p:grpSpPr>
        <p:pic>
          <p:nvPicPr>
            <p:cNvPr id="9218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1706875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208" y="1706875"/>
              <a:ext cx="1833517" cy="1833517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4049486" y="2420980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0800" y="3669229"/>
            <a:ext cx="5416432" cy="1946373"/>
            <a:chOff x="2019996" y="3864545"/>
            <a:chExt cx="5416432" cy="1946373"/>
          </a:xfrm>
        </p:grpSpPr>
        <p:pic>
          <p:nvPicPr>
            <p:cNvPr id="15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3977401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4049486" y="4696218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2911" y="3977401"/>
              <a:ext cx="1833517" cy="1833517"/>
            </a:xfrm>
            <a:prstGeom prst="rect">
              <a:avLst/>
            </a:prstGeom>
          </p:spPr>
        </p:pic>
      </p:grpSp>
      <p:sp>
        <p:nvSpPr>
          <p:cNvPr id="21" name="Oval 20"/>
          <p:cNvSpPr/>
          <p:nvPr/>
        </p:nvSpPr>
        <p:spPr>
          <a:xfrm rot="2696471">
            <a:off x="3919076" y="2109344"/>
            <a:ext cx="1628503" cy="48228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1" name="Group 9220"/>
          <p:cNvGrpSpPr/>
          <p:nvPr/>
        </p:nvGrpSpPr>
        <p:grpSpPr>
          <a:xfrm>
            <a:off x="3922039" y="4138829"/>
            <a:ext cx="1656638" cy="1153472"/>
            <a:chOff x="3922039" y="4334145"/>
            <a:chExt cx="1656638" cy="1153472"/>
          </a:xfrm>
        </p:grpSpPr>
        <p:sp>
          <p:nvSpPr>
            <p:cNvPr id="23" name="Oval 22"/>
            <p:cNvSpPr/>
            <p:nvPr/>
          </p:nvSpPr>
          <p:spPr>
            <a:xfrm rot="19547048">
              <a:off x="3922039" y="5005337"/>
              <a:ext cx="1656638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9547048">
              <a:off x="4213130" y="4334145"/>
              <a:ext cx="1011307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16" name="Group 9215"/>
          <p:cNvGrpSpPr/>
          <p:nvPr/>
        </p:nvGrpSpPr>
        <p:grpSpPr>
          <a:xfrm>
            <a:off x="6460558" y="1389279"/>
            <a:ext cx="5453984" cy="1951085"/>
            <a:chOff x="6512512" y="1570257"/>
            <a:chExt cx="5453984" cy="1951085"/>
          </a:xfrm>
        </p:grpSpPr>
        <p:grpSp>
          <p:nvGrpSpPr>
            <p:cNvPr id="30" name="Group 29"/>
            <p:cNvGrpSpPr/>
            <p:nvPr/>
          </p:nvGrpSpPr>
          <p:grpSpPr>
            <a:xfrm>
              <a:off x="6512512" y="1570257"/>
              <a:ext cx="3427827" cy="1951085"/>
              <a:chOff x="6512512" y="1570257"/>
              <a:chExt cx="3427827" cy="195108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555676" y="1570257"/>
                <a:ext cx="1384663" cy="1301936"/>
                <a:chOff x="4049486" y="1589307"/>
                <a:chExt cx="1384663" cy="13019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Right Arrow 28"/>
                <p:cNvSpPr/>
                <p:nvPr/>
              </p:nvSpPr>
              <p:spPr>
                <a:xfrm>
                  <a:off x="4049486" y="242098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2512" y="1670818"/>
                <a:ext cx="1850524" cy="1850524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32979" y="1670818"/>
              <a:ext cx="1833517" cy="1833517"/>
            </a:xfrm>
            <a:prstGeom prst="rect">
              <a:avLst/>
            </a:prstGeom>
          </p:spPr>
        </p:pic>
      </p:grpSp>
      <p:grpSp>
        <p:nvGrpSpPr>
          <p:cNvPr id="9220" name="Group 9219"/>
          <p:cNvGrpSpPr/>
          <p:nvPr/>
        </p:nvGrpSpPr>
        <p:grpSpPr>
          <a:xfrm>
            <a:off x="6460271" y="3647396"/>
            <a:ext cx="5461385" cy="1972918"/>
            <a:chOff x="6460271" y="3842712"/>
            <a:chExt cx="5461385" cy="1972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19" name="Group 9218"/>
            <p:cNvGrpSpPr/>
            <p:nvPr/>
          </p:nvGrpSpPr>
          <p:grpSpPr>
            <a:xfrm>
              <a:off x="6460271" y="3842712"/>
              <a:ext cx="5461385" cy="1972918"/>
              <a:chOff x="6460271" y="3842712"/>
              <a:chExt cx="5461385" cy="197291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460271" y="3965106"/>
                <a:ext cx="3427827" cy="1850524"/>
                <a:chOff x="6512512" y="1670818"/>
                <a:chExt cx="3427827" cy="1850524"/>
              </a:xfrm>
            </p:grpSpPr>
            <p:sp>
              <p:nvSpPr>
                <p:cNvPr id="40" name="Right Arrow 39"/>
                <p:cNvSpPr/>
                <p:nvPr/>
              </p:nvSpPr>
              <p:spPr>
                <a:xfrm>
                  <a:off x="8555676" y="240193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12512" y="1670818"/>
                  <a:ext cx="1850524" cy="1850524"/>
                </a:xfrm>
                <a:prstGeom prst="rect">
                  <a:avLst/>
                </a:prstGeom>
              </p:spPr>
            </p:pic>
          </p:grpSp>
          <p:pic>
            <p:nvPicPr>
              <p:cNvPr id="9217" name="Picture 921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0738" y="3842712"/>
                <a:ext cx="1840918" cy="1840918"/>
              </a:xfrm>
              <a:prstGeom prst="rect">
                <a:avLst/>
              </a:prstGeom>
            </p:spPr>
          </p:pic>
        </p:grpSp>
      </p:grpSp>
      <p:grpSp>
        <p:nvGrpSpPr>
          <p:cNvPr id="9223" name="Group 9222"/>
          <p:cNvGrpSpPr/>
          <p:nvPr/>
        </p:nvGrpSpPr>
        <p:grpSpPr>
          <a:xfrm>
            <a:off x="10454964" y="4209672"/>
            <a:ext cx="1440765" cy="992992"/>
            <a:chOff x="10454964" y="4404988"/>
            <a:chExt cx="1440765" cy="992992"/>
          </a:xfrm>
        </p:grpSpPr>
        <p:sp>
          <p:nvSpPr>
            <p:cNvPr id="52" name="Oval 51"/>
            <p:cNvSpPr/>
            <p:nvPr/>
          </p:nvSpPr>
          <p:spPr>
            <a:xfrm rot="19547048">
              <a:off x="10454964" y="4404988"/>
              <a:ext cx="1440765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9547048">
              <a:off x="10493889" y="4915700"/>
              <a:ext cx="116442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2" name="Group 9221"/>
          <p:cNvGrpSpPr/>
          <p:nvPr/>
        </p:nvGrpSpPr>
        <p:grpSpPr>
          <a:xfrm>
            <a:off x="10360303" y="1746168"/>
            <a:ext cx="1363597" cy="1344260"/>
            <a:chOff x="10360303" y="1941484"/>
            <a:chExt cx="1363597" cy="1344260"/>
          </a:xfrm>
        </p:grpSpPr>
        <p:sp>
          <p:nvSpPr>
            <p:cNvPr id="55" name="Oval 54"/>
            <p:cNvSpPr/>
            <p:nvPr/>
          </p:nvSpPr>
          <p:spPr>
            <a:xfrm rot="2696471">
              <a:off x="10906509" y="1941484"/>
              <a:ext cx="81739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2696471">
              <a:off x="10794683" y="2495295"/>
              <a:ext cx="576623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696471">
              <a:off x="10360303" y="2874936"/>
              <a:ext cx="576623" cy="410808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40807" y="5863233"/>
            <a:ext cx="390363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Convolution: </a:t>
            </a:r>
            <a:r>
              <a:rPr lang="en-BE" dirty="0">
                <a:latin typeface="Inconsolata" panose="00000509000000000000" pitchFamily="49" charset="0"/>
              </a:rPr>
              <a:t>050_convolution.ipynb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Second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2D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convolutional neural network (CNN)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28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28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CNN layer with 32 filters 3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flatten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917552" cy="1318567"/>
            <a:chOff x="4275909" y="3762102"/>
            <a:chExt cx="7917552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91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</a:t>
              </a:r>
              <a:r>
                <a:rPr lang="en-BE" dirty="0">
                  <a:latin typeface="Inconsolata" panose="00000509000000000000" pitchFamily="49" charset="0"/>
                </a:rPr>
                <a:t>[</a:t>
              </a:r>
              <a:r>
                <a:rPr lang="en-GB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</a:t>
              </a:r>
              <a:r>
                <a:rPr lang="en-BE" dirty="0">
                  <a:latin typeface="Inconsolata" panose="00000509000000000000" pitchFamily="49" charset="0"/>
                </a:rPr>
                <a:t>]</a:t>
              </a:r>
              <a:r>
                <a:rPr lang="nl-NL" dirty="0">
                  <a:latin typeface="Inconsolata" panose="00000509000000000000" pitchFamily="49" charset="0"/>
                </a:rPr>
                <a:t>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40404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Convolutional neural network: </a:t>
            </a:r>
            <a:r>
              <a:rPr lang="en-BE" dirty="0">
                <a:latin typeface="Inconsolata" panose="00000509000000000000" pitchFamily="49" charset="0"/>
              </a:rPr>
              <a:t>060_mnist_cnn.ipynb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movie review (English)</a:t>
            </a:r>
          </a:p>
          <a:p>
            <a:r>
              <a:rPr lang="en-BE" dirty="0"/>
              <a:t>Output data</a:t>
            </a:r>
          </a:p>
          <a:p>
            <a:pPr lvl="1"/>
            <a:endParaRPr lang="en-BE" dirty="0"/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58240" y="5408023"/>
            <a:ext cx="54890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070_imdb_data_exploration.ipynb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54925" y="3047277"/>
            <a:ext cx="1231704" cy="769441"/>
            <a:chOff x="1854925" y="3047277"/>
            <a:chExt cx="1231704" cy="769441"/>
          </a:xfrm>
        </p:grpSpPr>
        <p:pic>
          <p:nvPicPr>
            <p:cNvPr id="2050" name="Picture 2" descr="Image result for happy smiley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06"/>
            <a:stretch/>
          </p:blipFill>
          <p:spPr bwMode="auto">
            <a:xfrm>
              <a:off x="1854925" y="3217158"/>
              <a:ext cx="432344" cy="44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sad smiley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3" t="5881" r="7637" b="14709"/>
            <a:stretch/>
          </p:blipFill>
          <p:spPr bwMode="auto">
            <a:xfrm>
              <a:off x="2621280" y="3213464"/>
              <a:ext cx="465349" cy="45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228091" y="3047277"/>
              <a:ext cx="4523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400" dirty="0"/>
                <a:t>/</a:t>
              </a:r>
              <a:endParaRPr lang="en-US" sz="4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68927" y="1898069"/>
            <a:ext cx="7293336" cy="2616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Inconsolata" panose="00000509000000000000" pitchFamily="49" charset="0"/>
              </a:rPr>
              <a:t>&lt;start&gt; this film was just brilliant casting location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scenery story direction everyone's really suited the part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they played and you could just imagine being there Robert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redford's</a:t>
            </a:r>
            <a:r>
              <a:rPr lang="en-GB" dirty="0">
                <a:latin typeface="Inconsolata" panose="00000509000000000000" pitchFamily="49" charset="0"/>
              </a:rPr>
              <a:t> is an amazing actor and now the same being director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norman's</a:t>
            </a:r>
            <a:r>
              <a:rPr lang="en-GB" dirty="0">
                <a:latin typeface="Inconsolata" panose="00000509000000000000" pitchFamily="49" charset="0"/>
              </a:rPr>
              <a:t> father came from the same </a:t>
            </a:r>
            <a:r>
              <a:rPr lang="en-GB" dirty="0" err="1">
                <a:latin typeface="Inconsolata" panose="00000509000000000000" pitchFamily="49" charset="0"/>
              </a:rPr>
              <a:t>scottish</a:t>
            </a:r>
            <a:r>
              <a:rPr lang="en-GB" dirty="0">
                <a:latin typeface="Inconsolata" panose="00000509000000000000" pitchFamily="49" charset="0"/>
              </a:rPr>
              <a:t> island as myself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so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loved the fact there was a real connection with this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film the witty remarks throughout the film were great it was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just brilliant so much that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bought the film as soon as it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BE" dirty="0">
                <a:latin typeface="Inconsolata" panose="00000509000000000000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</a:t>
            </a:r>
            <a:r>
              <a:rPr lang="en-US" dirty="0" err="1"/>
              <a:t>embeddings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7030" y="2716698"/>
            <a:ext cx="1617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unwieldy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semantics</a:t>
            </a:r>
          </a:p>
        </p:txBody>
      </p:sp>
      <p:pic>
        <p:nvPicPr>
          <p:cNvPr id="1028" name="Picture 4" descr="wmd - Cop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25" y="1855013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03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remember?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Manage history, network learns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remember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forget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Long-term correlations!</a:t>
            </a:r>
          </a:p>
          <a:p>
            <a:endParaRPr lang="en-US" dirty="0"/>
          </a:p>
          <a:p>
            <a:r>
              <a:rPr lang="en-US" dirty="0"/>
              <a:t>Use, 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(Long Short-Term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GRU (Gated Recurrent Unit)</a:t>
            </a:r>
          </a:p>
          <a:p>
            <a:endParaRPr lang="en-US" dirty="0"/>
          </a:p>
          <a:p>
            <a:r>
              <a:rPr lang="en-US" dirty="0"/>
              <a:t>Deal with variable length input and/or 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29</a:t>
            </a:fld>
            <a:endParaRPr lang="en-US"/>
          </a:p>
        </p:txBody>
      </p:sp>
      <p:pic>
        <p:nvPicPr>
          <p:cNvPr id="4098" name="Picture 2" descr="https://cdn-images-1.medium.com/max/800/1*7oE-4Wg6bZ7u8yDf5cjJP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355675"/>
            <a:ext cx="6172200" cy="21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9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is making great strides</a:t>
            </a:r>
          </a:p>
          <a:p>
            <a:pPr lvl="1"/>
            <a:r>
              <a:rPr lang="en-US" dirty="0"/>
              <a:t>Large, good data sets</a:t>
            </a:r>
          </a:p>
          <a:p>
            <a:pPr lvl="1"/>
            <a:r>
              <a:rPr lang="en-US" dirty="0"/>
              <a:t>Compute power</a:t>
            </a:r>
          </a:p>
          <a:p>
            <a:pPr lvl="1"/>
            <a:r>
              <a:rPr lang="en-US" dirty="0"/>
              <a:t>Progress in algorithms</a:t>
            </a:r>
          </a:p>
          <a:p>
            <a:r>
              <a:rPr lang="en-US" dirty="0"/>
              <a:t>Many interesting applications</a:t>
            </a:r>
          </a:p>
          <a:p>
            <a:pPr lvl="1"/>
            <a:r>
              <a:rPr lang="en-US" dirty="0" err="1"/>
              <a:t>commericial</a:t>
            </a:r>
            <a:endParaRPr lang="en-US" dirty="0"/>
          </a:p>
          <a:p>
            <a:pPr lvl="1"/>
            <a:r>
              <a:rPr lang="en-US" dirty="0"/>
              <a:t>scientific</a:t>
            </a:r>
          </a:p>
          <a:p>
            <a:r>
              <a:rPr lang="en-US" dirty="0"/>
              <a:t>Links with artificial intelligence</a:t>
            </a:r>
          </a:p>
          <a:p>
            <a:pPr lvl="1"/>
            <a:r>
              <a:rPr lang="en-US" dirty="0"/>
              <a:t>However, AI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  <p:pic>
        <p:nvPicPr>
          <p:cNvPr id="3074" name="Picture 2" descr="Image result for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6" y="2597524"/>
            <a:ext cx="4591779" cy="26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Reset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memory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memory/output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blipFill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blipFill>
                <a:blip r:embed="rId3"/>
                <a:stretch>
                  <a:fillRect l="-78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blipFill>
                <a:blip r:embed="rId4"/>
                <a:stretch>
                  <a:fillRect l="-1378" t="-22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blipFill>
                <a:blip r:embed="rId5"/>
                <a:stretch>
                  <a:fillRect l="-2692" t="-2222" r="-3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s://cdn-images-1.medium.com/max/800/1*6eNTqLzQ08AABo-STFNiBw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" r="527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9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BE" dirty="0"/>
              <a:t>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</a:t>
            </a:r>
            <a:r>
              <a:rPr lang="en-US" sz="1800" dirty="0"/>
              <a:t> padded </a:t>
            </a:r>
            <a:r>
              <a:rPr lang="en-BE" sz="1800" dirty="0"/>
              <a:t>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</a:t>
            </a:r>
            <a:r>
              <a:rPr lang="en-US" sz="1800" dirty="0"/>
              <a:t>0 or 1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</a:t>
            </a:r>
            <a:r>
              <a:rPr lang="en-US" sz="2000" dirty="0"/>
              <a:t>recurrent</a:t>
            </a:r>
            <a:r>
              <a:rPr lang="en-BE" sz="2000" dirty="0"/>
              <a:t> neural network (</a:t>
            </a:r>
            <a:r>
              <a:rPr lang="en-US" sz="2000" dirty="0"/>
              <a:t>GRU</a:t>
            </a:r>
            <a:r>
              <a:rPr lang="en-BE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100</a:t>
            </a:r>
            <a:r>
              <a:rPr lang="en-BE" sz="1800" dirty="0"/>
              <a:t> inputs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embedding layer, 5,000 words, 64 element representation length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GRU</a:t>
            </a:r>
            <a:r>
              <a:rPr lang="en-BE" sz="1800" dirty="0"/>
              <a:t> layer</a:t>
            </a:r>
            <a:r>
              <a:rPr lang="en-US" sz="1800" dirty="0"/>
              <a:t>,</a:t>
            </a:r>
            <a:r>
              <a:rPr lang="en-BE" sz="1800" dirty="0"/>
              <a:t> </a:t>
            </a:r>
            <a:r>
              <a:rPr lang="en-US" sz="1800" dirty="0"/>
              <a:t>64 units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dropout layer, rate = 0.5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dense layer, 1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sigmoid activation function</a:t>
            </a:r>
            <a:endParaRPr lang="en-BE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31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47063" y="4885782"/>
            <a:ext cx="478368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Recurrent</a:t>
            </a:r>
            <a:r>
              <a:rPr lang="en-BE" dirty="0"/>
              <a:t> neural network: </a:t>
            </a:r>
            <a:r>
              <a:rPr lang="en-BE" dirty="0">
                <a:latin typeface="Inconsolata" panose="00000509000000000000" pitchFamily="49" charset="0"/>
              </a:rPr>
              <a:t>0</a:t>
            </a:r>
            <a:r>
              <a:rPr lang="en-US" dirty="0">
                <a:latin typeface="Inconsolata" panose="00000509000000000000" pitchFamily="49" charset="0"/>
              </a:rPr>
              <a:t>8</a:t>
            </a:r>
            <a:r>
              <a:rPr lang="en-BE" dirty="0">
                <a:latin typeface="Inconsolata" panose="00000509000000000000" pitchFamily="49" charset="0"/>
              </a:rPr>
              <a:t>0_</a:t>
            </a:r>
            <a:r>
              <a:rPr lang="en-US" dirty="0" err="1">
                <a:latin typeface="Inconsolata" panose="00000509000000000000" pitchFamily="49" charset="0"/>
              </a:rPr>
              <a:t>imdb_rnn</a:t>
            </a:r>
            <a:r>
              <a:rPr lang="en-US" dirty="0">
                <a:latin typeface="Inconsolata" panose="00000509000000000000" pitchFamily="49" charset="0"/>
              </a:rPr>
              <a:t>.</a:t>
            </a:r>
            <a:r>
              <a:rPr lang="en-BE" dirty="0">
                <a:latin typeface="Inconsolata" panose="00000509000000000000" pitchFamily="49" charset="0"/>
              </a:rPr>
              <a:t>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0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InspiroBot</a:t>
            </a:r>
            <a:r>
              <a:rPr lang="en-US" dirty="0"/>
              <a:t> </a:t>
            </a:r>
            <a:r>
              <a:rPr lang="en-US" sz="1500" dirty="0"/>
              <a:t>(</a:t>
            </a:r>
            <a:r>
              <a:rPr lang="en-US" sz="1500" dirty="0">
                <a:hlinkClick r:id="rId2"/>
              </a:rPr>
              <a:t>http://inspirobot.me/</a:t>
            </a:r>
            <a:r>
              <a:rPr lang="en-US" sz="1500" dirty="0"/>
              <a:t>)</a:t>
            </a:r>
            <a:endParaRPr lang="en-US" dirty="0"/>
          </a:p>
          <a:p>
            <a:pPr lvl="1"/>
            <a:r>
              <a:rPr lang="en-US" sz="1500" i="1" dirty="0"/>
              <a:t>"I am an artificial intelligence dedicated to generating unlimited amounts of unique inspirational quotes for endless enrichment of pointless human existence".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42" y="3266982"/>
            <a:ext cx="2085696" cy="2085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43" y="3645024"/>
            <a:ext cx="2247714" cy="224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25" y="2996952"/>
            <a:ext cx="2193708" cy="2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regression: predict numerical values</a:t>
            </a:r>
          </a:p>
          <a:p>
            <a:pPr lvl="1"/>
            <a:r>
              <a:rPr lang="en-US" dirty="0"/>
              <a:t>classification: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clustering: group data according to "distance"</a:t>
            </a:r>
          </a:p>
          <a:p>
            <a:pPr lvl="1"/>
            <a:r>
              <a:rPr lang="en-US" dirty="0"/>
              <a:t>association: find frequent co-occurrences</a:t>
            </a:r>
          </a:p>
          <a:p>
            <a:pPr lvl="1"/>
            <a:r>
              <a:rPr lang="en-US" dirty="0"/>
              <a:t>link prediction: discover relationships in data</a:t>
            </a:r>
          </a:p>
          <a:p>
            <a:pPr lvl="1"/>
            <a:r>
              <a:rPr lang="en-US" dirty="0"/>
              <a:t>data reduction: project features to fewer features</a:t>
            </a:r>
          </a:p>
          <a:p>
            <a:r>
              <a:rPr lang="en-US" dirty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3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Colorize B&amp;W images automatically</a:t>
            </a:r>
          </a:p>
          <a:p>
            <a:r>
              <a:rPr lang="en-US" dirty="0">
                <a:hlinkClick r:id="rId2"/>
              </a:rPr>
              <a:t>https://tinyclouds.org/colorize/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 descr="Colorization of Black and White Photograph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62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2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Object recognition</a:t>
            </a:r>
          </a:p>
          <a:p>
            <a:r>
              <a:rPr lang="en-US" dirty="0">
                <a:hlinkClick r:id="rId2"/>
              </a:rPr>
              <a:t>https://ai.googleblog.com/2014/09/building-deeper-understanding-of-images.html</a:t>
            </a:r>
            <a:endParaRPr lang="en-US" dirty="0"/>
          </a:p>
        </p:txBody>
      </p:sp>
      <p:pic>
        <p:nvPicPr>
          <p:cNvPr id="2052" name="Picture 4" descr="Automatic Object Detec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r="43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1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Reinforcement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Learning to play Break Out</a:t>
            </a:r>
          </a:p>
          <a:p>
            <a:r>
              <a:rPr lang="en-US" dirty="0">
                <a:hlinkClick r:id="rId2"/>
              </a:rPr>
              <a:t>https://www.youtube.com/watch?v=V1eYniJ0Rnk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 descr="https://i.ytimg.com/vi/V1eYniJ0Rnk/maxresdefaul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1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Clustering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205" b="2420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Crime prediction using k-means clustering</a:t>
            </a:r>
          </a:p>
          <a:p>
            <a:r>
              <a:rPr lang="en-US" dirty="0">
                <a:hlinkClick r:id="rId3"/>
              </a:rPr>
              <a:t>http://www.grdjournals.com/uploads/article/GRDJE/V02/I05/0176/GRDJEV02I050176.pdf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Applications in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2288">
            <a:off x="5669279" y="2174425"/>
            <a:ext cx="4894761" cy="233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3078">
            <a:off x="6285548" y="1023394"/>
            <a:ext cx="5131390" cy="1585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860">
            <a:off x="652476" y="1956171"/>
            <a:ext cx="5390469" cy="2003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8512">
            <a:off x="1387941" y="3627307"/>
            <a:ext cx="3919537" cy="2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838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1338</Words>
  <Application>Microsoft Office PowerPoint</Application>
  <PresentationFormat>Widescreen</PresentationFormat>
  <Paragraphs>317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FlandersArtSans-Bold</vt:lpstr>
      <vt:lpstr>FlandersArtSans-Medium</vt:lpstr>
      <vt:lpstr>FlandersArtSans-Regular</vt:lpstr>
      <vt:lpstr>Inconsolata</vt:lpstr>
      <vt:lpstr>1_Office Theme</vt:lpstr>
      <vt:lpstr>Python for machine learning</vt:lpstr>
      <vt:lpstr>Material</vt:lpstr>
      <vt:lpstr>Introduction</vt:lpstr>
      <vt:lpstr>Machine learning tasks</vt:lpstr>
      <vt:lpstr>Regression</vt:lpstr>
      <vt:lpstr>Classification</vt:lpstr>
      <vt:lpstr>Reinforcement learning</vt:lpstr>
      <vt:lpstr>Clustering</vt:lpstr>
      <vt:lpstr>Applications in science</vt:lpstr>
      <vt:lpstr>Machine learning algorithms</vt:lpstr>
      <vt:lpstr>Issues</vt:lpstr>
      <vt:lpstr>Reasons for failure</vt:lpstr>
      <vt:lpstr>Frameworks</vt:lpstr>
      <vt:lpstr>scikit-learn</vt:lpstr>
      <vt:lpstr>Keras</vt:lpstr>
      <vt:lpstr>Data pipelines</vt:lpstr>
      <vt:lpstr>Supervised learning: methodology</vt:lpstr>
      <vt:lpstr>From neurons to ANNs</vt:lpstr>
      <vt:lpstr>Multilayer network</vt:lpstr>
      <vt:lpstr>Training: backpropagation</vt:lpstr>
      <vt:lpstr>Task: handwritten digit recognition</vt:lpstr>
      <vt:lpstr>First approach</vt:lpstr>
      <vt:lpstr>Deep neural networks</vt:lpstr>
      <vt:lpstr>Convolutional neural networks</vt:lpstr>
      <vt:lpstr>Convolution examples</vt:lpstr>
      <vt:lpstr>Second approach</vt:lpstr>
      <vt:lpstr>Task: sentiment classification</vt:lpstr>
      <vt:lpstr>Word embedding</vt:lpstr>
      <vt:lpstr>How to remember?</vt:lpstr>
      <vt:lpstr>Gated Recurrent Unit (GRU)</vt:lpstr>
      <vt:lpstr>Approach</vt:lpstr>
      <vt:lpstr>Caveat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Learning/AI</dc:title>
  <dc:creator>Geert Jan Bex</dc:creator>
  <cp:lastModifiedBy>Geert Jan Bex</cp:lastModifiedBy>
  <cp:revision>97</cp:revision>
  <dcterms:created xsi:type="dcterms:W3CDTF">2019-05-02T08:06:12Z</dcterms:created>
  <dcterms:modified xsi:type="dcterms:W3CDTF">2020-01-15T13:18:08Z</dcterms:modified>
</cp:coreProperties>
</file>