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81" r:id="rId6"/>
    <p:sldId id="266" r:id="rId7"/>
    <p:sldId id="282" r:id="rId8"/>
    <p:sldId id="287" r:id="rId9"/>
    <p:sldId id="289" r:id="rId10"/>
    <p:sldId id="290" r:id="rId11"/>
    <p:sldId id="292" r:id="rId12"/>
    <p:sldId id="286" r:id="rId13"/>
    <p:sldId id="291" r:id="rId14"/>
    <p:sldId id="293" r:id="rId15"/>
    <p:sldId id="283" r:id="rId16"/>
    <p:sldId id="294" r:id="rId17"/>
    <p:sldId id="295" r:id="rId18"/>
    <p:sldId id="296" r:id="rId19"/>
    <p:sldId id="297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C750E4-130E-4E4A-8816-0DCBBC44EAE9}">
          <p14:sldIdLst>
            <p14:sldId id="256"/>
            <p14:sldId id="281"/>
            <p14:sldId id="266"/>
            <p14:sldId id="282"/>
            <p14:sldId id="287"/>
            <p14:sldId id="289"/>
            <p14:sldId id="290"/>
            <p14:sldId id="292"/>
            <p14:sldId id="286"/>
            <p14:sldId id="291"/>
            <p14:sldId id="293"/>
            <p14:sldId id="283"/>
            <p14:sldId id="294"/>
            <p14:sldId id="295"/>
            <p14:sldId id="296"/>
            <p14:sldId id="297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6EE044-3615-4B70-BC1D-06848FC7F21D}" v="241" dt="2025-01-27T20:35:57.9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 varScale="1">
        <p:scale>
          <a:sx n="101" d="100"/>
          <a:sy n="101" d="100"/>
        </p:scale>
        <p:origin x="990" y="114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1/28/2025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74447-2CA1-7790-5B5C-CB3B699CF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862419-11B5-93BF-35DE-91D37BEF3D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4D83A5-8565-B1CC-E038-9A833E3C9F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1AAB2-072C-A7E1-71C4-2A4A185679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50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055A4-C71B-5881-82CE-977AE050D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4C9EF2-A7D3-DFEB-B348-450F385475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33E248-FB27-35AE-4FF6-C9F2D0E6E6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3E514-C4AF-149C-F20B-126349E674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98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15710-D1C9-E8EE-AEFE-4F8D3C869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DAC0D2-22D7-AB04-6A69-DB70BEF129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8C8C48-E45A-461B-7DB6-D7E374B4DE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E6276-7A8D-3CA3-0863-9982AE0A1D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1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ED1F7-44E0-F895-6E9D-275C435AA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063BEC-4916-AB8F-17AB-F8B3CBF97C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C165A7-0CD9-9D85-1CCA-EA9936F5AB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9E3D9-774D-2143-133D-CC7D01481D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83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CB325-FBCD-9594-A027-07AC55341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0E2361-33AB-9064-35D9-46FD083A41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8B056D-3985-1404-D2FA-51CC6E2502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0E2FC-7CCE-A664-E33E-A57979C8BF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925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68B9C-32EB-5663-E7CB-3353DF7A9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6CF5C1-136A-7FBE-85F7-F19B2C197A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188E07-E1DD-CCE9-1C4F-CE448DDE85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912F4-C6EE-5E90-53EB-2787C513B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398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82292-3BAE-5460-0B64-328864A04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2D5C3B-A90E-E7E6-A9E2-45557AB099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366F3F-6A5F-82A4-BF87-48F4A4F0B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59D3B-C1BE-8955-1CE0-596467638A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121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E55FC-6DF6-EC10-6B74-4C0789872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68D48-91AE-CBD5-D12E-832F716B55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3FD4FF-2807-F3ED-727B-8DF64ED9DC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852E5-F2A8-69A7-222B-1DBD4662AA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99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mentortopsolutions.ro/solutions-areas-of-expertise/trainin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foto.wuestenigel.com/doctor-with-prescription-stop-drinking-alcohol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ogudaarnold@gmail.co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ithub.com/Arnold-18-CS/AI-Job-Market-Data-Analysis" TargetMode="External"/><Relationship Id="rId4" Type="http://schemas.openxmlformats.org/officeDocument/2006/relationships/hyperlink" Target="mailto:arnold.oketch@strathmore.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pexels.com/video/a-man-counting-cash-money-and-put-it-into-record-3196002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goodfreephotos.com/people/girl-with-kittens.jpg.ph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2083" y="818146"/>
            <a:ext cx="4309121" cy="6039853"/>
          </a:xfrm>
        </p:spPr>
        <p:txBody>
          <a:bodyPr anchor="ctr"/>
          <a:lstStyle/>
          <a:p>
            <a:r>
              <a:rPr lang="en-US" dirty="0"/>
              <a:t>ANALYSIS OF THE AI JOB MARKET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BY </a:t>
            </a:r>
            <a:r>
              <a:rPr lang="en-US" sz="2400" b="1" dirty="0"/>
              <a:t>ARNOLD OGUDA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u="sng" dirty="0"/>
              <a:t>AGENDA</a:t>
            </a:r>
            <a:br>
              <a:rPr lang="en-US" sz="2400" b="1" u="sng" dirty="0"/>
            </a:br>
            <a:br>
              <a:rPr lang="en-US" sz="2400" b="1" u="sng" dirty="0"/>
            </a:br>
            <a:r>
              <a:rPr lang="en-US" sz="2400" dirty="0"/>
              <a:t>4 Research Questions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Methodology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Key Insights and Trends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ML Models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Limitations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Conclusions</a:t>
            </a:r>
            <a:br>
              <a:rPr lang="en-US" sz="2400" b="1" u="sng" dirty="0"/>
            </a:b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90000"/>
            <a:alpha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629B7C-7601-D01E-96C9-8C83E8833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0712F808-2282-4A41-0F2F-062C2BFA072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44ABBE9-0695-E10E-C3CF-9666EF27C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31705" y="2381250"/>
            <a:ext cx="2823411" cy="4147887"/>
          </a:xfrm>
        </p:spPr>
        <p:txBody>
          <a:bodyPr>
            <a:normAutofit/>
          </a:bodyPr>
          <a:lstStyle/>
          <a:p>
            <a:r>
              <a:rPr lang="en-US" sz="2000" b="0" dirty="0"/>
              <a:t>1. There is a decline in jobs in the Manufacturing industry as the AI adoption grows.</a:t>
            </a:r>
          </a:p>
          <a:p>
            <a:r>
              <a:rPr lang="en-US" sz="2000" b="0" dirty="0"/>
              <a:t>2. Telecommunication jobs remain the most stable despite AI introduction.</a:t>
            </a:r>
          </a:p>
          <a:p>
            <a:r>
              <a:rPr lang="en-US" sz="2000" b="0" dirty="0"/>
              <a:t>3. Finance jobs grow more with AI introduction</a:t>
            </a:r>
            <a:endParaRPr lang="en-KE" sz="2000" b="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81CECD-816B-D986-D8DB-13EFFECEA3AF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tretch>
            <a:fillRect/>
          </a:stretch>
        </p:blipFill>
        <p:spPr>
          <a:xfrm>
            <a:off x="0" y="-2"/>
            <a:ext cx="8855242" cy="6030415"/>
          </a:xfrm>
        </p:spPr>
      </p:pic>
    </p:spTree>
    <p:extLst>
      <p:ext uri="{BB962C8B-B14F-4D97-AF65-F5344CB8AC3E}">
        <p14:creationId xmlns:p14="http://schemas.microsoft.com/office/powerpoint/2010/main" val="1375094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89015F-A944-51A1-B5E9-A30C2769D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72FA-E6EB-098C-E06A-FBF4DA4C4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49357"/>
            <a:ext cx="5884027" cy="2217593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QUESTION 3:WHAT skills are most frequently required for ai jobs and how do they vary by job title and region?</a:t>
            </a:r>
            <a:br>
              <a:rPr lang="en-US" b="0" dirty="0">
                <a:solidFill>
                  <a:srgbClr val="6688CC"/>
                </a:solidFill>
                <a:effectLst/>
                <a:latin typeface="Fira Code" pitchFamily="1" charset="0"/>
              </a:rPr>
            </a:br>
            <a:endParaRPr lang="en-US" dirty="0"/>
          </a:p>
        </p:txBody>
      </p:sp>
      <p:pic>
        <p:nvPicPr>
          <p:cNvPr id="47" name="Picture Placeholder 46">
            <a:extLst>
              <a:ext uri="{FF2B5EF4-FFF2-40B4-BE49-F238E27FC236}">
                <a16:creationId xmlns:a16="http://schemas.microsoft.com/office/drawing/2014/main" id="{E7132875-B088-8594-DB0E-52A291AE984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6083" r="26083"/>
          <a:stretch/>
        </p:blipFill>
        <p:spPr>
          <a:xfrm>
            <a:off x="-120390" y="-18288"/>
            <a:ext cx="5125528" cy="687628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DE0AD-8C66-64BC-8F29-7207FCC7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E1F3A-A4F2-54D1-5467-0C84A839C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5" y="2486025"/>
            <a:ext cx="5907176" cy="3711575"/>
          </a:xfrm>
        </p:spPr>
        <p:txBody>
          <a:bodyPr>
            <a:noAutofit/>
          </a:bodyPr>
          <a:lstStyle/>
          <a:p>
            <a:r>
              <a:rPr lang="en-US" dirty="0"/>
              <a:t>For this research question I carried out the following analyses: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Statistical analysis of skill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demanded skills across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Skill requirements by job title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1B83E7-A199-21FE-C1A6-69E68A0CE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313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624" y="320677"/>
            <a:ext cx="5934576" cy="971550"/>
          </a:xfrm>
        </p:spPr>
        <p:txBody>
          <a:bodyPr>
            <a:normAutofit/>
          </a:bodyPr>
          <a:lstStyle/>
          <a:p>
            <a:r>
              <a:rPr lang="en-US" dirty="0"/>
              <a:t>Statistical analysis of skill distribution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87B122-1579-FDB8-443B-F05E622163C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1464738" y="1292227"/>
            <a:ext cx="5656813" cy="1679574"/>
          </a:xfrm>
        </p:spPr>
        <p:txBody>
          <a:bodyPr>
            <a:normAutofit/>
          </a:bodyPr>
          <a:lstStyle/>
          <a:p>
            <a:r>
              <a:rPr lang="en-US" dirty="0"/>
              <a:t>Showing the list of skills required in the industry and their distribution in an ascending order</a:t>
            </a:r>
          </a:p>
          <a:p>
            <a:r>
              <a:rPr lang="en-US" dirty="0"/>
              <a:t>- Python and Project management are the most sought-after skills while Communication is the least considered</a:t>
            </a:r>
          </a:p>
        </p:txBody>
      </p:sp>
      <p:graphicFrame>
        <p:nvGraphicFramePr>
          <p:cNvPr id="10" name="Table Placeholder 2">
            <a:extLst>
              <a:ext uri="{FF2B5EF4-FFF2-40B4-BE49-F238E27FC236}">
                <a16:creationId xmlns:a16="http://schemas.microsoft.com/office/drawing/2014/main" id="{98ED67AF-B48B-F5F8-E2FD-1C98C42C4D54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05170912"/>
              </p:ext>
            </p:extLst>
          </p:nvPr>
        </p:nvGraphicFramePr>
        <p:xfrm>
          <a:off x="7467237" y="12020"/>
          <a:ext cx="3547979" cy="6709454"/>
        </p:xfrm>
        <a:graphic>
          <a:graphicData uri="http://schemas.openxmlformats.org/drawingml/2006/table">
            <a:tbl>
              <a:tblPr firstRow="1" firstCol="1" bandRow="1" bandCol="1">
                <a:tableStyleId>{7E9639D4-E3E2-4D34-9284-5A2195B3D0D7}</a:tableStyleId>
              </a:tblPr>
              <a:tblGrid>
                <a:gridCol w="1784351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763628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</a:tblGrid>
              <a:tr h="966102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SKILLS NEEDED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NUMBER OF POSITIONS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57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Communication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57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JavaScript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223008"/>
                  </a:ext>
                </a:extLst>
              </a:tr>
              <a:tr h="557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Marketing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453553"/>
                  </a:ext>
                </a:extLst>
              </a:tr>
              <a:tr h="557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5144285"/>
                  </a:ext>
                </a:extLst>
              </a:tr>
              <a:tr h="557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060491"/>
                  </a:ext>
                </a:extLst>
              </a:tr>
              <a:tr h="557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UI/UX 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975724"/>
                  </a:ext>
                </a:extLst>
              </a:tr>
              <a:tr h="557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Machine Learning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400465"/>
                  </a:ext>
                </a:extLst>
              </a:tr>
              <a:tr h="557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Cybersecurity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9109141"/>
                  </a:ext>
                </a:extLst>
              </a:tr>
              <a:tr h="557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Project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6704146"/>
                  </a:ext>
                </a:extLst>
              </a:tr>
              <a:tr h="557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14103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33A790-9DDB-D703-570F-C385FE5F8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8" y="3213103"/>
            <a:ext cx="4572000" cy="365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79FF96-CC09-A724-216F-8A6CFB355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00532247-CA46-C16B-C578-C76A33CB2B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13F46E6-1B0C-A593-552A-956E460C1687}"/>
              </a:ext>
            </a:extLst>
          </p:cNvPr>
          <p:cNvSpPr txBox="1">
            <a:spLocks/>
          </p:cNvSpPr>
          <p:nvPr/>
        </p:nvSpPr>
        <p:spPr>
          <a:xfrm>
            <a:off x="126161" y="5442547"/>
            <a:ext cx="5579706" cy="12789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80D938-25EB-E686-7668-FA15507D0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473" y="0"/>
            <a:ext cx="5579706" cy="52320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46366A-4AE8-997D-A9C9-D1793667C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419" y="0"/>
            <a:ext cx="5948581" cy="5487094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0B86DDD-6D23-A582-1271-53A2C351E417}"/>
              </a:ext>
            </a:extLst>
          </p:cNvPr>
          <p:cNvSpPr txBox="1">
            <a:spLocks/>
          </p:cNvSpPr>
          <p:nvPr/>
        </p:nvSpPr>
        <p:spPr>
          <a:xfrm>
            <a:off x="6486135" y="5775158"/>
            <a:ext cx="5579706" cy="9461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/>
              <a:t>Project management is strongly required for UI/UX designers.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E027B58-1C4D-1595-FFC2-85AEDD3D2A8C}"/>
              </a:ext>
            </a:extLst>
          </p:cNvPr>
          <p:cNvSpPr txBox="1">
            <a:spLocks/>
          </p:cNvSpPr>
          <p:nvPr/>
        </p:nvSpPr>
        <p:spPr>
          <a:xfrm>
            <a:off x="60184" y="5442546"/>
            <a:ext cx="5579706" cy="127892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/>
              <a:t>Highest demand: London-Cybersecurity and Data analysis.</a:t>
            </a:r>
          </a:p>
          <a:p>
            <a:r>
              <a:rPr lang="en-US" sz="2000" b="0" dirty="0"/>
              <a:t>Cybersecurity, Machine Learning and Project Management maintain a moderate to high demand</a:t>
            </a:r>
          </a:p>
        </p:txBody>
      </p:sp>
    </p:spTree>
    <p:extLst>
      <p:ext uri="{BB962C8B-B14F-4D97-AF65-F5344CB8AC3E}">
        <p14:creationId xmlns:p14="http://schemas.microsoft.com/office/powerpoint/2010/main" val="1675455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CF781-1ED4-64A0-D4D4-87DE3E0FB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A3C4E-F4B9-9A97-B602-F7CBEFF85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49357"/>
            <a:ext cx="5884027" cy="2217593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QUESTION 4:WHICH AI JOB ROLES ARE IN MOST DEMAND, AND HOW DO THEIR SALARIES AND JOB GROWTH PROJECTIONS COMPARE ACROSS REGIONS?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2DA92-9712-80F9-A502-C3D7FF9C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84710-328C-9B86-02C4-64D757C057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5" y="2486025"/>
            <a:ext cx="5907176" cy="2600325"/>
          </a:xfrm>
        </p:spPr>
        <p:txBody>
          <a:bodyPr>
            <a:noAutofit/>
          </a:bodyPr>
          <a:lstStyle/>
          <a:p>
            <a:r>
              <a:rPr lang="en-US" dirty="0"/>
              <a:t>For this research question I carried out the following analyses: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Demand for different AI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Salary comparisons across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Growth projections by role and region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9744DD-D006-C887-F279-676F62300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Placeholder 15">
            <a:extLst>
              <a:ext uri="{FF2B5EF4-FFF2-40B4-BE49-F238E27FC236}">
                <a16:creationId xmlns:a16="http://schemas.microsoft.com/office/drawing/2014/main" id="{DA84706A-EDF1-1D76-CE4F-901653084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7247" r="17247"/>
          <a:stretch/>
        </p:blipFill>
        <p:spPr>
          <a:xfrm>
            <a:off x="0" y="-5080"/>
            <a:ext cx="5095875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0DDAB3-35F5-F2DB-AD2B-0099CEA361E5}"/>
              </a:ext>
            </a:extLst>
          </p:cNvPr>
          <p:cNvSpPr txBox="1"/>
          <p:nvPr/>
        </p:nvSpPr>
        <p:spPr>
          <a:xfrm>
            <a:off x="0" y="6867525"/>
            <a:ext cx="65762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4" tooltip="https://foto.wuestenigel.com/doctor-with-prescription-stop-drinking-alcohol/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5" tooltip="https://creativecommons.org/licenses/by/3.0/"/>
              </a:rPr>
              <a:t>CC BY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3001665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CEE7F-6095-42D7-C5FF-544EA100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247662" cy="1000125"/>
          </a:xfrm>
        </p:spPr>
        <p:txBody>
          <a:bodyPr/>
          <a:lstStyle/>
          <a:p>
            <a:r>
              <a:rPr lang="en-US" dirty="0"/>
              <a:t>Conclusions</a:t>
            </a:r>
            <a:endParaRPr lang="en-KE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07790E6-83DE-75BF-94A7-4BB549F52935}"/>
              </a:ext>
            </a:extLst>
          </p:cNvPr>
          <p:cNvPicPr>
            <a:picLocks noGrp="1" noChangeAspect="1"/>
          </p:cNvPicPr>
          <p:nvPr>
            <p:ph sz="half" idx="16"/>
          </p:nvPr>
        </p:nvPicPr>
        <p:blipFill>
          <a:blip r:embed="rId2"/>
          <a:stretch>
            <a:fillRect/>
          </a:stretch>
        </p:blipFill>
        <p:spPr>
          <a:xfrm>
            <a:off x="5374913" y="0"/>
            <a:ext cx="6817087" cy="673557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C771A-F1EC-22C2-314E-5D2F3B64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6A91313-FA3A-72C7-9570-0FBCE7F19799}"/>
              </a:ext>
            </a:extLst>
          </p:cNvPr>
          <p:cNvSpPr txBox="1">
            <a:spLocks/>
          </p:cNvSpPr>
          <p:nvPr/>
        </p:nvSpPr>
        <p:spPr>
          <a:xfrm>
            <a:off x="188824" y="2128837"/>
            <a:ext cx="5030876" cy="259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F844731-911E-A047-336E-6AE6CC0FB202}"/>
              </a:ext>
            </a:extLst>
          </p:cNvPr>
          <p:cNvSpPr txBox="1">
            <a:spLocks/>
          </p:cNvSpPr>
          <p:nvPr/>
        </p:nvSpPr>
        <p:spPr>
          <a:xfrm>
            <a:off x="188824" y="1895475"/>
            <a:ext cx="5030876" cy="4676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 scientist roles have the most demand while product managers have the lowest demand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Operations Managers receive the highest average salary while Software engineers receive the lowest.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Marketing Specialist Jobs are on a decline while operation manger jobs are growing in stability.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Cybersecurity analysts have the most job stability in places like Dubai and London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57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2A2E-765E-E68C-079D-50FFA156D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9" y="576264"/>
            <a:ext cx="4038601" cy="747711"/>
          </a:xfrm>
        </p:spPr>
        <p:txBody>
          <a:bodyPr/>
          <a:lstStyle/>
          <a:p>
            <a:r>
              <a:rPr lang="en-US" dirty="0"/>
              <a:t>LIMITATIONS</a:t>
            </a:r>
            <a:endParaRPr lang="en-K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5D3F8-35D2-018D-F182-43EA5C42A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0512D0-4D0E-A3D6-C244-341EC5039F5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834850" y="2079623"/>
            <a:ext cx="5214275" cy="3092451"/>
          </a:xfrm>
        </p:spPr>
        <p:txBody>
          <a:bodyPr>
            <a:normAutofit/>
          </a:bodyPr>
          <a:lstStyle/>
          <a:p>
            <a:r>
              <a:rPr lang="en-US" dirty="0"/>
              <a:t>Insufficient data for modelling</a:t>
            </a:r>
          </a:p>
          <a:p>
            <a:r>
              <a:rPr lang="en-US" dirty="0"/>
              <a:t>Technical skills in modelling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6688CC"/>
                </a:solidFill>
                <a:effectLst/>
                <a:latin typeface="Fira Code" pitchFamily="1" charset="0"/>
              </a:rPr>
              <a:t>Model Performance Metrics: </a:t>
            </a:r>
          </a:p>
          <a:p>
            <a:r>
              <a:rPr lang="en-US" b="0" i="0" dirty="0">
                <a:solidFill>
                  <a:srgbClr val="6688CC"/>
                </a:solidFill>
                <a:effectLst/>
                <a:latin typeface="Fira Code" pitchFamily="1" charset="0"/>
              </a:rPr>
              <a:t>R² Score: -0.129 </a:t>
            </a:r>
          </a:p>
          <a:p>
            <a:r>
              <a:rPr lang="en-US" b="0" i="0" dirty="0">
                <a:solidFill>
                  <a:srgbClr val="6688CC"/>
                </a:solidFill>
                <a:effectLst/>
                <a:latin typeface="Fira Code" pitchFamily="1" charset="0"/>
              </a:rPr>
              <a:t>Mean Absolute Error: $18,418.12</a:t>
            </a:r>
          </a:p>
          <a:p>
            <a:r>
              <a:rPr lang="en-US" b="0" i="0" dirty="0">
                <a:solidFill>
                  <a:srgbClr val="6688CC"/>
                </a:solidFill>
                <a:effectLst/>
                <a:latin typeface="Fira Code" pitchFamily="1" charset="0"/>
              </a:rPr>
              <a:t>Root Mean Squared Error: $23,052.09</a:t>
            </a:r>
            <a:endParaRPr lang="en-K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DFADC0-4E3B-3CA5-C708-A5D4DC77E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061628"/>
            <a:ext cx="6656746" cy="577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51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64740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7100" y="2263139"/>
            <a:ext cx="8084820" cy="4093211"/>
          </a:xfrm>
        </p:spPr>
        <p:txBody>
          <a:bodyPr>
            <a:noAutofit/>
          </a:bodyPr>
          <a:lstStyle/>
          <a:p>
            <a:r>
              <a:rPr lang="en-US" dirty="0"/>
              <a:t>Arnold Oguda</a:t>
            </a:r>
          </a:p>
          <a:p>
            <a:r>
              <a:rPr lang="en-US" dirty="0"/>
              <a:t>Mobile: 0792251985</a:t>
            </a:r>
          </a:p>
          <a:p>
            <a:r>
              <a:rPr lang="en-US" dirty="0"/>
              <a:t>Email: </a:t>
            </a:r>
          </a:p>
          <a:p>
            <a:pPr marL="285750" indent="-285750">
              <a:buFontTx/>
              <a:buChar char="-"/>
            </a:pPr>
            <a:r>
              <a:rPr lang="en-US" dirty="0">
                <a:hlinkClick r:id="rId3"/>
              </a:rPr>
              <a:t>ogudaarnold@gmail.com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4"/>
              </a:rPr>
              <a:t>arnold.oketch@strathmore.edu</a:t>
            </a:r>
            <a:endParaRPr lang="en-US" dirty="0"/>
          </a:p>
          <a:p>
            <a:r>
              <a:rPr lang="en-US" dirty="0"/>
              <a:t>GitHub Project Link: </a:t>
            </a:r>
            <a:r>
              <a:rPr lang="en-US" dirty="0">
                <a:hlinkClick r:id="rId5"/>
              </a:rPr>
              <a:t>https://github.com/Arnold-18-CS/AI-Job-Market-Data-Analysis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764539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5597" y="2554845"/>
            <a:ext cx="3924300" cy="464499"/>
          </a:xfrm>
        </p:spPr>
        <p:txBody>
          <a:bodyPr/>
          <a:lstStyle/>
          <a:p>
            <a:r>
              <a:rPr lang="en-US" dirty="0"/>
              <a:t>Tools and Techniques</a:t>
            </a:r>
          </a:p>
          <a:p>
            <a:endParaRPr lang="en-US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552575" y="3251595"/>
            <a:ext cx="3943627" cy="32342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Pandas and NumPy: data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Matplotlib and Seaborn: visualization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698" y="2554846"/>
            <a:ext cx="3943627" cy="464499"/>
          </a:xfrm>
        </p:spPr>
        <p:txBody>
          <a:bodyPr/>
          <a:lstStyle/>
          <a:p>
            <a:r>
              <a:rPr lang="en-US" dirty="0"/>
              <a:t>Data Preparation and Processing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923499" y="3019345"/>
            <a:ext cx="3943627" cy="3076655"/>
          </a:xfrm>
        </p:spPr>
        <p:txBody>
          <a:bodyPr>
            <a:normAutofit/>
          </a:bodyPr>
          <a:lstStyle/>
          <a:p>
            <a:r>
              <a:rPr lang="en-US" dirty="0"/>
              <a:t>The data was checked for missing values and duplicates of which there were none.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49357"/>
            <a:ext cx="5884027" cy="2217593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QUESTION 1: How do AI job salaries vary across regions, industries and remote friendliness?</a:t>
            </a:r>
            <a:br>
              <a:rPr lang="en-US" b="0" dirty="0">
                <a:solidFill>
                  <a:srgbClr val="6688CC"/>
                </a:solidFill>
                <a:effectLst/>
                <a:latin typeface="Fira Code" pitchFamily="1" charset="0"/>
              </a:rPr>
            </a:br>
            <a:endParaRPr lang="en-US" dirty="0"/>
          </a:p>
        </p:txBody>
      </p:sp>
      <p:pic>
        <p:nvPicPr>
          <p:cNvPr id="47" name="Picture Placeholder 46">
            <a:extLst>
              <a:ext uri="{FF2B5EF4-FFF2-40B4-BE49-F238E27FC236}">
                <a16:creationId xmlns:a16="http://schemas.microsoft.com/office/drawing/2014/main" id="{F55BC7A4-EE4B-7EFC-C325-408D66C3CB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7558" r="27558"/>
          <a:stretch/>
        </p:blipFill>
        <p:spPr>
          <a:xfrm>
            <a:off x="-28230" y="-9144"/>
            <a:ext cx="5481955" cy="687628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5" y="2486025"/>
            <a:ext cx="5907176" cy="3711575"/>
          </a:xfrm>
        </p:spPr>
        <p:txBody>
          <a:bodyPr>
            <a:noAutofit/>
          </a:bodyPr>
          <a:lstStyle/>
          <a:p>
            <a:r>
              <a:rPr lang="en-US" dirty="0"/>
              <a:t>For this research question I carried out the following analyses: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Regional salary comparisons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Industry-wise salary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Salary comparisons on remote friendliness of jobs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 between remote friendliness and location or 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53308" cy="625642"/>
          </a:xfrm>
        </p:spPr>
        <p:txBody>
          <a:bodyPr/>
          <a:lstStyle/>
          <a:p>
            <a:r>
              <a:rPr lang="en-US" dirty="0"/>
              <a:t>QUESTION 1 KEY FINDINGS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27FF649-3E76-2F0A-3790-1ABA8BBE6B37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tretch>
            <a:fillRect/>
          </a:stretch>
        </p:blipFill>
        <p:spPr>
          <a:xfrm>
            <a:off x="0" y="625642"/>
            <a:ext cx="5101389" cy="3809899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7EFE88-9596-BC4C-6E2A-5DD5B0B8B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045" y="625642"/>
            <a:ext cx="4612607" cy="3444858"/>
          </a:xfrm>
          <a:prstGeom prst="rect">
            <a:avLst/>
          </a:prstGeom>
        </p:spPr>
      </p:pic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DAF1DAA-E5C4-2BA2-92D4-3F2664781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1405" y="4596684"/>
            <a:ext cx="9033711" cy="1932453"/>
          </a:xfrm>
        </p:spPr>
        <p:txBody>
          <a:bodyPr>
            <a:normAutofit lnSpcReduction="10000"/>
          </a:bodyPr>
          <a:lstStyle/>
          <a:p>
            <a:pPr marL="285750" indent="-285750">
              <a:buFontTx/>
              <a:buChar char="-"/>
            </a:pPr>
            <a:r>
              <a:rPr lang="en-US" sz="2000" b="0" dirty="0"/>
              <a:t>The range of mean salaries is not big, but New York has the highest salaries while Dubai has the lowest.</a:t>
            </a:r>
          </a:p>
          <a:p>
            <a:pPr marL="285750" indent="-285750">
              <a:buFontTx/>
              <a:buChar char="-"/>
            </a:pPr>
            <a:r>
              <a:rPr lang="en-US" sz="2000" b="0" dirty="0"/>
              <a:t>- Finance industry leads with the highest average salary in AI jobs while Transportation industry trails. However, transportation also has less entries.</a:t>
            </a:r>
          </a:p>
          <a:p>
            <a:pPr marL="285750" indent="-285750">
              <a:buFontTx/>
              <a:buChar char="-"/>
            </a:pPr>
            <a:r>
              <a:rPr lang="en-US" sz="2000" b="0" dirty="0"/>
              <a:t>Remote jobs offer a bit more salary</a:t>
            </a:r>
            <a:endParaRPr lang="en-KE" sz="2000" b="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D1FED99-1226-D001-614C-5F366569D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22" y="4399046"/>
            <a:ext cx="2511272" cy="245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BF69C-64FC-7029-B132-EE2F5FAE0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05CF2427-BC67-3CD9-54D7-7B8B15BD6CA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3973B03-748F-884F-FE91-092C09889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39" y="5276891"/>
            <a:ext cx="4397385" cy="1285834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Tx/>
              <a:buChar char="-"/>
            </a:pPr>
            <a:r>
              <a:rPr lang="en-US" sz="2000" b="0" dirty="0"/>
              <a:t>1. San Francisco shows an even 50-50 split between remote and non-remote jobs while still being the highest in number of remote job opportunities.</a:t>
            </a:r>
          </a:p>
          <a:p>
            <a:pPr marL="285750" indent="-285750">
              <a:buFontTx/>
              <a:buChar char="-"/>
            </a:pPr>
            <a:r>
              <a:rPr lang="en-US" sz="2000" b="0" dirty="0"/>
              <a:t>2. Sydney has the lowest proportion of remote-friendly jobs while still leading in non-remote opportunities</a:t>
            </a:r>
            <a:endParaRPr lang="en-KE" sz="2000" b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A10E26-8584-8D88-A785-1751985B9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0" y="0"/>
            <a:ext cx="5382136" cy="50176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ECF501-A6E9-D9C4-37B5-845E353F7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677" y="1"/>
            <a:ext cx="5382136" cy="5017697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57A6AC-9A3B-4DAB-E041-73F99BB470A5}"/>
              </a:ext>
            </a:extLst>
          </p:cNvPr>
          <p:cNvSpPr txBox="1">
            <a:spLocks/>
          </p:cNvSpPr>
          <p:nvPr/>
        </p:nvSpPr>
        <p:spPr>
          <a:xfrm>
            <a:off x="6418676" y="5017697"/>
            <a:ext cx="4939425" cy="154502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sz="2000" b="0" dirty="0"/>
              <a:t>Entertainment and Healthcare stand out with the highest percentages of remote-friendly positions (around 60% and 57% respectively)</a:t>
            </a:r>
          </a:p>
          <a:p>
            <a:r>
              <a:rPr lang="en-US" sz="2000" b="0" dirty="0"/>
              <a:t>2. Manufacturing and Retail have the lowest (around 43% each)</a:t>
            </a:r>
          </a:p>
          <a:p>
            <a:r>
              <a:rPr lang="en-US" sz="2000" b="0" dirty="0"/>
              <a:t>3. Most of the other industries have a relatively balanced split, showing higher acceptance of remote jobs.</a:t>
            </a:r>
          </a:p>
        </p:txBody>
      </p:sp>
    </p:spTree>
    <p:extLst>
      <p:ext uri="{BB962C8B-B14F-4D97-AF65-F5344CB8AC3E}">
        <p14:creationId xmlns:p14="http://schemas.microsoft.com/office/powerpoint/2010/main" val="3201152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89AE7-D59E-4182-3D60-3804D39B4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38FA947D-975A-760F-AD9F-9E36608B94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DD1AA06-F430-C5B5-2362-191EF7F85006}"/>
              </a:ext>
            </a:extLst>
          </p:cNvPr>
          <p:cNvSpPr txBox="1">
            <a:spLocks/>
          </p:cNvSpPr>
          <p:nvPr/>
        </p:nvSpPr>
        <p:spPr>
          <a:xfrm>
            <a:off x="8018876" y="2188772"/>
            <a:ext cx="4087399" cy="21927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/>
              <a:t>The best combination for industry, location and remote friendliness in descending order are:</a:t>
            </a:r>
          </a:p>
          <a:p>
            <a:r>
              <a:rPr lang="en-US" sz="2000" b="0" dirty="0"/>
              <a:t>1. A remote job in Tokyo in Healthcare - $118k</a:t>
            </a:r>
          </a:p>
          <a:p>
            <a:r>
              <a:rPr lang="en-US" sz="2000" b="0" dirty="0"/>
              <a:t>2. A remote healthcare job in Toronto - $117k</a:t>
            </a:r>
          </a:p>
          <a:p>
            <a:r>
              <a:rPr lang="en-US" sz="2000" b="0" dirty="0"/>
              <a:t>3. A non-remote job at San-Francisco in Entertainment - $112k</a:t>
            </a:r>
          </a:p>
          <a:p>
            <a:r>
              <a:rPr lang="en-US" sz="2000" b="0" dirty="0"/>
              <a:t>4. A non-remote job in Berlin in the Retail industry - $111k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9F96DD-9092-FF93-976D-B47919804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7225"/>
            <a:ext cx="7892132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87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90000"/>
            <a:alpha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2C0D46-D65C-21E8-D6FA-597F44430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F59A-5775-35B0-8D13-18E04BE7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49357"/>
            <a:ext cx="5884027" cy="2217593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QUESTION 2:WHAT INDUSTRIES ARE LEADING AI ADOPTION AND HOW DOES THIS AFFECT JOB DEMAND AND AUTOMATION RISK?</a:t>
            </a:r>
            <a:br>
              <a:rPr lang="en-US" b="0" dirty="0">
                <a:solidFill>
                  <a:srgbClr val="6688CC"/>
                </a:solidFill>
                <a:effectLst/>
                <a:latin typeface="Fira Code" pitchFamily="1" charset="0"/>
              </a:rPr>
            </a:br>
            <a:endParaRPr lang="en-US" dirty="0"/>
          </a:p>
        </p:txBody>
      </p:sp>
      <p:pic>
        <p:nvPicPr>
          <p:cNvPr id="47" name="Picture Placeholder 46">
            <a:extLst>
              <a:ext uri="{FF2B5EF4-FFF2-40B4-BE49-F238E27FC236}">
                <a16:creationId xmlns:a16="http://schemas.microsoft.com/office/drawing/2014/main" id="{8E606BF1-AE87-FDCD-98BE-5D522980E3F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7543" r="27543"/>
          <a:stretch/>
        </p:blipFill>
        <p:spPr>
          <a:xfrm>
            <a:off x="0" y="49357"/>
            <a:ext cx="5481955" cy="687628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92313-6A81-07DC-6BC5-78B88327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69AD7-9BE2-F0F9-404F-D6190CD2C02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5" y="2486025"/>
            <a:ext cx="5907176" cy="3711575"/>
          </a:xfrm>
        </p:spPr>
        <p:txBody>
          <a:bodyPr>
            <a:noAutofit/>
          </a:bodyPr>
          <a:lstStyle/>
          <a:p>
            <a:r>
              <a:rPr lang="en-US" dirty="0"/>
              <a:t>For this research question I carried out the following analyses: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Industries and their levels of AI Adoption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Automation Risk for each 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correlation between AI adoption and job demand (using Chi-Square Test)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growth projections for each industry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F95106-2B21-9E1B-38DA-7DA917837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049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90000"/>
            <a:alpha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DAB188-51C9-E9F3-F63B-AF372D531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F8E08365-2804-ABA0-A012-284C8985F60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362E01C2-4218-BF27-DD28-C8FA734C2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674" y="5017697"/>
            <a:ext cx="4467224" cy="1545028"/>
          </a:xfrm>
        </p:spPr>
        <p:txBody>
          <a:bodyPr>
            <a:normAutofit fontScale="85000" lnSpcReduction="10000"/>
          </a:bodyPr>
          <a:lstStyle/>
          <a:p>
            <a:r>
              <a:rPr lang="en-US" sz="2000" b="0" dirty="0"/>
              <a:t>1. Healthcare and Manufacturing have the highest adoption level of but Healthcare seems to be moving towards it more than Manufacturing i.e., the rising trend.</a:t>
            </a:r>
          </a:p>
          <a:p>
            <a:r>
              <a:rPr lang="en-US" sz="2000" b="0" dirty="0"/>
              <a:t>2. Technology is the industry using the most AI.</a:t>
            </a:r>
            <a:endParaRPr lang="en-KE" sz="2000" b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91923AB-6284-62E6-3418-BC0EA90AD985}"/>
              </a:ext>
            </a:extLst>
          </p:cNvPr>
          <p:cNvSpPr txBox="1">
            <a:spLocks/>
          </p:cNvSpPr>
          <p:nvPr/>
        </p:nvSpPr>
        <p:spPr>
          <a:xfrm>
            <a:off x="6418676" y="5017697"/>
            <a:ext cx="4939425" cy="15450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/>
              <a:t>- Education and Manufacturing have the relatively highest automation risk while Transportation has the lowest.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3DDA72-F005-38E0-FAF4-8763736F0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825837" cy="4636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36BB7D-5D67-966F-D3D6-97C62E983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720" y="52218"/>
            <a:ext cx="6258280" cy="458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02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7A1F1-8AA9-D341-3424-181A6E9A57A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705600" y="368969"/>
            <a:ext cx="5293895" cy="5466021"/>
          </a:xfrm>
        </p:spPr>
        <p:txBody>
          <a:bodyPr>
            <a:normAutofit/>
          </a:bodyPr>
          <a:lstStyle/>
          <a:p>
            <a:r>
              <a:rPr lang="en-US" b="1" dirty="0"/>
              <a:t>Null Hypothesis:</a:t>
            </a:r>
            <a:r>
              <a:rPr lang="en-US" dirty="0"/>
              <a:t> There is no association between AI adoption level and job growth projection.</a:t>
            </a:r>
          </a:p>
          <a:p>
            <a:r>
              <a:rPr lang="en-US" b="1" dirty="0"/>
              <a:t>Alternative Hypothesis: </a:t>
            </a:r>
            <a:r>
              <a:rPr lang="en-US" dirty="0"/>
              <a:t>There is an association between AI adoption level and job growth projection.</a:t>
            </a:r>
          </a:p>
          <a:p>
            <a:endParaRPr lang="en-US" dirty="0"/>
          </a:p>
          <a:p>
            <a:r>
              <a:rPr lang="en-US" dirty="0"/>
              <a:t>Conclusions after the Chi-Square Test</a:t>
            </a:r>
          </a:p>
          <a:p>
            <a:r>
              <a:rPr lang="en-US" dirty="0"/>
              <a:t>- With a p-value of 0.667, we fail to reject (i.e., agree with) the null hypothesis. This means there is no evidence of a significant relationship between AI adoption levels and growth projections.</a:t>
            </a:r>
          </a:p>
          <a:p>
            <a:r>
              <a:rPr lang="en-US" dirty="0"/>
              <a:t>- This implies that the distributions are more likely due to chance rather than a meaningful association</a:t>
            </a:r>
            <a:endParaRPr lang="en-KE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47F137F-7265-7890-D012-35DE9D8E39CB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0" y="1391980"/>
            <a:ext cx="6579892" cy="546602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D21BF-F564-C4B0-C65F-AB429D554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3876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48F8868DFE4B4A84C86DCE8520A3A8" ma:contentTypeVersion="8" ma:contentTypeDescription="Create a new document." ma:contentTypeScope="" ma:versionID="6eac03713ce595199452630dcced2bae">
  <xsd:schema xmlns:xsd="http://www.w3.org/2001/XMLSchema" xmlns:xs="http://www.w3.org/2001/XMLSchema" xmlns:p="http://schemas.microsoft.com/office/2006/metadata/properties" xmlns:ns3="c9ddc371-1d4f-4012-9dff-fc15a057b9e4" xmlns:ns4="f98f7624-b9b0-4ed0-9e62-1bcf79304af0" targetNamespace="http://schemas.microsoft.com/office/2006/metadata/properties" ma:root="true" ma:fieldsID="89bf31b67c8ee870316c6aaa3a7f0413" ns3:_="" ns4:_="">
    <xsd:import namespace="c9ddc371-1d4f-4012-9dff-fc15a057b9e4"/>
    <xsd:import namespace="f98f7624-b9b0-4ed0-9e62-1bcf79304af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ddc371-1d4f-4012-9dff-fc15a057b9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8f7624-b9b0-4ed0-9e62-1bcf79304af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9ddc371-1d4f-4012-9dff-fc15a057b9e4" xsi:nil="true"/>
  </documentManagement>
</p:properties>
</file>

<file path=customXml/itemProps1.xml><?xml version="1.0" encoding="utf-8"?>
<ds:datastoreItem xmlns:ds="http://schemas.openxmlformats.org/officeDocument/2006/customXml" ds:itemID="{FEA51F04-2D15-4693-AA4F-133A4F21B3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ddc371-1d4f-4012-9dff-fc15a057b9e4"/>
    <ds:schemaRef ds:uri="f98f7624-b9b0-4ed0-9e62-1bcf79304a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terms/"/>
    <ds:schemaRef ds:uri="http://www.w3.org/XML/1998/namespace"/>
    <ds:schemaRef ds:uri="http://schemas.microsoft.com/office/2006/documentManagement/types"/>
    <ds:schemaRef ds:uri="f98f7624-b9b0-4ed0-9e62-1bcf79304af0"/>
    <ds:schemaRef ds:uri="c9ddc371-1d4f-4012-9dff-fc15a057b9e4"/>
    <ds:schemaRef ds:uri="http://purl.org/dc/elements/1.1/"/>
    <ds:schemaRef ds:uri="http://schemas.openxmlformats.org/package/2006/metadata/core-propertie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{3DC80208-6AC2-4FFA-BC95-D3588E15ECA6}tf67328976_win32</Template>
  <TotalTime>191</TotalTime>
  <Words>961</Words>
  <Application>Microsoft Office PowerPoint</Application>
  <PresentationFormat>Widescreen</PresentationFormat>
  <Paragraphs>135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Fira Code</vt:lpstr>
      <vt:lpstr>Tenorite</vt:lpstr>
      <vt:lpstr>Custom</vt:lpstr>
      <vt:lpstr>ANALYSIS OF THE AI JOB MARKET  BY ARNOLD OGUDA  AGENDA  4 Research Questions  Methodology  Key Insights and Trends  ML Models  Limitations  Conclusions </vt:lpstr>
      <vt:lpstr>METHODOLOGY</vt:lpstr>
      <vt:lpstr>QUESTION 1: How do AI job salaries vary across regions, industries and remote friendliness? </vt:lpstr>
      <vt:lpstr>QUESTION 1 KEY FINDINGS</vt:lpstr>
      <vt:lpstr>PowerPoint Presentation</vt:lpstr>
      <vt:lpstr>PowerPoint Presentation</vt:lpstr>
      <vt:lpstr>QUESTION 2:WHAT INDUSTRIES ARE LEADING AI ADOPTION AND HOW DOES THIS AFFECT JOB DEMAND AND AUTOMATION RISK? </vt:lpstr>
      <vt:lpstr>PowerPoint Presentation</vt:lpstr>
      <vt:lpstr>PowerPoint Presentation</vt:lpstr>
      <vt:lpstr>PowerPoint Presentation</vt:lpstr>
      <vt:lpstr>QUESTION 3:WHAT skills are most frequently required for ai jobs and how do they vary by job title and region? </vt:lpstr>
      <vt:lpstr>Statistical analysis of skill distribution</vt:lpstr>
      <vt:lpstr>PowerPoint Presentation</vt:lpstr>
      <vt:lpstr>QUESTION 4:WHICH AI JOB ROLES ARE IN MOST DEMAND, AND HOW DO THEIR SALARIES AND JOB GROWTH PROJECTIONS COMPARE ACROSS REGIONS?</vt:lpstr>
      <vt:lpstr>Conclusions</vt:lpstr>
      <vt:lpstr>LIMITATIONS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Arnold Oketch</dc:creator>
  <cp:lastModifiedBy>Arnold Oketch</cp:lastModifiedBy>
  <cp:revision>3</cp:revision>
  <dcterms:created xsi:type="dcterms:W3CDTF">2025-01-27T18:37:56Z</dcterms:created>
  <dcterms:modified xsi:type="dcterms:W3CDTF">2025-01-28T06:37:41Z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0x010100B748F8868DFE4B4A84C86DCE8520A3A8</vt:lpwstr>
  </property>
  <property fmtid="{D5CDD505-2E9C-101B-9397-08002B2CF9AE}" pid="3" name="MediaServiceImageTags">
    <vt:lpwstr/>
  </property>
</Properties>
</file>