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0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6" r:id="rId10"/>
    <p:sldId id="285" r:id="rId11"/>
    <p:sldId id="282" r:id="rId12"/>
    <p:sldId id="274" r:id="rId13"/>
    <p:sldId id="284" r:id="rId14"/>
    <p:sldId id="283" r:id="rId15"/>
    <p:sldId id="268" r:id="rId16"/>
    <p:sldId id="278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83"/>
    <a:srgbClr val="00877F"/>
    <a:srgbClr val="E25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17" autoAdjust="0"/>
  </p:normalViewPr>
  <p:slideViewPr>
    <p:cSldViewPr snapToGrid="0">
      <p:cViewPr varScale="1">
        <p:scale>
          <a:sx n="105" d="100"/>
          <a:sy n="105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AC2ED0F-307E-416F-982D-8022EE9E2216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9020974-66D7-48CD-9810-AF62A4527D7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5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6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32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59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517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060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56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96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33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7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15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8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0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6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41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7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60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8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72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9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0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75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26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  <a:lvl2pPr>
              <a:defRPr sz="2100">
                <a:latin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</a:defRPr>
            </a:lvl3pPr>
            <a:lvl4pPr>
              <a:defRPr sz="1500">
                <a:latin typeface="微软雅黑" panose="020B0503020204020204" pitchFamily="34" charset="-122"/>
              </a:defRPr>
            </a:lvl4pPr>
            <a:lvl5pPr>
              <a:defRPr sz="1500">
                <a:latin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9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7"/>
          <p:cNvSpPr>
            <a:spLocks noChangeArrowheads="1"/>
          </p:cNvSpPr>
          <p:nvPr/>
        </p:nvSpPr>
        <p:spPr bwMode="auto">
          <a:xfrm>
            <a:off x="-17314" y="1988415"/>
            <a:ext cx="9161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Milestone 1 Presentation</a:t>
            </a:r>
            <a:endParaRPr lang="zh-CN" altLang="en-US" sz="3600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TextBox 7"/>
          <p:cNvSpPr>
            <a:spLocks noChangeArrowheads="1"/>
          </p:cNvSpPr>
          <p:nvPr/>
        </p:nvSpPr>
        <p:spPr bwMode="auto">
          <a:xfrm>
            <a:off x="1" y="2666129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PG05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870303" y="2571750"/>
            <a:ext cx="5275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-17314" y="-151"/>
            <a:ext cx="2285999" cy="34280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268686" y="-151"/>
            <a:ext cx="2285999" cy="34280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554685" y="-151"/>
            <a:ext cx="2285999" cy="34280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22346" y="-151"/>
            <a:ext cx="2304339" cy="34280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 rot="2700000">
            <a:off x="2872928" y="4168591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 rot="2700000">
            <a:off x="-571369" y="2935559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 rot="2700000">
            <a:off x="1147313" y="3950900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 rot="2700000">
            <a:off x="-207106" y="3804555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 rot="2700000">
            <a:off x="957345" y="4876754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 rot="2700000">
            <a:off x="2118758" y="4572759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 rot="2700000">
            <a:off x="3536199" y="5057545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 rot="2700000">
            <a:off x="4213837" y="4492167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 rot="2700000">
            <a:off x="6406107" y="4023964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 rot="2700000">
            <a:off x="4564746" y="3923693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 rot="2700000">
            <a:off x="5630731" y="4682681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2700000">
            <a:off x="7564936" y="3515674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 rot="2700000">
            <a:off x="5827316" y="3861103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 rot="2700000">
            <a:off x="8000882" y="4312387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 rot="2700000">
            <a:off x="8746039" y="3588561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 rot="2700000">
            <a:off x="4057978" y="4419790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 rot="2700000">
            <a:off x="2557353" y="4245157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28A099-87D1-440F-974A-F8555E69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77" y="1270300"/>
            <a:ext cx="1940246" cy="4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600"/>
                            </p:stCondLst>
                            <p:childTnLst>
                              <p:par>
                                <p:cTn id="16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4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3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rot="13500000">
            <a:off x="3033427" y="1757926"/>
            <a:ext cx="24877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直角三角形 8"/>
          <p:cNvSpPr/>
          <p:nvPr/>
        </p:nvSpPr>
        <p:spPr>
          <a:xfrm rot="2719133">
            <a:off x="2133549" y="1153247"/>
            <a:ext cx="226160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rot="2719133">
            <a:off x="2134145" y="2384628"/>
            <a:ext cx="224969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6675723" y="2127444"/>
            <a:ext cx="24996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92428" y="1651989"/>
            <a:ext cx="458272" cy="459462"/>
          </a:xfrm>
          <a:prstGeom prst="ellipse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92428" y="1036596"/>
            <a:ext cx="458272" cy="459462"/>
          </a:xfrm>
          <a:prstGeom prst="ellipse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92428" y="2268572"/>
            <a:ext cx="458272" cy="458271"/>
          </a:xfrm>
          <a:prstGeom prst="ellipse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135319" y="2022101"/>
            <a:ext cx="458272" cy="459462"/>
          </a:xfrm>
          <a:prstGeom prst="ellipse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013548" y="1846389"/>
            <a:ext cx="1837335" cy="818723"/>
            <a:chOff x="8779234" y="1963160"/>
            <a:chExt cx="2450418" cy="1091916"/>
          </a:xfrm>
        </p:grpSpPr>
        <p:sp>
          <p:nvSpPr>
            <p:cNvPr id="23" name="矩形 22"/>
            <p:cNvSpPr/>
            <p:nvPr/>
          </p:nvSpPr>
          <p:spPr>
            <a:xfrm>
              <a:off x="8926502" y="1963160"/>
              <a:ext cx="216825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 err="1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Yuedong</a:t>
              </a:r>
              <a:r>
                <a:rPr lang="en-US" altLang="zh-CN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Wang (Nick)</a:t>
              </a:r>
              <a:endPara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779234" y="2234979"/>
              <a:ext cx="2450418" cy="8200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Software requirement specification review, create a test questionnaire(dev)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3117" y="1996117"/>
            <a:ext cx="1837335" cy="971539"/>
            <a:chOff x="8779234" y="1963160"/>
            <a:chExt cx="2450418" cy="1295723"/>
          </a:xfrm>
        </p:grpSpPr>
        <p:sp>
          <p:nvSpPr>
            <p:cNvPr id="26" name="矩形 25"/>
            <p:cNvSpPr/>
            <p:nvPr/>
          </p:nvSpPr>
          <p:spPr>
            <a:xfrm>
              <a:off x="9086845" y="1963160"/>
              <a:ext cx="1847569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 err="1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Junjie</a:t>
              </a:r>
              <a:r>
                <a:rPr lang="en-US" altLang="zh-CN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Zhao (John)</a:t>
              </a:r>
              <a:endPara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779234" y="2198659"/>
              <a:ext cx="2450418" cy="10602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configuration management plan review, SRS, SPMP, milestone 1 presentation and slides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70657" y="1456199"/>
            <a:ext cx="1837335" cy="818724"/>
            <a:chOff x="8779234" y="1963160"/>
            <a:chExt cx="2450418" cy="1091916"/>
          </a:xfrm>
        </p:grpSpPr>
        <p:sp>
          <p:nvSpPr>
            <p:cNvPr id="29" name="矩形 28"/>
            <p:cNvSpPr/>
            <p:nvPr/>
          </p:nvSpPr>
          <p:spPr>
            <a:xfrm>
              <a:off x="9015227" y="1963160"/>
              <a:ext cx="1990806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 err="1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Xuankai</a:t>
              </a:r>
              <a:r>
                <a:rPr lang="en-US" altLang="zh-CN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Feng (Kina)</a:t>
              </a:r>
              <a:endPara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779234" y="2234980"/>
              <a:ext cx="2450418" cy="8200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Risk management plan review, SRS, SPMP, milestone 1 presentation slides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3117" y="862288"/>
            <a:ext cx="1837335" cy="728700"/>
            <a:chOff x="8779234" y="1963160"/>
            <a:chExt cx="2450418" cy="971853"/>
          </a:xfrm>
        </p:grpSpPr>
        <p:sp>
          <p:nvSpPr>
            <p:cNvPr id="32" name="矩形 31"/>
            <p:cNvSpPr/>
            <p:nvPr/>
          </p:nvSpPr>
          <p:spPr>
            <a:xfrm>
              <a:off x="8924364" y="1963160"/>
              <a:ext cx="2172528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Sharon </a:t>
              </a:r>
              <a:r>
                <a:rPr lang="en-US" altLang="zh-CN" sz="1012" b="1" dirty="0" err="1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Khate</a:t>
              </a:r>
              <a:r>
                <a:rPr lang="en-US" altLang="zh-CN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012" b="1" dirty="0" err="1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Damaso</a:t>
              </a:r>
              <a:endPara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9234" y="2355044"/>
              <a:ext cx="2450418" cy="5799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 review, add admin user(dev), add questions(dev)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A646C9-1FEE-4EAA-BA01-DF5274FFE9E9}"/>
              </a:ext>
            </a:extLst>
          </p:cNvPr>
          <p:cNvGrpSpPr/>
          <p:nvPr/>
        </p:nvGrpSpPr>
        <p:grpSpPr>
          <a:xfrm>
            <a:off x="293117" y="242680"/>
            <a:ext cx="3278850" cy="369332"/>
            <a:chOff x="585861" y="319364"/>
            <a:chExt cx="4371800" cy="492443"/>
          </a:xfrm>
        </p:grpSpPr>
        <p:sp>
          <p:nvSpPr>
            <p:cNvPr id="35" name="文本框 23">
              <a:extLst>
                <a:ext uri="{FF2B5EF4-FFF2-40B4-BE49-F238E27FC236}">
                  <a16:creationId xmlns:a16="http://schemas.microsoft.com/office/drawing/2014/main" id="{12ABB85E-D08E-4FD9-9BC2-15FCB6C2391B}"/>
                </a:ext>
              </a:extLst>
            </p:cNvPr>
            <p:cNvSpPr txBox="1"/>
            <p:nvPr/>
          </p:nvSpPr>
          <p:spPr>
            <a:xfrm>
              <a:off x="718210" y="319364"/>
              <a:ext cx="42394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Member’s responsibilities</a:t>
              </a: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93885341-E100-45D1-ADF0-84858463A167}"/>
                </a:ext>
              </a:extLst>
            </p:cNvPr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9C65178F-1B9D-43C3-B5B1-33ADEA24788F}"/>
              </a:ext>
            </a:extLst>
          </p:cNvPr>
          <p:cNvSpPr/>
          <p:nvPr/>
        </p:nvSpPr>
        <p:spPr>
          <a:xfrm rot="13500000">
            <a:off x="6676318" y="3437404"/>
            <a:ext cx="24877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2322746A-BCE3-465F-9349-9B2EF2F43BDB}"/>
              </a:ext>
            </a:extLst>
          </p:cNvPr>
          <p:cNvSpPr/>
          <p:nvPr/>
        </p:nvSpPr>
        <p:spPr>
          <a:xfrm rot="2719133">
            <a:off x="5776440" y="2832725"/>
            <a:ext cx="226160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DB7391A1-0471-44EE-B77D-6C2AD09AD62B}"/>
              </a:ext>
            </a:extLst>
          </p:cNvPr>
          <p:cNvSpPr/>
          <p:nvPr/>
        </p:nvSpPr>
        <p:spPr>
          <a:xfrm rot="2719133">
            <a:off x="5777036" y="4064106"/>
            <a:ext cx="224969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9307679-5953-49E1-9FA2-78551477AC9A}"/>
              </a:ext>
            </a:extLst>
          </p:cNvPr>
          <p:cNvSpPr/>
          <p:nvPr/>
        </p:nvSpPr>
        <p:spPr>
          <a:xfrm>
            <a:off x="6135319" y="3331467"/>
            <a:ext cx="458272" cy="459462"/>
          </a:xfrm>
          <a:prstGeom prst="ellipse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82A0510-B892-4C08-B27F-4400A56BDE83}"/>
              </a:ext>
            </a:extLst>
          </p:cNvPr>
          <p:cNvSpPr/>
          <p:nvPr/>
        </p:nvSpPr>
        <p:spPr>
          <a:xfrm>
            <a:off x="6135319" y="2716074"/>
            <a:ext cx="458272" cy="459462"/>
          </a:xfrm>
          <a:prstGeom prst="ellipse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FCF3BE4-0DE4-4534-A364-89C2B0C15F9E}"/>
              </a:ext>
            </a:extLst>
          </p:cNvPr>
          <p:cNvSpPr/>
          <p:nvPr/>
        </p:nvSpPr>
        <p:spPr>
          <a:xfrm>
            <a:off x="6135319" y="3948050"/>
            <a:ext cx="458272" cy="458271"/>
          </a:xfrm>
          <a:prstGeom prst="ellipse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83BCE7D-8589-43C9-95E3-937103595E29}"/>
              </a:ext>
            </a:extLst>
          </p:cNvPr>
          <p:cNvGrpSpPr/>
          <p:nvPr/>
        </p:nvGrpSpPr>
        <p:grpSpPr>
          <a:xfrm>
            <a:off x="3856478" y="3675596"/>
            <a:ext cx="2005677" cy="818724"/>
            <a:chOff x="8673164" y="1963160"/>
            <a:chExt cx="2674932" cy="109191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65F7A01-2D17-4664-9ED5-EC1F8AEB8351}"/>
                </a:ext>
              </a:extLst>
            </p:cNvPr>
            <p:cNvSpPr/>
            <p:nvPr/>
          </p:nvSpPr>
          <p:spPr>
            <a:xfrm>
              <a:off x="8673164" y="1963160"/>
              <a:ext cx="2674932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Sai Dheeraj Reddy </a:t>
              </a:r>
              <a:r>
                <a:rPr lang="en-US" altLang="zh-CN" sz="1012" b="1" dirty="0" err="1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Pallavolu</a:t>
              </a:r>
              <a:endPara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42941EB-AB32-40B4-B903-AF807166BF00}"/>
                </a:ext>
              </a:extLst>
            </p:cNvPr>
            <p:cNvSpPr/>
            <p:nvPr/>
          </p:nvSpPr>
          <p:spPr>
            <a:xfrm>
              <a:off x="8779234" y="2234980"/>
              <a:ext cx="2450418" cy="8200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Software design document review, SDD, SPMP, milestone 1 presentation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FDA32C6-8539-4647-A3E8-9A43598AC375}"/>
              </a:ext>
            </a:extLst>
          </p:cNvPr>
          <p:cNvGrpSpPr/>
          <p:nvPr/>
        </p:nvGrpSpPr>
        <p:grpSpPr>
          <a:xfrm>
            <a:off x="7013545" y="3135676"/>
            <a:ext cx="1837334" cy="728700"/>
            <a:chOff x="8779234" y="1963160"/>
            <a:chExt cx="2450418" cy="97185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D217A0F-3DA4-4C80-90F2-6C011D2B4BCA}"/>
                </a:ext>
              </a:extLst>
            </p:cNvPr>
            <p:cNvSpPr/>
            <p:nvPr/>
          </p:nvSpPr>
          <p:spPr>
            <a:xfrm>
              <a:off x="8939332" y="1963160"/>
              <a:ext cx="2142599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Kalpana </a:t>
              </a:r>
              <a:r>
                <a:rPr lang="en-US" altLang="zh-CN" sz="1012" b="1" dirty="0" err="1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Parvathaneni</a:t>
              </a:r>
              <a:endPara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1A732B0-9639-48AD-934F-2380D32D050D}"/>
                </a:ext>
              </a:extLst>
            </p:cNvPr>
            <p:cNvSpPr/>
            <p:nvPr/>
          </p:nvSpPr>
          <p:spPr>
            <a:xfrm>
              <a:off x="8779234" y="2355045"/>
              <a:ext cx="2450418" cy="5799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management plan review, SDD, create test cases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68D0C16-473A-4D65-AE39-44478CF9A386}"/>
              </a:ext>
            </a:extLst>
          </p:cNvPr>
          <p:cNvGrpSpPr/>
          <p:nvPr/>
        </p:nvGrpSpPr>
        <p:grpSpPr>
          <a:xfrm>
            <a:off x="3936008" y="2541766"/>
            <a:ext cx="1837335" cy="818724"/>
            <a:chOff x="8779234" y="1963160"/>
            <a:chExt cx="2450418" cy="109191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3E70047-FFFC-4062-824E-E429EE1ABB8B}"/>
                </a:ext>
              </a:extLst>
            </p:cNvPr>
            <p:cNvSpPr/>
            <p:nvPr/>
          </p:nvSpPr>
          <p:spPr>
            <a:xfrm>
              <a:off x="9019503" y="1963160"/>
              <a:ext cx="1982255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Ying Wang (Arnold)</a:t>
              </a:r>
              <a:endPara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1075FDF-BD37-4ED2-9DE1-F02F9B473D06}"/>
                </a:ext>
              </a:extLst>
            </p:cNvPr>
            <p:cNvSpPr/>
            <p:nvPr/>
          </p:nvSpPr>
          <p:spPr>
            <a:xfrm>
              <a:off x="8779234" y="2234980"/>
              <a:ext cx="2450418" cy="8200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software requirement specification review, send the link to interviewees(dev)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9BA138A3-4595-4895-8BB3-AD4D229CB7C1}"/>
              </a:ext>
            </a:extLst>
          </p:cNvPr>
          <p:cNvSpPr/>
          <p:nvPr/>
        </p:nvSpPr>
        <p:spPr>
          <a:xfrm rot="13500000">
            <a:off x="6675723" y="4721512"/>
            <a:ext cx="24996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61ED736-AF60-410A-A1F8-5F278085B2F4}"/>
              </a:ext>
            </a:extLst>
          </p:cNvPr>
          <p:cNvSpPr/>
          <p:nvPr/>
        </p:nvSpPr>
        <p:spPr>
          <a:xfrm>
            <a:off x="6135319" y="4616169"/>
            <a:ext cx="458272" cy="459462"/>
          </a:xfrm>
          <a:prstGeom prst="ellipse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F9A88B2-67C0-4E37-860C-81764F7DA63B}"/>
              </a:ext>
            </a:extLst>
          </p:cNvPr>
          <p:cNvGrpSpPr/>
          <p:nvPr/>
        </p:nvGrpSpPr>
        <p:grpSpPr>
          <a:xfrm>
            <a:off x="7013548" y="4440459"/>
            <a:ext cx="1837335" cy="728699"/>
            <a:chOff x="8779234" y="1963160"/>
            <a:chExt cx="2450418" cy="97185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7AA2668-5641-4C05-8A64-826616BE3438}"/>
                </a:ext>
              </a:extLst>
            </p:cNvPr>
            <p:cNvSpPr/>
            <p:nvPr/>
          </p:nvSpPr>
          <p:spPr>
            <a:xfrm>
              <a:off x="9147775" y="1963160"/>
              <a:ext cx="1725708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 err="1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Lantian</a:t>
              </a:r>
              <a:r>
                <a:rPr lang="en-US" altLang="zh-CN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Cai (Tim)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9E850F9-4280-4B15-A599-9E6090E93F5E}"/>
                </a:ext>
              </a:extLst>
            </p:cNvPr>
            <p:cNvSpPr/>
            <p:nvPr/>
          </p:nvSpPr>
          <p:spPr>
            <a:xfrm>
              <a:off x="8779234" y="2355043"/>
              <a:ext cx="2450418" cy="5799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testing review, create test cases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Group 4">
            <a:extLst>
              <a:ext uri="{FF2B5EF4-FFF2-40B4-BE49-F238E27FC236}">
                <a16:creationId xmlns:a16="http://schemas.microsoft.com/office/drawing/2014/main" id="{8A2A5E0E-8291-41F3-ADD0-3459F911E268}"/>
              </a:ext>
            </a:extLst>
          </p:cNvPr>
          <p:cNvGrpSpPr>
            <a:grpSpLocks noChangeAspect="1"/>
          </p:cNvGrpSpPr>
          <p:nvPr/>
        </p:nvGrpSpPr>
        <p:grpSpPr bwMode="auto">
          <a:xfrm rot="3113303">
            <a:off x="1810150" y="3526704"/>
            <a:ext cx="529791" cy="842692"/>
            <a:chOff x="2813" y="511"/>
            <a:chExt cx="916" cy="1457"/>
          </a:xfr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C27893E8-9886-4591-9D39-87A2F0817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3" y="1159"/>
              <a:ext cx="248" cy="546"/>
            </a:xfrm>
            <a:custGeom>
              <a:avLst/>
              <a:gdLst>
                <a:gd name="T0" fmla="*/ 0 w 104"/>
                <a:gd name="T1" fmla="*/ 108 h 230"/>
                <a:gd name="T2" fmla="*/ 21 w 104"/>
                <a:gd name="T3" fmla="*/ 230 h 230"/>
                <a:gd name="T4" fmla="*/ 78 w 104"/>
                <a:gd name="T5" fmla="*/ 144 h 230"/>
                <a:gd name="T6" fmla="*/ 104 w 104"/>
                <a:gd name="T7" fmla="*/ 144 h 230"/>
                <a:gd name="T8" fmla="*/ 59 w 104"/>
                <a:gd name="T9" fmla="*/ 0 h 230"/>
                <a:gd name="T10" fmla="*/ 0 w 104"/>
                <a:gd name="T11" fmla="*/ 108 h 230"/>
                <a:gd name="T12" fmla="*/ 0 w 104"/>
                <a:gd name="T13" fmla="*/ 108 h 230"/>
                <a:gd name="T14" fmla="*/ 0 w 104"/>
                <a:gd name="T15" fmla="*/ 10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0">
                  <a:moveTo>
                    <a:pt x="0" y="108"/>
                  </a:moveTo>
                  <a:cubicBezTo>
                    <a:pt x="21" y="230"/>
                    <a:pt x="21" y="230"/>
                    <a:pt x="21" y="230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84" y="86"/>
                    <a:pt x="70" y="38"/>
                    <a:pt x="59" y="0"/>
                  </a:cubicBezTo>
                  <a:lnTo>
                    <a:pt x="0" y="108"/>
                  </a:lnTo>
                  <a:close/>
                  <a:moveTo>
                    <a:pt x="0" y="108"/>
                  </a:moveTo>
                  <a:cubicBezTo>
                    <a:pt x="0" y="108"/>
                    <a:pt x="0" y="108"/>
                    <a:pt x="0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AB4B9261-EA82-42B8-8CDF-CFCE4FFC4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" y="1159"/>
              <a:ext cx="247" cy="546"/>
            </a:xfrm>
            <a:custGeom>
              <a:avLst/>
              <a:gdLst>
                <a:gd name="T0" fmla="*/ 45 w 104"/>
                <a:gd name="T1" fmla="*/ 0 h 230"/>
                <a:gd name="T2" fmla="*/ 0 w 104"/>
                <a:gd name="T3" fmla="*/ 144 h 230"/>
                <a:gd name="T4" fmla="*/ 26 w 104"/>
                <a:gd name="T5" fmla="*/ 144 h 230"/>
                <a:gd name="T6" fmla="*/ 84 w 104"/>
                <a:gd name="T7" fmla="*/ 230 h 230"/>
                <a:gd name="T8" fmla="*/ 104 w 104"/>
                <a:gd name="T9" fmla="*/ 108 h 230"/>
                <a:gd name="T10" fmla="*/ 45 w 104"/>
                <a:gd name="T11" fmla="*/ 0 h 230"/>
                <a:gd name="T12" fmla="*/ 45 w 104"/>
                <a:gd name="T13" fmla="*/ 0 h 230"/>
                <a:gd name="T14" fmla="*/ 45 w 104"/>
                <a:gd name="T1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0">
                  <a:moveTo>
                    <a:pt x="45" y="0"/>
                  </a:moveTo>
                  <a:cubicBezTo>
                    <a:pt x="35" y="38"/>
                    <a:pt x="20" y="86"/>
                    <a:pt x="0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104" y="108"/>
                    <a:pt x="104" y="108"/>
                    <a:pt x="104" y="108"/>
                  </a:cubicBezTo>
                  <a:lnTo>
                    <a:pt x="45" y="0"/>
                  </a:ln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C3379544-1544-4D74-A62F-D42F018FB5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2" y="1669"/>
              <a:ext cx="198" cy="299"/>
            </a:xfrm>
            <a:custGeom>
              <a:avLst/>
              <a:gdLst>
                <a:gd name="T0" fmla="*/ 42 w 83"/>
                <a:gd name="T1" fmla="*/ 0 h 126"/>
                <a:gd name="T2" fmla="*/ 0 w 83"/>
                <a:gd name="T3" fmla="*/ 41 h 126"/>
                <a:gd name="T4" fmla="*/ 42 w 83"/>
                <a:gd name="T5" fmla="*/ 126 h 126"/>
                <a:gd name="T6" fmla="*/ 83 w 83"/>
                <a:gd name="T7" fmla="*/ 41 h 126"/>
                <a:gd name="T8" fmla="*/ 42 w 83"/>
                <a:gd name="T9" fmla="*/ 0 h 126"/>
                <a:gd name="T10" fmla="*/ 42 w 83"/>
                <a:gd name="T11" fmla="*/ 0 h 126"/>
                <a:gd name="T12" fmla="*/ 42 w 83"/>
                <a:gd name="T1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26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42" y="126"/>
                    <a:pt x="42" y="126"/>
                  </a:cubicBezTo>
                  <a:cubicBezTo>
                    <a:pt x="42" y="126"/>
                    <a:pt x="83" y="64"/>
                    <a:pt x="83" y="41"/>
                  </a:cubicBezTo>
                  <a:cubicBezTo>
                    <a:pt x="83" y="18"/>
                    <a:pt x="65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454D0CC4-85B3-45AC-8EF1-C7427421C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8" y="872"/>
              <a:ext cx="609" cy="759"/>
            </a:xfrm>
            <a:custGeom>
              <a:avLst/>
              <a:gdLst>
                <a:gd name="T0" fmla="*/ 128 w 256"/>
                <a:gd name="T1" fmla="*/ 0 h 320"/>
                <a:gd name="T2" fmla="*/ 58 w 256"/>
                <a:gd name="T3" fmla="*/ 14 h 320"/>
                <a:gd name="T4" fmla="*/ 94 w 256"/>
                <a:gd name="T5" fmla="*/ 282 h 320"/>
                <a:gd name="T6" fmla="*/ 28 w 256"/>
                <a:gd name="T7" fmla="*/ 29 h 320"/>
                <a:gd name="T8" fmla="*/ 0 w 256"/>
                <a:gd name="T9" fmla="*/ 50 h 320"/>
                <a:gd name="T10" fmla="*/ 81 w 256"/>
                <a:gd name="T11" fmla="*/ 320 h 320"/>
                <a:gd name="T12" fmla="*/ 175 w 256"/>
                <a:gd name="T13" fmla="*/ 320 h 320"/>
                <a:gd name="T14" fmla="*/ 256 w 256"/>
                <a:gd name="T15" fmla="*/ 50 h 320"/>
                <a:gd name="T16" fmla="*/ 128 w 256"/>
                <a:gd name="T17" fmla="*/ 0 h 320"/>
                <a:gd name="T18" fmla="*/ 128 w 256"/>
                <a:gd name="T19" fmla="*/ 0 h 320"/>
                <a:gd name="T20" fmla="*/ 128 w 256"/>
                <a:gd name="T2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320">
                  <a:moveTo>
                    <a:pt x="128" y="0"/>
                  </a:moveTo>
                  <a:cubicBezTo>
                    <a:pt x="103" y="0"/>
                    <a:pt x="80" y="5"/>
                    <a:pt x="58" y="14"/>
                  </a:cubicBezTo>
                  <a:cubicBezTo>
                    <a:pt x="58" y="102"/>
                    <a:pt x="82" y="207"/>
                    <a:pt x="94" y="282"/>
                  </a:cubicBezTo>
                  <a:cubicBezTo>
                    <a:pt x="79" y="235"/>
                    <a:pt x="30" y="125"/>
                    <a:pt x="28" y="29"/>
                  </a:cubicBezTo>
                  <a:cubicBezTo>
                    <a:pt x="18" y="35"/>
                    <a:pt x="9" y="42"/>
                    <a:pt x="0" y="50"/>
                  </a:cubicBezTo>
                  <a:cubicBezTo>
                    <a:pt x="7" y="104"/>
                    <a:pt x="48" y="225"/>
                    <a:pt x="81" y="320"/>
                  </a:cubicBezTo>
                  <a:cubicBezTo>
                    <a:pt x="175" y="320"/>
                    <a:pt x="175" y="320"/>
                    <a:pt x="175" y="320"/>
                  </a:cubicBezTo>
                  <a:cubicBezTo>
                    <a:pt x="208" y="225"/>
                    <a:pt x="248" y="104"/>
                    <a:pt x="256" y="50"/>
                  </a:cubicBezTo>
                  <a:cubicBezTo>
                    <a:pt x="222" y="19"/>
                    <a:pt x="177" y="0"/>
                    <a:pt x="128" y="0"/>
                  </a:cubicBezTo>
                  <a:close/>
                  <a:moveTo>
                    <a:pt x="128" y="0"/>
                  </a:move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39BD090-EE3A-4A93-BDF8-B01CADB59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8" y="511"/>
              <a:ext cx="609" cy="391"/>
            </a:xfrm>
            <a:custGeom>
              <a:avLst/>
              <a:gdLst>
                <a:gd name="T0" fmla="*/ 86 w 256"/>
                <a:gd name="T1" fmla="*/ 42 h 165"/>
                <a:gd name="T2" fmla="*/ 59 w 256"/>
                <a:gd name="T3" fmla="*/ 135 h 165"/>
                <a:gd name="T4" fmla="*/ 128 w 256"/>
                <a:gd name="T5" fmla="*/ 124 h 165"/>
                <a:gd name="T6" fmla="*/ 256 w 256"/>
                <a:gd name="T7" fmla="*/ 165 h 165"/>
                <a:gd name="T8" fmla="*/ 128 w 256"/>
                <a:gd name="T9" fmla="*/ 0 h 165"/>
                <a:gd name="T10" fmla="*/ 0 w 256"/>
                <a:gd name="T11" fmla="*/ 165 h 165"/>
                <a:gd name="T12" fmla="*/ 30 w 256"/>
                <a:gd name="T13" fmla="*/ 147 h 165"/>
                <a:gd name="T14" fmla="*/ 86 w 256"/>
                <a:gd name="T15" fmla="*/ 42 h 165"/>
                <a:gd name="T16" fmla="*/ 86 w 256"/>
                <a:gd name="T17" fmla="*/ 42 h 165"/>
                <a:gd name="T18" fmla="*/ 86 w 256"/>
                <a:gd name="T19" fmla="*/ 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65">
                  <a:moveTo>
                    <a:pt x="86" y="42"/>
                  </a:moveTo>
                  <a:cubicBezTo>
                    <a:pt x="70" y="67"/>
                    <a:pt x="62" y="99"/>
                    <a:pt x="59" y="135"/>
                  </a:cubicBezTo>
                  <a:cubicBezTo>
                    <a:pt x="81" y="128"/>
                    <a:pt x="104" y="124"/>
                    <a:pt x="128" y="124"/>
                  </a:cubicBezTo>
                  <a:cubicBezTo>
                    <a:pt x="176" y="124"/>
                    <a:pt x="220" y="139"/>
                    <a:pt x="256" y="165"/>
                  </a:cubicBezTo>
                  <a:cubicBezTo>
                    <a:pt x="245" y="29"/>
                    <a:pt x="128" y="0"/>
                    <a:pt x="128" y="0"/>
                  </a:cubicBezTo>
                  <a:cubicBezTo>
                    <a:pt x="128" y="0"/>
                    <a:pt x="11" y="29"/>
                    <a:pt x="0" y="165"/>
                  </a:cubicBezTo>
                  <a:cubicBezTo>
                    <a:pt x="9" y="158"/>
                    <a:pt x="19" y="152"/>
                    <a:pt x="30" y="147"/>
                  </a:cubicBezTo>
                  <a:cubicBezTo>
                    <a:pt x="34" y="105"/>
                    <a:pt x="50" y="67"/>
                    <a:pt x="86" y="42"/>
                  </a:cubicBezTo>
                  <a:close/>
                  <a:moveTo>
                    <a:pt x="86" y="42"/>
                  </a:moveTo>
                  <a:cubicBezTo>
                    <a:pt x="86" y="42"/>
                    <a:pt x="86" y="42"/>
                    <a:pt x="86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1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3924097" y="2551402"/>
            <a:ext cx="2600074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2365527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Project progress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31629" y="2011218"/>
            <a:ext cx="1046460" cy="1046460"/>
            <a:chOff x="1677608" y="2996952"/>
            <a:chExt cx="1395643" cy="1395643"/>
          </a:xfrm>
        </p:grpSpPr>
        <p:sp>
          <p:nvSpPr>
            <p:cNvPr id="3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3255580" y="2355783"/>
            <a:ext cx="442242" cy="375904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587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2079099" cy="369332"/>
            <a:chOff x="585861" y="319364"/>
            <a:chExt cx="2772134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6397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progress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97426" y="1656646"/>
            <a:ext cx="3204614" cy="591515"/>
            <a:chOff x="2713211" y="755113"/>
            <a:chExt cx="4273932" cy="788892"/>
          </a:xfrm>
        </p:grpSpPr>
        <p:sp>
          <p:nvSpPr>
            <p:cNvPr id="9" name="平行四边形 8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2" name="TextBox 498"/>
          <p:cNvSpPr txBox="1"/>
          <p:nvPr/>
        </p:nvSpPr>
        <p:spPr>
          <a:xfrm>
            <a:off x="2662729" y="1366932"/>
            <a:ext cx="1681872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Project documentation</a:t>
            </a:r>
            <a:endParaRPr lang="zh-CN" altLang="en-US" sz="1012" b="1" dirty="0">
              <a:solidFill>
                <a:srgbClr val="F66C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3" name="TextBox 499"/>
          <p:cNvSpPr txBox="1"/>
          <p:nvPr/>
        </p:nvSpPr>
        <p:spPr>
          <a:xfrm>
            <a:off x="6942162" y="1337392"/>
            <a:ext cx="1162498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Task allocation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4" name="TextBox 500"/>
          <p:cNvSpPr txBox="1"/>
          <p:nvPr/>
        </p:nvSpPr>
        <p:spPr>
          <a:xfrm>
            <a:off x="2786161" y="3365264"/>
            <a:ext cx="1558440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System development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5" name="TextBox 501"/>
          <p:cNvSpPr txBox="1"/>
          <p:nvPr/>
        </p:nvSpPr>
        <p:spPr>
          <a:xfrm>
            <a:off x="6507748" y="3323199"/>
            <a:ext cx="1596912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Team communication</a:t>
            </a:r>
            <a:endParaRPr lang="zh-CN" altLang="en-US" sz="1012" b="1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6" name="TextBox 503"/>
          <p:cNvSpPr txBox="1"/>
          <p:nvPr/>
        </p:nvSpPr>
        <p:spPr>
          <a:xfrm>
            <a:off x="1114401" y="1914340"/>
            <a:ext cx="3221288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draft plans of the project, which include SPMP, SRS and SDD had been finished. Further adjustment are processing.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4914072" y="1914340"/>
            <a:ext cx="3250214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tasks including documentation and development had been allocated to each team member in this project. Everyone is working on his own task. 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505"/>
          <p:cNvSpPr txBox="1"/>
          <p:nvPr/>
        </p:nvSpPr>
        <p:spPr>
          <a:xfrm>
            <a:off x="1114401" y="3926825"/>
            <a:ext cx="3221288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Finishing developing the administrator module, functions include manage users, create questions, manage tests and send assessment had been implemented.</a:t>
            </a:r>
          </a:p>
        </p:txBody>
      </p:sp>
      <p:sp>
        <p:nvSpPr>
          <p:cNvPr id="19" name="TextBox 506"/>
          <p:cNvSpPr txBox="1"/>
          <p:nvPr/>
        </p:nvSpPr>
        <p:spPr>
          <a:xfrm>
            <a:off x="4914072" y="3926825"/>
            <a:ext cx="3221288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 internal and external meetings ensure the smooth communication among the whole team as well as the supervisor. 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928630" y="1654250"/>
            <a:ext cx="3098854" cy="168045"/>
            <a:chOff x="2854261" y="755113"/>
            <a:chExt cx="4132882" cy="224118"/>
          </a:xfrm>
        </p:grpSpPr>
        <p:sp>
          <p:nvSpPr>
            <p:cNvPr id="22" name="矩形 21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梯形 22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41960" y="3654210"/>
            <a:ext cx="3204614" cy="591515"/>
            <a:chOff x="2713211" y="755113"/>
            <a:chExt cx="4273932" cy="788892"/>
          </a:xfrm>
        </p:grpSpPr>
        <p:sp>
          <p:nvSpPr>
            <p:cNvPr id="25" name="平行四边形 24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梯形 26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97426" y="3654210"/>
            <a:ext cx="3204614" cy="591515"/>
            <a:chOff x="2713211" y="755113"/>
            <a:chExt cx="4273932" cy="788892"/>
          </a:xfrm>
        </p:grpSpPr>
        <p:sp>
          <p:nvSpPr>
            <p:cNvPr id="29" name="平行四边形 28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2" name="Freeform 133"/>
          <p:cNvSpPr/>
          <p:nvPr/>
        </p:nvSpPr>
        <p:spPr bwMode="auto">
          <a:xfrm>
            <a:off x="1272179" y="3130642"/>
            <a:ext cx="614365" cy="566520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4602" y="1090355"/>
            <a:ext cx="715110" cy="628138"/>
            <a:chOff x="7545388" y="1652587"/>
            <a:chExt cx="822325" cy="722313"/>
          </a:xfr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effectLst>
            <a:reflection blurRad="6350" stA="52000" endA="300" endPos="35000" dir="5400000" sy="-100000" algn="bl" rotWithShape="0"/>
          </a:effectLst>
        </p:grpSpPr>
        <p:sp>
          <p:nvSpPr>
            <p:cNvPr id="34" name="Freeform 58"/>
            <p:cNvSpPr/>
            <p:nvPr/>
          </p:nvSpPr>
          <p:spPr bwMode="auto">
            <a:xfrm>
              <a:off x="7773988" y="2282825"/>
              <a:ext cx="365125" cy="92075"/>
            </a:xfrm>
            <a:custGeom>
              <a:avLst/>
              <a:gdLst>
                <a:gd name="T0" fmla="*/ 106 w 120"/>
                <a:gd name="T1" fmla="*/ 11 h 30"/>
                <a:gd name="T2" fmla="*/ 97 w 120"/>
                <a:gd name="T3" fmla="*/ 11 h 30"/>
                <a:gd name="T4" fmla="*/ 97 w 120"/>
                <a:gd name="T5" fmla="*/ 0 h 30"/>
                <a:gd name="T6" fmla="*/ 23 w 120"/>
                <a:gd name="T7" fmla="*/ 0 h 30"/>
                <a:gd name="T8" fmla="*/ 23 w 120"/>
                <a:gd name="T9" fmla="*/ 11 h 30"/>
                <a:gd name="T10" fmla="*/ 14 w 120"/>
                <a:gd name="T11" fmla="*/ 11 h 30"/>
                <a:gd name="T12" fmla="*/ 0 w 120"/>
                <a:gd name="T13" fmla="*/ 30 h 30"/>
                <a:gd name="T14" fmla="*/ 120 w 120"/>
                <a:gd name="T15" fmla="*/ 30 h 30"/>
                <a:gd name="T16" fmla="*/ 106 w 120"/>
                <a:gd name="T17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30">
                  <a:moveTo>
                    <a:pt x="106" y="11"/>
                  </a:moveTo>
                  <a:cubicBezTo>
                    <a:pt x="97" y="11"/>
                    <a:pt x="97" y="11"/>
                    <a:pt x="97" y="1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6" y="11"/>
                    <a:pt x="0" y="20"/>
                    <a:pt x="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20" y="20"/>
                    <a:pt x="114" y="11"/>
                    <a:pt x="10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59"/>
            <p:cNvSpPr>
              <a:spLocks noEditPoints="1"/>
            </p:cNvSpPr>
            <p:nvPr/>
          </p:nvSpPr>
          <p:spPr bwMode="auto">
            <a:xfrm>
              <a:off x="7545388" y="1652587"/>
              <a:ext cx="822325" cy="612775"/>
            </a:xfrm>
            <a:custGeom>
              <a:avLst/>
              <a:gdLst>
                <a:gd name="T0" fmla="*/ 251 w 270"/>
                <a:gd name="T1" fmla="*/ 0 h 201"/>
                <a:gd name="T2" fmla="*/ 19 w 270"/>
                <a:gd name="T3" fmla="*/ 0 h 201"/>
                <a:gd name="T4" fmla="*/ 0 w 270"/>
                <a:gd name="T5" fmla="*/ 19 h 201"/>
                <a:gd name="T6" fmla="*/ 0 w 270"/>
                <a:gd name="T7" fmla="*/ 183 h 201"/>
                <a:gd name="T8" fmla="*/ 19 w 270"/>
                <a:gd name="T9" fmla="*/ 201 h 201"/>
                <a:gd name="T10" fmla="*/ 251 w 270"/>
                <a:gd name="T11" fmla="*/ 201 h 201"/>
                <a:gd name="T12" fmla="*/ 270 w 270"/>
                <a:gd name="T13" fmla="*/ 183 h 201"/>
                <a:gd name="T14" fmla="*/ 270 w 270"/>
                <a:gd name="T15" fmla="*/ 19 h 201"/>
                <a:gd name="T16" fmla="*/ 251 w 270"/>
                <a:gd name="T17" fmla="*/ 0 h 201"/>
                <a:gd name="T18" fmla="*/ 135 w 270"/>
                <a:gd name="T19" fmla="*/ 183 h 201"/>
                <a:gd name="T20" fmla="*/ 128 w 270"/>
                <a:gd name="T21" fmla="*/ 176 h 201"/>
                <a:gd name="T22" fmla="*/ 135 w 270"/>
                <a:gd name="T23" fmla="*/ 169 h 201"/>
                <a:gd name="T24" fmla="*/ 142 w 270"/>
                <a:gd name="T25" fmla="*/ 176 h 201"/>
                <a:gd name="T26" fmla="*/ 135 w 270"/>
                <a:gd name="T27" fmla="*/ 183 h 201"/>
                <a:gd name="T28" fmla="*/ 254 w 270"/>
                <a:gd name="T29" fmla="*/ 146 h 201"/>
                <a:gd name="T30" fmla="*/ 252 w 270"/>
                <a:gd name="T31" fmla="*/ 148 h 201"/>
                <a:gd name="T32" fmla="*/ 18 w 270"/>
                <a:gd name="T33" fmla="*/ 148 h 201"/>
                <a:gd name="T34" fmla="*/ 16 w 270"/>
                <a:gd name="T35" fmla="*/ 146 h 201"/>
                <a:gd name="T36" fmla="*/ 16 w 270"/>
                <a:gd name="T37" fmla="*/ 20 h 201"/>
                <a:gd name="T38" fmla="*/ 18 w 270"/>
                <a:gd name="T39" fmla="*/ 18 h 201"/>
                <a:gd name="T40" fmla="*/ 252 w 270"/>
                <a:gd name="T41" fmla="*/ 18 h 201"/>
                <a:gd name="T42" fmla="*/ 254 w 270"/>
                <a:gd name="T43" fmla="*/ 20 h 201"/>
                <a:gd name="T44" fmla="*/ 254 w 270"/>
                <a:gd name="T45" fmla="*/ 1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201">
                  <a:moveTo>
                    <a:pt x="251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3"/>
                    <a:pt x="9" y="201"/>
                    <a:pt x="19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61" y="201"/>
                    <a:pt x="270" y="193"/>
                    <a:pt x="270" y="183"/>
                  </a:cubicBezTo>
                  <a:cubicBezTo>
                    <a:pt x="270" y="19"/>
                    <a:pt x="270" y="19"/>
                    <a:pt x="270" y="19"/>
                  </a:cubicBezTo>
                  <a:cubicBezTo>
                    <a:pt x="270" y="9"/>
                    <a:pt x="261" y="0"/>
                    <a:pt x="251" y="0"/>
                  </a:cubicBezTo>
                  <a:close/>
                  <a:moveTo>
                    <a:pt x="135" y="183"/>
                  </a:moveTo>
                  <a:cubicBezTo>
                    <a:pt x="131" y="183"/>
                    <a:pt x="128" y="180"/>
                    <a:pt x="128" y="176"/>
                  </a:cubicBezTo>
                  <a:cubicBezTo>
                    <a:pt x="128" y="172"/>
                    <a:pt x="131" y="169"/>
                    <a:pt x="135" y="169"/>
                  </a:cubicBezTo>
                  <a:cubicBezTo>
                    <a:pt x="139" y="169"/>
                    <a:pt x="142" y="172"/>
                    <a:pt x="142" y="176"/>
                  </a:cubicBezTo>
                  <a:cubicBezTo>
                    <a:pt x="142" y="180"/>
                    <a:pt x="139" y="183"/>
                    <a:pt x="135" y="183"/>
                  </a:cubicBezTo>
                  <a:close/>
                  <a:moveTo>
                    <a:pt x="254" y="146"/>
                  </a:moveTo>
                  <a:cubicBezTo>
                    <a:pt x="254" y="147"/>
                    <a:pt x="253" y="148"/>
                    <a:pt x="252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7" y="148"/>
                    <a:pt x="16" y="147"/>
                    <a:pt x="16" y="14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7" y="18"/>
                    <a:pt x="1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53" y="18"/>
                    <a:pt x="254" y="19"/>
                    <a:pt x="254" y="20"/>
                  </a:cubicBezTo>
                  <a:lnTo>
                    <a:pt x="254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Freeform 60"/>
            <p:cNvSpPr/>
            <p:nvPr/>
          </p:nvSpPr>
          <p:spPr bwMode="auto">
            <a:xfrm>
              <a:off x="7834313" y="1828800"/>
              <a:ext cx="244475" cy="115888"/>
            </a:xfrm>
            <a:custGeom>
              <a:avLst/>
              <a:gdLst>
                <a:gd name="T0" fmla="*/ 4 w 80"/>
                <a:gd name="T1" fmla="*/ 20 h 38"/>
                <a:gd name="T2" fmla="*/ 4 w 80"/>
                <a:gd name="T3" fmla="*/ 34 h 38"/>
                <a:gd name="T4" fmla="*/ 11 w 80"/>
                <a:gd name="T5" fmla="*/ 37 h 38"/>
                <a:gd name="T6" fmla="*/ 18 w 80"/>
                <a:gd name="T7" fmla="*/ 34 h 38"/>
                <a:gd name="T8" fmla="*/ 62 w 80"/>
                <a:gd name="T9" fmla="*/ 34 h 38"/>
                <a:gd name="T10" fmla="*/ 76 w 80"/>
                <a:gd name="T11" fmla="*/ 34 h 38"/>
                <a:gd name="T12" fmla="*/ 76 w 80"/>
                <a:gd name="T13" fmla="*/ 20 h 38"/>
                <a:gd name="T14" fmla="*/ 4 w 80"/>
                <a:gd name="T15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8">
                  <a:moveTo>
                    <a:pt x="4" y="20"/>
                  </a:moveTo>
                  <a:cubicBezTo>
                    <a:pt x="0" y="24"/>
                    <a:pt x="0" y="30"/>
                    <a:pt x="4" y="34"/>
                  </a:cubicBezTo>
                  <a:cubicBezTo>
                    <a:pt x="6" y="36"/>
                    <a:pt x="8" y="37"/>
                    <a:pt x="11" y="37"/>
                  </a:cubicBezTo>
                  <a:cubicBezTo>
                    <a:pt x="13" y="37"/>
                    <a:pt x="16" y="36"/>
                    <a:pt x="18" y="34"/>
                  </a:cubicBezTo>
                  <a:cubicBezTo>
                    <a:pt x="30" y="22"/>
                    <a:pt x="50" y="22"/>
                    <a:pt x="62" y="34"/>
                  </a:cubicBezTo>
                  <a:cubicBezTo>
                    <a:pt x="66" y="38"/>
                    <a:pt x="72" y="38"/>
                    <a:pt x="76" y="34"/>
                  </a:cubicBezTo>
                  <a:cubicBezTo>
                    <a:pt x="80" y="30"/>
                    <a:pt x="80" y="24"/>
                    <a:pt x="76" y="20"/>
                  </a:cubicBezTo>
                  <a:cubicBezTo>
                    <a:pt x="56" y="0"/>
                    <a:pt x="24" y="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Freeform 61"/>
            <p:cNvSpPr/>
            <p:nvPr/>
          </p:nvSpPr>
          <p:spPr bwMode="auto">
            <a:xfrm>
              <a:off x="7761288" y="1744662"/>
              <a:ext cx="390525" cy="127000"/>
            </a:xfrm>
            <a:custGeom>
              <a:avLst/>
              <a:gdLst>
                <a:gd name="T0" fmla="*/ 64 w 128"/>
                <a:gd name="T1" fmla="*/ 0 h 42"/>
                <a:gd name="T2" fmla="*/ 4 w 128"/>
                <a:gd name="T3" fmla="*/ 24 h 42"/>
                <a:gd name="T4" fmla="*/ 4 w 128"/>
                <a:gd name="T5" fmla="*/ 39 h 42"/>
                <a:gd name="T6" fmla="*/ 18 w 128"/>
                <a:gd name="T7" fmla="*/ 39 h 42"/>
                <a:gd name="T8" fmla="*/ 64 w 128"/>
                <a:gd name="T9" fmla="*/ 20 h 42"/>
                <a:gd name="T10" fmla="*/ 110 w 128"/>
                <a:gd name="T11" fmla="*/ 39 h 42"/>
                <a:gd name="T12" fmla="*/ 117 w 128"/>
                <a:gd name="T13" fmla="*/ 41 h 42"/>
                <a:gd name="T14" fmla="*/ 124 w 128"/>
                <a:gd name="T15" fmla="*/ 39 h 42"/>
                <a:gd name="T16" fmla="*/ 124 w 128"/>
                <a:gd name="T17" fmla="*/ 24 h 42"/>
                <a:gd name="T18" fmla="*/ 64 w 128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42">
                  <a:moveTo>
                    <a:pt x="64" y="0"/>
                  </a:moveTo>
                  <a:cubicBezTo>
                    <a:pt x="41" y="0"/>
                    <a:pt x="20" y="8"/>
                    <a:pt x="4" y="24"/>
                  </a:cubicBezTo>
                  <a:cubicBezTo>
                    <a:pt x="0" y="28"/>
                    <a:pt x="0" y="35"/>
                    <a:pt x="4" y="39"/>
                  </a:cubicBezTo>
                  <a:cubicBezTo>
                    <a:pt x="8" y="42"/>
                    <a:pt x="14" y="42"/>
                    <a:pt x="18" y="39"/>
                  </a:cubicBezTo>
                  <a:cubicBezTo>
                    <a:pt x="30" y="26"/>
                    <a:pt x="47" y="20"/>
                    <a:pt x="64" y="20"/>
                  </a:cubicBezTo>
                  <a:cubicBezTo>
                    <a:pt x="81" y="20"/>
                    <a:pt x="97" y="26"/>
                    <a:pt x="110" y="39"/>
                  </a:cubicBezTo>
                  <a:cubicBezTo>
                    <a:pt x="112" y="41"/>
                    <a:pt x="114" y="41"/>
                    <a:pt x="117" y="41"/>
                  </a:cubicBezTo>
                  <a:cubicBezTo>
                    <a:pt x="119" y="41"/>
                    <a:pt x="122" y="41"/>
                    <a:pt x="124" y="39"/>
                  </a:cubicBezTo>
                  <a:cubicBezTo>
                    <a:pt x="128" y="35"/>
                    <a:pt x="128" y="28"/>
                    <a:pt x="124" y="24"/>
                  </a:cubicBezTo>
                  <a:cubicBezTo>
                    <a:pt x="108" y="8"/>
                    <a:pt x="8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2"/>
            <p:cNvSpPr/>
            <p:nvPr/>
          </p:nvSpPr>
          <p:spPr bwMode="auto">
            <a:xfrm>
              <a:off x="7907338" y="1954212"/>
              <a:ext cx="104775" cy="100013"/>
            </a:xfrm>
            <a:custGeom>
              <a:avLst/>
              <a:gdLst>
                <a:gd name="T0" fmla="*/ 6 w 34"/>
                <a:gd name="T1" fmla="*/ 6 h 33"/>
                <a:gd name="T2" fmla="*/ 6 w 34"/>
                <a:gd name="T3" fmla="*/ 27 h 33"/>
                <a:gd name="T4" fmla="*/ 28 w 34"/>
                <a:gd name="T5" fmla="*/ 27 h 33"/>
                <a:gd name="T6" fmla="*/ 28 w 34"/>
                <a:gd name="T7" fmla="*/ 6 h 33"/>
                <a:gd name="T8" fmla="*/ 6 w 34"/>
                <a:gd name="T9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6" y="6"/>
                  </a:moveTo>
                  <a:cubicBezTo>
                    <a:pt x="0" y="12"/>
                    <a:pt x="0" y="21"/>
                    <a:pt x="6" y="27"/>
                  </a:cubicBezTo>
                  <a:cubicBezTo>
                    <a:pt x="12" y="33"/>
                    <a:pt x="22" y="33"/>
                    <a:pt x="28" y="27"/>
                  </a:cubicBezTo>
                  <a:cubicBezTo>
                    <a:pt x="34" y="21"/>
                    <a:pt x="34" y="12"/>
                    <a:pt x="28" y="6"/>
                  </a:cubicBezTo>
                  <a:cubicBezTo>
                    <a:pt x="22" y="0"/>
                    <a:pt x="12" y="0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9" name="Freeform 144"/>
          <p:cNvSpPr/>
          <p:nvPr/>
        </p:nvSpPr>
        <p:spPr bwMode="auto">
          <a:xfrm>
            <a:off x="5046559" y="1059975"/>
            <a:ext cx="603897" cy="610445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en-US" sz="1012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036320" y="2991791"/>
            <a:ext cx="669511" cy="672264"/>
            <a:chOff x="10382126" y="407580"/>
            <a:chExt cx="362393" cy="363883"/>
          </a:xfr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effectLst>
            <a:reflection blurRad="6350" stA="52000" endA="300" endPos="35000" dir="5400000" sy="-100000" algn="bl" rotWithShape="0"/>
          </a:effectLst>
        </p:grpSpPr>
        <p:sp>
          <p:nvSpPr>
            <p:cNvPr id="41" name="Freeform 112"/>
            <p:cNvSpPr/>
            <p:nvPr/>
          </p:nvSpPr>
          <p:spPr bwMode="auto">
            <a:xfrm>
              <a:off x="10517837" y="511973"/>
              <a:ext cx="73075" cy="105884"/>
            </a:xfrm>
            <a:custGeom>
              <a:avLst/>
              <a:gdLst>
                <a:gd name="T0" fmla="*/ 21 w 34"/>
                <a:gd name="T1" fmla="*/ 22 h 49"/>
                <a:gd name="T2" fmla="*/ 16 w 34"/>
                <a:gd name="T3" fmla="*/ 26 h 49"/>
                <a:gd name="T4" fmla="*/ 11 w 34"/>
                <a:gd name="T5" fmla="*/ 30 h 49"/>
                <a:gd name="T6" fmla="*/ 3 w 34"/>
                <a:gd name="T7" fmla="*/ 38 h 49"/>
                <a:gd name="T8" fmla="*/ 1 w 34"/>
                <a:gd name="T9" fmla="*/ 41 h 49"/>
                <a:gd name="T10" fmla="*/ 0 w 34"/>
                <a:gd name="T11" fmla="*/ 44 h 49"/>
                <a:gd name="T12" fmla="*/ 2 w 34"/>
                <a:gd name="T13" fmla="*/ 47 h 49"/>
                <a:gd name="T14" fmla="*/ 6 w 34"/>
                <a:gd name="T15" fmla="*/ 49 h 49"/>
                <a:gd name="T16" fmla="*/ 30 w 34"/>
                <a:gd name="T17" fmla="*/ 49 h 49"/>
                <a:gd name="T18" fmla="*/ 33 w 34"/>
                <a:gd name="T19" fmla="*/ 48 h 49"/>
                <a:gd name="T20" fmla="*/ 34 w 34"/>
                <a:gd name="T21" fmla="*/ 45 h 49"/>
                <a:gd name="T22" fmla="*/ 33 w 34"/>
                <a:gd name="T23" fmla="*/ 42 h 49"/>
                <a:gd name="T24" fmla="*/ 29 w 34"/>
                <a:gd name="T25" fmla="*/ 41 h 49"/>
                <a:gd name="T26" fmla="*/ 12 w 34"/>
                <a:gd name="T27" fmla="*/ 41 h 49"/>
                <a:gd name="T28" fmla="*/ 13 w 34"/>
                <a:gd name="T29" fmla="*/ 39 h 49"/>
                <a:gd name="T30" fmla="*/ 20 w 34"/>
                <a:gd name="T31" fmla="*/ 32 h 49"/>
                <a:gd name="T32" fmla="*/ 27 w 34"/>
                <a:gd name="T33" fmla="*/ 26 h 49"/>
                <a:gd name="T34" fmla="*/ 32 w 34"/>
                <a:gd name="T35" fmla="*/ 21 h 49"/>
                <a:gd name="T36" fmla="*/ 34 w 34"/>
                <a:gd name="T37" fmla="*/ 14 h 49"/>
                <a:gd name="T38" fmla="*/ 33 w 34"/>
                <a:gd name="T39" fmla="*/ 8 h 49"/>
                <a:gd name="T40" fmla="*/ 30 w 34"/>
                <a:gd name="T41" fmla="*/ 4 h 49"/>
                <a:gd name="T42" fmla="*/ 26 w 34"/>
                <a:gd name="T43" fmla="*/ 1 h 49"/>
                <a:gd name="T44" fmla="*/ 17 w 34"/>
                <a:gd name="T45" fmla="*/ 0 h 49"/>
                <a:gd name="T46" fmla="*/ 10 w 34"/>
                <a:gd name="T47" fmla="*/ 1 h 49"/>
                <a:gd name="T48" fmla="*/ 5 w 34"/>
                <a:gd name="T49" fmla="*/ 4 h 49"/>
                <a:gd name="T50" fmla="*/ 1 w 34"/>
                <a:gd name="T51" fmla="*/ 9 h 49"/>
                <a:gd name="T52" fmla="*/ 0 w 34"/>
                <a:gd name="T53" fmla="*/ 13 h 49"/>
                <a:gd name="T54" fmla="*/ 2 w 34"/>
                <a:gd name="T55" fmla="*/ 16 h 49"/>
                <a:gd name="T56" fmla="*/ 4 w 34"/>
                <a:gd name="T57" fmla="*/ 18 h 49"/>
                <a:gd name="T58" fmla="*/ 7 w 34"/>
                <a:gd name="T59" fmla="*/ 16 h 49"/>
                <a:gd name="T60" fmla="*/ 9 w 34"/>
                <a:gd name="T61" fmla="*/ 13 h 49"/>
                <a:gd name="T62" fmla="*/ 10 w 34"/>
                <a:gd name="T63" fmla="*/ 10 h 49"/>
                <a:gd name="T64" fmla="*/ 17 w 34"/>
                <a:gd name="T65" fmla="*/ 6 h 49"/>
                <a:gd name="T66" fmla="*/ 21 w 34"/>
                <a:gd name="T67" fmla="*/ 7 h 49"/>
                <a:gd name="T68" fmla="*/ 23 w 34"/>
                <a:gd name="T69" fmla="*/ 10 h 49"/>
                <a:gd name="T70" fmla="*/ 24 w 34"/>
                <a:gd name="T71" fmla="*/ 14 h 49"/>
                <a:gd name="T72" fmla="*/ 23 w 34"/>
                <a:gd name="T73" fmla="*/ 18 h 49"/>
                <a:gd name="T74" fmla="*/ 21 w 34"/>
                <a:gd name="T75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49">
                  <a:moveTo>
                    <a:pt x="21" y="22"/>
                  </a:moveTo>
                  <a:cubicBezTo>
                    <a:pt x="20" y="23"/>
                    <a:pt x="18" y="24"/>
                    <a:pt x="16" y="26"/>
                  </a:cubicBezTo>
                  <a:cubicBezTo>
                    <a:pt x="15" y="26"/>
                    <a:pt x="13" y="28"/>
                    <a:pt x="11" y="30"/>
                  </a:cubicBezTo>
                  <a:cubicBezTo>
                    <a:pt x="9" y="32"/>
                    <a:pt x="6" y="35"/>
                    <a:pt x="3" y="38"/>
                  </a:cubicBezTo>
                  <a:cubicBezTo>
                    <a:pt x="2" y="38"/>
                    <a:pt x="2" y="40"/>
                    <a:pt x="1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3" y="48"/>
                    <a:pt x="4" y="49"/>
                    <a:pt x="6" y="4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9"/>
                    <a:pt x="33" y="48"/>
                    <a:pt x="33" y="48"/>
                  </a:cubicBezTo>
                  <a:cubicBezTo>
                    <a:pt x="34" y="47"/>
                    <a:pt x="34" y="46"/>
                    <a:pt x="34" y="45"/>
                  </a:cubicBezTo>
                  <a:cubicBezTo>
                    <a:pt x="34" y="44"/>
                    <a:pt x="34" y="43"/>
                    <a:pt x="33" y="42"/>
                  </a:cubicBezTo>
                  <a:cubicBezTo>
                    <a:pt x="32" y="41"/>
                    <a:pt x="31" y="41"/>
                    <a:pt x="29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0"/>
                    <a:pt x="13" y="39"/>
                    <a:pt x="13" y="39"/>
                  </a:cubicBezTo>
                  <a:cubicBezTo>
                    <a:pt x="15" y="37"/>
                    <a:pt x="17" y="35"/>
                    <a:pt x="20" y="32"/>
                  </a:cubicBezTo>
                  <a:cubicBezTo>
                    <a:pt x="24" y="30"/>
                    <a:pt x="26" y="28"/>
                    <a:pt x="27" y="26"/>
                  </a:cubicBezTo>
                  <a:cubicBezTo>
                    <a:pt x="29" y="25"/>
                    <a:pt x="30" y="23"/>
                    <a:pt x="32" y="21"/>
                  </a:cubicBezTo>
                  <a:cubicBezTo>
                    <a:pt x="33" y="19"/>
                    <a:pt x="34" y="16"/>
                    <a:pt x="34" y="14"/>
                  </a:cubicBezTo>
                  <a:cubicBezTo>
                    <a:pt x="34" y="12"/>
                    <a:pt x="33" y="10"/>
                    <a:pt x="33" y="8"/>
                  </a:cubicBezTo>
                  <a:cubicBezTo>
                    <a:pt x="32" y="7"/>
                    <a:pt x="31" y="5"/>
                    <a:pt x="30" y="4"/>
                  </a:cubicBezTo>
                  <a:cubicBezTo>
                    <a:pt x="29" y="3"/>
                    <a:pt x="27" y="2"/>
                    <a:pt x="26" y="1"/>
                  </a:cubicBezTo>
                  <a:cubicBezTo>
                    <a:pt x="23" y="0"/>
                    <a:pt x="20" y="0"/>
                    <a:pt x="17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3" y="5"/>
                    <a:pt x="2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6" y="18"/>
                    <a:pt x="7" y="17"/>
                    <a:pt x="7" y="16"/>
                  </a:cubicBezTo>
                  <a:cubicBezTo>
                    <a:pt x="8" y="16"/>
                    <a:pt x="8" y="14"/>
                    <a:pt x="9" y="13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2" y="8"/>
                    <a:pt x="14" y="6"/>
                    <a:pt x="17" y="6"/>
                  </a:cubicBezTo>
                  <a:cubicBezTo>
                    <a:pt x="18" y="6"/>
                    <a:pt x="20" y="7"/>
                    <a:pt x="21" y="7"/>
                  </a:cubicBezTo>
                  <a:cubicBezTo>
                    <a:pt x="22" y="8"/>
                    <a:pt x="23" y="9"/>
                    <a:pt x="23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6"/>
                    <a:pt x="23" y="18"/>
                  </a:cubicBezTo>
                  <a:cubicBezTo>
                    <a:pt x="23" y="19"/>
                    <a:pt x="22" y="20"/>
                    <a:pt x="2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Freeform 113"/>
            <p:cNvSpPr>
              <a:spLocks noEditPoints="1"/>
            </p:cNvSpPr>
            <p:nvPr/>
          </p:nvSpPr>
          <p:spPr bwMode="auto">
            <a:xfrm>
              <a:off x="10599860" y="508990"/>
              <a:ext cx="82023" cy="108867"/>
            </a:xfrm>
            <a:custGeom>
              <a:avLst/>
              <a:gdLst>
                <a:gd name="T0" fmla="*/ 26 w 38"/>
                <a:gd name="T1" fmla="*/ 0 h 50"/>
                <a:gd name="T2" fmla="*/ 23 w 38"/>
                <a:gd name="T3" fmla="*/ 1 h 50"/>
                <a:gd name="T4" fmla="*/ 21 w 38"/>
                <a:gd name="T5" fmla="*/ 5 h 50"/>
                <a:gd name="T6" fmla="*/ 3 w 38"/>
                <a:gd name="T7" fmla="*/ 28 h 50"/>
                <a:gd name="T8" fmla="*/ 2 w 38"/>
                <a:gd name="T9" fmla="*/ 30 h 50"/>
                <a:gd name="T10" fmla="*/ 1 w 38"/>
                <a:gd name="T11" fmla="*/ 31 h 50"/>
                <a:gd name="T12" fmla="*/ 0 w 38"/>
                <a:gd name="T13" fmla="*/ 33 h 50"/>
                <a:gd name="T14" fmla="*/ 0 w 38"/>
                <a:gd name="T15" fmla="*/ 34 h 50"/>
                <a:gd name="T16" fmla="*/ 1 w 38"/>
                <a:gd name="T17" fmla="*/ 38 h 50"/>
                <a:gd name="T18" fmla="*/ 6 w 38"/>
                <a:gd name="T19" fmla="*/ 39 h 50"/>
                <a:gd name="T20" fmla="*/ 23 w 38"/>
                <a:gd name="T21" fmla="*/ 39 h 50"/>
                <a:gd name="T22" fmla="*/ 23 w 38"/>
                <a:gd name="T23" fmla="*/ 45 h 50"/>
                <a:gd name="T24" fmla="*/ 24 w 38"/>
                <a:gd name="T25" fmla="*/ 49 h 50"/>
                <a:gd name="T26" fmla="*/ 27 w 38"/>
                <a:gd name="T27" fmla="*/ 50 h 50"/>
                <a:gd name="T28" fmla="*/ 30 w 38"/>
                <a:gd name="T29" fmla="*/ 49 h 50"/>
                <a:gd name="T30" fmla="*/ 31 w 38"/>
                <a:gd name="T31" fmla="*/ 45 h 50"/>
                <a:gd name="T32" fmla="*/ 31 w 38"/>
                <a:gd name="T33" fmla="*/ 39 h 50"/>
                <a:gd name="T34" fmla="*/ 33 w 38"/>
                <a:gd name="T35" fmla="*/ 39 h 50"/>
                <a:gd name="T36" fmla="*/ 37 w 38"/>
                <a:gd name="T37" fmla="*/ 38 h 50"/>
                <a:gd name="T38" fmla="*/ 38 w 38"/>
                <a:gd name="T39" fmla="*/ 36 h 50"/>
                <a:gd name="T40" fmla="*/ 37 w 38"/>
                <a:gd name="T41" fmla="*/ 32 h 50"/>
                <a:gd name="T42" fmla="*/ 33 w 38"/>
                <a:gd name="T43" fmla="*/ 32 h 50"/>
                <a:gd name="T44" fmla="*/ 31 w 38"/>
                <a:gd name="T45" fmla="*/ 32 h 50"/>
                <a:gd name="T46" fmla="*/ 31 w 38"/>
                <a:gd name="T47" fmla="*/ 6 h 50"/>
                <a:gd name="T48" fmla="*/ 26 w 38"/>
                <a:gd name="T49" fmla="*/ 0 h 50"/>
                <a:gd name="T50" fmla="*/ 23 w 38"/>
                <a:gd name="T51" fmla="*/ 32 h 50"/>
                <a:gd name="T52" fmla="*/ 9 w 38"/>
                <a:gd name="T53" fmla="*/ 32 h 50"/>
                <a:gd name="T54" fmla="*/ 23 w 38"/>
                <a:gd name="T55" fmla="*/ 12 h 50"/>
                <a:gd name="T56" fmla="*/ 23 w 38"/>
                <a:gd name="T57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" h="50">
                  <a:moveTo>
                    <a:pt x="26" y="0"/>
                  </a:moveTo>
                  <a:cubicBezTo>
                    <a:pt x="25" y="0"/>
                    <a:pt x="24" y="1"/>
                    <a:pt x="23" y="1"/>
                  </a:cubicBezTo>
                  <a:cubicBezTo>
                    <a:pt x="23" y="2"/>
                    <a:pt x="22" y="3"/>
                    <a:pt x="21" y="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1" y="30"/>
                    <a:pt x="1" y="31"/>
                    <a:pt x="1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6"/>
                    <a:pt x="0" y="37"/>
                    <a:pt x="1" y="38"/>
                  </a:cubicBezTo>
                  <a:cubicBezTo>
                    <a:pt x="2" y="39"/>
                    <a:pt x="4" y="39"/>
                    <a:pt x="6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7"/>
                    <a:pt x="23" y="48"/>
                    <a:pt x="24" y="49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48"/>
                    <a:pt x="31" y="47"/>
                    <a:pt x="31" y="45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8" y="38"/>
                    <a:pt x="38" y="37"/>
                    <a:pt x="38" y="36"/>
                  </a:cubicBezTo>
                  <a:cubicBezTo>
                    <a:pt x="38" y="34"/>
                    <a:pt x="38" y="33"/>
                    <a:pt x="37" y="32"/>
                  </a:cubicBezTo>
                  <a:cubicBezTo>
                    <a:pt x="36" y="32"/>
                    <a:pt x="34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29" y="0"/>
                    <a:pt x="26" y="0"/>
                  </a:cubicBezTo>
                  <a:close/>
                  <a:moveTo>
                    <a:pt x="23" y="32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Freeform 114"/>
            <p:cNvSpPr/>
            <p:nvPr/>
          </p:nvSpPr>
          <p:spPr bwMode="auto">
            <a:xfrm>
              <a:off x="10464150" y="407580"/>
              <a:ext cx="280369" cy="298265"/>
            </a:xfrm>
            <a:custGeom>
              <a:avLst/>
              <a:gdLst>
                <a:gd name="T0" fmla="*/ 50 w 130"/>
                <a:gd name="T1" fmla="*/ 0 h 138"/>
                <a:gd name="T2" fmla="*/ 4 w 130"/>
                <a:gd name="T3" fmla="*/ 14 h 138"/>
                <a:gd name="T4" fmla="*/ 2 w 130"/>
                <a:gd name="T5" fmla="*/ 25 h 138"/>
                <a:gd name="T6" fmla="*/ 13 w 130"/>
                <a:gd name="T7" fmla="*/ 27 h 138"/>
                <a:gd name="T8" fmla="*/ 50 w 130"/>
                <a:gd name="T9" fmla="*/ 15 h 138"/>
                <a:gd name="T10" fmla="*/ 115 w 130"/>
                <a:gd name="T11" fmla="*/ 81 h 138"/>
                <a:gd name="T12" fmla="*/ 97 w 130"/>
                <a:gd name="T13" fmla="*/ 125 h 138"/>
                <a:gd name="T14" fmla="*/ 98 w 130"/>
                <a:gd name="T15" fmla="*/ 136 h 138"/>
                <a:gd name="T16" fmla="*/ 103 w 130"/>
                <a:gd name="T17" fmla="*/ 138 h 138"/>
                <a:gd name="T18" fmla="*/ 109 w 130"/>
                <a:gd name="T19" fmla="*/ 135 h 138"/>
                <a:gd name="T20" fmla="*/ 130 w 130"/>
                <a:gd name="T21" fmla="*/ 81 h 138"/>
                <a:gd name="T22" fmla="*/ 50 w 130"/>
                <a:gd name="T2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38">
                  <a:moveTo>
                    <a:pt x="50" y="0"/>
                  </a:moveTo>
                  <a:cubicBezTo>
                    <a:pt x="33" y="0"/>
                    <a:pt x="18" y="5"/>
                    <a:pt x="4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5" y="28"/>
                    <a:pt x="9" y="29"/>
                    <a:pt x="13" y="27"/>
                  </a:cubicBezTo>
                  <a:cubicBezTo>
                    <a:pt x="24" y="19"/>
                    <a:pt x="36" y="15"/>
                    <a:pt x="50" y="15"/>
                  </a:cubicBezTo>
                  <a:cubicBezTo>
                    <a:pt x="86" y="15"/>
                    <a:pt x="115" y="45"/>
                    <a:pt x="115" y="81"/>
                  </a:cubicBezTo>
                  <a:cubicBezTo>
                    <a:pt x="115" y="97"/>
                    <a:pt x="109" y="113"/>
                    <a:pt x="97" y="125"/>
                  </a:cubicBezTo>
                  <a:cubicBezTo>
                    <a:pt x="95" y="128"/>
                    <a:pt x="95" y="133"/>
                    <a:pt x="98" y="136"/>
                  </a:cubicBezTo>
                  <a:cubicBezTo>
                    <a:pt x="99" y="137"/>
                    <a:pt x="101" y="138"/>
                    <a:pt x="103" y="138"/>
                  </a:cubicBezTo>
                  <a:cubicBezTo>
                    <a:pt x="105" y="138"/>
                    <a:pt x="107" y="137"/>
                    <a:pt x="109" y="135"/>
                  </a:cubicBezTo>
                  <a:cubicBezTo>
                    <a:pt x="122" y="120"/>
                    <a:pt x="130" y="101"/>
                    <a:pt x="130" y="81"/>
                  </a:cubicBezTo>
                  <a:cubicBezTo>
                    <a:pt x="130" y="36"/>
                    <a:pt x="94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Freeform 115"/>
            <p:cNvSpPr>
              <a:spLocks noEditPoints="1"/>
            </p:cNvSpPr>
            <p:nvPr/>
          </p:nvSpPr>
          <p:spPr bwMode="auto">
            <a:xfrm>
              <a:off x="10382126" y="453811"/>
              <a:ext cx="298265" cy="317652"/>
            </a:xfrm>
            <a:custGeom>
              <a:avLst/>
              <a:gdLst>
                <a:gd name="T0" fmla="*/ 85 w 138"/>
                <a:gd name="T1" fmla="*/ 94 h 147"/>
                <a:gd name="T2" fmla="*/ 78 w 138"/>
                <a:gd name="T3" fmla="*/ 103 h 147"/>
                <a:gd name="T4" fmla="*/ 59 w 138"/>
                <a:gd name="T5" fmla="*/ 87 h 147"/>
                <a:gd name="T6" fmla="*/ 43 w 138"/>
                <a:gd name="T7" fmla="*/ 63 h 147"/>
                <a:gd name="T8" fmla="*/ 54 w 138"/>
                <a:gd name="T9" fmla="*/ 57 h 147"/>
                <a:gd name="T10" fmla="*/ 33 w 138"/>
                <a:gd name="T11" fmla="*/ 2 h 147"/>
                <a:gd name="T12" fmla="*/ 26 w 138"/>
                <a:gd name="T13" fmla="*/ 2 h 147"/>
                <a:gd name="T14" fmla="*/ 6 w 138"/>
                <a:gd name="T15" fmla="*/ 28 h 147"/>
                <a:gd name="T16" fmla="*/ 28 w 138"/>
                <a:gd name="T17" fmla="*/ 93 h 147"/>
                <a:gd name="T18" fmla="*/ 39 w 138"/>
                <a:gd name="T19" fmla="*/ 107 h 147"/>
                <a:gd name="T20" fmla="*/ 42 w 138"/>
                <a:gd name="T21" fmla="*/ 110 h 147"/>
                <a:gd name="T22" fmla="*/ 107 w 138"/>
                <a:gd name="T23" fmla="*/ 144 h 147"/>
                <a:gd name="T24" fmla="*/ 135 w 138"/>
                <a:gd name="T25" fmla="*/ 128 h 147"/>
                <a:gd name="T26" fmla="*/ 137 w 138"/>
                <a:gd name="T27" fmla="*/ 122 h 147"/>
                <a:gd name="T28" fmla="*/ 85 w 138"/>
                <a:gd name="T29" fmla="*/ 94 h 147"/>
                <a:gd name="T30" fmla="*/ 45 w 138"/>
                <a:gd name="T31" fmla="*/ 104 h 147"/>
                <a:gd name="T32" fmla="*/ 43 w 138"/>
                <a:gd name="T33" fmla="*/ 102 h 147"/>
                <a:gd name="T34" fmla="*/ 33 w 138"/>
                <a:gd name="T35" fmla="*/ 90 h 147"/>
                <a:gd name="T36" fmla="*/ 12 w 138"/>
                <a:gd name="T37" fmla="*/ 36 h 147"/>
                <a:gd name="T38" fmla="*/ 28 w 138"/>
                <a:gd name="T39" fmla="*/ 14 h 147"/>
                <a:gd name="T40" fmla="*/ 33 w 138"/>
                <a:gd name="T41" fmla="*/ 13 h 147"/>
                <a:gd name="T42" fmla="*/ 37 w 138"/>
                <a:gd name="T43" fmla="*/ 17 h 147"/>
                <a:gd name="T44" fmla="*/ 36 w 138"/>
                <a:gd name="T45" fmla="*/ 17 h 147"/>
                <a:gd name="T46" fmla="*/ 19 w 138"/>
                <a:gd name="T47" fmla="*/ 39 h 147"/>
                <a:gd name="T48" fmla="*/ 37 w 138"/>
                <a:gd name="T49" fmla="*/ 94 h 147"/>
                <a:gd name="T50" fmla="*/ 47 w 138"/>
                <a:gd name="T51" fmla="*/ 106 h 147"/>
                <a:gd name="T52" fmla="*/ 47 w 138"/>
                <a:gd name="T53" fmla="*/ 106 h 147"/>
                <a:gd name="T54" fmla="*/ 45 w 138"/>
                <a:gd name="T55" fmla="*/ 10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47">
                  <a:moveTo>
                    <a:pt x="85" y="94"/>
                  </a:moveTo>
                  <a:cubicBezTo>
                    <a:pt x="83" y="98"/>
                    <a:pt x="85" y="103"/>
                    <a:pt x="78" y="103"/>
                  </a:cubicBezTo>
                  <a:cubicBezTo>
                    <a:pt x="75" y="103"/>
                    <a:pt x="65" y="94"/>
                    <a:pt x="59" y="87"/>
                  </a:cubicBezTo>
                  <a:cubicBezTo>
                    <a:pt x="54" y="81"/>
                    <a:pt x="42" y="67"/>
                    <a:pt x="43" y="63"/>
                  </a:cubicBezTo>
                  <a:cubicBezTo>
                    <a:pt x="44" y="55"/>
                    <a:pt x="49" y="58"/>
                    <a:pt x="54" y="57"/>
                  </a:cubicBezTo>
                  <a:cubicBezTo>
                    <a:pt x="55" y="56"/>
                    <a:pt x="59" y="29"/>
                    <a:pt x="33" y="2"/>
                  </a:cubicBezTo>
                  <a:cubicBezTo>
                    <a:pt x="32" y="1"/>
                    <a:pt x="29" y="0"/>
                    <a:pt x="26" y="2"/>
                  </a:cubicBezTo>
                  <a:cubicBezTo>
                    <a:pt x="19" y="8"/>
                    <a:pt x="10" y="14"/>
                    <a:pt x="6" y="28"/>
                  </a:cubicBezTo>
                  <a:cubicBezTo>
                    <a:pt x="4" y="39"/>
                    <a:pt x="0" y="55"/>
                    <a:pt x="28" y="93"/>
                  </a:cubicBezTo>
                  <a:cubicBezTo>
                    <a:pt x="31" y="97"/>
                    <a:pt x="34" y="102"/>
                    <a:pt x="39" y="107"/>
                  </a:cubicBezTo>
                  <a:cubicBezTo>
                    <a:pt x="40" y="109"/>
                    <a:pt x="41" y="110"/>
                    <a:pt x="42" y="110"/>
                  </a:cubicBezTo>
                  <a:cubicBezTo>
                    <a:pt x="78" y="147"/>
                    <a:pt x="96" y="146"/>
                    <a:pt x="107" y="144"/>
                  </a:cubicBezTo>
                  <a:cubicBezTo>
                    <a:pt x="121" y="143"/>
                    <a:pt x="129" y="135"/>
                    <a:pt x="135" y="128"/>
                  </a:cubicBezTo>
                  <a:cubicBezTo>
                    <a:pt x="138" y="126"/>
                    <a:pt x="138" y="123"/>
                    <a:pt x="137" y="122"/>
                  </a:cubicBezTo>
                  <a:cubicBezTo>
                    <a:pt x="113" y="93"/>
                    <a:pt x="86" y="92"/>
                    <a:pt x="85" y="94"/>
                  </a:cubicBezTo>
                  <a:close/>
                  <a:moveTo>
                    <a:pt x="45" y="104"/>
                  </a:moveTo>
                  <a:cubicBezTo>
                    <a:pt x="44" y="103"/>
                    <a:pt x="43" y="103"/>
                    <a:pt x="43" y="102"/>
                  </a:cubicBezTo>
                  <a:cubicBezTo>
                    <a:pt x="38" y="97"/>
                    <a:pt x="35" y="93"/>
                    <a:pt x="33" y="90"/>
                  </a:cubicBezTo>
                  <a:cubicBezTo>
                    <a:pt x="7" y="59"/>
                    <a:pt x="10" y="45"/>
                    <a:pt x="12" y="36"/>
                  </a:cubicBezTo>
                  <a:cubicBezTo>
                    <a:pt x="14" y="24"/>
                    <a:pt x="21" y="19"/>
                    <a:pt x="28" y="14"/>
                  </a:cubicBezTo>
                  <a:cubicBezTo>
                    <a:pt x="30" y="12"/>
                    <a:pt x="32" y="12"/>
                    <a:pt x="33" y="13"/>
                  </a:cubicBezTo>
                  <a:cubicBezTo>
                    <a:pt x="34" y="14"/>
                    <a:pt x="36" y="15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0" y="22"/>
                    <a:pt x="22" y="27"/>
                    <a:pt x="19" y="39"/>
                  </a:cubicBezTo>
                  <a:cubicBezTo>
                    <a:pt x="17" y="48"/>
                    <a:pt x="14" y="62"/>
                    <a:pt x="37" y="94"/>
                  </a:cubicBezTo>
                  <a:cubicBezTo>
                    <a:pt x="39" y="97"/>
                    <a:pt x="42" y="101"/>
                    <a:pt x="47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5"/>
                    <a:pt x="46" y="105"/>
                    <a:pt x="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5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32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86" y="696686"/>
            <a:ext cx="7659069" cy="4390571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93117" y="1453879"/>
            <a:ext cx="551226" cy="551226"/>
            <a:chOff x="857214" y="1809740"/>
            <a:chExt cx="735160" cy="735160"/>
          </a:xfrm>
        </p:grpSpPr>
        <p:sp>
          <p:nvSpPr>
            <p:cNvPr id="12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solidFill>
              <a:srgbClr val="F66C47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3117" y="2993324"/>
            <a:ext cx="551226" cy="551226"/>
            <a:chOff x="857214" y="1809740"/>
            <a:chExt cx="735160" cy="735160"/>
          </a:xfrm>
        </p:grpSpPr>
        <p:sp>
          <p:nvSpPr>
            <p:cNvPr id="15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solidFill>
              <a:srgbClr val="059188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61582" y="1484571"/>
            <a:ext cx="1568597" cy="968147"/>
            <a:chOff x="8776731" y="2030754"/>
            <a:chExt cx="2092007" cy="1291199"/>
          </a:xfrm>
        </p:grpSpPr>
        <p:sp>
          <p:nvSpPr>
            <p:cNvPr id="24" name="矩形 23"/>
            <p:cNvSpPr/>
            <p:nvPr/>
          </p:nvSpPr>
          <p:spPr>
            <a:xfrm>
              <a:off x="8776731" y="2030754"/>
              <a:ext cx="1640194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Create and view</a:t>
              </a:r>
              <a:endPara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779234" y="2261729"/>
              <a:ext cx="2089504" cy="10602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the administrator accounts, </a:t>
              </a:r>
              <a:r>
                <a:rPr lang="en-US" altLang="zh-CN" sz="9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MapTek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staff can create new tests though upload questions.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2079" y="3004163"/>
            <a:ext cx="1599053" cy="968146"/>
            <a:chOff x="8736112" y="2030754"/>
            <a:chExt cx="2132626" cy="1291199"/>
          </a:xfrm>
        </p:grpSpPr>
        <p:sp>
          <p:nvSpPr>
            <p:cNvPr id="30" name="矩形 29"/>
            <p:cNvSpPr/>
            <p:nvPr/>
          </p:nvSpPr>
          <p:spPr>
            <a:xfrm>
              <a:off x="8736112" y="2030754"/>
              <a:ext cx="1721432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Manage and edit</a:t>
              </a:r>
              <a:endPara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79234" y="2261728"/>
              <a:ext cx="2089504" cy="10602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MapTek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staff can manage current tests and users or delete or modify them.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19F8509-5C8E-4DB6-907A-D347EF6581F4}"/>
              </a:ext>
            </a:extLst>
          </p:cNvPr>
          <p:cNvGrpSpPr/>
          <p:nvPr/>
        </p:nvGrpSpPr>
        <p:grpSpPr>
          <a:xfrm>
            <a:off x="293117" y="242680"/>
            <a:ext cx="2079099" cy="369332"/>
            <a:chOff x="585861" y="319364"/>
            <a:chExt cx="2772134" cy="492443"/>
          </a:xfrm>
        </p:grpSpPr>
        <p:sp>
          <p:nvSpPr>
            <p:cNvPr id="36" name="文本框 23">
              <a:extLst>
                <a:ext uri="{FF2B5EF4-FFF2-40B4-BE49-F238E27FC236}">
                  <a16:creationId xmlns:a16="http://schemas.microsoft.com/office/drawing/2014/main" id="{56555E3B-543F-4EED-A274-E15DE2C1FD86}"/>
                </a:ext>
              </a:extLst>
            </p:cNvPr>
            <p:cNvSpPr txBox="1"/>
            <p:nvPr/>
          </p:nvSpPr>
          <p:spPr>
            <a:xfrm>
              <a:off x="718210" y="319364"/>
              <a:ext cx="26397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progress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0FD408EF-2AC7-4260-AADF-6C35BD78CA1A}"/>
                </a:ext>
              </a:extLst>
            </p:cNvPr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E94E435-3910-4B91-A7FE-526AA6669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24" y="928914"/>
            <a:ext cx="6179331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24097" y="255140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2324887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Future work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52242" y="2048521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8" name="KSO_Shape"/>
          <p:cNvSpPr/>
          <p:nvPr/>
        </p:nvSpPr>
        <p:spPr bwMode="auto">
          <a:xfrm>
            <a:off x="3255904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585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1607238" cy="369332"/>
            <a:chOff x="585861" y="319364"/>
            <a:chExt cx="2142986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01063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Future work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rot="9205952">
            <a:off x="3698028" y="2676129"/>
            <a:ext cx="1684862" cy="18731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256138">
            <a:off x="3490362" y="3570569"/>
            <a:ext cx="1904407" cy="175448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innerShdw blurRad="508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256138">
            <a:off x="3490362" y="1672376"/>
            <a:ext cx="1904407" cy="17544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innerShdw blurRad="508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56384" y="920105"/>
            <a:ext cx="717759" cy="576907"/>
            <a:chOff x="4609713" y="938201"/>
            <a:chExt cx="957262" cy="769410"/>
          </a:xfrm>
        </p:grpSpPr>
        <p:grpSp>
          <p:nvGrpSpPr>
            <p:cNvPr id="12" name="组合 11"/>
            <p:cNvGrpSpPr/>
            <p:nvPr/>
          </p:nvGrpSpPr>
          <p:grpSpPr>
            <a:xfrm>
              <a:off x="4609713" y="938201"/>
              <a:ext cx="769410" cy="769410"/>
              <a:chOff x="1273629" y="1224643"/>
              <a:chExt cx="2171700" cy="2171700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66C47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66C47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3" name="文本框 23"/>
            <p:cNvSpPr txBox="1"/>
            <p:nvPr/>
          </p:nvSpPr>
          <p:spPr>
            <a:xfrm>
              <a:off x="4658606" y="1029291"/>
              <a:ext cx="908369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F66C47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01</a:t>
              </a:r>
              <a:endParaRPr lang="zh-CN" altLang="en-US" sz="2399" dirty="0">
                <a:solidFill>
                  <a:srgbClr val="F66C47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63012" y="1990257"/>
            <a:ext cx="632988" cy="576907"/>
            <a:chOff x="6619070" y="2365442"/>
            <a:chExt cx="844204" cy="769410"/>
          </a:xfrm>
        </p:grpSpPr>
        <p:grpSp>
          <p:nvGrpSpPr>
            <p:cNvPr id="17" name="组合 16"/>
            <p:cNvGrpSpPr/>
            <p:nvPr/>
          </p:nvGrpSpPr>
          <p:grpSpPr>
            <a:xfrm>
              <a:off x="6619070" y="2365442"/>
              <a:ext cx="769410" cy="769410"/>
              <a:chOff x="1273629" y="1224643"/>
              <a:chExt cx="2171700" cy="217170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34347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34347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24"/>
            <p:cNvSpPr txBox="1"/>
            <p:nvPr/>
          </p:nvSpPr>
          <p:spPr>
            <a:xfrm>
              <a:off x="6662164" y="2400633"/>
              <a:ext cx="801110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F34347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02</a:t>
              </a:r>
              <a:endParaRPr lang="zh-CN" altLang="en-US" sz="2399" dirty="0">
                <a:solidFill>
                  <a:srgbClr val="F34347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56383" y="2938879"/>
            <a:ext cx="739136" cy="576907"/>
            <a:chOff x="4609713" y="3630601"/>
            <a:chExt cx="985772" cy="769410"/>
          </a:xfrm>
        </p:grpSpPr>
        <p:grpSp>
          <p:nvGrpSpPr>
            <p:cNvPr id="22" name="组合 21"/>
            <p:cNvGrpSpPr/>
            <p:nvPr/>
          </p:nvGrpSpPr>
          <p:grpSpPr>
            <a:xfrm>
              <a:off x="4609713" y="3630601"/>
              <a:ext cx="769410" cy="769410"/>
              <a:chOff x="1273629" y="1224643"/>
              <a:chExt cx="2171700" cy="2171700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59188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59188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5"/>
            <p:cNvSpPr txBox="1"/>
            <p:nvPr/>
          </p:nvSpPr>
          <p:spPr>
            <a:xfrm>
              <a:off x="4658607" y="3707533"/>
              <a:ext cx="936878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059188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03</a:t>
              </a:r>
              <a:endParaRPr lang="zh-CN" altLang="en-US" sz="2399" dirty="0">
                <a:solidFill>
                  <a:srgbClr val="059188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61453" y="3881609"/>
            <a:ext cx="591042" cy="576907"/>
            <a:chOff x="6616997" y="4887901"/>
            <a:chExt cx="788262" cy="769410"/>
          </a:xfrm>
        </p:grpSpPr>
        <p:grpSp>
          <p:nvGrpSpPr>
            <p:cNvPr id="27" name="组合 26"/>
            <p:cNvGrpSpPr/>
            <p:nvPr/>
          </p:nvGrpSpPr>
          <p:grpSpPr>
            <a:xfrm>
              <a:off x="6616997" y="4887901"/>
              <a:ext cx="769410" cy="769410"/>
              <a:chOff x="1273629" y="1224643"/>
              <a:chExt cx="2171700" cy="2171700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37A9B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37A9B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6"/>
            <p:cNvSpPr txBox="1"/>
            <p:nvPr/>
          </p:nvSpPr>
          <p:spPr>
            <a:xfrm>
              <a:off x="6636249" y="4941452"/>
              <a:ext cx="769010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037A9B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04</a:t>
              </a:r>
              <a:endParaRPr lang="zh-CN" altLang="en-US" sz="2399" dirty="0">
                <a:solidFill>
                  <a:srgbClr val="037A9B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88973" y="1660970"/>
            <a:ext cx="2988538" cy="920487"/>
            <a:chOff x="1852445" y="1926278"/>
            <a:chExt cx="3985755" cy="1227635"/>
          </a:xfrm>
        </p:grpSpPr>
        <p:sp>
          <p:nvSpPr>
            <p:cNvPr id="32" name="任意多边形 31"/>
            <p:cNvSpPr/>
            <p:nvPr/>
          </p:nvSpPr>
          <p:spPr>
            <a:xfrm>
              <a:off x="1852445" y="1926278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702241" y="3017954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88973" y="3552505"/>
            <a:ext cx="2988538" cy="920487"/>
            <a:chOff x="1852445" y="4448982"/>
            <a:chExt cx="3985755" cy="1227635"/>
          </a:xfrm>
        </p:grpSpPr>
        <p:sp>
          <p:nvSpPr>
            <p:cNvPr id="35" name="任意多边形 34"/>
            <p:cNvSpPr/>
            <p:nvPr/>
          </p:nvSpPr>
          <p:spPr>
            <a:xfrm>
              <a:off x="1852445" y="4448982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02241" y="5540658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81721" y="2970225"/>
            <a:ext cx="3183881" cy="951537"/>
            <a:chOff x="6243920" y="3672406"/>
            <a:chExt cx="4246280" cy="1269047"/>
          </a:xfrm>
        </p:grpSpPr>
        <p:sp>
          <p:nvSpPr>
            <p:cNvPr id="38" name="任意多边形 37"/>
            <p:cNvSpPr/>
            <p:nvPr/>
          </p:nvSpPr>
          <p:spPr>
            <a:xfrm flipV="1">
              <a:off x="6286500" y="3734953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243920" y="3672406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81721" y="1045792"/>
            <a:ext cx="3183881" cy="951537"/>
            <a:chOff x="6243920" y="1105827"/>
            <a:chExt cx="4246280" cy="1269047"/>
          </a:xfrm>
        </p:grpSpPr>
        <p:sp>
          <p:nvSpPr>
            <p:cNvPr id="41" name="任意多边形 40"/>
            <p:cNvSpPr/>
            <p:nvPr/>
          </p:nvSpPr>
          <p:spPr>
            <a:xfrm flipV="1">
              <a:off x="6286500" y="1168374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243920" y="1105827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3" name="文本框 44"/>
          <p:cNvSpPr txBox="1"/>
          <p:nvPr/>
        </p:nvSpPr>
        <p:spPr>
          <a:xfrm>
            <a:off x="6386825" y="1700912"/>
            <a:ext cx="1824538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 the user module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04145" y="1997329"/>
            <a:ext cx="1644026" cy="79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Starting designing and development functions of the user module, to satisfy the requirement of clients.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07726" y="3627787"/>
            <a:ext cx="1560042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 presentation</a:t>
            </a:r>
            <a:endParaRPr lang="zh-CN" altLang="en-US" sz="1012" b="1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25047" y="3924204"/>
            <a:ext cx="1512347" cy="79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Collecting materials to prepare for the final presentation and demonstration.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4"/>
          <p:cNvSpPr txBox="1"/>
          <p:nvPr/>
        </p:nvSpPr>
        <p:spPr>
          <a:xfrm>
            <a:off x="1494460" y="3273646"/>
            <a:ext cx="1374094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 documents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11780" y="3570062"/>
            <a:ext cx="1512347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Making adjustments on draft plans with the feedback from the supervisor and finish the final version on time.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4"/>
          <p:cNvSpPr txBox="1"/>
          <p:nvPr/>
        </p:nvSpPr>
        <p:spPr>
          <a:xfrm>
            <a:off x="1525625" y="1245739"/>
            <a:ext cx="1615851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the administrator module</a:t>
            </a:r>
            <a:endParaRPr lang="zh-CN" altLang="en-US" sz="1012" b="1" dirty="0">
              <a:solidFill>
                <a:srgbClr val="F66C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11780" y="1680345"/>
            <a:ext cx="1512347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Taking advantage of testing cases, debug implemented functions of the administrator module.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21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872928" y="392722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1147313" y="381307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-207106" y="3563188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957345" y="4635388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2118758" y="4331392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3536199" y="4816178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4213837" y="4250800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6406107" y="378259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 rot="2700000">
            <a:off x="4564746" y="368232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rot="2700000">
            <a:off x="5630731" y="4441315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rot="2700000">
            <a:off x="5827316" y="3619736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8000882" y="4071020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8746039" y="3347194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 rot="2700000">
            <a:off x="4057978" y="417842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2700000">
            <a:off x="2557353" y="4003790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621243D1-C7B3-4861-AEC5-C6B87F2F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314" y="1988415"/>
            <a:ext cx="9161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endParaRPr lang="zh-CN" altLang="en-US" sz="3600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3B92256B-D4D0-4A96-8939-EB6700958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66129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PG05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7D3408E-47D6-45C2-B2C1-F88461B1A4F0}"/>
              </a:ext>
            </a:extLst>
          </p:cNvPr>
          <p:cNvCxnSpPr/>
          <p:nvPr/>
        </p:nvCxnSpPr>
        <p:spPr>
          <a:xfrm>
            <a:off x="1870303" y="2571750"/>
            <a:ext cx="5275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2E362CDF-6D5A-44FB-AC61-5B27065D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77" y="1270300"/>
            <a:ext cx="1940246" cy="4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"/>
                            </p:stCondLst>
                            <p:childTnLst>
                              <p:par>
                                <p:cTn id="1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50"/>
                            </p:stCondLst>
                            <p:childTnLst>
                              <p:par>
                                <p:cTn id="131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3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39" grpId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76194" y="3538661"/>
            <a:ext cx="3104536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>
            <a:off x="3756794" y="3633908"/>
            <a:ext cx="216500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04.Project progress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790266" y="2851521"/>
            <a:ext cx="3360763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3051604" y="2941936"/>
            <a:ext cx="3099425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03.Member’s responsibilities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283574" y="2134870"/>
            <a:ext cx="2962176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90265" y="1440353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66314" y="1324991"/>
            <a:ext cx="701895" cy="701895"/>
            <a:chOff x="1677608" y="2996952"/>
            <a:chExt cx="1395643" cy="1395643"/>
          </a:xfrm>
        </p:grpSpPr>
        <p:sp>
          <p:nvSpPr>
            <p:cNvPr id="1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3" name="KSO_Shape"/>
          <p:cNvSpPr/>
          <p:nvPr/>
        </p:nvSpPr>
        <p:spPr bwMode="auto">
          <a:xfrm>
            <a:off x="2692715" y="1600253"/>
            <a:ext cx="249092" cy="188894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921799" y="2005649"/>
            <a:ext cx="701895" cy="701895"/>
            <a:chOff x="1677608" y="2996952"/>
            <a:chExt cx="1395643" cy="1395643"/>
          </a:xfrm>
        </p:grpSpPr>
        <p:sp>
          <p:nvSpPr>
            <p:cNvPr id="1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66314" y="2710970"/>
            <a:ext cx="701895" cy="701895"/>
            <a:chOff x="1677608" y="2996952"/>
            <a:chExt cx="1395643" cy="1395643"/>
          </a:xfrm>
        </p:grpSpPr>
        <p:sp>
          <p:nvSpPr>
            <p:cNvPr id="1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1799" y="3430677"/>
            <a:ext cx="701895" cy="701895"/>
            <a:chOff x="1677608" y="2996952"/>
            <a:chExt cx="1395643" cy="1395643"/>
          </a:xfrm>
        </p:grpSpPr>
        <p:sp>
          <p:nvSpPr>
            <p:cNvPr id="2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6158995" y="2269734"/>
            <a:ext cx="241172" cy="205399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2698218" y="2970186"/>
            <a:ext cx="238088" cy="235707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6157879" y="3684244"/>
            <a:ext cx="259913" cy="220925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3465165" y="1538141"/>
            <a:ext cx="197647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01.Project design</a:t>
            </a:r>
          </a:p>
        </p:txBody>
      </p:sp>
      <p:sp>
        <p:nvSpPr>
          <p:cNvPr id="27" name="文本框 9"/>
          <p:cNvSpPr txBox="1"/>
          <p:nvPr/>
        </p:nvSpPr>
        <p:spPr>
          <a:xfrm>
            <a:off x="3364375" y="2229077"/>
            <a:ext cx="260080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02.Project management</a:t>
            </a:r>
          </a:p>
        </p:txBody>
      </p:sp>
      <p:sp>
        <p:nvSpPr>
          <p:cNvPr id="40" name="矩形 39"/>
          <p:cNvSpPr/>
          <p:nvPr/>
        </p:nvSpPr>
        <p:spPr>
          <a:xfrm>
            <a:off x="-17314" y="-151"/>
            <a:ext cx="2285999" cy="34280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68686" y="-151"/>
            <a:ext cx="2285999" cy="34280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54685" y="-151"/>
            <a:ext cx="2285999" cy="34280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22346" y="-151"/>
            <a:ext cx="2304339" cy="34280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 rot="2700000">
            <a:off x="-401251" y="1976030"/>
            <a:ext cx="1673992" cy="1673992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-559909" y="124298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 rot="2700000">
            <a:off x="-273095" y="3257223"/>
            <a:ext cx="997629" cy="997629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2700000">
            <a:off x="465865" y="3134551"/>
            <a:ext cx="408629" cy="408629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 rot="2700000">
            <a:off x="-420265" y="1987780"/>
            <a:ext cx="840529" cy="8405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2700000">
            <a:off x="7780269" y="1897044"/>
            <a:ext cx="1673992" cy="1673992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 rot="2700000">
            <a:off x="8167521" y="1121151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 rot="2700000">
            <a:off x="8563232" y="3232459"/>
            <a:ext cx="980731" cy="98073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 rot="2700000">
            <a:off x="8234668" y="3610455"/>
            <a:ext cx="408629" cy="4086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b="1" dirty="0">
              <a:latin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2700000">
            <a:off x="8018718" y="1724427"/>
            <a:ext cx="840529" cy="8405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 rot="2700000">
            <a:off x="-310627" y="3610456"/>
            <a:ext cx="408629" cy="4086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 rot="2700000">
            <a:off x="7803136" y="3099412"/>
            <a:ext cx="217120" cy="217120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b="1" dirty="0">
              <a:latin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 rot="2700000">
            <a:off x="1070397" y="2240287"/>
            <a:ext cx="217120" cy="217120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b="1" dirty="0">
              <a:latin typeface="微软雅黑" panose="020B0503020204020204" pitchFamily="34" charset="-122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4FE59522-18D7-4DDC-BB30-E477C7E0D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5968"/>
            <a:ext cx="9161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Catalog</a:t>
            </a:r>
            <a:endParaRPr lang="zh-CN" altLang="en-US" sz="3600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圆角矩形 8">
            <a:extLst>
              <a:ext uri="{FF2B5EF4-FFF2-40B4-BE49-F238E27FC236}">
                <a16:creationId xmlns:a16="http://schemas.microsoft.com/office/drawing/2014/main" id="{94A0357A-8064-4962-B876-6AE823F93403}"/>
              </a:ext>
            </a:extLst>
          </p:cNvPr>
          <p:cNvSpPr/>
          <p:nvPr/>
        </p:nvSpPr>
        <p:spPr>
          <a:xfrm>
            <a:off x="2790265" y="4195005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F8D679A-DF5C-4729-821A-8850608B4C91}"/>
              </a:ext>
            </a:extLst>
          </p:cNvPr>
          <p:cNvGrpSpPr/>
          <p:nvPr/>
        </p:nvGrpSpPr>
        <p:grpSpPr>
          <a:xfrm>
            <a:off x="2466314" y="4079643"/>
            <a:ext cx="701895" cy="701895"/>
            <a:chOff x="1677608" y="2996952"/>
            <a:chExt cx="1395643" cy="1395643"/>
          </a:xfrm>
        </p:grpSpPr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FD3B71EB-835D-4C88-8FF5-705FC1D37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1" name="Oval 29">
              <a:extLst>
                <a:ext uri="{FF2B5EF4-FFF2-40B4-BE49-F238E27FC236}">
                  <a16:creationId xmlns:a16="http://schemas.microsoft.com/office/drawing/2014/main" id="{843C1CFE-0597-440D-9BF9-C431A54C5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62" name="KSO_Shape">
            <a:extLst>
              <a:ext uri="{FF2B5EF4-FFF2-40B4-BE49-F238E27FC236}">
                <a16:creationId xmlns:a16="http://schemas.microsoft.com/office/drawing/2014/main" id="{9FB39EAF-5599-4B0D-8DBE-198BB87F054D}"/>
              </a:ext>
            </a:extLst>
          </p:cNvPr>
          <p:cNvSpPr/>
          <p:nvPr/>
        </p:nvSpPr>
        <p:spPr bwMode="auto">
          <a:xfrm>
            <a:off x="2692715" y="4354905"/>
            <a:ext cx="249092" cy="188894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9">
            <a:extLst>
              <a:ext uri="{FF2B5EF4-FFF2-40B4-BE49-F238E27FC236}">
                <a16:creationId xmlns:a16="http://schemas.microsoft.com/office/drawing/2014/main" id="{1DCC3D25-EDEA-4583-BCD7-5705F854C093}"/>
              </a:ext>
            </a:extLst>
          </p:cNvPr>
          <p:cNvSpPr txBox="1"/>
          <p:nvPr/>
        </p:nvSpPr>
        <p:spPr>
          <a:xfrm>
            <a:off x="3465165" y="4292793"/>
            <a:ext cx="197647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05.Future work</a:t>
            </a:r>
          </a:p>
        </p:txBody>
      </p:sp>
    </p:spTree>
    <p:extLst>
      <p:ext uri="{BB962C8B-B14F-4D97-AF65-F5344CB8AC3E}">
        <p14:creationId xmlns:p14="http://schemas.microsoft.com/office/powerpoint/2010/main" val="3142530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5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7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000"/>
                            </p:stCondLst>
                            <p:childTnLst>
                              <p:par>
                                <p:cTn id="16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600"/>
                            </p:stCondLst>
                            <p:childTnLst>
                              <p:par>
                                <p:cTn id="167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6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7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35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85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3" grpId="0" animBg="1"/>
      <p:bldP spid="23" grpId="0" animBg="1"/>
      <p:bldP spid="24" grpId="0" animBg="1"/>
      <p:bldP spid="25" grpId="0" animBg="1"/>
      <p:bldP spid="26" grpId="0"/>
      <p:bldP spid="27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7" grpId="1"/>
      <p:bldP spid="58" grpId="0" animBg="1"/>
      <p:bldP spid="62" grpId="0" animBg="1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24097" y="255140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2324887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Project design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52242" y="2048521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8" name="KSO_Shape"/>
          <p:cNvSpPr/>
          <p:nvPr/>
        </p:nvSpPr>
        <p:spPr bwMode="auto">
          <a:xfrm>
            <a:off x="3255904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374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1858013" cy="369332"/>
            <a:chOff x="585861" y="319364"/>
            <a:chExt cx="2477352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34500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design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3" descr="C:\Users\Administrator\Desktop\iMac_re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4" y="1383928"/>
            <a:ext cx="3292857" cy="24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/>
          </p:cNvPicPr>
          <p:nvPr/>
        </p:nvPicPr>
        <p:blipFill rotWithShape="1">
          <a:blip r:embed="rId4" cstate="print"/>
          <a:srcRect l="5354" t="8440" r="6203" b="10137"/>
          <a:stretch>
            <a:fillRect/>
          </a:stretch>
        </p:blipFill>
        <p:spPr>
          <a:xfrm>
            <a:off x="2790266" y="2482775"/>
            <a:ext cx="1457782" cy="180387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579067" y="1275944"/>
            <a:ext cx="620233" cy="618851"/>
            <a:chOff x="5962996" y="1700808"/>
            <a:chExt cx="827193" cy="825350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5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72000" y="2746199"/>
            <a:ext cx="618851" cy="620232"/>
            <a:chOff x="5964839" y="2742182"/>
            <a:chExt cx="825350" cy="827192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8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73895" y="1221951"/>
            <a:ext cx="3023549" cy="986745"/>
            <a:chOff x="1911251" y="1321493"/>
            <a:chExt cx="1373453" cy="1316003"/>
          </a:xfrm>
        </p:grpSpPr>
        <p:sp>
          <p:nvSpPr>
            <p:cNvPr id="27" name="矩形 26"/>
            <p:cNvSpPr/>
            <p:nvPr/>
          </p:nvSpPr>
          <p:spPr>
            <a:xfrm>
              <a:off x="1911251" y="1321493"/>
              <a:ext cx="441415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endPara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11251" y="1652354"/>
              <a:ext cx="1373453" cy="9851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This is a web-based application for helping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Maptek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assess interviewees and it can be used by administrators from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Maptek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and interviewees outsides.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65446" y="2721260"/>
            <a:ext cx="3023549" cy="769104"/>
            <a:chOff x="1911251" y="1321493"/>
            <a:chExt cx="1373453" cy="1025738"/>
          </a:xfrm>
        </p:grpSpPr>
        <p:sp>
          <p:nvSpPr>
            <p:cNvPr id="30" name="矩形 29"/>
            <p:cNvSpPr/>
            <p:nvPr/>
          </p:nvSpPr>
          <p:spPr>
            <a:xfrm>
              <a:off x="1911251" y="1321493"/>
              <a:ext cx="855014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 component of system</a:t>
              </a:r>
              <a:endPara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1251" y="1577590"/>
              <a:ext cx="1373453" cy="7696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Login page, link activation, creating questionnaire, view assignment, upload code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272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3924097" y="2551402"/>
            <a:ext cx="320241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3040441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Project management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52242" y="2031831"/>
            <a:ext cx="1046460" cy="1046460"/>
            <a:chOff x="1677608" y="2996952"/>
            <a:chExt cx="1395643" cy="1395643"/>
          </a:xfrm>
        </p:grpSpPr>
        <p:sp>
          <p:nvSpPr>
            <p:cNvPr id="3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3237717" y="2407697"/>
            <a:ext cx="470412" cy="40063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305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2592189" cy="369332"/>
            <a:chOff x="585861" y="319364"/>
            <a:chExt cx="3456254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332390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management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356032" y="1551973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rot="16200000">
            <a:off x="2219601" y="2349829"/>
            <a:ext cx="2214212" cy="623254"/>
            <a:chOff x="9094388" y="3131023"/>
            <a:chExt cx="1220012" cy="566265"/>
          </a:xfrm>
        </p:grpSpPr>
        <p:sp>
          <p:nvSpPr>
            <p:cNvPr id="10" name="Line 128"/>
            <p:cNvSpPr>
              <a:spLocks noChangeShapeType="1"/>
            </p:cNvSpPr>
            <p:nvPr/>
          </p:nvSpPr>
          <p:spPr bwMode="auto">
            <a:xfrm>
              <a:off x="9702801" y="3131023"/>
              <a:ext cx="0" cy="564678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29"/>
            <p:cNvSpPr>
              <a:spLocks noChangeShapeType="1"/>
            </p:cNvSpPr>
            <p:nvPr/>
          </p:nvSpPr>
          <p:spPr bwMode="auto">
            <a:xfrm flipH="1">
              <a:off x="9094388" y="3492501"/>
              <a:ext cx="1219891" cy="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30"/>
            <p:cNvSpPr>
              <a:spLocks noChangeShapeType="1"/>
            </p:cNvSpPr>
            <p:nvPr/>
          </p:nvSpPr>
          <p:spPr bwMode="auto">
            <a:xfrm>
              <a:off x="9094683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31"/>
            <p:cNvSpPr>
              <a:spLocks noChangeShapeType="1"/>
            </p:cNvSpPr>
            <p:nvPr/>
          </p:nvSpPr>
          <p:spPr bwMode="auto">
            <a:xfrm>
              <a:off x="10314400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56435" y="1932293"/>
            <a:ext cx="1403790" cy="1403790"/>
            <a:chOff x="1677608" y="2996952"/>
            <a:chExt cx="1395643" cy="1395643"/>
          </a:xfrm>
        </p:grpSpPr>
        <p:sp>
          <p:nvSpPr>
            <p:cNvPr id="1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52195" y="2364229"/>
            <a:ext cx="412270" cy="572528"/>
            <a:chOff x="8032306" y="5624901"/>
            <a:chExt cx="429201" cy="596039"/>
          </a:xfrm>
          <a:solidFill>
            <a:schemeClr val="bg1"/>
          </a:solidFill>
        </p:grpSpPr>
        <p:sp>
          <p:nvSpPr>
            <p:cNvPr id="18" name="Freeform 276"/>
            <p:cNvSpPr/>
            <p:nvPr/>
          </p:nvSpPr>
          <p:spPr bwMode="auto">
            <a:xfrm>
              <a:off x="8032306" y="5715047"/>
              <a:ext cx="429201" cy="505893"/>
            </a:xfrm>
            <a:custGeom>
              <a:avLst/>
              <a:gdLst>
                <a:gd name="T0" fmla="*/ 166 w 203"/>
                <a:gd name="T1" fmla="*/ 0 h 239"/>
                <a:gd name="T2" fmla="*/ 166 w 203"/>
                <a:gd name="T3" fmla="*/ 22 h 239"/>
                <a:gd name="T4" fmla="*/ 181 w 203"/>
                <a:gd name="T5" fmla="*/ 37 h 239"/>
                <a:gd name="T6" fmla="*/ 181 w 203"/>
                <a:gd name="T7" fmla="*/ 203 h 239"/>
                <a:gd name="T8" fmla="*/ 166 w 203"/>
                <a:gd name="T9" fmla="*/ 218 h 239"/>
                <a:gd name="T10" fmla="*/ 36 w 203"/>
                <a:gd name="T11" fmla="*/ 218 h 239"/>
                <a:gd name="T12" fmla="*/ 22 w 203"/>
                <a:gd name="T13" fmla="*/ 203 h 239"/>
                <a:gd name="T14" fmla="*/ 22 w 203"/>
                <a:gd name="T15" fmla="*/ 37 h 239"/>
                <a:gd name="T16" fmla="*/ 36 w 203"/>
                <a:gd name="T17" fmla="*/ 22 h 239"/>
                <a:gd name="T18" fmla="*/ 36 w 203"/>
                <a:gd name="T19" fmla="*/ 0 h 239"/>
                <a:gd name="T20" fmla="*/ 0 w 203"/>
                <a:gd name="T21" fmla="*/ 37 h 239"/>
                <a:gd name="T22" fmla="*/ 0 w 203"/>
                <a:gd name="T23" fmla="*/ 203 h 239"/>
                <a:gd name="T24" fmla="*/ 36 w 203"/>
                <a:gd name="T25" fmla="*/ 239 h 239"/>
                <a:gd name="T26" fmla="*/ 166 w 203"/>
                <a:gd name="T27" fmla="*/ 239 h 239"/>
                <a:gd name="T28" fmla="*/ 203 w 203"/>
                <a:gd name="T29" fmla="*/ 203 h 239"/>
                <a:gd name="T30" fmla="*/ 203 w 203"/>
                <a:gd name="T31" fmla="*/ 37 h 239"/>
                <a:gd name="T32" fmla="*/ 166 w 203"/>
                <a:gd name="T3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39">
                  <a:moveTo>
                    <a:pt x="166" y="0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9"/>
                    <a:pt x="181" y="37"/>
                  </a:cubicBezTo>
                  <a:cubicBezTo>
                    <a:pt x="181" y="203"/>
                    <a:pt x="181" y="203"/>
                    <a:pt x="181" y="203"/>
                  </a:cubicBezTo>
                  <a:cubicBezTo>
                    <a:pt x="181" y="211"/>
                    <a:pt x="174" y="218"/>
                    <a:pt x="16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28" y="218"/>
                    <a:pt x="22" y="211"/>
                    <a:pt x="22" y="20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29"/>
                    <a:pt x="28" y="22"/>
                    <a:pt x="36" y="2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86" y="239"/>
                    <a:pt x="203" y="223"/>
                    <a:pt x="203" y="203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17"/>
                    <a:pt x="18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277"/>
            <p:cNvSpPr/>
            <p:nvPr/>
          </p:nvSpPr>
          <p:spPr bwMode="auto">
            <a:xfrm>
              <a:off x="8139943" y="5624901"/>
              <a:ext cx="213928" cy="137237"/>
            </a:xfrm>
            <a:custGeom>
              <a:avLst/>
              <a:gdLst>
                <a:gd name="T0" fmla="*/ 101 w 101"/>
                <a:gd name="T1" fmla="*/ 29 h 65"/>
                <a:gd name="T2" fmla="*/ 79 w 101"/>
                <a:gd name="T3" fmla="*/ 29 h 65"/>
                <a:gd name="T4" fmla="*/ 50 w 101"/>
                <a:gd name="T5" fmla="*/ 0 h 65"/>
                <a:gd name="T6" fmla="*/ 21 w 101"/>
                <a:gd name="T7" fmla="*/ 29 h 65"/>
                <a:gd name="T8" fmla="*/ 0 w 101"/>
                <a:gd name="T9" fmla="*/ 29 h 65"/>
                <a:gd name="T10" fmla="*/ 0 w 101"/>
                <a:gd name="T11" fmla="*/ 65 h 65"/>
                <a:gd name="T12" fmla="*/ 101 w 101"/>
                <a:gd name="T13" fmla="*/ 65 h 65"/>
                <a:gd name="T14" fmla="*/ 101 w 101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101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13"/>
                    <a:pt x="66" y="0"/>
                    <a:pt x="50" y="0"/>
                  </a:cubicBezTo>
                  <a:cubicBezTo>
                    <a:pt x="34" y="0"/>
                    <a:pt x="21" y="13"/>
                    <a:pt x="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1" y="65"/>
                    <a:pt x="101" y="65"/>
                    <a:pt x="101" y="65"/>
                  </a:cubicBezTo>
                  <a:lnTo>
                    <a:pt x="10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Rectangle 278"/>
            <p:cNvSpPr>
              <a:spLocks noChangeArrowheads="1"/>
            </p:cNvSpPr>
            <p:nvPr/>
          </p:nvSpPr>
          <p:spPr bwMode="auto">
            <a:xfrm>
              <a:off x="8123797" y="5837484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279"/>
            <p:cNvSpPr>
              <a:spLocks noChangeArrowheads="1"/>
            </p:cNvSpPr>
            <p:nvPr/>
          </p:nvSpPr>
          <p:spPr bwMode="auto">
            <a:xfrm>
              <a:off x="8123797" y="5914175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Rectangle 280"/>
            <p:cNvSpPr>
              <a:spLocks noChangeArrowheads="1"/>
            </p:cNvSpPr>
            <p:nvPr/>
          </p:nvSpPr>
          <p:spPr bwMode="auto">
            <a:xfrm>
              <a:off x="8123797" y="5992211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8123797" y="6068903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54137" y="1126109"/>
            <a:ext cx="851730" cy="851730"/>
            <a:chOff x="1677608" y="2996952"/>
            <a:chExt cx="1395643" cy="1395643"/>
          </a:xfrm>
        </p:grpSpPr>
        <p:sp>
          <p:nvSpPr>
            <p:cNvPr id="2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21362" y="1408622"/>
            <a:ext cx="317280" cy="292542"/>
            <a:chOff x="7339246" y="1487600"/>
            <a:chExt cx="423150" cy="390158"/>
          </a:xfrm>
        </p:grpSpPr>
        <p:sp>
          <p:nvSpPr>
            <p:cNvPr id="28" name="Freeform 364"/>
            <p:cNvSpPr/>
            <p:nvPr/>
          </p:nvSpPr>
          <p:spPr bwMode="auto">
            <a:xfrm>
              <a:off x="7339246" y="1689008"/>
              <a:ext cx="423150" cy="188750"/>
            </a:xfrm>
            <a:custGeom>
              <a:avLst/>
              <a:gdLst>
                <a:gd name="T0" fmla="*/ 222 w 262"/>
                <a:gd name="T1" fmla="*/ 18 h 94"/>
                <a:gd name="T2" fmla="*/ 205 w 262"/>
                <a:gd name="T3" fmla="*/ 18 h 94"/>
                <a:gd name="T4" fmla="*/ 205 w 262"/>
                <a:gd name="T5" fmla="*/ 0 h 94"/>
                <a:gd name="T6" fmla="*/ 57 w 262"/>
                <a:gd name="T7" fmla="*/ 0 h 94"/>
                <a:gd name="T8" fmla="*/ 57 w 262"/>
                <a:gd name="T9" fmla="*/ 18 h 94"/>
                <a:gd name="T10" fmla="*/ 40 w 262"/>
                <a:gd name="T11" fmla="*/ 18 h 94"/>
                <a:gd name="T12" fmla="*/ 40 w 262"/>
                <a:gd name="T13" fmla="*/ 0 h 94"/>
                <a:gd name="T14" fmla="*/ 0 w 262"/>
                <a:gd name="T15" fmla="*/ 0 h 94"/>
                <a:gd name="T16" fmla="*/ 0 w 262"/>
                <a:gd name="T17" fmla="*/ 83 h 94"/>
                <a:gd name="T18" fmla="*/ 11 w 262"/>
                <a:gd name="T19" fmla="*/ 94 h 94"/>
                <a:gd name="T20" fmla="*/ 251 w 262"/>
                <a:gd name="T21" fmla="*/ 94 h 94"/>
                <a:gd name="T22" fmla="*/ 262 w 262"/>
                <a:gd name="T23" fmla="*/ 83 h 94"/>
                <a:gd name="T24" fmla="*/ 262 w 262"/>
                <a:gd name="T25" fmla="*/ 0 h 94"/>
                <a:gd name="T26" fmla="*/ 222 w 262"/>
                <a:gd name="T27" fmla="*/ 0 h 94"/>
                <a:gd name="T28" fmla="*/ 222 w 262"/>
                <a:gd name="T29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94">
                  <a:moveTo>
                    <a:pt x="222" y="18"/>
                  </a:moveTo>
                  <a:cubicBezTo>
                    <a:pt x="205" y="18"/>
                    <a:pt x="205" y="18"/>
                    <a:pt x="205" y="1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5" y="94"/>
                    <a:pt x="11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8" y="94"/>
                    <a:pt x="262" y="89"/>
                    <a:pt x="262" y="8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22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Freeform 365"/>
            <p:cNvSpPr/>
            <p:nvPr/>
          </p:nvSpPr>
          <p:spPr bwMode="auto">
            <a:xfrm>
              <a:off x="7339246" y="1552399"/>
              <a:ext cx="423150" cy="128060"/>
            </a:xfrm>
            <a:custGeom>
              <a:avLst/>
              <a:gdLst>
                <a:gd name="T0" fmla="*/ 251 w 262"/>
                <a:gd name="T1" fmla="*/ 0 h 45"/>
                <a:gd name="T2" fmla="*/ 11 w 262"/>
                <a:gd name="T3" fmla="*/ 0 h 45"/>
                <a:gd name="T4" fmla="*/ 0 w 262"/>
                <a:gd name="T5" fmla="*/ 11 h 45"/>
                <a:gd name="T6" fmla="*/ 0 w 262"/>
                <a:gd name="T7" fmla="*/ 45 h 45"/>
                <a:gd name="T8" fmla="*/ 40 w 262"/>
                <a:gd name="T9" fmla="*/ 45 h 45"/>
                <a:gd name="T10" fmla="*/ 40 w 262"/>
                <a:gd name="T11" fmla="*/ 34 h 45"/>
                <a:gd name="T12" fmla="*/ 57 w 262"/>
                <a:gd name="T13" fmla="*/ 34 h 45"/>
                <a:gd name="T14" fmla="*/ 57 w 262"/>
                <a:gd name="T15" fmla="*/ 45 h 45"/>
                <a:gd name="T16" fmla="*/ 205 w 262"/>
                <a:gd name="T17" fmla="*/ 45 h 45"/>
                <a:gd name="T18" fmla="*/ 205 w 262"/>
                <a:gd name="T19" fmla="*/ 34 h 45"/>
                <a:gd name="T20" fmla="*/ 222 w 262"/>
                <a:gd name="T21" fmla="*/ 34 h 45"/>
                <a:gd name="T22" fmla="*/ 222 w 262"/>
                <a:gd name="T23" fmla="*/ 45 h 45"/>
                <a:gd name="T24" fmla="*/ 262 w 262"/>
                <a:gd name="T25" fmla="*/ 45 h 45"/>
                <a:gd name="T26" fmla="*/ 262 w 262"/>
                <a:gd name="T27" fmla="*/ 11 h 45"/>
                <a:gd name="T28" fmla="*/ 251 w 26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5">
                  <a:moveTo>
                    <a:pt x="25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62" y="45"/>
                    <a:pt x="262" y="45"/>
                    <a:pt x="262" y="4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8" y="0"/>
                    <a:pt x="2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366"/>
            <p:cNvSpPr/>
            <p:nvPr/>
          </p:nvSpPr>
          <p:spPr bwMode="auto">
            <a:xfrm>
              <a:off x="7443155" y="1487600"/>
              <a:ext cx="215332" cy="79403"/>
            </a:xfrm>
            <a:custGeom>
              <a:avLst/>
              <a:gdLst>
                <a:gd name="T0" fmla="*/ 132 w 132"/>
                <a:gd name="T1" fmla="*/ 63 h 63"/>
                <a:gd name="T2" fmla="*/ 115 w 132"/>
                <a:gd name="T3" fmla="*/ 63 h 63"/>
                <a:gd name="T4" fmla="*/ 115 w 132"/>
                <a:gd name="T5" fmla="*/ 20 h 63"/>
                <a:gd name="T6" fmla="*/ 112 w 132"/>
                <a:gd name="T7" fmla="*/ 17 h 63"/>
                <a:gd name="T8" fmla="*/ 20 w 132"/>
                <a:gd name="T9" fmla="*/ 17 h 63"/>
                <a:gd name="T10" fmla="*/ 18 w 132"/>
                <a:gd name="T11" fmla="*/ 20 h 63"/>
                <a:gd name="T12" fmla="*/ 18 w 132"/>
                <a:gd name="T13" fmla="*/ 63 h 63"/>
                <a:gd name="T14" fmla="*/ 0 w 132"/>
                <a:gd name="T15" fmla="*/ 63 h 63"/>
                <a:gd name="T16" fmla="*/ 0 w 132"/>
                <a:gd name="T17" fmla="*/ 20 h 63"/>
                <a:gd name="T18" fmla="*/ 20 w 132"/>
                <a:gd name="T19" fmla="*/ 0 h 63"/>
                <a:gd name="T20" fmla="*/ 112 w 132"/>
                <a:gd name="T21" fmla="*/ 0 h 63"/>
                <a:gd name="T22" fmla="*/ 132 w 132"/>
                <a:gd name="T23" fmla="*/ 20 h 63"/>
                <a:gd name="T24" fmla="*/ 132 w 132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3">
                  <a:moveTo>
                    <a:pt x="132" y="63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18"/>
                    <a:pt x="114" y="17"/>
                    <a:pt x="11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8"/>
                    <a:pt x="18" y="2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3" y="0"/>
                    <a:pt x="132" y="9"/>
                    <a:pt x="132" y="20"/>
                  </a:cubicBezTo>
                  <a:lnTo>
                    <a:pt x="13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572001" y="1268983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Scope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4572000" y="1574907"/>
            <a:ext cx="3293508" cy="45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Build a system “Hire me coder” for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Maptek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to check whether interviewees’ coding ability.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356032" y="2685804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54137" y="2259939"/>
            <a:ext cx="851730" cy="851730"/>
            <a:chOff x="1677608" y="2996952"/>
            <a:chExt cx="1395643" cy="1395643"/>
          </a:xfrm>
        </p:grpSpPr>
        <p:sp>
          <p:nvSpPr>
            <p:cNvPr id="3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4572001" y="2402814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Goal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4572000" y="2708738"/>
            <a:ext cx="3293508" cy="45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To meet all requirements from clients and finish the project online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914060" y="2526422"/>
            <a:ext cx="336553" cy="342670"/>
            <a:chOff x="2000378" y="1974523"/>
            <a:chExt cx="576064" cy="586534"/>
          </a:xfrm>
        </p:grpSpPr>
        <p:sp>
          <p:nvSpPr>
            <p:cNvPr id="40" name="Freeform 562"/>
            <p:cNvSpPr>
              <a:spLocks noEditPoints="1"/>
            </p:cNvSpPr>
            <p:nvPr/>
          </p:nvSpPr>
          <p:spPr bwMode="auto">
            <a:xfrm>
              <a:off x="2000378" y="1974523"/>
              <a:ext cx="576064" cy="504844"/>
            </a:xfrm>
            <a:custGeom>
              <a:avLst/>
              <a:gdLst>
                <a:gd name="T0" fmla="*/ 182 w 233"/>
                <a:gd name="T1" fmla="*/ 7 h 204"/>
                <a:gd name="T2" fmla="*/ 183 w 233"/>
                <a:gd name="T3" fmla="*/ 0 h 204"/>
                <a:gd name="T4" fmla="*/ 116 w 233"/>
                <a:gd name="T5" fmla="*/ 0 h 204"/>
                <a:gd name="T6" fmla="*/ 50 w 233"/>
                <a:gd name="T7" fmla="*/ 0 h 204"/>
                <a:gd name="T8" fmla="*/ 50 w 233"/>
                <a:gd name="T9" fmla="*/ 7 h 204"/>
                <a:gd name="T10" fmla="*/ 0 w 233"/>
                <a:gd name="T11" fmla="*/ 7 h 204"/>
                <a:gd name="T12" fmla="*/ 0 w 233"/>
                <a:gd name="T13" fmla="*/ 14 h 204"/>
                <a:gd name="T14" fmla="*/ 31 w 233"/>
                <a:gd name="T15" fmla="*/ 95 h 204"/>
                <a:gd name="T16" fmla="*/ 86 w 233"/>
                <a:gd name="T17" fmla="*/ 131 h 204"/>
                <a:gd name="T18" fmla="*/ 100 w 233"/>
                <a:gd name="T19" fmla="*/ 143 h 204"/>
                <a:gd name="T20" fmla="*/ 100 w 233"/>
                <a:gd name="T21" fmla="*/ 186 h 204"/>
                <a:gd name="T22" fmla="*/ 83 w 233"/>
                <a:gd name="T23" fmla="*/ 204 h 204"/>
                <a:gd name="T24" fmla="*/ 116 w 233"/>
                <a:gd name="T25" fmla="*/ 204 h 204"/>
                <a:gd name="T26" fmla="*/ 150 w 233"/>
                <a:gd name="T27" fmla="*/ 204 h 204"/>
                <a:gd name="T28" fmla="*/ 133 w 233"/>
                <a:gd name="T29" fmla="*/ 186 h 204"/>
                <a:gd name="T30" fmla="*/ 133 w 233"/>
                <a:gd name="T31" fmla="*/ 143 h 204"/>
                <a:gd name="T32" fmla="*/ 147 w 233"/>
                <a:gd name="T33" fmla="*/ 131 h 204"/>
                <a:gd name="T34" fmla="*/ 202 w 233"/>
                <a:gd name="T35" fmla="*/ 95 h 204"/>
                <a:gd name="T36" fmla="*/ 233 w 233"/>
                <a:gd name="T37" fmla="*/ 14 h 204"/>
                <a:gd name="T38" fmla="*/ 233 w 233"/>
                <a:gd name="T39" fmla="*/ 7 h 204"/>
                <a:gd name="T40" fmla="*/ 182 w 233"/>
                <a:gd name="T41" fmla="*/ 7 h 204"/>
                <a:gd name="T42" fmla="*/ 42 w 233"/>
                <a:gd name="T43" fmla="*/ 86 h 204"/>
                <a:gd name="T44" fmla="*/ 15 w 233"/>
                <a:gd name="T45" fmla="*/ 21 h 204"/>
                <a:gd name="T46" fmla="*/ 51 w 233"/>
                <a:gd name="T47" fmla="*/ 21 h 204"/>
                <a:gd name="T48" fmla="*/ 53 w 233"/>
                <a:gd name="T49" fmla="*/ 49 h 204"/>
                <a:gd name="T50" fmla="*/ 69 w 233"/>
                <a:gd name="T51" fmla="*/ 107 h 204"/>
                <a:gd name="T52" fmla="*/ 42 w 233"/>
                <a:gd name="T53" fmla="*/ 86 h 204"/>
                <a:gd name="T54" fmla="*/ 190 w 233"/>
                <a:gd name="T55" fmla="*/ 86 h 204"/>
                <a:gd name="T56" fmla="*/ 163 w 233"/>
                <a:gd name="T57" fmla="*/ 107 h 204"/>
                <a:gd name="T58" fmla="*/ 180 w 233"/>
                <a:gd name="T59" fmla="*/ 49 h 204"/>
                <a:gd name="T60" fmla="*/ 181 w 233"/>
                <a:gd name="T61" fmla="*/ 21 h 204"/>
                <a:gd name="T62" fmla="*/ 218 w 233"/>
                <a:gd name="T63" fmla="*/ 21 h 204"/>
                <a:gd name="T64" fmla="*/ 190 w 233"/>
                <a:gd name="T65" fmla="*/ 8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04">
                  <a:moveTo>
                    <a:pt x="182" y="7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58"/>
                    <a:pt x="31" y="95"/>
                  </a:cubicBezTo>
                  <a:cubicBezTo>
                    <a:pt x="32" y="96"/>
                    <a:pt x="52" y="119"/>
                    <a:pt x="86" y="131"/>
                  </a:cubicBezTo>
                  <a:cubicBezTo>
                    <a:pt x="93" y="139"/>
                    <a:pt x="100" y="143"/>
                    <a:pt x="100" y="143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3" y="186"/>
                    <a:pt x="133" y="186"/>
                    <a:pt x="133" y="186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143"/>
                    <a:pt x="139" y="139"/>
                    <a:pt x="147" y="131"/>
                  </a:cubicBezTo>
                  <a:cubicBezTo>
                    <a:pt x="181" y="119"/>
                    <a:pt x="201" y="96"/>
                    <a:pt x="202" y="95"/>
                  </a:cubicBezTo>
                  <a:cubicBezTo>
                    <a:pt x="233" y="58"/>
                    <a:pt x="233" y="16"/>
                    <a:pt x="233" y="14"/>
                  </a:cubicBezTo>
                  <a:cubicBezTo>
                    <a:pt x="233" y="7"/>
                    <a:pt x="233" y="7"/>
                    <a:pt x="233" y="7"/>
                  </a:cubicBezTo>
                  <a:lnTo>
                    <a:pt x="182" y="7"/>
                  </a:lnTo>
                  <a:close/>
                  <a:moveTo>
                    <a:pt x="42" y="86"/>
                  </a:moveTo>
                  <a:cubicBezTo>
                    <a:pt x="22" y="61"/>
                    <a:pt x="16" y="34"/>
                    <a:pt x="15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74"/>
                    <a:pt x="62" y="93"/>
                    <a:pt x="69" y="107"/>
                  </a:cubicBezTo>
                  <a:cubicBezTo>
                    <a:pt x="52" y="97"/>
                    <a:pt x="43" y="86"/>
                    <a:pt x="42" y="86"/>
                  </a:cubicBezTo>
                  <a:close/>
                  <a:moveTo>
                    <a:pt x="190" y="86"/>
                  </a:moveTo>
                  <a:cubicBezTo>
                    <a:pt x="190" y="86"/>
                    <a:pt x="180" y="97"/>
                    <a:pt x="163" y="107"/>
                  </a:cubicBezTo>
                  <a:cubicBezTo>
                    <a:pt x="171" y="93"/>
                    <a:pt x="178" y="74"/>
                    <a:pt x="180" y="49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6" y="34"/>
                    <a:pt x="211" y="61"/>
                    <a:pt x="19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41" name="Freeform 563"/>
            <p:cNvSpPr/>
            <p:nvPr/>
          </p:nvSpPr>
          <p:spPr bwMode="auto">
            <a:xfrm>
              <a:off x="2129730" y="2488785"/>
              <a:ext cx="317360" cy="72272"/>
            </a:xfrm>
            <a:custGeom>
              <a:avLst/>
              <a:gdLst>
                <a:gd name="T0" fmla="*/ 0 w 303"/>
                <a:gd name="T1" fmla="*/ 0 h 69"/>
                <a:gd name="T2" fmla="*/ 0 w 303"/>
                <a:gd name="T3" fmla="*/ 69 h 69"/>
                <a:gd name="T4" fmla="*/ 152 w 303"/>
                <a:gd name="T5" fmla="*/ 69 h 69"/>
                <a:gd name="T6" fmla="*/ 303 w 303"/>
                <a:gd name="T7" fmla="*/ 69 h 69"/>
                <a:gd name="T8" fmla="*/ 303 w 303"/>
                <a:gd name="T9" fmla="*/ 0 h 69"/>
                <a:gd name="T10" fmla="*/ 152 w 303"/>
                <a:gd name="T11" fmla="*/ 0 h 69"/>
                <a:gd name="T12" fmla="*/ 0 w 303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69">
                  <a:moveTo>
                    <a:pt x="0" y="0"/>
                  </a:moveTo>
                  <a:lnTo>
                    <a:pt x="0" y="69"/>
                  </a:lnTo>
                  <a:lnTo>
                    <a:pt x="152" y="69"/>
                  </a:lnTo>
                  <a:lnTo>
                    <a:pt x="303" y="69"/>
                  </a:lnTo>
                  <a:lnTo>
                    <a:pt x="303" y="0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800" dirty="0"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4356032" y="3759573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654137" y="3393770"/>
            <a:ext cx="851730" cy="851730"/>
            <a:chOff x="1677608" y="2996952"/>
            <a:chExt cx="1395643" cy="1395643"/>
          </a:xfrm>
        </p:grpSpPr>
        <p:sp>
          <p:nvSpPr>
            <p:cNvPr id="44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100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4572001" y="3482652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Team structure</a:t>
            </a:r>
            <a:endParaRPr lang="zh-CN" altLang="en-US" sz="1012" b="1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4572000" y="3788577"/>
            <a:ext cx="3293508" cy="82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The whole team is divided into two major parts, documentation team and code team. And lead by the project manager,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Khate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8" name="Freeform 133"/>
          <p:cNvSpPr/>
          <p:nvPr/>
        </p:nvSpPr>
        <p:spPr bwMode="auto">
          <a:xfrm>
            <a:off x="3877397" y="3634995"/>
            <a:ext cx="409879" cy="369281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620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7" grpId="0"/>
      <p:bldP spid="38" grpId="0"/>
      <p:bldP spid="46" grpId="0"/>
      <p:bldP spid="47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EditPoints="1"/>
          </p:cNvSpPr>
          <p:nvPr/>
        </p:nvSpPr>
        <p:spPr bwMode="auto">
          <a:xfrm>
            <a:off x="3180523" y="890337"/>
            <a:ext cx="1429569" cy="3247179"/>
          </a:xfrm>
          <a:custGeom>
            <a:avLst/>
            <a:gdLst>
              <a:gd name="T0" fmla="*/ 914 w 1007"/>
              <a:gd name="T1" fmla="*/ 170 h 2288"/>
              <a:gd name="T2" fmla="*/ 728 w 1007"/>
              <a:gd name="T3" fmla="*/ 122 h 2288"/>
              <a:gd name="T4" fmla="*/ 291 w 1007"/>
              <a:gd name="T5" fmla="*/ 122 h 2288"/>
              <a:gd name="T6" fmla="*/ 147 w 1007"/>
              <a:gd name="T7" fmla="*/ 0 h 2288"/>
              <a:gd name="T8" fmla="*/ 0 w 1007"/>
              <a:gd name="T9" fmla="*/ 146 h 2288"/>
              <a:gd name="T10" fmla="*/ 147 w 1007"/>
              <a:gd name="T11" fmla="*/ 293 h 2288"/>
              <a:gd name="T12" fmla="*/ 291 w 1007"/>
              <a:gd name="T13" fmla="*/ 171 h 2288"/>
              <a:gd name="T14" fmla="*/ 728 w 1007"/>
              <a:gd name="T15" fmla="*/ 171 h 2288"/>
              <a:gd name="T16" fmla="*/ 957 w 1007"/>
              <a:gd name="T17" fmla="*/ 351 h 2288"/>
              <a:gd name="T18" fmla="*/ 957 w 1007"/>
              <a:gd name="T19" fmla="*/ 2288 h 2288"/>
              <a:gd name="T20" fmla="*/ 1007 w 1007"/>
              <a:gd name="T21" fmla="*/ 2288 h 2288"/>
              <a:gd name="T22" fmla="*/ 1007 w 1007"/>
              <a:gd name="T23" fmla="*/ 351 h 2288"/>
              <a:gd name="T24" fmla="*/ 914 w 1007"/>
              <a:gd name="T25" fmla="*/ 170 h 2288"/>
              <a:gd name="T26" fmla="*/ 147 w 1007"/>
              <a:gd name="T27" fmla="*/ 233 h 2288"/>
              <a:gd name="T28" fmla="*/ 61 w 1007"/>
              <a:gd name="T29" fmla="*/ 146 h 2288"/>
              <a:gd name="T30" fmla="*/ 147 w 1007"/>
              <a:gd name="T31" fmla="*/ 60 h 2288"/>
              <a:gd name="T32" fmla="*/ 233 w 1007"/>
              <a:gd name="T33" fmla="*/ 146 h 2288"/>
              <a:gd name="T34" fmla="*/ 147 w 1007"/>
              <a:gd name="T35" fmla="*/ 23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7" h="2288">
                <a:moveTo>
                  <a:pt x="914" y="170"/>
                </a:moveTo>
                <a:cubicBezTo>
                  <a:pt x="854" y="130"/>
                  <a:pt x="780" y="122"/>
                  <a:pt x="728" y="122"/>
                </a:cubicBezTo>
                <a:cubicBezTo>
                  <a:pt x="291" y="122"/>
                  <a:pt x="291" y="122"/>
                  <a:pt x="291" y="122"/>
                </a:cubicBezTo>
                <a:cubicBezTo>
                  <a:pt x="279" y="53"/>
                  <a:pt x="219" y="0"/>
                  <a:pt x="147" y="0"/>
                </a:cubicBezTo>
                <a:cubicBezTo>
                  <a:pt x="66" y="0"/>
                  <a:pt x="0" y="66"/>
                  <a:pt x="0" y="146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9" y="293"/>
                  <a:pt x="279" y="240"/>
                  <a:pt x="291" y="171"/>
                </a:cubicBezTo>
                <a:cubicBezTo>
                  <a:pt x="728" y="171"/>
                  <a:pt x="728" y="171"/>
                  <a:pt x="728" y="171"/>
                </a:cubicBezTo>
                <a:cubicBezTo>
                  <a:pt x="797" y="171"/>
                  <a:pt x="957" y="189"/>
                  <a:pt x="957" y="351"/>
                </a:cubicBezTo>
                <a:cubicBezTo>
                  <a:pt x="957" y="2288"/>
                  <a:pt x="957" y="2288"/>
                  <a:pt x="957" y="2288"/>
                </a:cubicBezTo>
                <a:cubicBezTo>
                  <a:pt x="1007" y="2288"/>
                  <a:pt x="1007" y="2288"/>
                  <a:pt x="1007" y="2288"/>
                </a:cubicBezTo>
                <a:cubicBezTo>
                  <a:pt x="1007" y="351"/>
                  <a:pt x="1007" y="351"/>
                  <a:pt x="1007" y="351"/>
                </a:cubicBezTo>
                <a:cubicBezTo>
                  <a:pt x="1007" y="272"/>
                  <a:pt x="975" y="210"/>
                  <a:pt x="914" y="170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3180523" y="1972334"/>
            <a:ext cx="1295063" cy="2156851"/>
          </a:xfrm>
          <a:custGeom>
            <a:avLst/>
            <a:gdLst>
              <a:gd name="T0" fmla="*/ 673 w 912"/>
              <a:gd name="T1" fmla="*/ 125 h 1520"/>
              <a:gd name="T2" fmla="*/ 292 w 912"/>
              <a:gd name="T3" fmla="*/ 125 h 1520"/>
              <a:gd name="T4" fmla="*/ 147 w 912"/>
              <a:gd name="T5" fmla="*/ 0 h 1520"/>
              <a:gd name="T6" fmla="*/ 0 w 912"/>
              <a:gd name="T7" fmla="*/ 146 h 1520"/>
              <a:gd name="T8" fmla="*/ 147 w 912"/>
              <a:gd name="T9" fmla="*/ 292 h 1520"/>
              <a:gd name="T10" fmla="*/ 290 w 912"/>
              <a:gd name="T11" fmla="*/ 174 h 1520"/>
              <a:gd name="T12" fmla="*/ 673 w 912"/>
              <a:gd name="T13" fmla="*/ 174 h 1520"/>
              <a:gd name="T14" fmla="*/ 862 w 912"/>
              <a:gd name="T15" fmla="*/ 317 h 1520"/>
              <a:gd name="T16" fmla="*/ 862 w 912"/>
              <a:gd name="T17" fmla="*/ 1520 h 1520"/>
              <a:gd name="T18" fmla="*/ 912 w 912"/>
              <a:gd name="T19" fmla="*/ 1520 h 1520"/>
              <a:gd name="T20" fmla="*/ 912 w 912"/>
              <a:gd name="T21" fmla="*/ 317 h 1520"/>
              <a:gd name="T22" fmla="*/ 673 w 912"/>
              <a:gd name="T23" fmla="*/ 125 h 1520"/>
              <a:gd name="T24" fmla="*/ 147 w 912"/>
              <a:gd name="T25" fmla="*/ 232 h 1520"/>
              <a:gd name="T26" fmla="*/ 61 w 912"/>
              <a:gd name="T27" fmla="*/ 146 h 1520"/>
              <a:gd name="T28" fmla="*/ 147 w 912"/>
              <a:gd name="T29" fmla="*/ 60 h 1520"/>
              <a:gd name="T30" fmla="*/ 233 w 912"/>
              <a:gd name="T31" fmla="*/ 146 h 1520"/>
              <a:gd name="T32" fmla="*/ 147 w 912"/>
              <a:gd name="T33" fmla="*/ 232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2" h="1520">
                <a:moveTo>
                  <a:pt x="673" y="125"/>
                </a:moveTo>
                <a:cubicBezTo>
                  <a:pt x="292" y="125"/>
                  <a:pt x="292" y="125"/>
                  <a:pt x="292" y="125"/>
                </a:cubicBezTo>
                <a:cubicBezTo>
                  <a:pt x="281" y="54"/>
                  <a:pt x="220" y="0"/>
                  <a:pt x="147" y="0"/>
                </a:cubicBezTo>
                <a:cubicBezTo>
                  <a:pt x="66" y="0"/>
                  <a:pt x="0" y="65"/>
                  <a:pt x="0" y="146"/>
                </a:cubicBezTo>
                <a:cubicBezTo>
                  <a:pt x="0" y="227"/>
                  <a:pt x="66" y="292"/>
                  <a:pt x="147" y="292"/>
                </a:cubicBezTo>
                <a:cubicBezTo>
                  <a:pt x="218" y="292"/>
                  <a:pt x="277" y="241"/>
                  <a:pt x="290" y="174"/>
                </a:cubicBezTo>
                <a:cubicBezTo>
                  <a:pt x="673" y="174"/>
                  <a:pt x="673" y="174"/>
                  <a:pt x="673" y="174"/>
                </a:cubicBezTo>
                <a:cubicBezTo>
                  <a:pt x="844" y="174"/>
                  <a:pt x="862" y="274"/>
                  <a:pt x="862" y="317"/>
                </a:cubicBezTo>
                <a:cubicBezTo>
                  <a:pt x="862" y="1520"/>
                  <a:pt x="862" y="1520"/>
                  <a:pt x="862" y="1520"/>
                </a:cubicBezTo>
                <a:cubicBezTo>
                  <a:pt x="912" y="1520"/>
                  <a:pt x="912" y="1520"/>
                  <a:pt x="912" y="1520"/>
                </a:cubicBezTo>
                <a:cubicBezTo>
                  <a:pt x="912" y="317"/>
                  <a:pt x="912" y="317"/>
                  <a:pt x="912" y="317"/>
                </a:cubicBezTo>
                <a:cubicBezTo>
                  <a:pt x="912" y="199"/>
                  <a:pt x="820" y="125"/>
                  <a:pt x="673" y="125"/>
                </a:cubicBezTo>
                <a:close/>
                <a:moveTo>
                  <a:pt x="147" y="232"/>
                </a:moveTo>
                <a:cubicBezTo>
                  <a:pt x="99" y="232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2"/>
                  <a:pt x="147" y="232"/>
                </a:cubicBez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80523" y="3035285"/>
            <a:ext cx="1167699" cy="1097470"/>
          </a:xfrm>
          <a:custGeom>
            <a:avLst/>
            <a:gdLst>
              <a:gd name="T0" fmla="*/ 778 w 823"/>
              <a:gd name="T1" fmla="*/ 203 h 774"/>
              <a:gd name="T2" fmla="*/ 581 w 823"/>
              <a:gd name="T3" fmla="*/ 131 h 774"/>
              <a:gd name="T4" fmla="*/ 292 w 823"/>
              <a:gd name="T5" fmla="*/ 131 h 774"/>
              <a:gd name="T6" fmla="*/ 147 w 823"/>
              <a:gd name="T7" fmla="*/ 0 h 774"/>
              <a:gd name="T8" fmla="*/ 0 w 823"/>
              <a:gd name="T9" fmla="*/ 147 h 774"/>
              <a:gd name="T10" fmla="*/ 147 w 823"/>
              <a:gd name="T11" fmla="*/ 293 h 774"/>
              <a:gd name="T12" fmla="*/ 289 w 823"/>
              <a:gd name="T13" fmla="*/ 180 h 774"/>
              <a:gd name="T14" fmla="*/ 581 w 823"/>
              <a:gd name="T15" fmla="*/ 180 h 774"/>
              <a:gd name="T16" fmla="*/ 774 w 823"/>
              <a:gd name="T17" fmla="*/ 330 h 774"/>
              <a:gd name="T18" fmla="*/ 774 w 823"/>
              <a:gd name="T19" fmla="*/ 774 h 774"/>
              <a:gd name="T20" fmla="*/ 823 w 823"/>
              <a:gd name="T21" fmla="*/ 774 h 774"/>
              <a:gd name="T22" fmla="*/ 823 w 823"/>
              <a:gd name="T23" fmla="*/ 330 h 774"/>
              <a:gd name="T24" fmla="*/ 778 w 823"/>
              <a:gd name="T25" fmla="*/ 203 h 774"/>
              <a:gd name="T26" fmla="*/ 147 w 823"/>
              <a:gd name="T27" fmla="*/ 233 h 774"/>
              <a:gd name="T28" fmla="*/ 61 w 823"/>
              <a:gd name="T29" fmla="*/ 147 h 774"/>
              <a:gd name="T30" fmla="*/ 147 w 823"/>
              <a:gd name="T31" fmla="*/ 60 h 774"/>
              <a:gd name="T32" fmla="*/ 233 w 823"/>
              <a:gd name="T33" fmla="*/ 147 h 774"/>
              <a:gd name="T34" fmla="*/ 147 w 823"/>
              <a:gd name="T35" fmla="*/ 233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3" h="774">
                <a:moveTo>
                  <a:pt x="778" y="203"/>
                </a:moveTo>
                <a:cubicBezTo>
                  <a:pt x="737" y="155"/>
                  <a:pt x="671" y="131"/>
                  <a:pt x="581" y="131"/>
                </a:cubicBezTo>
                <a:cubicBezTo>
                  <a:pt x="292" y="131"/>
                  <a:pt x="292" y="131"/>
                  <a:pt x="292" y="131"/>
                </a:cubicBezTo>
                <a:cubicBezTo>
                  <a:pt x="285" y="58"/>
                  <a:pt x="222" y="0"/>
                  <a:pt x="147" y="0"/>
                </a:cubicBezTo>
                <a:cubicBezTo>
                  <a:pt x="66" y="0"/>
                  <a:pt x="0" y="66"/>
                  <a:pt x="0" y="147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6" y="293"/>
                  <a:pt x="274" y="245"/>
                  <a:pt x="289" y="180"/>
                </a:cubicBezTo>
                <a:cubicBezTo>
                  <a:pt x="581" y="180"/>
                  <a:pt x="581" y="180"/>
                  <a:pt x="581" y="180"/>
                </a:cubicBezTo>
                <a:cubicBezTo>
                  <a:pt x="653" y="180"/>
                  <a:pt x="774" y="200"/>
                  <a:pt x="774" y="330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823" y="774"/>
                  <a:pt x="823" y="774"/>
                  <a:pt x="823" y="774"/>
                </a:cubicBezTo>
                <a:cubicBezTo>
                  <a:pt x="823" y="330"/>
                  <a:pt x="823" y="330"/>
                  <a:pt x="823" y="330"/>
                </a:cubicBezTo>
                <a:cubicBezTo>
                  <a:pt x="823" y="295"/>
                  <a:pt x="815" y="245"/>
                  <a:pt x="778" y="203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7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7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663656" y="1447404"/>
            <a:ext cx="1306966" cy="2681780"/>
          </a:xfrm>
          <a:custGeom>
            <a:avLst/>
            <a:gdLst>
              <a:gd name="T0" fmla="*/ 775 w 921"/>
              <a:gd name="T1" fmla="*/ 0 h 1890"/>
              <a:gd name="T2" fmla="*/ 632 w 921"/>
              <a:gd name="T3" fmla="*/ 115 h 1890"/>
              <a:gd name="T4" fmla="*/ 252 w 921"/>
              <a:gd name="T5" fmla="*/ 115 h 1890"/>
              <a:gd name="T6" fmla="*/ 7 w 921"/>
              <a:gd name="T7" fmla="*/ 294 h 1890"/>
              <a:gd name="T8" fmla="*/ 7 w 921"/>
              <a:gd name="T9" fmla="*/ 1890 h 1890"/>
              <a:gd name="T10" fmla="*/ 56 w 921"/>
              <a:gd name="T11" fmla="*/ 1890 h 1890"/>
              <a:gd name="T12" fmla="*/ 56 w 921"/>
              <a:gd name="T13" fmla="*/ 298 h 1890"/>
              <a:gd name="T14" fmla="*/ 252 w 921"/>
              <a:gd name="T15" fmla="*/ 165 h 1890"/>
              <a:gd name="T16" fmla="*/ 630 w 921"/>
              <a:gd name="T17" fmla="*/ 165 h 1890"/>
              <a:gd name="T18" fmla="*/ 775 w 921"/>
              <a:gd name="T19" fmla="*/ 292 h 1890"/>
              <a:gd name="T20" fmla="*/ 921 w 921"/>
              <a:gd name="T21" fmla="*/ 146 h 1890"/>
              <a:gd name="T22" fmla="*/ 775 w 921"/>
              <a:gd name="T23" fmla="*/ 0 h 1890"/>
              <a:gd name="T24" fmla="*/ 775 w 921"/>
              <a:gd name="T25" fmla="*/ 232 h 1890"/>
              <a:gd name="T26" fmla="*/ 689 w 921"/>
              <a:gd name="T27" fmla="*/ 146 h 1890"/>
              <a:gd name="T28" fmla="*/ 775 w 921"/>
              <a:gd name="T29" fmla="*/ 60 h 1890"/>
              <a:gd name="T30" fmla="*/ 861 w 921"/>
              <a:gd name="T31" fmla="*/ 146 h 1890"/>
              <a:gd name="T32" fmla="*/ 775 w 921"/>
              <a:gd name="T33" fmla="*/ 232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1" h="1890">
                <a:moveTo>
                  <a:pt x="775" y="0"/>
                </a:moveTo>
                <a:cubicBezTo>
                  <a:pt x="705" y="0"/>
                  <a:pt x="646" y="49"/>
                  <a:pt x="632" y="115"/>
                </a:cubicBezTo>
                <a:cubicBezTo>
                  <a:pt x="252" y="115"/>
                  <a:pt x="252" y="115"/>
                  <a:pt x="252" y="115"/>
                </a:cubicBezTo>
                <a:cubicBezTo>
                  <a:pt x="87" y="115"/>
                  <a:pt x="16" y="167"/>
                  <a:pt x="7" y="294"/>
                </a:cubicBezTo>
                <a:cubicBezTo>
                  <a:pt x="0" y="394"/>
                  <a:pt x="7" y="1829"/>
                  <a:pt x="7" y="1890"/>
                </a:cubicBezTo>
                <a:cubicBezTo>
                  <a:pt x="56" y="1890"/>
                  <a:pt x="56" y="1890"/>
                  <a:pt x="56" y="1890"/>
                </a:cubicBezTo>
                <a:cubicBezTo>
                  <a:pt x="56" y="1875"/>
                  <a:pt x="50" y="395"/>
                  <a:pt x="56" y="298"/>
                </a:cubicBezTo>
                <a:cubicBezTo>
                  <a:pt x="61" y="227"/>
                  <a:pt x="80" y="165"/>
                  <a:pt x="252" y="165"/>
                </a:cubicBezTo>
                <a:cubicBezTo>
                  <a:pt x="630" y="165"/>
                  <a:pt x="630" y="165"/>
                  <a:pt x="630" y="165"/>
                </a:cubicBezTo>
                <a:cubicBezTo>
                  <a:pt x="639" y="236"/>
                  <a:pt x="701" y="292"/>
                  <a:pt x="775" y="292"/>
                </a:cubicBezTo>
                <a:cubicBezTo>
                  <a:pt x="856" y="292"/>
                  <a:pt x="921" y="227"/>
                  <a:pt x="921" y="146"/>
                </a:cubicBezTo>
                <a:cubicBezTo>
                  <a:pt x="921" y="65"/>
                  <a:pt x="856" y="0"/>
                  <a:pt x="775" y="0"/>
                </a:cubicBezTo>
                <a:close/>
                <a:moveTo>
                  <a:pt x="775" y="232"/>
                </a:moveTo>
                <a:cubicBezTo>
                  <a:pt x="728" y="232"/>
                  <a:pt x="689" y="194"/>
                  <a:pt x="689" y="146"/>
                </a:cubicBezTo>
                <a:cubicBezTo>
                  <a:pt x="689" y="99"/>
                  <a:pt x="728" y="60"/>
                  <a:pt x="775" y="60"/>
                </a:cubicBezTo>
                <a:cubicBezTo>
                  <a:pt x="823" y="60"/>
                  <a:pt x="861" y="99"/>
                  <a:pt x="861" y="146"/>
                </a:cubicBezTo>
                <a:cubicBezTo>
                  <a:pt x="861" y="194"/>
                  <a:pt x="823" y="232"/>
                  <a:pt x="775" y="232"/>
                </a:cubicBez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4795780" y="2513926"/>
            <a:ext cx="1166509" cy="1610497"/>
          </a:xfrm>
          <a:custGeom>
            <a:avLst/>
            <a:gdLst>
              <a:gd name="T0" fmla="*/ 676 w 822"/>
              <a:gd name="T1" fmla="*/ 0 h 1135"/>
              <a:gd name="T2" fmla="*/ 532 w 822"/>
              <a:gd name="T3" fmla="*/ 122 h 1135"/>
              <a:gd name="T4" fmla="*/ 202 w 822"/>
              <a:gd name="T5" fmla="*/ 119 h 1135"/>
              <a:gd name="T6" fmla="*/ 0 w 822"/>
              <a:gd name="T7" fmla="*/ 333 h 1135"/>
              <a:gd name="T8" fmla="*/ 0 w 822"/>
              <a:gd name="T9" fmla="*/ 1135 h 1135"/>
              <a:gd name="T10" fmla="*/ 49 w 822"/>
              <a:gd name="T11" fmla="*/ 1135 h 1135"/>
              <a:gd name="T12" fmla="*/ 49 w 822"/>
              <a:gd name="T13" fmla="*/ 333 h 1135"/>
              <a:gd name="T14" fmla="*/ 202 w 822"/>
              <a:gd name="T15" fmla="*/ 168 h 1135"/>
              <a:gd name="T16" fmla="*/ 532 w 822"/>
              <a:gd name="T17" fmla="*/ 171 h 1135"/>
              <a:gd name="T18" fmla="*/ 676 w 822"/>
              <a:gd name="T19" fmla="*/ 293 h 1135"/>
              <a:gd name="T20" fmla="*/ 822 w 822"/>
              <a:gd name="T21" fmla="*/ 147 h 1135"/>
              <a:gd name="T22" fmla="*/ 676 w 822"/>
              <a:gd name="T23" fmla="*/ 0 h 1135"/>
              <a:gd name="T24" fmla="*/ 676 w 822"/>
              <a:gd name="T25" fmla="*/ 233 h 1135"/>
              <a:gd name="T26" fmla="*/ 590 w 822"/>
              <a:gd name="T27" fmla="*/ 147 h 1135"/>
              <a:gd name="T28" fmla="*/ 676 w 822"/>
              <a:gd name="T29" fmla="*/ 60 h 1135"/>
              <a:gd name="T30" fmla="*/ 762 w 822"/>
              <a:gd name="T31" fmla="*/ 147 h 1135"/>
              <a:gd name="T32" fmla="*/ 676 w 822"/>
              <a:gd name="T33" fmla="*/ 23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2" h="1135">
                <a:moveTo>
                  <a:pt x="676" y="0"/>
                </a:moveTo>
                <a:cubicBezTo>
                  <a:pt x="604" y="0"/>
                  <a:pt x="544" y="53"/>
                  <a:pt x="532" y="122"/>
                </a:cubicBezTo>
                <a:cubicBezTo>
                  <a:pt x="462" y="121"/>
                  <a:pt x="282" y="119"/>
                  <a:pt x="202" y="119"/>
                </a:cubicBezTo>
                <a:cubicBezTo>
                  <a:pt x="90" y="119"/>
                  <a:pt x="0" y="236"/>
                  <a:pt x="0" y="333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49" y="1135"/>
                  <a:pt x="49" y="1135"/>
                  <a:pt x="49" y="1135"/>
                </a:cubicBezTo>
                <a:cubicBezTo>
                  <a:pt x="49" y="333"/>
                  <a:pt x="49" y="333"/>
                  <a:pt x="49" y="333"/>
                </a:cubicBezTo>
                <a:cubicBezTo>
                  <a:pt x="49" y="268"/>
                  <a:pt x="115" y="168"/>
                  <a:pt x="202" y="168"/>
                </a:cubicBezTo>
                <a:cubicBezTo>
                  <a:pt x="282" y="168"/>
                  <a:pt x="462" y="170"/>
                  <a:pt x="532" y="171"/>
                </a:cubicBezTo>
                <a:cubicBezTo>
                  <a:pt x="543" y="240"/>
                  <a:pt x="604" y="293"/>
                  <a:pt x="676" y="293"/>
                </a:cubicBezTo>
                <a:cubicBezTo>
                  <a:pt x="757" y="293"/>
                  <a:pt x="822" y="227"/>
                  <a:pt x="822" y="147"/>
                </a:cubicBezTo>
                <a:cubicBezTo>
                  <a:pt x="822" y="66"/>
                  <a:pt x="757" y="0"/>
                  <a:pt x="676" y="0"/>
                </a:cubicBezTo>
                <a:close/>
                <a:moveTo>
                  <a:pt x="676" y="233"/>
                </a:moveTo>
                <a:cubicBezTo>
                  <a:pt x="628" y="233"/>
                  <a:pt x="590" y="194"/>
                  <a:pt x="590" y="147"/>
                </a:cubicBezTo>
                <a:cubicBezTo>
                  <a:pt x="590" y="99"/>
                  <a:pt x="628" y="60"/>
                  <a:pt x="676" y="60"/>
                </a:cubicBezTo>
                <a:cubicBezTo>
                  <a:pt x="723" y="60"/>
                  <a:pt x="762" y="99"/>
                  <a:pt x="762" y="147"/>
                </a:cubicBezTo>
                <a:cubicBezTo>
                  <a:pt x="762" y="194"/>
                  <a:pt x="723" y="233"/>
                  <a:pt x="676" y="233"/>
                </a:cubicBez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09537" y="815220"/>
            <a:ext cx="652743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sz="1012" b="1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2442" y="1030388"/>
            <a:ext cx="1521369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To control version and manage processes of the project</a:t>
            </a:r>
          </a:p>
        </p:txBody>
      </p:sp>
      <p:sp>
        <p:nvSpPr>
          <p:cNvPr id="15" name="矩形 14"/>
          <p:cNvSpPr/>
          <p:nvPr/>
        </p:nvSpPr>
        <p:spPr>
          <a:xfrm>
            <a:off x="1602443" y="1937536"/>
            <a:ext cx="558166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Trello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2442" y="2153522"/>
            <a:ext cx="1521369" cy="5770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Work as a to-do list and provide a clear work allocation.</a:t>
            </a:r>
          </a:p>
        </p:txBody>
      </p:sp>
      <p:sp>
        <p:nvSpPr>
          <p:cNvPr id="17" name="矩形 16"/>
          <p:cNvSpPr/>
          <p:nvPr/>
        </p:nvSpPr>
        <p:spPr>
          <a:xfrm>
            <a:off x="1602443" y="2963383"/>
            <a:ext cx="521297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Slack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02443" y="3115073"/>
            <a:ext cx="1521369" cy="5770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Daily internal communication among team.</a:t>
            </a:r>
          </a:p>
        </p:txBody>
      </p:sp>
      <p:sp>
        <p:nvSpPr>
          <p:cNvPr id="19" name="矩形 18"/>
          <p:cNvSpPr/>
          <p:nvPr/>
        </p:nvSpPr>
        <p:spPr>
          <a:xfrm>
            <a:off x="6029783" y="1355140"/>
            <a:ext cx="130676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Weekly meetings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9782" y="1605424"/>
            <a:ext cx="1873247" cy="10618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Have at least two meetings a week, and share agendas before the meeting and write minutes after the meeting</a:t>
            </a:r>
          </a:p>
          <a:p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29783" y="2506483"/>
            <a:ext cx="1495922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Meeting documents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47872" y="2691514"/>
            <a:ext cx="1521369" cy="5770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All document will be updated to GitHub and recorded</a:t>
            </a:r>
          </a:p>
        </p:txBody>
      </p:sp>
      <p:sp>
        <p:nvSpPr>
          <p:cNvPr id="23" name="矩形 22"/>
          <p:cNvSpPr/>
          <p:nvPr/>
        </p:nvSpPr>
        <p:spPr>
          <a:xfrm>
            <a:off x="3256546" y="966257"/>
            <a:ext cx="26000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12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924" y="2045520"/>
            <a:ext cx="26000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12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57924" y="3118391"/>
            <a:ext cx="26000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12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33715" y="2585439"/>
            <a:ext cx="263029" cy="24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2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012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40418" y="1520971"/>
            <a:ext cx="263029" cy="24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2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12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886251" y="3679004"/>
            <a:ext cx="1371499" cy="1371498"/>
          </a:xfrm>
          <a:prstGeom prst="ellipse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31376" y="3824129"/>
            <a:ext cx="1081249" cy="1081248"/>
          </a:xfrm>
          <a:prstGeom prst="ellipse">
            <a:avLst/>
          </a:prstGeom>
          <a:gradFill>
            <a:gsLst>
              <a:gs pos="0">
                <a:srgbClr val="D9D9D9"/>
              </a:gs>
              <a:gs pos="100000">
                <a:schemeClr val="bg1">
                  <a:lumMod val="98000"/>
                </a:schemeClr>
              </a:gs>
            </a:gsLst>
            <a:lin ang="5400000" scaled="1"/>
          </a:gradFill>
          <a:ln>
            <a:noFill/>
          </a:ln>
          <a:effectLst>
            <a:outerShdw blurRad="114300" dist="1143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</a:endParaRPr>
          </a:p>
        </p:txBody>
      </p:sp>
      <p:sp>
        <p:nvSpPr>
          <p:cNvPr id="30" name="Freeform 352"/>
          <p:cNvSpPr>
            <a:spLocks noEditPoints="1"/>
          </p:cNvSpPr>
          <p:nvPr/>
        </p:nvSpPr>
        <p:spPr bwMode="auto">
          <a:xfrm>
            <a:off x="4362899" y="4235806"/>
            <a:ext cx="418203" cy="257892"/>
          </a:xfrm>
          <a:custGeom>
            <a:avLst/>
            <a:gdLst>
              <a:gd name="T0" fmla="*/ 33 w 51"/>
              <a:gd name="T1" fmla="*/ 31 h 31"/>
              <a:gd name="T2" fmla="*/ 8 w 51"/>
              <a:gd name="T3" fmla="*/ 31 h 31"/>
              <a:gd name="T4" fmla="*/ 7 w 51"/>
              <a:gd name="T5" fmla="*/ 29 h 31"/>
              <a:gd name="T6" fmla="*/ 7 w 51"/>
              <a:gd name="T7" fmla="*/ 25 h 31"/>
              <a:gd name="T8" fmla="*/ 7 w 51"/>
              <a:gd name="T9" fmla="*/ 14 h 31"/>
              <a:gd name="T10" fmla="*/ 2 w 51"/>
              <a:gd name="T11" fmla="*/ 14 h 31"/>
              <a:gd name="T12" fmla="*/ 0 w 51"/>
              <a:gd name="T13" fmla="*/ 12 h 31"/>
              <a:gd name="T14" fmla="*/ 0 w 51"/>
              <a:gd name="T15" fmla="*/ 11 h 31"/>
              <a:gd name="T16" fmla="*/ 9 w 51"/>
              <a:gd name="T17" fmla="*/ 1 h 31"/>
              <a:gd name="T18" fmla="*/ 10 w 51"/>
              <a:gd name="T19" fmla="*/ 0 h 31"/>
              <a:gd name="T20" fmla="*/ 12 w 51"/>
              <a:gd name="T21" fmla="*/ 1 h 31"/>
              <a:gd name="T22" fmla="*/ 20 w 51"/>
              <a:gd name="T23" fmla="*/ 11 h 31"/>
              <a:gd name="T24" fmla="*/ 21 w 51"/>
              <a:gd name="T25" fmla="*/ 12 h 31"/>
              <a:gd name="T26" fmla="*/ 19 w 51"/>
              <a:gd name="T27" fmla="*/ 14 h 31"/>
              <a:gd name="T28" fmla="*/ 14 w 51"/>
              <a:gd name="T29" fmla="*/ 14 h 31"/>
              <a:gd name="T30" fmla="*/ 14 w 51"/>
              <a:gd name="T31" fmla="*/ 24 h 31"/>
              <a:gd name="T32" fmla="*/ 29 w 51"/>
              <a:gd name="T33" fmla="*/ 24 h 31"/>
              <a:gd name="T34" fmla="*/ 30 w 51"/>
              <a:gd name="T35" fmla="*/ 25 h 31"/>
              <a:gd name="T36" fmla="*/ 34 w 51"/>
              <a:gd name="T37" fmla="*/ 30 h 31"/>
              <a:gd name="T38" fmla="*/ 34 w 51"/>
              <a:gd name="T39" fmla="*/ 30 h 31"/>
              <a:gd name="T40" fmla="*/ 33 w 51"/>
              <a:gd name="T41" fmla="*/ 31 h 31"/>
              <a:gd name="T42" fmla="*/ 51 w 51"/>
              <a:gd name="T43" fmla="*/ 20 h 31"/>
              <a:gd name="T44" fmla="*/ 42 w 51"/>
              <a:gd name="T45" fmla="*/ 31 h 31"/>
              <a:gd name="T46" fmla="*/ 41 w 51"/>
              <a:gd name="T47" fmla="*/ 31 h 31"/>
              <a:gd name="T48" fmla="*/ 40 w 51"/>
              <a:gd name="T49" fmla="*/ 31 h 31"/>
              <a:gd name="T50" fmla="*/ 31 w 51"/>
              <a:gd name="T51" fmla="*/ 20 h 31"/>
              <a:gd name="T52" fmla="*/ 31 w 51"/>
              <a:gd name="T53" fmla="*/ 19 h 31"/>
              <a:gd name="T54" fmla="*/ 33 w 51"/>
              <a:gd name="T55" fmla="*/ 17 h 31"/>
              <a:gd name="T56" fmla="*/ 38 w 51"/>
              <a:gd name="T57" fmla="*/ 17 h 31"/>
              <a:gd name="T58" fmla="*/ 38 w 51"/>
              <a:gd name="T59" fmla="*/ 7 h 31"/>
              <a:gd name="T60" fmla="*/ 22 w 51"/>
              <a:gd name="T61" fmla="*/ 7 h 31"/>
              <a:gd name="T62" fmla="*/ 22 w 51"/>
              <a:gd name="T63" fmla="*/ 7 h 31"/>
              <a:gd name="T64" fmla="*/ 17 w 51"/>
              <a:gd name="T65" fmla="*/ 2 h 31"/>
              <a:gd name="T66" fmla="*/ 17 w 51"/>
              <a:gd name="T67" fmla="*/ 1 h 31"/>
              <a:gd name="T68" fmla="*/ 18 w 51"/>
              <a:gd name="T69" fmla="*/ 0 h 31"/>
              <a:gd name="T70" fmla="*/ 44 w 51"/>
              <a:gd name="T71" fmla="*/ 0 h 31"/>
              <a:gd name="T72" fmla="*/ 45 w 51"/>
              <a:gd name="T73" fmla="*/ 2 h 31"/>
              <a:gd name="T74" fmla="*/ 45 w 51"/>
              <a:gd name="T75" fmla="*/ 6 h 31"/>
              <a:gd name="T76" fmla="*/ 45 w 51"/>
              <a:gd name="T77" fmla="*/ 17 h 31"/>
              <a:gd name="T78" fmla="*/ 50 w 51"/>
              <a:gd name="T79" fmla="*/ 17 h 31"/>
              <a:gd name="T80" fmla="*/ 51 w 51"/>
              <a:gd name="T81" fmla="*/ 19 h 31"/>
              <a:gd name="T82" fmla="*/ 51 w 51"/>
              <a:gd name="T83" fmla="*/ 2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" h="31">
                <a:moveTo>
                  <a:pt x="33" y="31"/>
                </a:move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29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10" y="0"/>
                  <a:pt x="10" y="0"/>
                </a:cubicBezTo>
                <a:cubicBezTo>
                  <a:pt x="11" y="0"/>
                  <a:pt x="11" y="1"/>
                  <a:pt x="12" y="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3"/>
                  <a:pt x="20" y="14"/>
                  <a:pt x="1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24"/>
                  <a:pt x="14" y="24"/>
                  <a:pt x="14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30" y="24"/>
                  <a:pt x="30" y="25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4" y="31"/>
                  <a:pt x="33" y="31"/>
                </a:cubicBezTo>
                <a:close/>
                <a:moveTo>
                  <a:pt x="51" y="20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1" y="31"/>
                </a:cubicBezTo>
                <a:cubicBezTo>
                  <a:pt x="41" y="31"/>
                  <a:pt x="40" y="31"/>
                  <a:pt x="40" y="3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19"/>
                </a:cubicBezTo>
                <a:cubicBezTo>
                  <a:pt x="31" y="18"/>
                  <a:pt x="32" y="17"/>
                  <a:pt x="33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7"/>
                  <a:pt x="38" y="7"/>
                  <a:pt x="3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1"/>
                  <a:pt x="17" y="1"/>
                </a:cubicBezTo>
                <a:cubicBezTo>
                  <a:pt x="17" y="1"/>
                  <a:pt x="18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5" y="1"/>
                  <a:pt x="45" y="2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17"/>
                  <a:pt x="45" y="17"/>
                  <a:pt x="45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7"/>
                  <a:pt x="51" y="18"/>
                  <a:pt x="51" y="19"/>
                </a:cubicBezTo>
                <a:cubicBezTo>
                  <a:pt x="51" y="20"/>
                  <a:pt x="51" y="20"/>
                  <a:pt x="51" y="20"/>
                </a:cubicBezTo>
                <a:close/>
              </a:path>
            </a:pathLst>
          </a:cu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2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F04BAB4-0FDD-4ADA-BD43-3AC6242D28F3}"/>
              </a:ext>
            </a:extLst>
          </p:cNvPr>
          <p:cNvGrpSpPr/>
          <p:nvPr/>
        </p:nvGrpSpPr>
        <p:grpSpPr>
          <a:xfrm>
            <a:off x="293117" y="242680"/>
            <a:ext cx="2592189" cy="369332"/>
            <a:chOff x="585861" y="319364"/>
            <a:chExt cx="3456254" cy="492443"/>
          </a:xfrm>
        </p:grpSpPr>
        <p:sp>
          <p:nvSpPr>
            <p:cNvPr id="32" name="文本框 23">
              <a:extLst>
                <a:ext uri="{FF2B5EF4-FFF2-40B4-BE49-F238E27FC236}">
                  <a16:creationId xmlns:a16="http://schemas.microsoft.com/office/drawing/2014/main" id="{1099FBB0-7004-44C4-AB8E-E5DD7C8A3ABB}"/>
                </a:ext>
              </a:extLst>
            </p:cNvPr>
            <p:cNvSpPr txBox="1"/>
            <p:nvPr/>
          </p:nvSpPr>
          <p:spPr>
            <a:xfrm>
              <a:off x="718210" y="319364"/>
              <a:ext cx="332390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management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19E2028B-BC52-4E15-8C68-34370D0EAC3F}"/>
                </a:ext>
              </a:extLst>
            </p:cNvPr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109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3924097" y="2551402"/>
            <a:ext cx="406601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2" y="2125451"/>
            <a:ext cx="4499127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Member’s responsibilities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52242" y="2011218"/>
            <a:ext cx="1046460" cy="1046460"/>
            <a:chOff x="1677608" y="2996952"/>
            <a:chExt cx="1395643" cy="1395643"/>
          </a:xfrm>
        </p:grpSpPr>
        <p:sp>
          <p:nvSpPr>
            <p:cNvPr id="3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3209723" y="2301791"/>
            <a:ext cx="498406" cy="49342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598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278850" cy="369332"/>
            <a:chOff x="585861" y="319364"/>
            <a:chExt cx="4371800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42394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Member’s responsibilities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356032" y="2854741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58pic_529623bd166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9" y="967414"/>
            <a:ext cx="2468713" cy="45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3978089" y="1485840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276194" y="1059976"/>
            <a:ext cx="851730" cy="851730"/>
            <a:chOff x="1677608" y="2996952"/>
            <a:chExt cx="1395643" cy="1395643"/>
          </a:xfrm>
        </p:grpSpPr>
        <p:sp>
          <p:nvSpPr>
            <p:cNvPr id="1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43419" y="1342489"/>
            <a:ext cx="317280" cy="292542"/>
            <a:chOff x="7339246" y="1487600"/>
            <a:chExt cx="423150" cy="390158"/>
          </a:xfrm>
        </p:grpSpPr>
        <p:sp>
          <p:nvSpPr>
            <p:cNvPr id="15" name="Freeform 364"/>
            <p:cNvSpPr/>
            <p:nvPr/>
          </p:nvSpPr>
          <p:spPr bwMode="auto">
            <a:xfrm>
              <a:off x="7339246" y="1689008"/>
              <a:ext cx="423150" cy="188750"/>
            </a:xfrm>
            <a:custGeom>
              <a:avLst/>
              <a:gdLst>
                <a:gd name="T0" fmla="*/ 222 w 262"/>
                <a:gd name="T1" fmla="*/ 18 h 94"/>
                <a:gd name="T2" fmla="*/ 205 w 262"/>
                <a:gd name="T3" fmla="*/ 18 h 94"/>
                <a:gd name="T4" fmla="*/ 205 w 262"/>
                <a:gd name="T5" fmla="*/ 0 h 94"/>
                <a:gd name="T6" fmla="*/ 57 w 262"/>
                <a:gd name="T7" fmla="*/ 0 h 94"/>
                <a:gd name="T8" fmla="*/ 57 w 262"/>
                <a:gd name="T9" fmla="*/ 18 h 94"/>
                <a:gd name="T10" fmla="*/ 40 w 262"/>
                <a:gd name="T11" fmla="*/ 18 h 94"/>
                <a:gd name="T12" fmla="*/ 40 w 262"/>
                <a:gd name="T13" fmla="*/ 0 h 94"/>
                <a:gd name="T14" fmla="*/ 0 w 262"/>
                <a:gd name="T15" fmla="*/ 0 h 94"/>
                <a:gd name="T16" fmla="*/ 0 w 262"/>
                <a:gd name="T17" fmla="*/ 83 h 94"/>
                <a:gd name="T18" fmla="*/ 11 w 262"/>
                <a:gd name="T19" fmla="*/ 94 h 94"/>
                <a:gd name="T20" fmla="*/ 251 w 262"/>
                <a:gd name="T21" fmla="*/ 94 h 94"/>
                <a:gd name="T22" fmla="*/ 262 w 262"/>
                <a:gd name="T23" fmla="*/ 83 h 94"/>
                <a:gd name="T24" fmla="*/ 262 w 262"/>
                <a:gd name="T25" fmla="*/ 0 h 94"/>
                <a:gd name="T26" fmla="*/ 222 w 262"/>
                <a:gd name="T27" fmla="*/ 0 h 94"/>
                <a:gd name="T28" fmla="*/ 222 w 262"/>
                <a:gd name="T29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94">
                  <a:moveTo>
                    <a:pt x="222" y="18"/>
                  </a:moveTo>
                  <a:cubicBezTo>
                    <a:pt x="205" y="18"/>
                    <a:pt x="205" y="18"/>
                    <a:pt x="205" y="1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5" y="94"/>
                    <a:pt x="11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8" y="94"/>
                    <a:pt x="262" y="89"/>
                    <a:pt x="262" y="8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22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365"/>
            <p:cNvSpPr/>
            <p:nvPr/>
          </p:nvSpPr>
          <p:spPr bwMode="auto">
            <a:xfrm>
              <a:off x="7339246" y="1552399"/>
              <a:ext cx="423150" cy="128060"/>
            </a:xfrm>
            <a:custGeom>
              <a:avLst/>
              <a:gdLst>
                <a:gd name="T0" fmla="*/ 251 w 262"/>
                <a:gd name="T1" fmla="*/ 0 h 45"/>
                <a:gd name="T2" fmla="*/ 11 w 262"/>
                <a:gd name="T3" fmla="*/ 0 h 45"/>
                <a:gd name="T4" fmla="*/ 0 w 262"/>
                <a:gd name="T5" fmla="*/ 11 h 45"/>
                <a:gd name="T6" fmla="*/ 0 w 262"/>
                <a:gd name="T7" fmla="*/ 45 h 45"/>
                <a:gd name="T8" fmla="*/ 40 w 262"/>
                <a:gd name="T9" fmla="*/ 45 h 45"/>
                <a:gd name="T10" fmla="*/ 40 w 262"/>
                <a:gd name="T11" fmla="*/ 34 h 45"/>
                <a:gd name="T12" fmla="*/ 57 w 262"/>
                <a:gd name="T13" fmla="*/ 34 h 45"/>
                <a:gd name="T14" fmla="*/ 57 w 262"/>
                <a:gd name="T15" fmla="*/ 45 h 45"/>
                <a:gd name="T16" fmla="*/ 205 w 262"/>
                <a:gd name="T17" fmla="*/ 45 h 45"/>
                <a:gd name="T18" fmla="*/ 205 w 262"/>
                <a:gd name="T19" fmla="*/ 34 h 45"/>
                <a:gd name="T20" fmla="*/ 222 w 262"/>
                <a:gd name="T21" fmla="*/ 34 h 45"/>
                <a:gd name="T22" fmla="*/ 222 w 262"/>
                <a:gd name="T23" fmla="*/ 45 h 45"/>
                <a:gd name="T24" fmla="*/ 262 w 262"/>
                <a:gd name="T25" fmla="*/ 45 h 45"/>
                <a:gd name="T26" fmla="*/ 262 w 262"/>
                <a:gd name="T27" fmla="*/ 11 h 45"/>
                <a:gd name="T28" fmla="*/ 251 w 26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5">
                  <a:moveTo>
                    <a:pt x="25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62" y="45"/>
                    <a:pt x="262" y="45"/>
                    <a:pt x="262" y="4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8" y="0"/>
                    <a:pt x="2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Freeform 366"/>
            <p:cNvSpPr/>
            <p:nvPr/>
          </p:nvSpPr>
          <p:spPr bwMode="auto">
            <a:xfrm>
              <a:off x="7443155" y="1487600"/>
              <a:ext cx="215332" cy="79403"/>
            </a:xfrm>
            <a:custGeom>
              <a:avLst/>
              <a:gdLst>
                <a:gd name="T0" fmla="*/ 132 w 132"/>
                <a:gd name="T1" fmla="*/ 63 h 63"/>
                <a:gd name="T2" fmla="*/ 115 w 132"/>
                <a:gd name="T3" fmla="*/ 63 h 63"/>
                <a:gd name="T4" fmla="*/ 115 w 132"/>
                <a:gd name="T5" fmla="*/ 20 h 63"/>
                <a:gd name="T6" fmla="*/ 112 w 132"/>
                <a:gd name="T7" fmla="*/ 17 h 63"/>
                <a:gd name="T8" fmla="*/ 20 w 132"/>
                <a:gd name="T9" fmla="*/ 17 h 63"/>
                <a:gd name="T10" fmla="*/ 18 w 132"/>
                <a:gd name="T11" fmla="*/ 20 h 63"/>
                <a:gd name="T12" fmla="*/ 18 w 132"/>
                <a:gd name="T13" fmla="*/ 63 h 63"/>
                <a:gd name="T14" fmla="*/ 0 w 132"/>
                <a:gd name="T15" fmla="*/ 63 h 63"/>
                <a:gd name="T16" fmla="*/ 0 w 132"/>
                <a:gd name="T17" fmla="*/ 20 h 63"/>
                <a:gd name="T18" fmla="*/ 20 w 132"/>
                <a:gd name="T19" fmla="*/ 0 h 63"/>
                <a:gd name="T20" fmla="*/ 112 w 132"/>
                <a:gd name="T21" fmla="*/ 0 h 63"/>
                <a:gd name="T22" fmla="*/ 132 w 132"/>
                <a:gd name="T23" fmla="*/ 20 h 63"/>
                <a:gd name="T24" fmla="*/ 132 w 132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3">
                  <a:moveTo>
                    <a:pt x="132" y="63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18"/>
                    <a:pt x="114" y="17"/>
                    <a:pt x="11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8"/>
                    <a:pt x="18" y="2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3" y="0"/>
                    <a:pt x="132" y="9"/>
                    <a:pt x="132" y="20"/>
                  </a:cubicBezTo>
                  <a:lnTo>
                    <a:pt x="13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194057" y="1202850"/>
            <a:ext cx="1691486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Development team</a:t>
            </a:r>
            <a:endParaRPr lang="zh-CN" altLang="en-US" sz="1012" b="1" dirty="0">
              <a:solidFill>
                <a:srgbClr val="F66C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4194056" y="1508774"/>
            <a:ext cx="3833428" cy="6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Khate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 Arnold, Nick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responsible for coding and implementing the system to meet the requirements of clients.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66278" y="2421915"/>
            <a:ext cx="851730" cy="851730"/>
            <a:chOff x="1677608" y="2996952"/>
            <a:chExt cx="1395643" cy="1395643"/>
          </a:xfrm>
        </p:grpSpPr>
        <p:sp>
          <p:nvSpPr>
            <p:cNvPr id="2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100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26201" y="2688398"/>
            <a:ext cx="336553" cy="342670"/>
            <a:chOff x="2000378" y="1974523"/>
            <a:chExt cx="576064" cy="586534"/>
          </a:xfrm>
        </p:grpSpPr>
        <p:sp>
          <p:nvSpPr>
            <p:cNvPr id="24" name="Freeform 562"/>
            <p:cNvSpPr>
              <a:spLocks noEditPoints="1"/>
            </p:cNvSpPr>
            <p:nvPr/>
          </p:nvSpPr>
          <p:spPr bwMode="auto">
            <a:xfrm>
              <a:off x="2000378" y="1974523"/>
              <a:ext cx="576064" cy="504844"/>
            </a:xfrm>
            <a:custGeom>
              <a:avLst/>
              <a:gdLst>
                <a:gd name="T0" fmla="*/ 182 w 233"/>
                <a:gd name="T1" fmla="*/ 7 h 204"/>
                <a:gd name="T2" fmla="*/ 183 w 233"/>
                <a:gd name="T3" fmla="*/ 0 h 204"/>
                <a:gd name="T4" fmla="*/ 116 w 233"/>
                <a:gd name="T5" fmla="*/ 0 h 204"/>
                <a:gd name="T6" fmla="*/ 50 w 233"/>
                <a:gd name="T7" fmla="*/ 0 h 204"/>
                <a:gd name="T8" fmla="*/ 50 w 233"/>
                <a:gd name="T9" fmla="*/ 7 h 204"/>
                <a:gd name="T10" fmla="*/ 0 w 233"/>
                <a:gd name="T11" fmla="*/ 7 h 204"/>
                <a:gd name="T12" fmla="*/ 0 w 233"/>
                <a:gd name="T13" fmla="*/ 14 h 204"/>
                <a:gd name="T14" fmla="*/ 31 w 233"/>
                <a:gd name="T15" fmla="*/ 95 h 204"/>
                <a:gd name="T16" fmla="*/ 86 w 233"/>
                <a:gd name="T17" fmla="*/ 131 h 204"/>
                <a:gd name="T18" fmla="*/ 100 w 233"/>
                <a:gd name="T19" fmla="*/ 143 h 204"/>
                <a:gd name="T20" fmla="*/ 100 w 233"/>
                <a:gd name="T21" fmla="*/ 186 h 204"/>
                <a:gd name="T22" fmla="*/ 83 w 233"/>
                <a:gd name="T23" fmla="*/ 204 h 204"/>
                <a:gd name="T24" fmla="*/ 116 w 233"/>
                <a:gd name="T25" fmla="*/ 204 h 204"/>
                <a:gd name="T26" fmla="*/ 150 w 233"/>
                <a:gd name="T27" fmla="*/ 204 h 204"/>
                <a:gd name="T28" fmla="*/ 133 w 233"/>
                <a:gd name="T29" fmla="*/ 186 h 204"/>
                <a:gd name="T30" fmla="*/ 133 w 233"/>
                <a:gd name="T31" fmla="*/ 143 h 204"/>
                <a:gd name="T32" fmla="*/ 147 w 233"/>
                <a:gd name="T33" fmla="*/ 131 h 204"/>
                <a:gd name="T34" fmla="*/ 202 w 233"/>
                <a:gd name="T35" fmla="*/ 95 h 204"/>
                <a:gd name="T36" fmla="*/ 233 w 233"/>
                <a:gd name="T37" fmla="*/ 14 h 204"/>
                <a:gd name="T38" fmla="*/ 233 w 233"/>
                <a:gd name="T39" fmla="*/ 7 h 204"/>
                <a:gd name="T40" fmla="*/ 182 w 233"/>
                <a:gd name="T41" fmla="*/ 7 h 204"/>
                <a:gd name="T42" fmla="*/ 42 w 233"/>
                <a:gd name="T43" fmla="*/ 86 h 204"/>
                <a:gd name="T44" fmla="*/ 15 w 233"/>
                <a:gd name="T45" fmla="*/ 21 h 204"/>
                <a:gd name="T46" fmla="*/ 51 w 233"/>
                <a:gd name="T47" fmla="*/ 21 h 204"/>
                <a:gd name="T48" fmla="*/ 53 w 233"/>
                <a:gd name="T49" fmla="*/ 49 h 204"/>
                <a:gd name="T50" fmla="*/ 69 w 233"/>
                <a:gd name="T51" fmla="*/ 107 h 204"/>
                <a:gd name="T52" fmla="*/ 42 w 233"/>
                <a:gd name="T53" fmla="*/ 86 h 204"/>
                <a:gd name="T54" fmla="*/ 190 w 233"/>
                <a:gd name="T55" fmla="*/ 86 h 204"/>
                <a:gd name="T56" fmla="*/ 163 w 233"/>
                <a:gd name="T57" fmla="*/ 107 h 204"/>
                <a:gd name="T58" fmla="*/ 180 w 233"/>
                <a:gd name="T59" fmla="*/ 49 h 204"/>
                <a:gd name="T60" fmla="*/ 181 w 233"/>
                <a:gd name="T61" fmla="*/ 21 h 204"/>
                <a:gd name="T62" fmla="*/ 218 w 233"/>
                <a:gd name="T63" fmla="*/ 21 h 204"/>
                <a:gd name="T64" fmla="*/ 190 w 233"/>
                <a:gd name="T65" fmla="*/ 8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04">
                  <a:moveTo>
                    <a:pt x="182" y="7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58"/>
                    <a:pt x="31" y="95"/>
                  </a:cubicBezTo>
                  <a:cubicBezTo>
                    <a:pt x="32" y="96"/>
                    <a:pt x="52" y="119"/>
                    <a:pt x="86" y="131"/>
                  </a:cubicBezTo>
                  <a:cubicBezTo>
                    <a:pt x="93" y="139"/>
                    <a:pt x="100" y="143"/>
                    <a:pt x="100" y="143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3" y="186"/>
                    <a:pt x="133" y="186"/>
                    <a:pt x="133" y="186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143"/>
                    <a:pt x="139" y="139"/>
                    <a:pt x="147" y="131"/>
                  </a:cubicBezTo>
                  <a:cubicBezTo>
                    <a:pt x="181" y="119"/>
                    <a:pt x="201" y="96"/>
                    <a:pt x="202" y="95"/>
                  </a:cubicBezTo>
                  <a:cubicBezTo>
                    <a:pt x="233" y="58"/>
                    <a:pt x="233" y="16"/>
                    <a:pt x="233" y="14"/>
                  </a:cubicBezTo>
                  <a:cubicBezTo>
                    <a:pt x="233" y="7"/>
                    <a:pt x="233" y="7"/>
                    <a:pt x="233" y="7"/>
                  </a:cubicBezTo>
                  <a:lnTo>
                    <a:pt x="182" y="7"/>
                  </a:lnTo>
                  <a:close/>
                  <a:moveTo>
                    <a:pt x="42" y="86"/>
                  </a:moveTo>
                  <a:cubicBezTo>
                    <a:pt x="22" y="61"/>
                    <a:pt x="16" y="34"/>
                    <a:pt x="15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74"/>
                    <a:pt x="62" y="93"/>
                    <a:pt x="69" y="107"/>
                  </a:cubicBezTo>
                  <a:cubicBezTo>
                    <a:pt x="52" y="97"/>
                    <a:pt x="43" y="86"/>
                    <a:pt x="42" y="86"/>
                  </a:cubicBezTo>
                  <a:close/>
                  <a:moveTo>
                    <a:pt x="190" y="86"/>
                  </a:moveTo>
                  <a:cubicBezTo>
                    <a:pt x="190" y="86"/>
                    <a:pt x="180" y="97"/>
                    <a:pt x="163" y="107"/>
                  </a:cubicBezTo>
                  <a:cubicBezTo>
                    <a:pt x="171" y="93"/>
                    <a:pt x="178" y="74"/>
                    <a:pt x="180" y="49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6" y="34"/>
                    <a:pt x="211" y="61"/>
                    <a:pt x="19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563"/>
            <p:cNvSpPr/>
            <p:nvPr/>
          </p:nvSpPr>
          <p:spPr bwMode="auto">
            <a:xfrm>
              <a:off x="2129730" y="2488785"/>
              <a:ext cx="317360" cy="72272"/>
            </a:xfrm>
            <a:custGeom>
              <a:avLst/>
              <a:gdLst>
                <a:gd name="T0" fmla="*/ 0 w 303"/>
                <a:gd name="T1" fmla="*/ 0 h 69"/>
                <a:gd name="T2" fmla="*/ 0 w 303"/>
                <a:gd name="T3" fmla="*/ 69 h 69"/>
                <a:gd name="T4" fmla="*/ 152 w 303"/>
                <a:gd name="T5" fmla="*/ 69 h 69"/>
                <a:gd name="T6" fmla="*/ 303 w 303"/>
                <a:gd name="T7" fmla="*/ 69 h 69"/>
                <a:gd name="T8" fmla="*/ 303 w 303"/>
                <a:gd name="T9" fmla="*/ 0 h 69"/>
                <a:gd name="T10" fmla="*/ 152 w 303"/>
                <a:gd name="T11" fmla="*/ 0 h 69"/>
                <a:gd name="T12" fmla="*/ 0 w 303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69">
                  <a:moveTo>
                    <a:pt x="0" y="0"/>
                  </a:moveTo>
                  <a:lnTo>
                    <a:pt x="0" y="69"/>
                  </a:lnTo>
                  <a:lnTo>
                    <a:pt x="152" y="69"/>
                  </a:lnTo>
                  <a:lnTo>
                    <a:pt x="303" y="69"/>
                  </a:lnTo>
                  <a:lnTo>
                    <a:pt x="303" y="0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8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572001" y="2571751"/>
            <a:ext cx="1582056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Documentation team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4572000" y="2877675"/>
            <a:ext cx="3833428" cy="6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Kina, Sai, John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responsible for documents which include all plans and presentation materials during this project.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978089" y="4128156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288334" y="3663730"/>
            <a:ext cx="851730" cy="851730"/>
            <a:chOff x="1677608" y="2996952"/>
            <a:chExt cx="1395643" cy="1395643"/>
          </a:xfrm>
        </p:grpSpPr>
        <p:sp>
          <p:nvSpPr>
            <p:cNvPr id="30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2" name="Freeform 133"/>
          <p:cNvSpPr/>
          <p:nvPr/>
        </p:nvSpPr>
        <p:spPr bwMode="auto">
          <a:xfrm>
            <a:off x="3511594" y="3904954"/>
            <a:ext cx="409879" cy="369281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94057" y="3845166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Testing team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4194056" y="4151090"/>
            <a:ext cx="3833428" cy="6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Kalpana, Tim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responsible for testing modules finished by the development team.</a:t>
            </a:r>
          </a:p>
        </p:txBody>
      </p:sp>
    </p:spTree>
    <p:extLst>
      <p:ext uri="{BB962C8B-B14F-4D97-AF65-F5344CB8AC3E}">
        <p14:creationId xmlns:p14="http://schemas.microsoft.com/office/powerpoint/2010/main" val="5864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32" grpId="0" animBg="1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3dc7cbf2c71e2fdd4772ab7c052fafce6a24aa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660</Words>
  <Application>Microsoft Office PowerPoint</Application>
  <PresentationFormat>全屏显示(16:9)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Kina Fung</cp:lastModifiedBy>
  <cp:revision>70</cp:revision>
  <dcterms:created xsi:type="dcterms:W3CDTF">2017-01-14T14:34:01Z</dcterms:created>
  <dcterms:modified xsi:type="dcterms:W3CDTF">2019-09-11T16:35:01Z</dcterms:modified>
</cp:coreProperties>
</file>