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0"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14" y="9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591ee69d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591ee69d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591ee69d2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591ee69d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591ee69d2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591ee69d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591ee69d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591ee69d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591ee69d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591ee69d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4397b0e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4397b0e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591ee69d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591ee69d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Kenya, we have large numbers of professionals complaining that they cannot get jobs. These professionals are graduating with skills in software development, writing, data entry, design, sciences, sales and marketing, accounting, legal services, etc. They, however, struggle to get started and gain experience in such high-in-demand industries. It is because the jobs require experience and they require jobs to get experience. Companies also claim that they are struggling to find skilled professionals. (Roussi and Financial Times, 2021) We have multiple companies and organisations that need the abovementioned professionals but are afraid of making long term commitments with individuals without sufficient experience due to legal risk and the cost of managing human capital. To overcome these problems, a freelancing marketplace can be used. It will connect talented individuals with economic opportunities and help organisations cut down on the cost of managing human capital by getting individuals to work for them on a short-term basis. This is already being used in Europe and in the USA wherein 2019, an MBO Partners’ survey found that nearly 41.1 million Americans identified themselves as freelancers, whether it was a few hours a month or a full-time arrangement. To break that down a little further, nearly 15 million workers claimed to be part-time freelancers, and 12.4 million called themselves full-time freelancers! (MBO Partners, 2019)</a:t>
            </a:r>
            <a:endParaRPr/>
          </a:p>
        </p:txBody>
      </p:sp>
    </p:spTree>
    <p:extLst>
      <p:ext uri="{BB962C8B-B14F-4D97-AF65-F5344CB8AC3E}">
        <p14:creationId xmlns:p14="http://schemas.microsoft.com/office/powerpoint/2010/main" val="72068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591ee69d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591ee69d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591ee69d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591ee69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591ee69d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591ee69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591ee69d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591ee69d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591ee69d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591ee69d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591ee69d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591ee69d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591ee69d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591ee69d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46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Freelance Job  Marketplace</a:t>
            </a:r>
            <a:endParaRPr dirty="0"/>
          </a:p>
        </p:txBody>
      </p:sp>
      <p:sp>
        <p:nvSpPr>
          <p:cNvPr id="87" name="Google Shape;87;p13"/>
          <p:cNvSpPr txBox="1">
            <a:spLocks noGrp="1"/>
          </p:cNvSpPr>
          <p:nvPr>
            <p:ph type="subTitle" idx="1"/>
          </p:nvPr>
        </p:nvSpPr>
        <p:spPr>
          <a:xfrm>
            <a:off x="657842" y="2571751"/>
            <a:ext cx="3598394" cy="13884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88" name="Google Shape;88;p13"/>
          <p:cNvSpPr txBox="1">
            <a:spLocks noGrp="1"/>
          </p:cNvSpPr>
          <p:nvPr>
            <p:ph type="body" idx="2"/>
          </p:nvPr>
        </p:nvSpPr>
        <p:spPr>
          <a:xfrm>
            <a:off x="5113103" y="950746"/>
            <a:ext cx="3373055" cy="19108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CMT 400: RESEARCH PROJECT REPORT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IMMANUEL ARNOLD DENA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1040474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SUPERVISOR: MR MIRUGI</a:t>
            </a:r>
          </a:p>
          <a:p>
            <a:pPr marL="0" lvl="0" indent="0" algn="ctr" rtl="0">
              <a:spcBef>
                <a:spcPts val="0"/>
              </a:spcBef>
              <a:spcAft>
                <a:spcPts val="12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8. Database Design</a:t>
            </a:r>
            <a:endParaRPr/>
          </a:p>
        </p:txBody>
      </p:sp>
      <p:sp>
        <p:nvSpPr>
          <p:cNvPr id="139" name="Google Shape;139;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i="1"/>
              <a:t>This was done with the help of an ERD diagram that is in next slide.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l="651" r="661"/>
          <a:stretch/>
        </p:blipFill>
        <p:spPr>
          <a:xfrm>
            <a:off x="1037950" y="0"/>
            <a:ext cx="7068099" cy="51721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9. Conclusion</a:t>
            </a:r>
            <a:endParaRPr/>
          </a:p>
        </p:txBody>
      </p:sp>
      <p:sp>
        <p:nvSpPr>
          <p:cNvPr id="150" name="Google Shape;15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Clients and freelancers can now with a click of a few buttons and browser interactions join a platform that truly works towards achieving a goal of connecting talented professionals with economic opportunities and giving organisations access to affordable and low-risk human capital.</a:t>
            </a:r>
            <a:endParaRPr dirty="0"/>
          </a:p>
          <a:p>
            <a:pPr marL="0" lvl="0" indent="0" algn="l" rtl="0">
              <a:spcBef>
                <a:spcPts val="1200"/>
              </a:spcBef>
              <a:spcAft>
                <a:spcPts val="0"/>
              </a:spcAft>
              <a:buNone/>
            </a:pPr>
            <a:r>
              <a:rPr lang="en-GB" dirty="0"/>
              <a:t>People can now utilize their skillset and make a living out of them, dependent on how well they advance in the freelance community.</a:t>
            </a:r>
            <a:endParaRPr dirty="0"/>
          </a:p>
          <a:p>
            <a:pPr marL="0" lvl="0" indent="0" algn="l" rtl="0">
              <a:spcBef>
                <a:spcPts val="1200"/>
              </a:spcBef>
              <a:spcAft>
                <a:spcPts val="0"/>
              </a:spcAft>
              <a:buNone/>
            </a:pPr>
            <a:r>
              <a:rPr lang="en-GB" dirty="0"/>
              <a:t>Organizations on the other hand have a huge pool of competent individuals willing to put in the work, and support them as if they were employed by them.</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10. Challenges</a:t>
            </a:r>
            <a:endParaRPr/>
          </a:p>
        </p:txBody>
      </p:sp>
      <p:sp>
        <p:nvSpPr>
          <p:cNvPr id="156" name="Google Shape;156;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Some users were unwilling to help in the interviewing and filling in questionnaires. </a:t>
            </a:r>
            <a:endParaRPr/>
          </a:p>
          <a:p>
            <a:pPr marL="0" lvl="0" indent="0" algn="l" rtl="0">
              <a:spcBef>
                <a:spcPts val="1200"/>
              </a:spcBef>
              <a:spcAft>
                <a:spcPts val="0"/>
              </a:spcAft>
              <a:buNone/>
            </a:pPr>
            <a:r>
              <a:rPr lang="en-GB"/>
              <a:t>2. Unwillingness by some to move from a manual system to an automated system. </a:t>
            </a:r>
            <a:endParaRPr/>
          </a:p>
          <a:p>
            <a:pPr marL="0" lvl="0" indent="0" algn="l" rtl="0">
              <a:spcBef>
                <a:spcPts val="1200"/>
              </a:spcBef>
              <a:spcAft>
                <a:spcPts val="1200"/>
              </a:spcAft>
              <a:buNone/>
            </a:pPr>
            <a:r>
              <a:rPr lang="en-GB"/>
              <a:t>3. The MPesa Payments V1 API used for payments has some bugs (especially in the testing environment). The Callback URL is sometimes not called.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11. Future recommendations</a:t>
            </a:r>
            <a:endParaRPr/>
          </a:p>
        </p:txBody>
      </p:sp>
      <p:sp>
        <p:nvSpPr>
          <p:cNvPr id="162" name="Google Shape;162;p2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1. An online communication platform should be added for clients to communicate with freelancers, for example, via video calls. </a:t>
            </a:r>
            <a:endParaRPr/>
          </a:p>
          <a:p>
            <a:pPr marL="0" lvl="0" indent="0" algn="l" rtl="0">
              <a:spcBef>
                <a:spcPts val="1200"/>
              </a:spcBef>
              <a:spcAft>
                <a:spcPts val="0"/>
              </a:spcAft>
              <a:buNone/>
            </a:pPr>
            <a:r>
              <a:rPr lang="en-GB"/>
              <a:t>2. Improve the User Experience by making the system even easier to use. </a:t>
            </a:r>
            <a:endParaRPr/>
          </a:p>
          <a:p>
            <a:pPr marL="0" lvl="0" indent="0" algn="l" rtl="0">
              <a:spcBef>
                <a:spcPts val="1200"/>
              </a:spcBef>
              <a:spcAft>
                <a:spcPts val="0"/>
              </a:spcAft>
              <a:buNone/>
            </a:pPr>
            <a:r>
              <a:rPr lang="en-GB"/>
              <a:t>3. More payment systems should be added to allow for a better reach. </a:t>
            </a:r>
            <a:endParaRPr/>
          </a:p>
          <a:p>
            <a:pPr marL="0" lvl="0" indent="0" algn="l" rtl="0">
              <a:spcBef>
                <a:spcPts val="1200"/>
              </a:spcBef>
              <a:spcAft>
                <a:spcPts val="1200"/>
              </a:spcAft>
              <a:buNone/>
            </a:pPr>
            <a:r>
              <a:rPr lang="en-GB"/>
              <a:t>4. The system should be expanded to be used outside Kenya and Africa. </a:t>
            </a:r>
            <a:endParaRPr/>
          </a:p>
        </p:txBody>
      </p:sp>
      <p:sp>
        <p:nvSpPr>
          <p:cNvPr id="163" name="Google Shape;163;p25"/>
          <p:cNvSpPr txBox="1">
            <a:spLocks noGrp="1"/>
          </p:cNvSpPr>
          <p:nvPr>
            <p:ph type="body" idx="2"/>
          </p:nvPr>
        </p:nvSpPr>
        <p:spPr>
          <a:xfrm>
            <a:off x="4643600" y="2078875"/>
            <a:ext cx="3774300" cy="2846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5. Add a facial recognition system to for users to verify that they are the ones on the national ID documents they submitted. </a:t>
            </a:r>
            <a:endParaRPr/>
          </a:p>
          <a:p>
            <a:pPr marL="0" lvl="0" indent="0" algn="l" rtl="0">
              <a:spcBef>
                <a:spcPts val="1200"/>
              </a:spcBef>
              <a:spcAft>
                <a:spcPts val="0"/>
              </a:spcAft>
              <a:buNone/>
            </a:pPr>
            <a:r>
              <a:rPr lang="en-GB"/>
              <a:t>6. The developers, if suitable, should use various libraries and frameworks that have been battle tested, for example, jQuery so that they can focus on delivering business value and complete tasks faster. </a:t>
            </a:r>
            <a:endParaRPr/>
          </a:p>
          <a:p>
            <a:pPr marL="0" lvl="0" indent="0" algn="l" rtl="0">
              <a:spcBef>
                <a:spcPts val="1200"/>
              </a:spcBef>
              <a:spcAft>
                <a:spcPts val="0"/>
              </a:spcAft>
              <a:buNone/>
            </a:pPr>
            <a:r>
              <a:rPr lang="en-GB"/>
              <a:t>7. Add detailed help features that can guide users on how to use the system. </a:t>
            </a:r>
            <a:endParaRPr/>
          </a:p>
          <a:p>
            <a:pPr marL="0" lvl="0" indent="0" algn="l" rtl="0">
              <a:spcBef>
                <a:spcPts val="1200"/>
              </a:spcBef>
              <a:spcAft>
                <a:spcPts val="0"/>
              </a:spcAft>
              <a:buNone/>
            </a:pPr>
            <a:r>
              <a:rPr lang="en-GB"/>
              <a:t>8. Add a translation of the site to Kiswahili and French to access more users in Kenya and Africa.</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a:t>
            </a:r>
            <a:endParaRPr/>
          </a:p>
        </p:txBody>
      </p:sp>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I will now present the actual system using the projector.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 Background of research</a:t>
            </a:r>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In Kenya, we have large numbers of professionals complaining that they </a:t>
            </a:r>
            <a:r>
              <a:rPr lang="en-GB" b="1"/>
              <a:t>cannot get jobs</a:t>
            </a:r>
            <a:r>
              <a:rPr lang="en-GB"/>
              <a:t>. </a:t>
            </a:r>
            <a:endParaRPr/>
          </a:p>
          <a:p>
            <a:pPr marL="457200" lvl="0" indent="-311150" algn="l" rtl="0">
              <a:spcBef>
                <a:spcPts val="0"/>
              </a:spcBef>
              <a:spcAft>
                <a:spcPts val="0"/>
              </a:spcAft>
              <a:buSzPts val="1300"/>
              <a:buChar char="●"/>
            </a:pPr>
            <a:r>
              <a:rPr lang="en-GB"/>
              <a:t>Companies also claim that they are</a:t>
            </a:r>
            <a:r>
              <a:rPr lang="en-GB" b="1"/>
              <a:t> struggling to find skilled professionals</a:t>
            </a:r>
            <a:r>
              <a:rPr lang="en-GB"/>
              <a:t>. They need the above mentioned professionals but are afraid of making long term commitments with individuals without sufficient experience due to legal risk and the cost of managing human capital. .</a:t>
            </a:r>
            <a:endParaRPr/>
          </a:p>
          <a:p>
            <a:pPr marL="457200" lvl="0" indent="-311150" algn="l" rtl="0">
              <a:spcBef>
                <a:spcPts val="0"/>
              </a:spcBef>
              <a:spcAft>
                <a:spcPts val="0"/>
              </a:spcAft>
              <a:buSzPts val="1300"/>
              <a:buChar char="●"/>
            </a:pPr>
            <a:r>
              <a:rPr lang="en-GB"/>
              <a:t>A chicken and egg problem. </a:t>
            </a:r>
            <a:r>
              <a:rPr lang="en-GB" b="1"/>
              <a:t>Jobs require experience and professionals require jobs to get experience</a:t>
            </a:r>
            <a:r>
              <a:rPr lang="en-GB"/>
              <a:t>. </a:t>
            </a:r>
            <a:endParaRPr/>
          </a:p>
          <a:p>
            <a:pPr marL="457200" lvl="0" indent="-311150" algn="l" rtl="0">
              <a:spcBef>
                <a:spcPts val="0"/>
              </a:spcBef>
              <a:spcAft>
                <a:spcPts val="0"/>
              </a:spcAft>
              <a:buSzPts val="1300"/>
              <a:buChar char="●"/>
            </a:pPr>
            <a:r>
              <a:rPr lang="en-GB"/>
              <a:t>To overcome this problem, a </a:t>
            </a:r>
            <a:r>
              <a:rPr lang="en-GB" b="1"/>
              <a:t>freelancing marketplace</a:t>
            </a:r>
            <a:r>
              <a:rPr lang="en-GB"/>
              <a:t> can be used. It will connect talented individuals with economic opportunities and help organisations cut down on the cost of managing human capital by getting professionals to work for them on a short-term basis.</a:t>
            </a:r>
            <a:endParaRPr/>
          </a:p>
        </p:txBody>
      </p:sp>
    </p:spTree>
    <p:extLst>
      <p:ext uri="{BB962C8B-B14F-4D97-AF65-F5344CB8AC3E}">
        <p14:creationId xmlns:p14="http://schemas.microsoft.com/office/powerpoint/2010/main" val="227089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2. Problem statement</a:t>
            </a:r>
            <a:endParaRPr dirty="0"/>
          </a:p>
        </p:txBody>
      </p:sp>
      <p:sp>
        <p:nvSpPr>
          <p:cNvPr id="101" name="Google Shape;101;p15"/>
          <p:cNvSpPr txBox="1">
            <a:spLocks noGrp="1"/>
          </p:cNvSpPr>
          <p:nvPr>
            <p:ph type="body" idx="1"/>
          </p:nvPr>
        </p:nvSpPr>
        <p:spPr>
          <a:xfrm>
            <a:off x="729450" y="2078875"/>
            <a:ext cx="7688700" cy="30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have a huge number of professionals graduating with high in-demand skills. They, however, struggle to get started and gain experience in these industries. Jobs require experience and they require jobs to get experience. The technology used in the hiring and selection process is not optimised to showcase their potential. It majorly focuses on experience. </a:t>
            </a:r>
            <a:br>
              <a:rPr lang="en-GB"/>
            </a:br>
            <a:r>
              <a:rPr lang="en-GB"/>
              <a:t>We also have multiple companies and organisations that need such professionals but </a:t>
            </a:r>
            <a:r>
              <a:rPr lang="en-GB" b="1"/>
              <a:t>are afraid of making long term commitments </a:t>
            </a:r>
            <a:r>
              <a:rPr lang="en-GB"/>
              <a:t>with individuals without sufficient experience due to legal risk and the high cost of managing human capital. </a:t>
            </a:r>
            <a:br>
              <a:rPr lang="en-GB"/>
            </a:br>
            <a:r>
              <a:rPr lang="en-GB"/>
              <a:t>To overcome this problem, a </a:t>
            </a:r>
            <a:r>
              <a:rPr lang="en-GB" b="1"/>
              <a:t>digital freelancing marketplace</a:t>
            </a:r>
            <a:r>
              <a:rPr lang="en-GB"/>
              <a:t> can be created that will connect talented individuals with economic opportunities and help organisations cut down on the cost of managing human capital by getting individuals to work for them on a short-term basis.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3. Aim of research</a:t>
            </a:r>
            <a:endParaRPr dirty="0"/>
          </a:p>
        </p:txBody>
      </p:sp>
      <p:sp>
        <p:nvSpPr>
          <p:cNvPr id="107" name="Google Shape;107;p16"/>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Create a digital freelancing marketplace that will connect talented professionals with economic opportunities and give organisations access to affordable and low-risk human capital.</a:t>
            </a:r>
            <a:endParaRPr dirty="0"/>
          </a:p>
        </p:txBody>
      </p:sp>
      <p:sp>
        <p:nvSpPr>
          <p:cNvPr id="108" name="Google Shape;108;p1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4. Objectives of research</a:t>
            </a:r>
            <a:endParaRPr/>
          </a:p>
        </p:txBody>
      </p:sp>
      <p:sp>
        <p:nvSpPr>
          <p:cNvPr id="114" name="Google Shape;114;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To review related marketplaces built for use in Europe and the USA. Then identify their strengths and weaknesses.</a:t>
            </a:r>
            <a:endParaRPr/>
          </a:p>
          <a:p>
            <a:pPr marL="457200" lvl="0" indent="-311150" algn="l" rtl="0">
              <a:spcBef>
                <a:spcPts val="0"/>
              </a:spcBef>
              <a:spcAft>
                <a:spcPts val="0"/>
              </a:spcAft>
              <a:buSzPts val="1300"/>
              <a:buAutoNum type="arabicPeriod"/>
            </a:pPr>
            <a:r>
              <a:rPr lang="en-GB"/>
              <a:t>To explore the known existing research done and unlock unknown possibilities of the research.</a:t>
            </a:r>
            <a:endParaRPr/>
          </a:p>
          <a:p>
            <a:pPr marL="457200" lvl="0" indent="-311150" algn="l" rtl="0">
              <a:spcBef>
                <a:spcPts val="0"/>
              </a:spcBef>
              <a:spcAft>
                <a:spcPts val="0"/>
              </a:spcAft>
              <a:buSzPts val="1300"/>
              <a:buAutoNum type="arabicPeriod"/>
            </a:pPr>
            <a:r>
              <a:rPr lang="en-GB"/>
              <a:t>Develop a logical design for the proposed system.</a:t>
            </a:r>
            <a:endParaRPr/>
          </a:p>
          <a:p>
            <a:pPr marL="457200" lvl="0" indent="-311150" algn="l" rtl="0">
              <a:spcBef>
                <a:spcPts val="0"/>
              </a:spcBef>
              <a:spcAft>
                <a:spcPts val="0"/>
              </a:spcAft>
              <a:buSzPts val="1300"/>
              <a:buAutoNum type="arabicPeriod"/>
            </a:pPr>
            <a:r>
              <a:rPr lang="en-GB"/>
              <a:t>To create a user interface design, database design, UML diagrams and a conceptual architecture for the proposed system.</a:t>
            </a:r>
            <a:endParaRPr/>
          </a:p>
          <a:p>
            <a:pPr marL="457200" lvl="0" indent="-311150" algn="l" rtl="0">
              <a:spcBef>
                <a:spcPts val="0"/>
              </a:spcBef>
              <a:spcAft>
                <a:spcPts val="0"/>
              </a:spcAft>
              <a:buSzPts val="1300"/>
              <a:buAutoNum type="arabicPeriod"/>
            </a:pPr>
            <a:r>
              <a:rPr lang="en-GB"/>
              <a:t>To implement and test the system and come up with an evaluation plan.</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5. Scope of the research</a:t>
            </a:r>
            <a:endParaRPr/>
          </a:p>
        </p:txBody>
      </p:sp>
      <p:sp>
        <p:nvSpPr>
          <p:cNvPr id="120" name="Google Shape;120;p1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1. Allow freelancers to have online profiles. </a:t>
            </a:r>
            <a:endParaRPr/>
          </a:p>
          <a:p>
            <a:pPr marL="0" lvl="0" indent="0" algn="l" rtl="0">
              <a:spcBef>
                <a:spcPts val="1200"/>
              </a:spcBef>
              <a:spcAft>
                <a:spcPts val="0"/>
              </a:spcAft>
              <a:buNone/>
            </a:pPr>
            <a:r>
              <a:rPr lang="en-GB"/>
              <a:t>2. Allow freelancers to be paid via easy methods like M-Pesa. </a:t>
            </a:r>
            <a:endParaRPr/>
          </a:p>
          <a:p>
            <a:pPr marL="0" lvl="0" indent="0" algn="l" rtl="0">
              <a:spcBef>
                <a:spcPts val="1200"/>
              </a:spcBef>
              <a:spcAft>
                <a:spcPts val="0"/>
              </a:spcAft>
              <a:buNone/>
            </a:pPr>
            <a:r>
              <a:rPr lang="en-GB"/>
              <a:t>3. Money to be held in escrow to help in preventing fraud. </a:t>
            </a:r>
            <a:endParaRPr/>
          </a:p>
          <a:p>
            <a:pPr marL="0" lvl="0" indent="0" algn="l" rtl="0">
              <a:spcBef>
                <a:spcPts val="1200"/>
              </a:spcBef>
              <a:spcAft>
                <a:spcPts val="0"/>
              </a:spcAft>
              <a:buNone/>
            </a:pPr>
            <a:r>
              <a:rPr lang="en-GB"/>
              <a:t>4. Allow companies, organisations and individuals (job posters) to post jobs. </a:t>
            </a:r>
            <a:endParaRPr/>
          </a:p>
          <a:p>
            <a:pPr marL="0" lvl="0" indent="0" algn="l" rtl="0">
              <a:spcBef>
                <a:spcPts val="1200"/>
              </a:spcBef>
              <a:spcAft>
                <a:spcPts val="1200"/>
              </a:spcAft>
              <a:buNone/>
            </a:pPr>
            <a:r>
              <a:rPr lang="en-GB"/>
              <a:t>5. Allow the job posters to receive bids on the job from qualified freelancers. </a:t>
            </a:r>
            <a:endParaRPr/>
          </a:p>
        </p:txBody>
      </p:sp>
      <p:sp>
        <p:nvSpPr>
          <p:cNvPr id="121" name="Google Shape;121;p18"/>
          <p:cNvSpPr txBox="1">
            <a:spLocks noGrp="1"/>
          </p:cNvSpPr>
          <p:nvPr>
            <p:ph type="body" idx="2"/>
          </p:nvPr>
        </p:nvSpPr>
        <p:spPr>
          <a:xfrm>
            <a:off x="4643600" y="2078875"/>
            <a:ext cx="3774300" cy="2778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6. Allow the job posters to review freelancer profiles to help them with the selection. </a:t>
            </a:r>
            <a:endParaRPr/>
          </a:p>
          <a:p>
            <a:pPr marL="0" lvl="0" indent="0" algn="l" rtl="0">
              <a:spcBef>
                <a:spcPts val="1200"/>
              </a:spcBef>
              <a:spcAft>
                <a:spcPts val="0"/>
              </a:spcAft>
              <a:buNone/>
            </a:pPr>
            <a:r>
              <a:rPr lang="en-GB"/>
              <a:t>7. After being given a job freelancers work then submit when done. The client has the right to reject/approve the work. </a:t>
            </a:r>
            <a:endParaRPr/>
          </a:p>
          <a:p>
            <a:pPr marL="0" lvl="0" indent="0" algn="l" rtl="0">
              <a:spcBef>
                <a:spcPts val="1200"/>
              </a:spcBef>
              <a:spcAft>
                <a:spcPts val="0"/>
              </a:spcAft>
              <a:buNone/>
            </a:pPr>
            <a:r>
              <a:rPr lang="en-GB"/>
              <a:t>8. Ratings and reviews for both clients and freelancers after jobs. </a:t>
            </a:r>
            <a:endParaRPr/>
          </a:p>
          <a:p>
            <a:pPr marL="0" lvl="0" indent="0" algn="l" rtl="0">
              <a:spcBef>
                <a:spcPts val="1200"/>
              </a:spcBef>
              <a:spcAft>
                <a:spcPts val="0"/>
              </a:spcAft>
              <a:buNone/>
            </a:pPr>
            <a:r>
              <a:rPr lang="en-GB"/>
              <a:t>9. Notifications. The system should be able to notify the freelancers and job posters of actions that require their attention. </a:t>
            </a:r>
            <a:endParaRPr/>
          </a:p>
          <a:p>
            <a:pPr marL="0" lvl="0" indent="0" algn="l" rtl="0">
              <a:spcBef>
                <a:spcPts val="1200"/>
              </a:spcBef>
              <a:spcAft>
                <a:spcPts val="1200"/>
              </a:spcAft>
              <a:buNone/>
            </a:pPr>
            <a:r>
              <a:rPr lang="en-GB"/>
              <a:t>10. Admin section and generation of reports. There should be an admin app that can be used to manage customers, freelancers and postings. There will be reports like jobs posted, user logs,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6. Research methodology</a:t>
            </a:r>
            <a:endParaRPr/>
          </a:p>
        </p:txBody>
      </p:sp>
      <p:sp>
        <p:nvSpPr>
          <p:cNvPr id="127" name="Google Shape;127;p19"/>
          <p:cNvSpPr txBox="1">
            <a:spLocks noGrp="1"/>
          </p:cNvSpPr>
          <p:nvPr>
            <p:ph type="body" idx="1"/>
          </p:nvPr>
        </p:nvSpPr>
        <p:spPr>
          <a:xfrm>
            <a:off x="729450" y="2078875"/>
            <a:ext cx="7688700" cy="256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research will go through materials in the date range of the years 2000 – 2022 like books, recent research on such systems as well as an overview of other similar websites in Europe and the USA.</a:t>
            </a:r>
            <a:endParaRPr/>
          </a:p>
          <a:p>
            <a:pPr marL="0" lvl="0" indent="0" algn="l" rtl="0">
              <a:spcBef>
                <a:spcPts val="1200"/>
              </a:spcBef>
              <a:spcAft>
                <a:spcPts val="0"/>
              </a:spcAft>
              <a:buNone/>
            </a:pPr>
            <a:r>
              <a:rPr lang="en-GB"/>
              <a:t>The system analysis will use Data Flow Diagrams and Flow charts. We also use ERD diagrams, UML diagrams and Use case diagrams for the system design.</a:t>
            </a:r>
            <a:endParaRPr/>
          </a:p>
          <a:p>
            <a:pPr marL="0" lvl="0" indent="0" algn="l" rtl="0">
              <a:spcBef>
                <a:spcPts val="1200"/>
              </a:spcBef>
              <a:spcAft>
                <a:spcPts val="0"/>
              </a:spcAft>
              <a:buNone/>
            </a:pPr>
            <a:r>
              <a:rPr lang="en-GB"/>
              <a:t>The system will be implemented using various technologies like PHP, HTML, CSS, JavaScript and MySQL.</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7. Requirements analysis</a:t>
            </a:r>
            <a:endParaRPr dirty="0"/>
          </a:p>
        </p:txBody>
      </p:sp>
      <p:sp>
        <p:nvSpPr>
          <p:cNvPr id="133" name="Google Shape;133;p20"/>
          <p:cNvSpPr txBox="1">
            <a:spLocks noGrp="1"/>
          </p:cNvSpPr>
          <p:nvPr>
            <p:ph type="body" idx="1"/>
          </p:nvPr>
        </p:nvSpPr>
        <p:spPr>
          <a:xfrm>
            <a:off x="729450" y="2078875"/>
            <a:ext cx="7688700" cy="2710500"/>
          </a:xfrm>
          <a:prstGeom prst="rect">
            <a:avLst/>
          </a:prstGeom>
        </p:spPr>
        <p:txBody>
          <a:bodyPr spcFirstLastPara="1" wrap="square" lIns="91425" tIns="91425" rIns="91425" bIns="91425" anchor="t" anchorCtr="0">
            <a:normAutofit fontScale="85000" lnSpcReduction="10000"/>
          </a:bodyPr>
          <a:lstStyle/>
          <a:p>
            <a:pPr marL="146050" indent="0">
              <a:buNone/>
            </a:pPr>
            <a:r>
              <a:rPr lang="en-US" sz="1300" dirty="0"/>
              <a:t>Functional Requirements  (what the system should do):</a:t>
            </a:r>
          </a:p>
          <a:p>
            <a:pPr marL="146050" lvl="0" indent="0">
              <a:buNone/>
            </a:pPr>
            <a:r>
              <a:rPr lang="en-US" sz="1300" b="1" dirty="0">
                <a:solidFill>
                  <a:schemeClr val="accent3"/>
                </a:solidFill>
              </a:rPr>
              <a:t>Member Registration and Authentication:</a:t>
            </a:r>
            <a:endParaRPr lang="en-US" sz="1300" dirty="0">
              <a:solidFill>
                <a:schemeClr val="accent3"/>
              </a:solidFill>
            </a:endParaRPr>
          </a:p>
          <a:p>
            <a:pPr marL="146050" indent="0">
              <a:buNone/>
            </a:pPr>
            <a:r>
              <a:rPr lang="en-US" sz="1300" dirty="0"/>
              <a:t>-Members should register through the system by providing personal information securely.</a:t>
            </a:r>
          </a:p>
          <a:p>
            <a:pPr marL="146050" indent="0">
              <a:buNone/>
            </a:pPr>
            <a:r>
              <a:rPr lang="en-US" sz="1300" dirty="0"/>
              <a:t>-Authentication methods (e.g., username/password) should be incorporated to ensure secure access.</a:t>
            </a:r>
          </a:p>
          <a:p>
            <a:pPr marL="146050" indent="0">
              <a:buNone/>
            </a:pPr>
            <a:endParaRPr lang="en-US" dirty="0"/>
          </a:p>
          <a:p>
            <a:pPr marL="146050" indent="0">
              <a:buNone/>
            </a:pPr>
            <a:r>
              <a:rPr lang="en-US" sz="1300" b="1" dirty="0">
                <a:solidFill>
                  <a:schemeClr val="accent3"/>
                </a:solidFill>
              </a:rPr>
              <a:t>Freelancer Registration</a:t>
            </a:r>
          </a:p>
          <a:p>
            <a:pPr marL="146050" indent="0">
              <a:buNone/>
            </a:pPr>
            <a:r>
              <a:rPr lang="en-US" sz="1300" dirty="0"/>
              <a:t>-Freelancers should be able to register, detailing their expertise and credentials.</a:t>
            </a:r>
          </a:p>
          <a:p>
            <a:pPr marL="146050" indent="0">
              <a:buNone/>
            </a:pPr>
            <a:endParaRPr lang="en-US" dirty="0"/>
          </a:p>
          <a:p>
            <a:pPr marL="146050" indent="0">
              <a:buNone/>
            </a:pPr>
            <a:r>
              <a:rPr lang="en-US" sz="1300" b="1" dirty="0">
                <a:solidFill>
                  <a:schemeClr val="accent3"/>
                </a:solidFill>
              </a:rPr>
              <a:t>Clients Registration</a:t>
            </a:r>
          </a:p>
          <a:p>
            <a:pPr marL="146050" indent="0">
              <a:buNone/>
            </a:pPr>
            <a:r>
              <a:rPr lang="en-US" sz="1300" dirty="0"/>
              <a:t>-Clients should be able to register, detailing their company name, credentials and also list service they’re interested in.</a:t>
            </a:r>
          </a:p>
          <a:p>
            <a:pPr marL="146050" indent="0">
              <a:buNone/>
            </a:pPr>
            <a:endParaRPr lang="en-US" dirty="0"/>
          </a:p>
          <a:p>
            <a:pPr marL="146050" indent="0">
              <a:buNone/>
            </a:pPr>
            <a:r>
              <a:rPr lang="en-US" sz="1300" b="1" dirty="0">
                <a:solidFill>
                  <a:schemeClr val="accent3"/>
                </a:solidFill>
              </a:rPr>
              <a:t>Administrative Dashboard</a:t>
            </a:r>
          </a:p>
          <a:p>
            <a:pPr marL="146050" indent="0">
              <a:buNone/>
            </a:pPr>
            <a:r>
              <a:rPr lang="en-US" sz="1300" dirty="0"/>
              <a:t>-Administrators should have a dashboard to manage other user accounts and profiles. They can also get a demographic report of members registered through the system.</a:t>
            </a:r>
          </a:p>
          <a:p>
            <a:pPr marL="146050" indent="0">
              <a:buNone/>
            </a:pPr>
            <a:endParaRPr lang="en-US" sz="1300" dirty="0"/>
          </a:p>
          <a:p>
            <a:pPr marL="146050" indent="0">
              <a:buNone/>
            </a:pPr>
            <a:endParaRPr lang="en-US" sz="1300" b="1" dirty="0">
              <a:solidFill>
                <a:schemeClr val="accent3"/>
              </a:solidFill>
            </a:endParaRPr>
          </a:p>
          <a:p>
            <a:pPr marL="14605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7. Requirements analysis</a:t>
            </a:r>
            <a:endParaRPr dirty="0"/>
          </a:p>
        </p:txBody>
      </p:sp>
      <p:sp>
        <p:nvSpPr>
          <p:cNvPr id="133" name="Google Shape;133;p20"/>
          <p:cNvSpPr txBox="1">
            <a:spLocks noGrp="1"/>
          </p:cNvSpPr>
          <p:nvPr>
            <p:ph type="body" idx="1"/>
          </p:nvPr>
        </p:nvSpPr>
        <p:spPr>
          <a:xfrm>
            <a:off x="729450" y="2078875"/>
            <a:ext cx="7688700" cy="2710500"/>
          </a:xfrm>
          <a:prstGeom prst="rect">
            <a:avLst/>
          </a:prstGeom>
        </p:spPr>
        <p:txBody>
          <a:bodyPr spcFirstLastPara="1" wrap="square" lIns="91425" tIns="91425" rIns="91425" bIns="91425" anchor="t" anchorCtr="0">
            <a:normAutofit fontScale="70000" lnSpcReduction="20000"/>
          </a:bodyPr>
          <a:lstStyle/>
          <a:p>
            <a:pPr marL="146050" indent="0">
              <a:buNone/>
            </a:pPr>
            <a:r>
              <a:rPr lang="en-US" sz="1400" dirty="0"/>
              <a:t>Non-Functional Requirements(Features of the system):</a:t>
            </a:r>
          </a:p>
          <a:p>
            <a:pPr marL="146050" lvl="0" indent="0">
              <a:buNone/>
            </a:pPr>
            <a:r>
              <a:rPr lang="en-US" sz="1400" b="1" dirty="0">
                <a:solidFill>
                  <a:schemeClr val="accent3"/>
                </a:solidFill>
              </a:rPr>
              <a:t>Security:</a:t>
            </a:r>
            <a:endParaRPr lang="en-US" sz="1400" dirty="0">
              <a:solidFill>
                <a:schemeClr val="accent3"/>
              </a:solidFill>
            </a:endParaRPr>
          </a:p>
          <a:p>
            <a:pPr marL="146050" indent="0">
              <a:buNone/>
            </a:pPr>
            <a:r>
              <a:rPr lang="en-US" sz="1400" dirty="0"/>
              <a:t>-Adequate encryption should be employed to protect user data.</a:t>
            </a:r>
          </a:p>
          <a:p>
            <a:pPr marL="146050" indent="0">
              <a:buNone/>
            </a:pPr>
            <a:endParaRPr lang="en-US" sz="1400" dirty="0"/>
          </a:p>
          <a:p>
            <a:pPr marL="146050" lvl="0" indent="0">
              <a:buNone/>
            </a:pPr>
            <a:r>
              <a:rPr lang="en-US" sz="1400" b="1" dirty="0">
                <a:solidFill>
                  <a:schemeClr val="accent3"/>
                </a:solidFill>
              </a:rPr>
              <a:t>Performance:</a:t>
            </a:r>
            <a:endParaRPr lang="en-US" sz="1400" dirty="0">
              <a:solidFill>
                <a:schemeClr val="accent3"/>
              </a:solidFill>
            </a:endParaRPr>
          </a:p>
          <a:p>
            <a:pPr marL="146050" indent="0">
              <a:buNone/>
            </a:pPr>
            <a:r>
              <a:rPr lang="en-US" sz="1400" dirty="0"/>
              <a:t>-The system should be able to handle concurrent user interactions efficiently, with adequate response times and minimal downtime.</a:t>
            </a:r>
          </a:p>
          <a:p>
            <a:pPr marL="146050" indent="0">
              <a:buNone/>
            </a:pPr>
            <a:endParaRPr lang="en-US" sz="1400" dirty="0"/>
          </a:p>
          <a:p>
            <a:pPr marL="146050" lvl="0" indent="0">
              <a:buNone/>
            </a:pPr>
            <a:r>
              <a:rPr lang="en-US" sz="1400" b="1" dirty="0">
                <a:solidFill>
                  <a:schemeClr val="accent3"/>
                </a:solidFill>
              </a:rPr>
              <a:t>Usability:</a:t>
            </a:r>
            <a:endParaRPr lang="en-US" sz="1400" dirty="0">
              <a:solidFill>
                <a:schemeClr val="accent3"/>
              </a:solidFill>
            </a:endParaRPr>
          </a:p>
          <a:p>
            <a:pPr marL="146050" indent="0">
              <a:buNone/>
            </a:pPr>
            <a:r>
              <a:rPr lang="en-US" sz="1400" dirty="0"/>
              <a:t>-The user interface should be intuitive and accessible, catering to users with varying technical skills and accessibility requirements.</a:t>
            </a:r>
          </a:p>
          <a:p>
            <a:pPr marL="146050" indent="0">
              <a:buNone/>
            </a:pPr>
            <a:endParaRPr lang="en-US" sz="1400" dirty="0"/>
          </a:p>
          <a:p>
            <a:pPr marL="146050" lvl="0" indent="0">
              <a:buNone/>
            </a:pPr>
            <a:r>
              <a:rPr lang="en-US" sz="1400" b="1" dirty="0">
                <a:solidFill>
                  <a:schemeClr val="accent3"/>
                </a:solidFill>
              </a:rPr>
              <a:t>Reliability:</a:t>
            </a:r>
            <a:endParaRPr lang="en-US" sz="1400" dirty="0">
              <a:solidFill>
                <a:schemeClr val="accent3"/>
              </a:solidFill>
            </a:endParaRPr>
          </a:p>
          <a:p>
            <a:pPr marL="146050" indent="0">
              <a:buNone/>
            </a:pPr>
            <a:r>
              <a:rPr lang="en-US" sz="1400" dirty="0"/>
              <a:t>-The system should operate reliably under normal and peak loads.</a:t>
            </a:r>
          </a:p>
          <a:p>
            <a:pPr marL="146050" indent="0">
              <a:buNone/>
            </a:pPr>
            <a:endParaRPr lang="en-US" sz="1400" dirty="0"/>
          </a:p>
          <a:p>
            <a:pPr marL="146050" lvl="0" indent="0">
              <a:buNone/>
            </a:pPr>
            <a:r>
              <a:rPr lang="en-US" sz="1400" b="1" dirty="0">
                <a:solidFill>
                  <a:schemeClr val="accent3"/>
                </a:solidFill>
              </a:rPr>
              <a:t>Scalability:</a:t>
            </a:r>
            <a:endParaRPr lang="en-US" sz="1400" dirty="0">
              <a:solidFill>
                <a:schemeClr val="accent3"/>
              </a:solidFill>
            </a:endParaRPr>
          </a:p>
          <a:p>
            <a:pPr marL="146050" indent="0">
              <a:buNone/>
            </a:pPr>
            <a:r>
              <a:rPr lang="en-US" sz="1400" dirty="0"/>
              <a:t>-The System’ s architecture should support scaling to accommodate growing member and service provider bases without performance degradation.</a:t>
            </a:r>
          </a:p>
          <a:p>
            <a:pPr marL="146050" indent="0">
              <a:buNone/>
            </a:pPr>
            <a:endParaRPr lang="en-US" sz="1300" dirty="0"/>
          </a:p>
          <a:p>
            <a:pPr marL="146050" indent="0">
              <a:buNone/>
            </a:pPr>
            <a:endParaRPr lang="en-US" sz="1300" b="1" dirty="0">
              <a:solidFill>
                <a:schemeClr val="accent3"/>
              </a:solidFill>
            </a:endParaRPr>
          </a:p>
          <a:p>
            <a:pPr marL="146050" indent="0">
              <a:buNone/>
            </a:pPr>
            <a:endParaRPr dirty="0"/>
          </a:p>
        </p:txBody>
      </p:sp>
    </p:spTree>
    <p:extLst>
      <p:ext uri="{BB962C8B-B14F-4D97-AF65-F5344CB8AC3E}">
        <p14:creationId xmlns:p14="http://schemas.microsoft.com/office/powerpoint/2010/main" val="375631424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1539</Words>
  <Application>Microsoft Office PowerPoint</Application>
  <PresentationFormat>On-screen Show (16:9)</PresentationFormat>
  <Paragraphs>92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Raleway</vt:lpstr>
      <vt:lpstr>Lato</vt:lpstr>
      <vt:lpstr>Streamline</vt:lpstr>
      <vt:lpstr>Freelance Job  Marketplace</vt:lpstr>
      <vt:lpstr>1. Background of research</vt:lpstr>
      <vt:lpstr>2. Problem statement</vt:lpstr>
      <vt:lpstr>3. Aim of research</vt:lpstr>
      <vt:lpstr>4. Objectives of research</vt:lpstr>
      <vt:lpstr>5. Scope of the research</vt:lpstr>
      <vt:lpstr>6. Research methodology</vt:lpstr>
      <vt:lpstr>7. Requirements analysis</vt:lpstr>
      <vt:lpstr>7. Requirements analysis</vt:lpstr>
      <vt:lpstr>8. Database Design</vt:lpstr>
      <vt:lpstr>PowerPoint Presentation</vt:lpstr>
      <vt:lpstr>9. Conclusion</vt:lpstr>
      <vt:lpstr>10. Challenges</vt:lpstr>
      <vt:lpstr>11. Future recommendations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IMMANUEL DENA</cp:lastModifiedBy>
  <cp:revision>1</cp:revision>
  <dcterms:modified xsi:type="dcterms:W3CDTF">2024-08-12T09:16:46Z</dcterms:modified>
</cp:coreProperties>
</file>