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obster"/>
      <p:regular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Lobster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ce6b83d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dce6b83d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ce6b83d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ce6b83d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ce6b83d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ce6b83d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ce6b83d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dce6b83d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ce6b83d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dce6b83d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ce6b83de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ce6b83d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ce6b83d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ce6b83d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dce6b83d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dce6b83d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dce6b83d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dce6b83d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dce6b83d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dce6b83d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dce6b83d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dce6b83d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ce6b83d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ce6b83d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ce6b83d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ce6b83d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ce6b83d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ce6b83d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ce6b83d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ce6b83d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ce6b83d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ce6b83d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ce6b83d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ce6b83d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ce6b83d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ce6b83d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979950" y="1282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250" y="0"/>
            <a:ext cx="1570751" cy="9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067125" y="4309875"/>
            <a:ext cx="6067500" cy="621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By Arnold Ighiwiyisi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420675" y="1996400"/>
            <a:ext cx="2541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231975" y="453400"/>
            <a:ext cx="5737800" cy="62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Covid19 Tweet Analysis</a:t>
            </a:r>
            <a:endParaRPr b="1" sz="3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175" y="1282875"/>
            <a:ext cx="6529476" cy="2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27300" y="538100"/>
            <a:ext cx="8388000" cy="459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B</a:t>
            </a:r>
            <a:r>
              <a:rPr lang="en" sz="2600">
                <a:solidFill>
                  <a:schemeClr val="dk1"/>
                </a:solidFill>
              </a:rPr>
              <a:t>igram: Most used two words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7192" r="0" t="16548"/>
          <a:stretch/>
        </p:blipFill>
        <p:spPr>
          <a:xfrm>
            <a:off x="196075" y="1017725"/>
            <a:ext cx="8751849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275200" y="454475"/>
            <a:ext cx="8435400" cy="5538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Tr</a:t>
            </a:r>
            <a:r>
              <a:rPr lang="en" sz="2600">
                <a:solidFill>
                  <a:schemeClr val="dk1"/>
                </a:solidFill>
              </a:rPr>
              <a:t>igram: Most used three words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00" y="1152475"/>
            <a:ext cx="85936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52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79825" y="474775"/>
            <a:ext cx="8452500" cy="4749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Summary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1231975"/>
            <a:ext cx="8373300" cy="36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Char char="●"/>
            </a:pPr>
            <a:r>
              <a:rPr lang="en" sz="2700">
                <a:solidFill>
                  <a:srgbClr val="FF9900"/>
                </a:solidFill>
              </a:rPr>
              <a:t>The Most single word “covid”, “prices” and “store”</a:t>
            </a:r>
            <a:endParaRPr sz="2700">
              <a:solidFill>
                <a:srgbClr val="FF99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700"/>
              <a:buChar char="●"/>
            </a:pPr>
            <a:r>
              <a:rPr lang="en" sz="2700">
                <a:solidFill>
                  <a:srgbClr val="E06666"/>
                </a:solidFill>
              </a:rPr>
              <a:t>The most used two words “grocery store”, “hand sanitizer” and “online shopping”</a:t>
            </a:r>
            <a:endParaRPr sz="2700">
              <a:solidFill>
                <a:srgbClr val="E06666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Char char="●"/>
            </a:pPr>
            <a:r>
              <a:rPr lang="en" sz="2700">
                <a:solidFill>
                  <a:srgbClr val="FF0000"/>
                </a:solidFill>
              </a:rPr>
              <a:t>The most three words “grocery store workers”, “grocery store employees” and “going grocery store”</a:t>
            </a:r>
            <a:endParaRPr sz="2700">
              <a:solidFill>
                <a:srgbClr val="FF0000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48175" y="506425"/>
            <a:ext cx="8482800" cy="459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Class Label Ditribution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8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48175" y="458950"/>
            <a:ext cx="8520600" cy="522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Modelling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332350" y="1186950"/>
            <a:ext cx="8520600" cy="3355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75475" y="1202800"/>
            <a:ext cx="77706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Logistic Regression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100"/>
              <a:buChar char="●"/>
            </a:pPr>
            <a:r>
              <a:rPr b="1" lang="en" sz="2100">
                <a:solidFill>
                  <a:srgbClr val="A61C00"/>
                </a:solidFill>
              </a:rPr>
              <a:t>Preprocessed tweet_sentiment columns</a:t>
            </a:r>
            <a:endParaRPr b="1" sz="2100">
              <a:solidFill>
                <a:srgbClr val="A61C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Char char="●"/>
            </a:pPr>
            <a:r>
              <a:rPr b="1" lang="en" sz="2100">
                <a:solidFill>
                  <a:srgbClr val="FF9900"/>
                </a:solidFill>
              </a:rPr>
              <a:t>Reduced class label to 3: positive, negative and neutral</a:t>
            </a:r>
            <a:endParaRPr b="1" sz="2100">
              <a:solidFill>
                <a:srgbClr val="FF99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Used two columns for modelling: text and labels columns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Char char="●"/>
            </a:pPr>
            <a:r>
              <a:rPr b="1" lang="en" sz="2100">
                <a:solidFill>
                  <a:srgbClr val="3C78D8"/>
                </a:solidFill>
              </a:rPr>
              <a:t>TF-IDF vectoriser</a:t>
            </a:r>
            <a:endParaRPr b="1" sz="2100">
              <a:solidFill>
                <a:srgbClr val="3C78D8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Max_features = 50000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100"/>
              <a:buChar char="●"/>
            </a:pPr>
            <a:r>
              <a:rPr b="1" lang="en" sz="2100">
                <a:solidFill>
                  <a:srgbClr val="990000"/>
                </a:solidFill>
              </a:rPr>
              <a:t>Ngram_range = (1, 2)</a:t>
            </a:r>
            <a:endParaRPr b="1" sz="2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316525" y="474775"/>
            <a:ext cx="8520600" cy="538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Logistic Regression Performnace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364000" y="1218625"/>
            <a:ext cx="8520600" cy="3576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00" y="1218625"/>
            <a:ext cx="8520600" cy="35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348175" y="458950"/>
            <a:ext cx="8484000" cy="558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Logistic Regression Performnace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332350" y="1202800"/>
            <a:ext cx="8520600" cy="345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50" y="1152475"/>
            <a:ext cx="8520600" cy="35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348175" y="474775"/>
            <a:ext cx="8484000" cy="538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Tensorflow </a:t>
            </a:r>
            <a:r>
              <a:rPr lang="en" sz="2600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237400" y="1234450"/>
            <a:ext cx="8520600" cy="3497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633050" y="1297750"/>
            <a:ext cx="775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b="1" lang="en" sz="1900">
                <a:solidFill>
                  <a:srgbClr val="FF0000"/>
                </a:solidFill>
              </a:rPr>
              <a:t>Max_Nb_Words ⇒  50000</a:t>
            </a:r>
            <a:endParaRPr b="1"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Max_Sequnce_Length ⇒  300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900"/>
              <a:buChar char="●"/>
            </a:pPr>
            <a:r>
              <a:rPr b="1" lang="en" sz="1900">
                <a:solidFill>
                  <a:srgbClr val="DD7E6B"/>
                </a:solidFill>
              </a:rPr>
              <a:t>Embedding_dim = 100</a:t>
            </a:r>
            <a:endParaRPr b="1" sz="1900">
              <a:solidFill>
                <a:srgbClr val="DD7E6B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Char char="●"/>
            </a:pPr>
            <a:r>
              <a:rPr b="1" lang="en" sz="1900">
                <a:solidFill>
                  <a:srgbClr val="00FF00"/>
                </a:solidFill>
              </a:rPr>
              <a:t>Preprocessing ⇒ OneHotEncoding and Labelencoder</a:t>
            </a:r>
            <a:endParaRPr b="1"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900"/>
              <a:buChar char="●"/>
            </a:pPr>
            <a:r>
              <a:rPr b="1" lang="en" sz="1900">
                <a:solidFill>
                  <a:srgbClr val="E06666"/>
                </a:solidFill>
              </a:rPr>
              <a:t>3 Dense Sequential Layers </a:t>
            </a:r>
            <a:endParaRPr b="1" sz="1900">
              <a:solidFill>
                <a:srgbClr val="E06666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b="1" lang="en" sz="1900">
                <a:solidFill>
                  <a:srgbClr val="6AA84F"/>
                </a:solidFill>
              </a:rPr>
              <a:t>100 LSTM Layer</a:t>
            </a:r>
            <a:endParaRPr b="1" sz="1900">
              <a:solidFill>
                <a:srgbClr val="6AA84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900"/>
              <a:buChar char="●"/>
            </a:pPr>
            <a:r>
              <a:rPr b="1" lang="en" sz="1900">
                <a:solidFill>
                  <a:srgbClr val="9FC5E8"/>
                </a:solidFill>
              </a:rPr>
              <a:t>20% dropout</a:t>
            </a:r>
            <a:endParaRPr b="1" sz="1900">
              <a:solidFill>
                <a:srgbClr val="9FC5E8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Char char="●"/>
            </a:pPr>
            <a:r>
              <a:rPr b="1" lang="en" sz="1900">
                <a:solidFill>
                  <a:srgbClr val="9900FF"/>
                </a:solidFill>
              </a:rPr>
              <a:t>Optimizer ⇒ Adam Optimizer</a:t>
            </a:r>
            <a:endParaRPr b="1" sz="1900">
              <a:solidFill>
                <a:srgbClr val="99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900"/>
              <a:buChar char="●"/>
            </a:pPr>
            <a:r>
              <a:rPr b="1" lang="en" sz="1900">
                <a:solidFill>
                  <a:srgbClr val="990000"/>
                </a:solidFill>
              </a:rPr>
              <a:t>Loss ⇒ Categorical cross entropy</a:t>
            </a:r>
            <a:endParaRPr b="1" sz="1900">
              <a:solidFill>
                <a:srgbClr val="99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Char char="●"/>
            </a:pPr>
            <a:r>
              <a:rPr b="1" lang="en" sz="1900">
                <a:solidFill>
                  <a:srgbClr val="00FFFF"/>
                </a:solidFill>
              </a:rPr>
              <a:t>Epoch ⇒ 5</a:t>
            </a:r>
            <a:endParaRPr b="1" sz="1900">
              <a:solidFill>
                <a:srgbClr val="00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900"/>
              <a:buChar char="●"/>
            </a:pPr>
            <a:r>
              <a:rPr b="1" lang="en" sz="1900">
                <a:solidFill>
                  <a:srgbClr val="EA9999"/>
                </a:solidFill>
              </a:rPr>
              <a:t>Batch_size ⇒ 64</a:t>
            </a:r>
            <a:endParaRPr b="1" sz="19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332350" y="445025"/>
            <a:ext cx="8520600" cy="57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LSTM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32350" y="1155300"/>
            <a:ext cx="8520600" cy="3529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17932" l="1798" r="5022" t="73"/>
          <a:stretch/>
        </p:blipFill>
        <p:spPr>
          <a:xfrm>
            <a:off x="311700" y="1155300"/>
            <a:ext cx="8520601" cy="3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2400"/>
            <a:ext cx="9144006" cy="538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79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Covid19 Tweet Analysis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764050"/>
            <a:ext cx="85206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Covid19 Tweet Analysis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Covid19 Tweet Analysis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28650" y="703625"/>
            <a:ext cx="8416500" cy="508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Original Dataset</a:t>
            </a:r>
            <a:endParaRPr sz="2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250" y="0"/>
            <a:ext cx="1570751" cy="9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425" y="1506800"/>
            <a:ext cx="7772875" cy="18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277950" y="3525300"/>
            <a:ext cx="57429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0" name="Google Shape;70;p14"/>
          <p:cNvSpPr/>
          <p:nvPr/>
        </p:nvSpPr>
        <p:spPr>
          <a:xfrm>
            <a:off x="1342950" y="3558825"/>
            <a:ext cx="3156000" cy="13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342950" y="3558900"/>
            <a:ext cx="3156000" cy="1356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</a:rPr>
              <a:t>6 columns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9900"/>
                </a:solidFill>
              </a:rPr>
              <a:t>41157 rows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90900" y="599950"/>
            <a:ext cx="8362200" cy="646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Visualisation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250" y="-326575"/>
            <a:ext cx="1570751" cy="9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00" y="1372095"/>
            <a:ext cx="8598350" cy="355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78675" y="504875"/>
            <a:ext cx="8330700" cy="504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Visualisation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1152475"/>
            <a:ext cx="8453625" cy="39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78675" y="473325"/>
            <a:ext cx="8453700" cy="489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Visualisation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1017725"/>
            <a:ext cx="8520600" cy="39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78675" y="457550"/>
            <a:ext cx="8453700" cy="57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Visualisation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75" y="1152475"/>
            <a:ext cx="8453701" cy="4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875" y="504875"/>
            <a:ext cx="8469300" cy="51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Visualisation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10118" l="0" r="0" t="-7413"/>
          <a:stretch/>
        </p:blipFill>
        <p:spPr>
          <a:xfrm>
            <a:off x="362875" y="852000"/>
            <a:ext cx="8469300" cy="3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62875" y="489100"/>
            <a:ext cx="8520600" cy="528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Word Cloud: Most Used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8520601" cy="39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11475" y="490600"/>
            <a:ext cx="8520600" cy="538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Unigram: Most used single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5" y="1152475"/>
            <a:ext cx="8846800" cy="37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0" y="-342350"/>
            <a:ext cx="1570751" cy="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