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Proxima Nova Semibold"/>
      <p:regular r:id="rId28"/>
      <p:bold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oximaNovaSemibold-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regular.fntdata"/><Relationship Id="rId30" Type="http://schemas.openxmlformats.org/officeDocument/2006/relationships/font" Target="fonts/ProximaNovaSemibold-boldItalic.fntdata"/><Relationship Id="rId11" Type="http://schemas.openxmlformats.org/officeDocument/2006/relationships/slide" Target="slides/slide5.xml"/><Relationship Id="rId33" Type="http://schemas.openxmlformats.org/officeDocument/2006/relationships/font" Target="fonts/RobotoLight-italic.fntdata"/><Relationship Id="rId10" Type="http://schemas.openxmlformats.org/officeDocument/2006/relationships/slide" Target="slides/slide4.xml"/><Relationship Id="rId32" Type="http://schemas.openxmlformats.org/officeDocument/2006/relationships/font" Target="fonts/Roboto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11700" y="148000"/>
            <a:ext cx="85206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9C0"/>
              </a:buClr>
              <a:buSzPts val="2400"/>
              <a:buNone/>
              <a:defRPr b="1" sz="2400">
                <a:solidFill>
                  <a:srgbClr val="0079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311700" y="970375"/>
            <a:ext cx="8520600" cy="3464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9507C"/>
              </a:buClr>
              <a:buSzPts val="1800"/>
              <a:buChar char="●"/>
              <a:defRPr>
                <a:solidFill>
                  <a:srgbClr val="09507C"/>
                </a:solidFill>
              </a:defRPr>
            </a:lvl1pPr>
            <a:lvl2pPr indent="-317500" lvl="1" marL="914400" algn="l">
              <a:lnSpc>
                <a:spcPct val="115000"/>
              </a:lnSpc>
              <a:spcBef>
                <a:spcPts val="1600"/>
              </a:spcBef>
              <a:spcAft>
                <a:spcPts val="0"/>
              </a:spcAft>
              <a:buClr>
                <a:srgbClr val="09507C"/>
              </a:buClr>
              <a:buSzPts val="1400"/>
              <a:buChar char="○"/>
              <a:defRPr>
                <a:solidFill>
                  <a:srgbClr val="09507C"/>
                </a:solidFill>
              </a:defRPr>
            </a:lvl2pPr>
            <a:lvl3pPr indent="-317500" lvl="2" marL="1371600" algn="l">
              <a:lnSpc>
                <a:spcPct val="115000"/>
              </a:lnSpc>
              <a:spcBef>
                <a:spcPts val="1600"/>
              </a:spcBef>
              <a:spcAft>
                <a:spcPts val="0"/>
              </a:spcAft>
              <a:buClr>
                <a:srgbClr val="09507C"/>
              </a:buClr>
              <a:buSzPts val="1400"/>
              <a:buChar char="■"/>
              <a:defRPr>
                <a:solidFill>
                  <a:srgbClr val="09507C"/>
                </a:solidFill>
              </a:defRPr>
            </a:lvl3pPr>
            <a:lvl4pPr indent="-317500" lvl="3" marL="1828800" algn="l">
              <a:lnSpc>
                <a:spcPct val="115000"/>
              </a:lnSpc>
              <a:spcBef>
                <a:spcPts val="1600"/>
              </a:spcBef>
              <a:spcAft>
                <a:spcPts val="0"/>
              </a:spcAft>
              <a:buClr>
                <a:srgbClr val="09507C"/>
              </a:buClr>
              <a:buSzPts val="1400"/>
              <a:buChar char="●"/>
              <a:defRPr>
                <a:solidFill>
                  <a:srgbClr val="09507C"/>
                </a:solidFill>
              </a:defRPr>
            </a:lvl4pPr>
            <a:lvl5pPr indent="-317500" lvl="4" marL="2286000" algn="l">
              <a:lnSpc>
                <a:spcPct val="115000"/>
              </a:lnSpc>
              <a:spcBef>
                <a:spcPts val="1600"/>
              </a:spcBef>
              <a:spcAft>
                <a:spcPts val="0"/>
              </a:spcAft>
              <a:buClr>
                <a:srgbClr val="09507C"/>
              </a:buClr>
              <a:buSzPts val="1400"/>
              <a:buChar char="○"/>
              <a:defRPr>
                <a:solidFill>
                  <a:srgbClr val="09507C"/>
                </a:solidFill>
              </a:defRPr>
            </a:lvl5pPr>
            <a:lvl6pPr indent="-317500" lvl="5" marL="2743200" algn="l">
              <a:lnSpc>
                <a:spcPct val="115000"/>
              </a:lnSpc>
              <a:spcBef>
                <a:spcPts val="1600"/>
              </a:spcBef>
              <a:spcAft>
                <a:spcPts val="0"/>
              </a:spcAft>
              <a:buClr>
                <a:srgbClr val="09507C"/>
              </a:buClr>
              <a:buSzPts val="1400"/>
              <a:buChar char="■"/>
              <a:defRPr>
                <a:solidFill>
                  <a:srgbClr val="09507C"/>
                </a:solidFill>
              </a:defRPr>
            </a:lvl6pPr>
            <a:lvl7pPr indent="-317500" lvl="6" marL="3200400" algn="l">
              <a:lnSpc>
                <a:spcPct val="115000"/>
              </a:lnSpc>
              <a:spcBef>
                <a:spcPts val="1600"/>
              </a:spcBef>
              <a:spcAft>
                <a:spcPts val="0"/>
              </a:spcAft>
              <a:buClr>
                <a:srgbClr val="09507C"/>
              </a:buClr>
              <a:buSzPts val="1400"/>
              <a:buChar char="●"/>
              <a:defRPr>
                <a:solidFill>
                  <a:srgbClr val="09507C"/>
                </a:solidFill>
              </a:defRPr>
            </a:lvl7pPr>
            <a:lvl8pPr indent="-317500" lvl="7" marL="3657600" algn="l">
              <a:lnSpc>
                <a:spcPct val="115000"/>
              </a:lnSpc>
              <a:spcBef>
                <a:spcPts val="1600"/>
              </a:spcBef>
              <a:spcAft>
                <a:spcPts val="0"/>
              </a:spcAft>
              <a:buClr>
                <a:srgbClr val="09507C"/>
              </a:buClr>
              <a:buSzPts val="1400"/>
              <a:buChar char="○"/>
              <a:defRPr>
                <a:solidFill>
                  <a:srgbClr val="09507C"/>
                </a:solidFill>
              </a:defRPr>
            </a:lvl8pPr>
            <a:lvl9pPr indent="-317500" lvl="8" marL="4114800" algn="l">
              <a:lnSpc>
                <a:spcPct val="115000"/>
              </a:lnSpc>
              <a:spcBef>
                <a:spcPts val="1600"/>
              </a:spcBef>
              <a:spcAft>
                <a:spcPts val="1600"/>
              </a:spcAft>
              <a:buClr>
                <a:srgbClr val="09507C"/>
              </a:buClr>
              <a:buSzPts val="1400"/>
              <a:buChar char="■"/>
              <a:defRPr>
                <a:solidFill>
                  <a:srgbClr val="09507C"/>
                </a:solidFill>
              </a:defRPr>
            </a:lvl9pPr>
          </a:lstStyle>
          <a:p/>
        </p:txBody>
      </p:sp>
      <p:sp>
        <p:nvSpPr>
          <p:cNvPr id="58" name="Google Shape;58;p1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2" name="Google Shape;62;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 name="Google Shape;66;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16"/>
          <p:cNvSpPr txBox="1"/>
          <p:nvPr>
            <p:ph idx="12" type="sldNum"/>
          </p:nvPr>
        </p:nvSpPr>
        <p:spPr>
          <a:xfrm>
            <a:off x="8472458" y="4510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rot="10800000">
            <a:off x="8593900" y="4754350"/>
            <a:ext cx="284750" cy="389150"/>
          </a:xfrm>
          <a:prstGeom prst="flowChartOffpageConnector">
            <a:avLst/>
          </a:prstGeom>
          <a:solidFill>
            <a:srgbClr val="E984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latin typeface="Roboto Light"/>
              <a:ea typeface="Roboto Light"/>
              <a:cs typeface="Roboto Light"/>
              <a:sym typeface="Roboto Light"/>
            </a:endParaRPr>
          </a:p>
        </p:txBody>
      </p:sp>
      <p:sp>
        <p:nvSpPr>
          <p:cNvPr id="101" name="Google Shape;10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02" name="Google Shape;102;p25"/>
          <p:cNvSpPr/>
          <p:nvPr/>
        </p:nvSpPr>
        <p:spPr>
          <a:xfrm>
            <a:off x="0" y="490000"/>
            <a:ext cx="9144000" cy="4658700"/>
          </a:xfrm>
          <a:prstGeom prst="rect">
            <a:avLst/>
          </a:prstGeom>
          <a:solidFill>
            <a:srgbClr val="0079C0"/>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5"/>
          <p:cNvPicPr preferRelativeResize="0"/>
          <p:nvPr/>
        </p:nvPicPr>
        <p:blipFill rotWithShape="1">
          <a:blip r:embed="rId3">
            <a:alphaModFix/>
          </a:blip>
          <a:srcRect b="0" l="0" r="0" t="0"/>
          <a:stretch/>
        </p:blipFill>
        <p:spPr>
          <a:xfrm>
            <a:off x="6731600" y="0"/>
            <a:ext cx="2412401" cy="490000"/>
          </a:xfrm>
          <a:prstGeom prst="rect">
            <a:avLst/>
          </a:prstGeom>
          <a:noFill/>
          <a:ln>
            <a:noFill/>
          </a:ln>
        </p:spPr>
      </p:pic>
      <p:sp>
        <p:nvSpPr>
          <p:cNvPr id="104" name="Google Shape;104;p25"/>
          <p:cNvSpPr txBox="1"/>
          <p:nvPr/>
        </p:nvSpPr>
        <p:spPr>
          <a:xfrm>
            <a:off x="113525" y="1964675"/>
            <a:ext cx="7591800" cy="8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F3F3F3"/>
                </a:solidFill>
                <a:latin typeface="Proxima Nova Semibold"/>
                <a:ea typeface="Proxima Nova Semibold"/>
                <a:cs typeface="Proxima Nova Semibold"/>
                <a:sym typeface="Proxima Nova Semibold"/>
              </a:rPr>
              <a:t>Software Engineering </a:t>
            </a:r>
            <a:endParaRPr b="0" i="0" sz="1700" u="none" cap="none" strike="noStrike">
              <a:solidFill>
                <a:srgbClr val="F3F3F3"/>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Semibold"/>
              <a:ea typeface="Proxima Nova Semibold"/>
              <a:cs typeface="Proxima Nova Semibold"/>
              <a:sym typeface="Proxima Nova Semibold"/>
            </a:endParaRPr>
          </a:p>
        </p:txBody>
      </p:sp>
      <p:sp>
        <p:nvSpPr>
          <p:cNvPr id="105" name="Google Shape;105;p25"/>
          <p:cNvSpPr/>
          <p:nvPr/>
        </p:nvSpPr>
        <p:spPr>
          <a:xfrm>
            <a:off x="260350" y="1855175"/>
            <a:ext cx="795600" cy="109500"/>
          </a:xfrm>
          <a:prstGeom prst="rect">
            <a:avLst/>
          </a:prstGeom>
          <a:solidFill>
            <a:schemeClr val="lt1"/>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nvSpPr>
        <p:spPr>
          <a:xfrm>
            <a:off x="124675" y="2678325"/>
            <a:ext cx="75918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lt1"/>
                </a:solidFill>
                <a:latin typeface="Proxima Nova"/>
                <a:ea typeface="Proxima Nova"/>
                <a:cs typeface="Proxima Nova"/>
                <a:sym typeface="Proxima Nova"/>
              </a:rPr>
              <a:t>Pre-work: Day 5</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73" name="Google Shape;173;p34"/>
          <p:cNvSpPr txBox="1"/>
          <p:nvPr/>
        </p:nvSpPr>
        <p:spPr>
          <a:xfrm>
            <a:off x="372850" y="528700"/>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Calling a Function</a:t>
            </a:r>
            <a:endParaRPr b="1" i="0" sz="2400" u="none" cap="none" strike="noStrike">
              <a:solidFill>
                <a:srgbClr val="0079C0"/>
              </a:solidFill>
              <a:latin typeface="Proxima Nova"/>
              <a:ea typeface="Proxima Nova"/>
              <a:cs typeface="Proxima Nova"/>
              <a:sym typeface="Proxima Nova"/>
            </a:endParaRPr>
          </a:p>
        </p:txBody>
      </p:sp>
      <p:sp>
        <p:nvSpPr>
          <p:cNvPr id="174" name="Google Shape;174;p34"/>
          <p:cNvSpPr txBox="1"/>
          <p:nvPr/>
        </p:nvSpPr>
        <p:spPr>
          <a:xfrm>
            <a:off x="124175" y="1404525"/>
            <a:ext cx="6064800" cy="2860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90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Defining a function gives it a name, specifies the parameters that are to be included in the function and structures the blocks of code.</a:t>
            </a:r>
            <a:endParaRPr b="0" i="0" sz="1400" u="none" cap="none" strike="noStrike">
              <a:solidFill>
                <a:srgbClr val="09507C"/>
              </a:solidFill>
              <a:latin typeface="Proxima Nova"/>
              <a:ea typeface="Proxima Nova"/>
              <a:cs typeface="Proxima Nova"/>
              <a:sym typeface="Proxima Nova"/>
            </a:endParaRPr>
          </a:p>
          <a:p>
            <a:pPr indent="-317500" lvl="0" marL="457200" marR="0" rtl="0" algn="l">
              <a:lnSpc>
                <a:spcPct val="115000"/>
              </a:lnSpc>
              <a:spcBef>
                <a:spcPts val="100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Once the basic structure of a function is finalized, you can execute it by calling its name with parenthesis. </a:t>
            </a:r>
            <a:endParaRPr b="0" i="0" sz="1400" u="none" cap="none" strike="noStrike">
              <a:solidFill>
                <a:srgbClr val="09507C"/>
              </a:solidFill>
              <a:latin typeface="Proxima Nova"/>
              <a:ea typeface="Proxima Nova"/>
              <a:cs typeface="Proxima Nova"/>
              <a:sym typeface="Proxima Nova"/>
            </a:endParaRPr>
          </a:p>
          <a:p>
            <a:pPr indent="-304800" lvl="0" marL="457200" marR="0" rtl="0" algn="l">
              <a:lnSpc>
                <a:spcPct val="115000"/>
              </a:lnSpc>
              <a:spcBef>
                <a:spcPts val="1000"/>
              </a:spcBef>
              <a:spcAft>
                <a:spcPts val="1000"/>
              </a:spcAft>
              <a:buClr>
                <a:srgbClr val="09507C"/>
              </a:buClr>
              <a:buSzPts val="1200"/>
              <a:buFont typeface="Proxima Nova"/>
              <a:buChar char="●"/>
            </a:pPr>
            <a:r>
              <a:rPr b="0" i="0" lang="en" sz="1400" u="none" cap="none" strike="noStrike">
                <a:solidFill>
                  <a:srgbClr val="09507C"/>
                </a:solidFill>
                <a:latin typeface="Proxima Nova"/>
                <a:ea typeface="Proxima Nova"/>
                <a:cs typeface="Proxima Nova"/>
                <a:sym typeface="Proxima Nova"/>
              </a:rPr>
              <a:t>If the function takes in a parameter, you will have to insert it into the parentheses when calling the function.</a:t>
            </a:r>
            <a:endParaRPr b="0" i="0" sz="1400" u="none" cap="none" strike="noStrike">
              <a:solidFill>
                <a:srgbClr val="09507C"/>
              </a:solidFill>
              <a:latin typeface="Proxima Nova"/>
              <a:ea typeface="Proxima Nova"/>
              <a:cs typeface="Proxima Nova"/>
              <a:sym typeface="Proxima Nova"/>
            </a:endParaRPr>
          </a:p>
        </p:txBody>
      </p:sp>
      <p:sp>
        <p:nvSpPr>
          <p:cNvPr id="175" name="Google Shape;175;p34"/>
          <p:cNvSpPr txBox="1"/>
          <p:nvPr>
            <p:ph idx="1" type="body"/>
          </p:nvPr>
        </p:nvSpPr>
        <p:spPr>
          <a:xfrm>
            <a:off x="6317650" y="1238400"/>
            <a:ext cx="2658300" cy="266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FEC14F"/>
                </a:solidFill>
                <a:latin typeface="Proxima Nova"/>
                <a:ea typeface="Proxima Nova"/>
                <a:cs typeface="Proxima Nova"/>
                <a:sym typeface="Proxima Nova"/>
              </a:rPr>
              <a:t>Example</a:t>
            </a:r>
            <a:endParaRPr sz="12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latin typeface="Proxima Nova"/>
                <a:ea typeface="Proxima Nova"/>
                <a:cs typeface="Proxima Nova"/>
                <a:sym typeface="Proxima Nova"/>
              </a:rPr>
              <a:t>const greeting =</a:t>
            </a:r>
            <a:r>
              <a:rPr lang="en" sz="1200">
                <a:solidFill>
                  <a:srgbClr val="09507C"/>
                </a:solidFill>
                <a:latin typeface="Proxima Nova"/>
                <a:ea typeface="Proxima Nova"/>
                <a:cs typeface="Proxima Nova"/>
                <a:sym typeface="Proxima Nova"/>
              </a:rPr>
              <a:t> (string) =&gt; {</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r>
              <a:rPr lang="en" sz="1200">
                <a:latin typeface="Proxima Nova"/>
                <a:ea typeface="Proxima Nova"/>
                <a:cs typeface="Proxima Nova"/>
                <a:sym typeface="Proxima Nova"/>
              </a:rPr>
              <a:t>return string</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latin typeface="Proxima Nova"/>
                <a:ea typeface="Proxima Nova"/>
                <a:cs typeface="Proxima Nova"/>
                <a:sym typeface="Proxima Nova"/>
              </a:rPr>
              <a:t>greeting(“Hello”)</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latin typeface="Proxima Nova"/>
                <a:ea typeface="Proxima Nova"/>
                <a:cs typeface="Proxima Nova"/>
                <a:sym typeface="Proxima Nova"/>
              </a:rPr>
              <a:t>This function takes in a string as a parameter and returns it. When we call the function we provide it with our string and so it returns “Hello”.</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800"/>
              <a:buNone/>
            </a:pPr>
            <a:r>
              <a:t/>
            </a:r>
            <a:endParaRPr sz="2400">
              <a:solidFill>
                <a:srgbClr val="09507C"/>
              </a:solidFill>
              <a:latin typeface="Proxima Nova Semibold"/>
              <a:ea typeface="Proxima Nova Semibold"/>
              <a:cs typeface="Proxima Nova Semibold"/>
              <a:sym typeface="Proxima Nova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81" name="Google Shape;181;p35"/>
          <p:cNvSpPr txBox="1"/>
          <p:nvPr/>
        </p:nvSpPr>
        <p:spPr>
          <a:xfrm>
            <a:off x="372850" y="828825"/>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Calling a Function inside a function</a:t>
            </a:r>
            <a:endParaRPr b="1" i="0" sz="2400" u="none" cap="none" strike="noStrike">
              <a:solidFill>
                <a:srgbClr val="0079C0"/>
              </a:solidFill>
              <a:latin typeface="Proxima Nova"/>
              <a:ea typeface="Proxima Nova"/>
              <a:cs typeface="Proxima Nova"/>
              <a:sym typeface="Proxima Nova"/>
            </a:endParaRPr>
          </a:p>
        </p:txBody>
      </p:sp>
      <p:sp>
        <p:nvSpPr>
          <p:cNvPr id="182" name="Google Shape;182;p35"/>
          <p:cNvSpPr txBox="1"/>
          <p:nvPr/>
        </p:nvSpPr>
        <p:spPr>
          <a:xfrm>
            <a:off x="124175" y="1757700"/>
            <a:ext cx="6064800" cy="171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100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You can call functions inside of functions. For example if you want to actually console log what your function returns, you will need to call the function inside of your console log.</a:t>
            </a:r>
            <a:endParaRPr b="0" i="0" sz="1800" u="none" cap="none" strike="noStrike">
              <a:solidFill>
                <a:srgbClr val="09507C"/>
              </a:solidFill>
              <a:latin typeface="Proxima Nova"/>
              <a:ea typeface="Proxima Nova"/>
              <a:cs typeface="Proxima Nova"/>
              <a:sym typeface="Proxima Nova"/>
            </a:endParaRPr>
          </a:p>
        </p:txBody>
      </p:sp>
      <p:sp>
        <p:nvSpPr>
          <p:cNvPr id="183" name="Google Shape;183;p35"/>
          <p:cNvSpPr txBox="1"/>
          <p:nvPr>
            <p:ph idx="1" type="body"/>
          </p:nvPr>
        </p:nvSpPr>
        <p:spPr>
          <a:xfrm>
            <a:off x="6317650" y="1674300"/>
            <a:ext cx="2658300" cy="179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FEC14F"/>
                </a:solidFill>
                <a:latin typeface="Proxima Nova"/>
                <a:ea typeface="Proxima Nova"/>
                <a:cs typeface="Proxima Nova"/>
                <a:sym typeface="Proxima Nova"/>
              </a:rPr>
              <a:t>Example</a:t>
            </a:r>
            <a:endParaRPr sz="12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latin typeface="Proxima Nova"/>
                <a:ea typeface="Proxima Nova"/>
                <a:cs typeface="Proxima Nova"/>
                <a:sym typeface="Proxima Nova"/>
              </a:rPr>
              <a:t>const greeting =</a:t>
            </a:r>
            <a:r>
              <a:rPr lang="en" sz="1200">
                <a:solidFill>
                  <a:srgbClr val="09507C"/>
                </a:solidFill>
                <a:latin typeface="Proxima Nova"/>
                <a:ea typeface="Proxima Nova"/>
                <a:cs typeface="Proxima Nova"/>
                <a:sym typeface="Proxima Nova"/>
              </a:rPr>
              <a:t> (string) =&gt; {</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r>
              <a:rPr lang="en" sz="1200">
                <a:latin typeface="Proxima Nova"/>
                <a:ea typeface="Proxima Nova"/>
                <a:cs typeface="Proxima Nova"/>
                <a:sym typeface="Proxima Nova"/>
              </a:rPr>
              <a:t>return string</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latin typeface="Proxima Nova"/>
                <a:ea typeface="Proxima Nova"/>
                <a:cs typeface="Proxima Nova"/>
                <a:sym typeface="Proxima Nova"/>
              </a:rPr>
              <a:t>console.log(greeting(“Hello”))</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800"/>
              <a:buNone/>
            </a:pPr>
            <a:r>
              <a:t/>
            </a:r>
            <a:endParaRPr sz="2400">
              <a:solidFill>
                <a:srgbClr val="09507C"/>
              </a:solidFill>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idx="12" type="sldNum"/>
          </p:nvPr>
        </p:nvSpPr>
        <p:spPr>
          <a:xfrm>
            <a:off x="8495494" y="4749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89" name="Google Shape;189;p36"/>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Break statement</a:t>
            </a:r>
            <a:endParaRPr b="0">
              <a:latin typeface="Proxima Nova Semibold"/>
              <a:ea typeface="Proxima Nova Semibold"/>
              <a:cs typeface="Proxima Nova Semibold"/>
              <a:sym typeface="Proxima Nova Semibold"/>
            </a:endParaRPr>
          </a:p>
        </p:txBody>
      </p:sp>
      <p:sp>
        <p:nvSpPr>
          <p:cNvPr id="190" name="Google Shape;190;p36"/>
          <p:cNvSpPr txBox="1"/>
          <p:nvPr/>
        </p:nvSpPr>
        <p:spPr>
          <a:xfrm>
            <a:off x="424300" y="1118600"/>
            <a:ext cx="8029800" cy="125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There is another way to break out of any loop and that’s with the </a:t>
            </a:r>
            <a:r>
              <a:rPr b="0" i="0" lang="en" sz="1800" u="none" cap="none" strike="noStrike">
                <a:solidFill>
                  <a:srgbClr val="FEC14F"/>
                </a:solidFill>
                <a:latin typeface="Proxima Nova"/>
                <a:ea typeface="Proxima Nova"/>
                <a:cs typeface="Proxima Nova"/>
                <a:sym typeface="Proxima Nova"/>
              </a:rPr>
              <a:t>break</a:t>
            </a:r>
            <a:r>
              <a:rPr b="0" i="0" lang="en" sz="1800" u="none" cap="none" strike="noStrike">
                <a:solidFill>
                  <a:srgbClr val="09507C"/>
                </a:solidFill>
                <a:latin typeface="Proxima Nova"/>
                <a:ea typeface="Proxima Nova"/>
                <a:cs typeface="Proxima Nova"/>
                <a:sym typeface="Proxima Nova"/>
              </a:rPr>
              <a:t> statement. This automatically breaks you out of a loop regardless of whether or not a condition is true.</a:t>
            </a:r>
            <a:endParaRPr b="0" i="0" sz="18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ctr">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191" name="Google Shape;191;p36"/>
          <p:cNvSpPr txBox="1"/>
          <p:nvPr/>
        </p:nvSpPr>
        <p:spPr>
          <a:xfrm>
            <a:off x="424300" y="2305000"/>
            <a:ext cx="3042900" cy="250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Example</a:t>
            </a:r>
            <a:endParaRPr b="0" i="0" sz="1200" u="none" cap="none" strike="noStrike">
              <a:solidFill>
                <a:srgbClr val="E9842E"/>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let i = 0;</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while (i &lt; 5)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I++;</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break;</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Logs “Looping” 1 time due to the break statement</a:t>
            </a:r>
            <a:endParaRPr b="0" i="0" sz="1400" u="none" cap="none" strike="noStrike">
              <a:solidFill>
                <a:srgbClr val="000000"/>
              </a:solidFill>
              <a:latin typeface="Arial"/>
              <a:ea typeface="Arial"/>
              <a:cs typeface="Arial"/>
              <a:sym typeface="Arial"/>
            </a:endParaRPr>
          </a:p>
        </p:txBody>
      </p:sp>
      <p:sp>
        <p:nvSpPr>
          <p:cNvPr id="192" name="Google Shape;192;p36"/>
          <p:cNvSpPr txBox="1"/>
          <p:nvPr/>
        </p:nvSpPr>
        <p:spPr>
          <a:xfrm>
            <a:off x="5119950" y="2369900"/>
            <a:ext cx="3042900" cy="24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Example</a:t>
            </a:r>
            <a:endParaRPr b="0" i="0" sz="1200" u="none" cap="none" strike="noStrike">
              <a:solidFill>
                <a:srgbClr val="E9842E"/>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(let i = 0; i &lt; 5; i++)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break;</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Logs “Looping” 1 time due to the break statement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2" type="sldNum"/>
          </p:nvPr>
        </p:nvSpPr>
        <p:spPr>
          <a:xfrm>
            <a:off x="8495494" y="4749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98" name="Google Shape;198;p37"/>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Manipulating the HTML DOM</a:t>
            </a:r>
            <a:endParaRPr b="0">
              <a:latin typeface="Proxima Nova Semibold"/>
              <a:ea typeface="Proxima Nova Semibold"/>
              <a:cs typeface="Proxima Nova Semibold"/>
              <a:sym typeface="Proxima Nova Semibold"/>
            </a:endParaRPr>
          </a:p>
        </p:txBody>
      </p:sp>
      <p:sp>
        <p:nvSpPr>
          <p:cNvPr id="199" name="Google Shape;199;p37"/>
          <p:cNvSpPr txBox="1"/>
          <p:nvPr/>
        </p:nvSpPr>
        <p:spPr>
          <a:xfrm>
            <a:off x="103475" y="1483200"/>
            <a:ext cx="4761000" cy="292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Whenever a web page loads, the browser creates a DOM or a Document Object Model of the page.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highlight>
                  <a:srgbClr val="FFFFFF"/>
                </a:highlight>
                <a:latin typeface="Proxima Nova"/>
                <a:ea typeface="Proxima Nova"/>
                <a:cs typeface="Proxima Nova"/>
                <a:sym typeface="Proxima Nova"/>
              </a:rPr>
              <a:t>As web developers, we can interact with this object and we can make changes to the DOM, the browser will then redraw the web page to reflect the changes we made to the DOM.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We can also draw our HTML as a tree, with the document as the parent, and then have relations of parent and children relationships and sibling relationships.</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ctr">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pic>
        <p:nvPicPr>
          <p:cNvPr id="200" name="Google Shape;200;p37"/>
          <p:cNvPicPr preferRelativeResize="0"/>
          <p:nvPr/>
        </p:nvPicPr>
        <p:blipFill rotWithShape="1">
          <a:blip r:embed="rId3">
            <a:alphaModFix/>
          </a:blip>
          <a:srcRect b="0" l="0" r="0" t="0"/>
          <a:stretch/>
        </p:blipFill>
        <p:spPr>
          <a:xfrm>
            <a:off x="5006775" y="1972750"/>
            <a:ext cx="3979525" cy="2433950"/>
          </a:xfrm>
          <a:prstGeom prst="rect">
            <a:avLst/>
          </a:prstGeom>
          <a:noFill/>
          <a:ln>
            <a:noFill/>
          </a:ln>
        </p:spPr>
      </p:pic>
      <p:sp>
        <p:nvSpPr>
          <p:cNvPr id="201" name="Google Shape;201;p37"/>
          <p:cNvSpPr txBox="1"/>
          <p:nvPr/>
        </p:nvSpPr>
        <p:spPr>
          <a:xfrm>
            <a:off x="4988575" y="1356625"/>
            <a:ext cx="3956400" cy="35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sng" cap="none" strike="noStrike">
                <a:solidFill>
                  <a:srgbClr val="09507C"/>
                </a:solidFill>
                <a:latin typeface="Proxima Nova"/>
                <a:ea typeface="Proxima Nova"/>
                <a:cs typeface="Proxima Nova"/>
                <a:sym typeface="Proxima Nova"/>
              </a:rPr>
              <a:t>DOM Tree</a:t>
            </a:r>
            <a:endParaRPr b="1" i="0" sz="1800" u="sng"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12" type="sldNum"/>
          </p:nvPr>
        </p:nvSpPr>
        <p:spPr>
          <a:xfrm>
            <a:off x="8495494" y="4749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07" name="Google Shape;207;p38"/>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querySelector( )</a:t>
            </a:r>
            <a:endParaRPr b="0">
              <a:latin typeface="Proxima Nova Semibold"/>
              <a:ea typeface="Proxima Nova Semibold"/>
              <a:cs typeface="Proxima Nova Semibold"/>
              <a:sym typeface="Proxima Nova Semibold"/>
            </a:endParaRPr>
          </a:p>
        </p:txBody>
      </p:sp>
      <p:sp>
        <p:nvSpPr>
          <p:cNvPr id="208" name="Google Shape;208;p38"/>
          <p:cNvSpPr txBox="1"/>
          <p:nvPr/>
        </p:nvSpPr>
        <p:spPr>
          <a:xfrm>
            <a:off x="103475" y="1315225"/>
            <a:ext cx="4761000" cy="326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The querySelector( ) method returns the first HTML element that matches one or more CSS selector (class name, id name, or element tag).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You will need to specify what you’re querying inside of the parentheses, wrapped in quotes.</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All pages start with the root of </a:t>
            </a:r>
            <a:r>
              <a:rPr b="0" i="0" lang="en" sz="1400" u="none" cap="none" strike="noStrike">
                <a:solidFill>
                  <a:srgbClr val="09507C"/>
                </a:solidFill>
                <a:highlight>
                  <a:srgbClr val="FEC14F"/>
                </a:highlight>
                <a:latin typeface="Proxima Nova"/>
                <a:ea typeface="Proxima Nova"/>
                <a:cs typeface="Proxima Nova"/>
                <a:sym typeface="Proxima Nova"/>
              </a:rPr>
              <a:t>document</a:t>
            </a:r>
            <a:r>
              <a:rPr b="0" i="0" lang="en" sz="1400" u="none" cap="none" strike="noStrike">
                <a:solidFill>
                  <a:srgbClr val="09507C"/>
                </a:solidFill>
                <a:latin typeface="Proxima Nova"/>
                <a:ea typeface="Proxima Nova"/>
                <a:cs typeface="Proxima Nova"/>
                <a:sym typeface="Proxima Nova"/>
              </a:rPr>
              <a:t> so we will need to access document before using querySelector.</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You can then save this element to a variable in order to manipulate it later.</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ctr">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09" name="Google Shape;209;p38"/>
          <p:cNvSpPr txBox="1"/>
          <p:nvPr/>
        </p:nvSpPr>
        <p:spPr>
          <a:xfrm>
            <a:off x="5029900" y="1315225"/>
            <a:ext cx="3956400" cy="274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9507C"/>
                </a:solidFill>
                <a:latin typeface="Proxima Nova"/>
                <a:ea typeface="Proxima Nova"/>
                <a:cs typeface="Proxima Nova"/>
                <a:sym typeface="Proxima Nova"/>
              </a:rPr>
              <a:t>Example</a:t>
            </a:r>
            <a:endParaRPr b="1" i="0" sz="1800" u="sng"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9507C"/>
                </a:solidFill>
                <a:highlight>
                  <a:srgbClr val="FEC14F"/>
                </a:highlight>
                <a:latin typeface="Proxima Nova"/>
                <a:ea typeface="Proxima Nova"/>
                <a:cs typeface="Proxima Nova"/>
                <a:sym typeface="Proxima Nova"/>
              </a:rPr>
              <a:t>Query by class</a:t>
            </a:r>
            <a:endParaRPr b="0" i="0" sz="1400" u="sng" cap="none" strike="noStrike">
              <a:solidFill>
                <a:srgbClr val="09507C"/>
              </a:solidFill>
              <a:highlight>
                <a:srgbClr val="FEC14F"/>
              </a:highlight>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titleEl = document.querySelector(‘.title’)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9507C"/>
                </a:solidFill>
                <a:highlight>
                  <a:srgbClr val="FEC14F"/>
                </a:highlight>
                <a:latin typeface="Proxima Nova"/>
                <a:ea typeface="Proxima Nova"/>
                <a:cs typeface="Proxima Nova"/>
                <a:sym typeface="Proxima Nova"/>
              </a:rPr>
              <a:t>Query by id</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nameEl = document.querySelector(‘#name’)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9507C"/>
                </a:solidFill>
                <a:highlight>
                  <a:srgbClr val="FEC14F"/>
                </a:highlight>
                <a:latin typeface="Proxima Nova"/>
                <a:ea typeface="Proxima Nova"/>
                <a:cs typeface="Proxima Nova"/>
                <a:sym typeface="Proxima Nova"/>
              </a:rPr>
              <a:t>Query by tag</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firstDivEl = document.querySelector(‘div’)</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t/>
            </a:r>
            <a:endParaRPr b="1" i="0" sz="1800" u="sng"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idx="12" type="sldNum"/>
          </p:nvPr>
        </p:nvSpPr>
        <p:spPr>
          <a:xfrm>
            <a:off x="8495494" y="4749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15" name="Google Shape;215;p39"/>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Style with Javascript</a:t>
            </a:r>
            <a:endParaRPr b="0">
              <a:latin typeface="Proxima Nova Semibold"/>
              <a:ea typeface="Proxima Nova Semibold"/>
              <a:cs typeface="Proxima Nova Semibold"/>
              <a:sym typeface="Proxima Nova Semibold"/>
            </a:endParaRPr>
          </a:p>
        </p:txBody>
      </p:sp>
      <p:sp>
        <p:nvSpPr>
          <p:cNvPr id="216" name="Google Shape;216;p39"/>
          <p:cNvSpPr txBox="1"/>
          <p:nvPr/>
        </p:nvSpPr>
        <p:spPr>
          <a:xfrm>
            <a:off x="103475" y="1315225"/>
            <a:ext cx="4761000" cy="326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Once you have an element saved to a variable there are multiple ways to manipulate it. You can call other functions and even dynamically change the style without using your CSS file.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90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style </a:t>
            </a:r>
            <a:r>
              <a:rPr b="0" i="0" lang="en" sz="1400" u="none" cap="none" strike="noStrike">
                <a:solidFill>
                  <a:srgbClr val="09507C"/>
                </a:solidFill>
                <a:latin typeface="Proxima Nova"/>
                <a:ea typeface="Proxima Nova"/>
                <a:cs typeface="Proxima Nova"/>
                <a:sym typeface="Proxima Nova"/>
              </a:rPr>
              <a:t>allows you to add CSS styling. Once you type </a:t>
            </a:r>
            <a:r>
              <a:rPr b="1" i="0" lang="en" sz="1400" u="none" cap="none" strike="noStrike">
                <a:solidFill>
                  <a:srgbClr val="09507C"/>
                </a:solidFill>
                <a:latin typeface="Proxima Nova"/>
                <a:ea typeface="Proxima Nova"/>
                <a:cs typeface="Proxima Nova"/>
                <a:sym typeface="Proxima Nova"/>
              </a:rPr>
              <a:t>.style</a:t>
            </a:r>
            <a:r>
              <a:rPr b="0" i="0" lang="en" sz="1400" u="none" cap="none" strike="noStrike">
                <a:solidFill>
                  <a:srgbClr val="09507C"/>
                </a:solidFill>
                <a:latin typeface="Proxima Nova"/>
                <a:ea typeface="Proxima Nova"/>
                <a:cs typeface="Proxima Nova"/>
                <a:sym typeface="Proxima Nova"/>
              </a:rPr>
              <a:t> on the element you’re manipulating, you will then follow up with the CSS property that you want to use.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9507C"/>
                </a:solidFill>
                <a:latin typeface="Proxima Nova"/>
                <a:ea typeface="Proxima Nova"/>
                <a:cs typeface="Proxima Nova"/>
                <a:sym typeface="Proxima Nova"/>
              </a:rPr>
              <a:t>In the example we used </a:t>
            </a:r>
            <a:r>
              <a:rPr b="1" i="0" lang="en" sz="1400" u="none" cap="none" strike="noStrike">
                <a:solidFill>
                  <a:srgbClr val="09507C"/>
                </a:solidFill>
                <a:latin typeface="Proxima Nova"/>
                <a:ea typeface="Proxima Nova"/>
                <a:cs typeface="Proxima Nova"/>
                <a:sym typeface="Proxima Nova"/>
              </a:rPr>
              <a:t>.style.color</a:t>
            </a:r>
            <a:r>
              <a:rPr b="0" i="0" lang="en" sz="1400" u="none" cap="none" strike="noStrike">
                <a:solidFill>
                  <a:srgbClr val="09507C"/>
                </a:solidFill>
                <a:latin typeface="Proxima Nova"/>
                <a:ea typeface="Proxima Nova"/>
                <a:cs typeface="Proxima Nova"/>
                <a:sym typeface="Proxima Nova"/>
              </a:rPr>
              <a:t> followed by the value we want to give it. Make sure it is a valid value and is wrapped in quotes.</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ctr">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17" name="Google Shape;217;p39"/>
          <p:cNvSpPr txBox="1"/>
          <p:nvPr/>
        </p:nvSpPr>
        <p:spPr>
          <a:xfrm>
            <a:off x="4864475" y="1479900"/>
            <a:ext cx="4121700" cy="218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9507C"/>
                </a:solidFill>
                <a:latin typeface="Proxima Nova"/>
                <a:ea typeface="Proxima Nova"/>
                <a:cs typeface="Proxima Nova"/>
                <a:sym typeface="Proxima Nova"/>
              </a:rPr>
              <a:t>Example</a:t>
            </a:r>
            <a:endParaRPr b="1" i="0" sz="1800" u="sng"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nameEl = document.querySelector(‘#name’);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nameEl.style.color = ‘green’;</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This turns the text for the element in nameEl green.</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t/>
            </a:r>
            <a:endParaRPr b="1" i="0" sz="1800" u="sng"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idx="12" type="sldNum"/>
          </p:nvPr>
        </p:nvSpPr>
        <p:spPr>
          <a:xfrm>
            <a:off x="8495494" y="47498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23" name="Google Shape;223;p40"/>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addEventListener( )</a:t>
            </a:r>
            <a:endParaRPr b="0">
              <a:latin typeface="Proxima Nova Semibold"/>
              <a:ea typeface="Proxima Nova Semibold"/>
              <a:cs typeface="Proxima Nova Semibold"/>
              <a:sym typeface="Proxima Nova Semibold"/>
            </a:endParaRPr>
          </a:p>
        </p:txBody>
      </p:sp>
      <p:sp>
        <p:nvSpPr>
          <p:cNvPr id="224" name="Google Shape;224;p40"/>
          <p:cNvSpPr txBox="1"/>
          <p:nvPr/>
        </p:nvSpPr>
        <p:spPr>
          <a:xfrm>
            <a:off x="103475" y="1118600"/>
            <a:ext cx="4761000" cy="366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highlight>
                  <a:srgbClr val="FFFFFF"/>
                </a:highlight>
                <a:latin typeface="Proxima Nova"/>
                <a:ea typeface="Proxima Nova"/>
                <a:cs typeface="Proxima Nova"/>
                <a:sym typeface="Proxima Nova"/>
              </a:rPr>
              <a:t>Events refer to what happens to an HTML element, such as clicking, focusing, etc to which we can react with JavaScript. We can assign functions to </a:t>
            </a:r>
            <a:r>
              <a:rPr b="1" i="1" lang="en" sz="1400" u="none" cap="none" strike="noStrike">
                <a:solidFill>
                  <a:srgbClr val="09507C"/>
                </a:solidFill>
                <a:highlight>
                  <a:srgbClr val="FFFFFF"/>
                </a:highlight>
                <a:latin typeface="Proxima Nova"/>
                <a:ea typeface="Proxima Nova"/>
                <a:cs typeface="Proxima Nova"/>
                <a:sym typeface="Proxima Nova"/>
              </a:rPr>
              <a:t>listen</a:t>
            </a:r>
            <a:r>
              <a:rPr b="0" i="0" lang="en" sz="1400" u="none" cap="none" strike="noStrike">
                <a:solidFill>
                  <a:srgbClr val="09507C"/>
                </a:solidFill>
                <a:highlight>
                  <a:srgbClr val="FFFFFF"/>
                </a:highlight>
                <a:latin typeface="Proxima Nova"/>
                <a:ea typeface="Proxima Nova"/>
                <a:cs typeface="Proxima Nova"/>
                <a:sym typeface="Proxima Nova"/>
              </a:rPr>
              <a:t> for these events in elements and do something when the event has occurred.</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09507C"/>
                </a:solidFill>
                <a:highlight>
                  <a:srgbClr val="FFFFFF"/>
                </a:highlight>
                <a:latin typeface="Proxima Nova"/>
                <a:ea typeface="Proxima Nova"/>
                <a:cs typeface="Proxima Nova"/>
                <a:sym typeface="Proxima Nova"/>
              </a:rPr>
              <a:t>Once you query an HTML element and save it to a variable, you can then use addEventListener( ) to manipulate your element based on the event it is listening for.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09507C"/>
                </a:solidFill>
                <a:highlight>
                  <a:srgbClr val="FFFFFF"/>
                </a:highlight>
                <a:latin typeface="Proxima Nova"/>
                <a:ea typeface="Proxima Nova"/>
                <a:cs typeface="Proxima Nova"/>
                <a:sym typeface="Proxima Nova"/>
              </a:rPr>
              <a:t>This function takes in two parameters separated by commas, an </a:t>
            </a:r>
            <a:r>
              <a:rPr b="1" i="0" lang="en" sz="1400" u="none" cap="none" strike="noStrike">
                <a:solidFill>
                  <a:srgbClr val="09507C"/>
                </a:solidFill>
                <a:highlight>
                  <a:srgbClr val="FFFFFF"/>
                </a:highlight>
                <a:latin typeface="Proxima Nova"/>
                <a:ea typeface="Proxima Nova"/>
                <a:cs typeface="Proxima Nova"/>
                <a:sym typeface="Proxima Nova"/>
              </a:rPr>
              <a:t>event</a:t>
            </a:r>
            <a:r>
              <a:rPr b="0" i="0" lang="en" sz="1400" u="none" cap="none" strike="noStrike">
                <a:solidFill>
                  <a:srgbClr val="09507C"/>
                </a:solidFill>
                <a:highlight>
                  <a:srgbClr val="FFFFFF"/>
                </a:highlight>
                <a:latin typeface="Proxima Nova"/>
                <a:ea typeface="Proxima Nova"/>
                <a:cs typeface="Proxima Nova"/>
                <a:sym typeface="Proxima Nova"/>
              </a:rPr>
              <a:t> and a </a:t>
            </a:r>
            <a:r>
              <a:rPr b="1" i="0" lang="en" sz="1400" u="none" cap="none" strike="noStrike">
                <a:solidFill>
                  <a:srgbClr val="09507C"/>
                </a:solidFill>
                <a:highlight>
                  <a:srgbClr val="FFFFFF"/>
                </a:highlight>
                <a:latin typeface="Proxima Nova"/>
                <a:ea typeface="Proxima Nova"/>
                <a:cs typeface="Proxima Nova"/>
                <a:sym typeface="Proxima Nova"/>
              </a:rPr>
              <a:t>function</a:t>
            </a:r>
            <a:r>
              <a:rPr b="0" i="0" lang="en" sz="1400" u="none" cap="none" strike="noStrike">
                <a:solidFill>
                  <a:srgbClr val="09507C"/>
                </a:solidFill>
                <a:highlight>
                  <a:srgbClr val="FFFFFF"/>
                </a:highlight>
                <a:latin typeface="Proxima Nova"/>
                <a:ea typeface="Proxima Nova"/>
                <a:cs typeface="Proxima Nova"/>
                <a:sym typeface="Proxima Nova"/>
              </a:rPr>
              <a:t> with the code you want to use.</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1"/>
              </a:buClr>
              <a:buSzPts val="1100"/>
              <a:buFont typeface="Arial"/>
              <a:buNone/>
            </a:pPr>
            <a:r>
              <a:rPr b="0" i="0" lang="en" sz="1400" u="none" cap="none" strike="noStrike">
                <a:solidFill>
                  <a:srgbClr val="09507C"/>
                </a:solidFill>
                <a:highlight>
                  <a:srgbClr val="FFFFFF"/>
                </a:highlight>
                <a:latin typeface="Proxima Nova"/>
                <a:ea typeface="Proxima Nova"/>
                <a:cs typeface="Proxima Nova"/>
                <a:sym typeface="Proxima Nova"/>
              </a:rPr>
              <a:t>addEventListener(</a:t>
            </a:r>
            <a:r>
              <a:rPr b="1" i="0" lang="en" sz="1400" u="none" cap="none" strike="noStrike">
                <a:solidFill>
                  <a:srgbClr val="09507C"/>
                </a:solidFill>
                <a:highlight>
                  <a:srgbClr val="FFFFFF"/>
                </a:highlight>
                <a:latin typeface="Proxima Nova"/>
                <a:ea typeface="Proxima Nova"/>
                <a:cs typeface="Proxima Nova"/>
                <a:sym typeface="Proxima Nova"/>
              </a:rPr>
              <a:t>event, function</a:t>
            </a:r>
            <a:r>
              <a:rPr b="0" i="0" lang="en" sz="1400" u="none" cap="none" strike="noStrike">
                <a:solidFill>
                  <a:srgbClr val="09507C"/>
                </a:solidFill>
                <a:highlight>
                  <a:srgbClr val="FFFFFF"/>
                </a:highlight>
                <a:latin typeface="Proxima Nova"/>
                <a:ea typeface="Proxima Nova"/>
                <a:cs typeface="Proxima Nova"/>
                <a:sym typeface="Proxima Nova"/>
              </a:rPr>
              <a:t>)</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p:txBody>
      </p:sp>
      <p:sp>
        <p:nvSpPr>
          <p:cNvPr id="225" name="Google Shape;225;p40"/>
          <p:cNvSpPr txBox="1"/>
          <p:nvPr/>
        </p:nvSpPr>
        <p:spPr>
          <a:xfrm>
            <a:off x="4864475" y="1315225"/>
            <a:ext cx="4121700" cy="3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9507C"/>
                </a:solidFill>
                <a:latin typeface="Proxima Nova"/>
                <a:ea typeface="Proxima Nova"/>
                <a:cs typeface="Proxima Nova"/>
                <a:sym typeface="Proxima Nova"/>
              </a:rPr>
              <a:t>Example</a:t>
            </a:r>
            <a:endParaRPr b="1" i="0" sz="1800" u="sng"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nameEl = document.querySelector(‘#name’)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const turnRed = (element) =&gt;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    nameEl.style.color = ‘red’;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nameEl.addEventListener(‘click’, turnRed)</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t/>
            </a:r>
            <a:endParaRPr b="1" i="0" sz="1800" u="sng" cap="none" strike="noStrike">
              <a:solidFill>
                <a:srgbClr val="09507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This will turn the text red whenever we click on the element. Notice that we are not adding parentheses to </a:t>
            </a:r>
            <a:r>
              <a:rPr b="1" i="0" lang="en" sz="1400" u="none" cap="none" strike="noStrike">
                <a:solidFill>
                  <a:srgbClr val="09507C"/>
                </a:solidFill>
                <a:latin typeface="Proxima Nova"/>
                <a:ea typeface="Proxima Nova"/>
                <a:cs typeface="Proxima Nova"/>
                <a:sym typeface="Proxima Nova"/>
              </a:rPr>
              <a:t>turnRed</a:t>
            </a:r>
            <a:r>
              <a:rPr b="0" i="0" lang="en" sz="1400" u="none" cap="none" strike="noStrike">
                <a:solidFill>
                  <a:srgbClr val="09507C"/>
                </a:solidFill>
                <a:latin typeface="Proxima Nova"/>
                <a:ea typeface="Proxima Nova"/>
                <a:cs typeface="Proxima Nova"/>
                <a:sym typeface="Proxima Nova"/>
              </a:rPr>
              <a:t> in the eventListener. This ensure that it will ONLY get called when clicked.</a:t>
            </a:r>
            <a:endParaRPr b="0" i="0" sz="14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31" name="Google Shape;231;p41"/>
          <p:cNvSpPr/>
          <p:nvPr/>
        </p:nvSpPr>
        <p:spPr>
          <a:xfrm>
            <a:off x="0" y="0"/>
            <a:ext cx="9144000" cy="5143500"/>
          </a:xfrm>
          <a:prstGeom prst="rect">
            <a:avLst/>
          </a:prstGeom>
          <a:solidFill>
            <a:srgbClr val="09507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41"/>
          <p:cNvPicPr preferRelativeResize="0"/>
          <p:nvPr/>
        </p:nvPicPr>
        <p:blipFill rotWithShape="1">
          <a:blip r:embed="rId3">
            <a:alphaModFix/>
          </a:blip>
          <a:srcRect b="0" l="0" r="0" t="0"/>
          <a:stretch/>
        </p:blipFill>
        <p:spPr>
          <a:xfrm>
            <a:off x="1592650" y="1972925"/>
            <a:ext cx="5958702" cy="119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Learning Objectives</a:t>
            </a:r>
            <a:endParaRPr b="0">
              <a:latin typeface="Proxima Nova Semibold"/>
              <a:ea typeface="Proxima Nova Semibold"/>
              <a:cs typeface="Proxima Nova Semibold"/>
              <a:sym typeface="Proxima Nova Semibold"/>
            </a:endParaRPr>
          </a:p>
        </p:txBody>
      </p:sp>
      <p:sp>
        <p:nvSpPr>
          <p:cNvPr id="112" name="Google Shape;112;p26"/>
          <p:cNvSpPr txBox="1"/>
          <p:nvPr>
            <p:ph idx="1" type="body"/>
          </p:nvPr>
        </p:nvSpPr>
        <p:spPr>
          <a:xfrm>
            <a:off x="530375" y="1630423"/>
            <a:ext cx="6387300" cy="2422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Connecting an external javascript file</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conditionals</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Create functions</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Manipulating HTML Elements</a:t>
            </a:r>
            <a:endParaRPr sz="2000">
              <a:latin typeface="Proxima Nova"/>
              <a:ea typeface="Proxima Nova"/>
              <a:cs typeface="Proxima Nova"/>
              <a:sym typeface="Proxima Nova"/>
            </a:endParaRPr>
          </a:p>
        </p:txBody>
      </p:sp>
      <p:sp>
        <p:nvSpPr>
          <p:cNvPr id="113" name="Google Shape;113;p2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14" name="Google Shape;114;p26"/>
          <p:cNvPicPr preferRelativeResize="0"/>
          <p:nvPr/>
        </p:nvPicPr>
        <p:blipFill rotWithShape="1">
          <a:blip r:embed="rId3">
            <a:alphaModFix/>
          </a:blip>
          <a:srcRect b="0" l="0" r="0" t="0"/>
          <a:stretch/>
        </p:blipFill>
        <p:spPr>
          <a:xfrm>
            <a:off x="7184522" y="1507588"/>
            <a:ext cx="1364128" cy="2300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20" name="Google Shape;120;p27"/>
          <p:cNvPicPr preferRelativeResize="0"/>
          <p:nvPr/>
        </p:nvPicPr>
        <p:blipFill rotWithShape="1">
          <a:blip r:embed="rId3">
            <a:alphaModFix/>
          </a:blip>
          <a:srcRect b="0" l="0" r="0" t="0"/>
          <a:stretch/>
        </p:blipFill>
        <p:spPr>
          <a:xfrm>
            <a:off x="6765277" y="1833672"/>
            <a:ext cx="1901724" cy="1476164"/>
          </a:xfrm>
          <a:prstGeom prst="rect">
            <a:avLst/>
          </a:prstGeom>
          <a:noFill/>
          <a:ln>
            <a:noFill/>
          </a:ln>
        </p:spPr>
      </p:pic>
      <p:sp>
        <p:nvSpPr>
          <p:cNvPr id="121" name="Google Shape;121;p27"/>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External Javascript File</a:t>
            </a:r>
            <a:endParaRPr b="0">
              <a:latin typeface="Proxima Nova Semibold"/>
              <a:ea typeface="Proxima Nova Semibold"/>
              <a:cs typeface="Proxima Nova Semibold"/>
              <a:sym typeface="Proxima Nova Semibold"/>
            </a:endParaRPr>
          </a:p>
        </p:txBody>
      </p:sp>
      <p:sp>
        <p:nvSpPr>
          <p:cNvPr id="122" name="Google Shape;122;p27"/>
          <p:cNvSpPr txBox="1"/>
          <p:nvPr>
            <p:ph idx="1" type="body"/>
          </p:nvPr>
        </p:nvSpPr>
        <p:spPr>
          <a:xfrm>
            <a:off x="509000" y="1610875"/>
            <a:ext cx="6387300" cy="31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Proxima Nova"/>
                <a:ea typeface="Proxima Nova"/>
                <a:cs typeface="Proxima Nova"/>
                <a:sym typeface="Proxima Nova"/>
              </a:rPr>
              <a:t>So far we learned about keeping our CSS in an external stylesheet in order to keep the styling separate from your HTML. We can do the same thing with Javascript.</a:t>
            </a:r>
            <a:endParaRPr sz="1400">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latin typeface="Proxima Nova"/>
                <a:ea typeface="Proxima Nova"/>
                <a:cs typeface="Proxima Nova"/>
                <a:sym typeface="Proxima Nova"/>
              </a:rPr>
              <a:t>A Javascript file will always have the extension </a:t>
            </a:r>
            <a:r>
              <a:rPr b="1" lang="en" sz="1400">
                <a:latin typeface="Proxima Nova"/>
                <a:ea typeface="Proxima Nova"/>
                <a:cs typeface="Proxima Nova"/>
                <a:sym typeface="Proxima Nova"/>
              </a:rPr>
              <a:t>.js</a:t>
            </a:r>
            <a:r>
              <a:rPr lang="en" sz="1400">
                <a:latin typeface="Proxima Nova"/>
                <a:ea typeface="Proxima Nova"/>
                <a:cs typeface="Proxima Nova"/>
                <a:sym typeface="Proxima Nova"/>
              </a:rPr>
              <a:t> at the end of its name.</a:t>
            </a:r>
            <a:endParaRPr sz="1400">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lang="en" sz="1400">
                <a:latin typeface="Proxima Nova"/>
                <a:ea typeface="Proxima Nova"/>
                <a:cs typeface="Proxima Nova"/>
                <a:sym typeface="Proxima Nova"/>
              </a:rPr>
              <a:t>The syntax remains the same and the only thing that goes into the script tag in your HTML is the link to your external Javascript file.</a:t>
            </a:r>
            <a:endParaRPr sz="2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28" name="Google Shape;128;p28"/>
          <p:cNvSpPr txBox="1"/>
          <p:nvPr>
            <p:ph type="title"/>
          </p:nvPr>
        </p:nvSpPr>
        <p:spPr>
          <a:xfrm>
            <a:off x="455359" y="87667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Linking stylesheet to HTML file</a:t>
            </a:r>
            <a:endParaRPr b="0">
              <a:latin typeface="Proxima Nova Semibold"/>
              <a:ea typeface="Proxima Nova Semibold"/>
              <a:cs typeface="Proxima Nova Semibold"/>
              <a:sym typeface="Proxima Nova Semibold"/>
            </a:endParaRPr>
          </a:p>
        </p:txBody>
      </p:sp>
      <p:sp>
        <p:nvSpPr>
          <p:cNvPr id="129" name="Google Shape;129;p28"/>
          <p:cNvSpPr txBox="1"/>
          <p:nvPr>
            <p:ph idx="1" type="body"/>
          </p:nvPr>
        </p:nvSpPr>
        <p:spPr>
          <a:xfrm>
            <a:off x="455350" y="1745425"/>
            <a:ext cx="6311400" cy="19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Proxima Nova"/>
                <a:ea typeface="Proxima Nova"/>
                <a:cs typeface="Proxima Nova"/>
                <a:sym typeface="Proxima Nova"/>
              </a:rPr>
              <a:t>Linking a javascript file to an html file is very straightforward. Assuming the javascript file is named </a:t>
            </a:r>
            <a:r>
              <a:rPr lang="en" sz="1400">
                <a:solidFill>
                  <a:srgbClr val="FEC14F"/>
                </a:solidFill>
                <a:latin typeface="Proxima Nova"/>
                <a:ea typeface="Proxima Nova"/>
                <a:cs typeface="Proxima Nova"/>
                <a:sym typeface="Proxima Nova"/>
              </a:rPr>
              <a:t>index.js</a:t>
            </a:r>
            <a:r>
              <a:rPr lang="en" sz="1400">
                <a:latin typeface="Proxima Nova"/>
                <a:ea typeface="Proxima Nova"/>
                <a:cs typeface="Proxima Nova"/>
                <a:sym typeface="Proxima Nova"/>
              </a:rPr>
              <a:t> and is in the same folder:</a:t>
            </a:r>
            <a:endParaRPr sz="1400">
              <a:latin typeface="Proxima Nova"/>
              <a:ea typeface="Proxima Nova"/>
              <a:cs typeface="Proxima Nova"/>
              <a:sym typeface="Proxima Nova"/>
            </a:endParaRPr>
          </a:p>
          <a:p>
            <a:pPr indent="-317500" lvl="0" marL="457200" rtl="0" algn="l">
              <a:lnSpc>
                <a:spcPct val="115000"/>
              </a:lnSpc>
              <a:spcBef>
                <a:spcPts val="1600"/>
              </a:spcBef>
              <a:spcAft>
                <a:spcPts val="0"/>
              </a:spcAft>
              <a:buSzPts val="1400"/>
              <a:buFont typeface="Proxima Nova"/>
              <a:buChar char="●"/>
            </a:pPr>
            <a:r>
              <a:rPr lang="en" sz="1400">
                <a:latin typeface="Proxima Nova"/>
                <a:ea typeface="Proxima Nova"/>
                <a:cs typeface="Proxima Nova"/>
                <a:sym typeface="Proxima Nova"/>
              </a:rPr>
              <a:t>You will need to add the usual </a:t>
            </a:r>
            <a:r>
              <a:rPr lang="en" sz="1400">
                <a:solidFill>
                  <a:srgbClr val="FEC14F"/>
                </a:solidFill>
                <a:latin typeface="Proxima Nova"/>
                <a:ea typeface="Proxima Nova"/>
                <a:cs typeface="Proxima Nova"/>
                <a:sym typeface="Proxima Nova"/>
              </a:rPr>
              <a:t>script</a:t>
            </a:r>
            <a:r>
              <a:rPr lang="en" sz="1400">
                <a:solidFill>
                  <a:srgbClr val="09507C"/>
                </a:solidFill>
                <a:latin typeface="Proxima Nova"/>
                <a:ea typeface="Proxima Nova"/>
                <a:cs typeface="Proxima Nova"/>
                <a:sym typeface="Proxima Nova"/>
              </a:rPr>
              <a:t> tag to your html file inside of the </a:t>
            </a:r>
            <a:r>
              <a:rPr lang="en" sz="1400">
                <a:solidFill>
                  <a:srgbClr val="FEC14F"/>
                </a:solidFill>
                <a:latin typeface="Proxima Nova"/>
                <a:ea typeface="Proxima Nova"/>
                <a:cs typeface="Proxima Nova"/>
                <a:sym typeface="Proxima Nova"/>
              </a:rPr>
              <a:t>body</a:t>
            </a:r>
            <a:r>
              <a:rPr lang="en" sz="1400">
                <a:solidFill>
                  <a:srgbClr val="09507C"/>
                </a:solidFill>
                <a:latin typeface="Proxima Nova"/>
                <a:ea typeface="Proxima Nova"/>
                <a:cs typeface="Proxima Nova"/>
                <a:sym typeface="Proxima Nova"/>
              </a:rPr>
              <a:t> tags under</a:t>
            </a:r>
            <a:r>
              <a:rPr lang="en" sz="1400">
                <a:latin typeface="Proxima Nova"/>
                <a:ea typeface="Proxima Nova"/>
                <a:cs typeface="Proxima Nova"/>
                <a:sym typeface="Proxima Nova"/>
              </a:rPr>
              <a:t> the other html elements</a:t>
            </a:r>
            <a:r>
              <a:rPr lang="en" sz="1400">
                <a:solidFill>
                  <a:srgbClr val="09507C"/>
                </a:solidFill>
                <a:latin typeface="Proxima Nova"/>
                <a:ea typeface="Proxima Nova"/>
                <a:cs typeface="Proxima Nova"/>
                <a:sym typeface="Proxima Nova"/>
              </a:rPr>
              <a:t>.</a:t>
            </a:r>
            <a:endParaRPr sz="1400">
              <a:solidFill>
                <a:srgbClr val="09507C"/>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09507C"/>
              </a:buClr>
              <a:buSzPts val="1400"/>
              <a:buFont typeface="Proxima Nova"/>
              <a:buChar char="●"/>
            </a:pPr>
            <a:r>
              <a:rPr lang="en" sz="1400">
                <a:solidFill>
                  <a:srgbClr val="09507C"/>
                </a:solidFill>
                <a:latin typeface="Proxima Nova"/>
                <a:ea typeface="Proxima Nova"/>
                <a:cs typeface="Proxima Nova"/>
                <a:sym typeface="Proxima Nova"/>
              </a:rPr>
              <a:t>Inside of </a:t>
            </a:r>
            <a:r>
              <a:rPr lang="en" sz="1400">
                <a:latin typeface="Proxima Nova"/>
                <a:ea typeface="Proxima Nova"/>
                <a:cs typeface="Proxima Nova"/>
                <a:sym typeface="Proxima Nova"/>
              </a:rPr>
              <a:t>the opening</a:t>
            </a:r>
            <a:r>
              <a:rPr lang="en" sz="1400">
                <a:solidFill>
                  <a:srgbClr val="09507C"/>
                </a:solidFill>
                <a:latin typeface="Proxima Nova"/>
                <a:ea typeface="Proxima Nova"/>
                <a:cs typeface="Proxima Nova"/>
                <a:sym typeface="Proxima Nova"/>
              </a:rPr>
              <a:t> </a:t>
            </a:r>
            <a:r>
              <a:rPr lang="en" sz="1400">
                <a:solidFill>
                  <a:srgbClr val="FEC14F"/>
                </a:solidFill>
                <a:latin typeface="Proxima Nova"/>
                <a:ea typeface="Proxima Nova"/>
                <a:cs typeface="Proxima Nova"/>
                <a:sym typeface="Proxima Nova"/>
              </a:rPr>
              <a:t>script</a:t>
            </a:r>
            <a:r>
              <a:rPr lang="en" sz="1400">
                <a:solidFill>
                  <a:srgbClr val="09507C"/>
                </a:solidFill>
                <a:latin typeface="Proxima Nova"/>
                <a:ea typeface="Proxima Nova"/>
                <a:cs typeface="Proxima Nova"/>
                <a:sym typeface="Proxima Nova"/>
              </a:rPr>
              <a:t> tag, insert the attribute </a:t>
            </a:r>
            <a:r>
              <a:rPr lang="en" sz="1400">
                <a:solidFill>
                  <a:srgbClr val="FEC14F"/>
                </a:solidFill>
                <a:latin typeface="Proxima Nova"/>
                <a:ea typeface="Proxima Nova"/>
                <a:cs typeface="Proxima Nova"/>
                <a:sym typeface="Proxima Nova"/>
              </a:rPr>
              <a:t>src</a:t>
            </a:r>
            <a:r>
              <a:rPr lang="en" sz="1400">
                <a:solidFill>
                  <a:srgbClr val="09507C"/>
                </a:solidFill>
                <a:latin typeface="Proxima Nova"/>
                <a:ea typeface="Proxima Nova"/>
                <a:cs typeface="Proxima Nova"/>
                <a:sym typeface="Proxima Nova"/>
              </a:rPr>
              <a:t> and have it equal to </a:t>
            </a:r>
            <a:r>
              <a:rPr lang="en" sz="1400">
                <a:solidFill>
                  <a:srgbClr val="FEC14F"/>
                </a:solidFill>
                <a:latin typeface="Proxima Nova"/>
                <a:ea typeface="Proxima Nova"/>
                <a:cs typeface="Proxima Nova"/>
                <a:sym typeface="Proxima Nova"/>
              </a:rPr>
              <a:t>“index.js”</a:t>
            </a:r>
            <a:r>
              <a:rPr lang="en" sz="1400">
                <a:solidFill>
                  <a:srgbClr val="09507C"/>
                </a:solidFill>
                <a:latin typeface="Proxima Nova"/>
                <a:ea typeface="Proxima Nova"/>
                <a:cs typeface="Proxima Nova"/>
                <a:sym typeface="Proxima Nova"/>
              </a:rPr>
              <a:t>. </a:t>
            </a:r>
            <a:endParaRPr sz="1400">
              <a:solidFill>
                <a:srgbClr val="FEC14F"/>
              </a:solidFill>
              <a:latin typeface="Proxima Nova"/>
              <a:ea typeface="Proxima Nova"/>
              <a:cs typeface="Proxima Nova"/>
              <a:sym typeface="Proxima Nova"/>
            </a:endParaRPr>
          </a:p>
        </p:txBody>
      </p:sp>
      <p:sp>
        <p:nvSpPr>
          <p:cNvPr id="130" name="Google Shape;130;p28"/>
          <p:cNvSpPr txBox="1"/>
          <p:nvPr/>
        </p:nvSpPr>
        <p:spPr>
          <a:xfrm>
            <a:off x="517775" y="4004900"/>
            <a:ext cx="62922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Example: </a:t>
            </a:r>
            <a:r>
              <a:rPr b="0" i="0" lang="en" sz="1400" u="none" cap="none" strike="noStrike">
                <a:solidFill>
                  <a:srgbClr val="FEC14F"/>
                </a:solidFill>
                <a:latin typeface="Proxima Nova"/>
                <a:ea typeface="Proxima Nova"/>
                <a:cs typeface="Proxima Nova"/>
                <a:sym typeface="Proxima Nova"/>
              </a:rPr>
              <a:t>&lt;script</a:t>
            </a:r>
            <a:r>
              <a:rPr b="0" i="0" lang="en" sz="1400" u="none" cap="none" strike="noStrike">
                <a:solidFill>
                  <a:srgbClr val="09507C"/>
                </a:solidFill>
                <a:latin typeface="Proxima Nova"/>
                <a:ea typeface="Proxima Nova"/>
                <a:cs typeface="Proxima Nova"/>
                <a:sym typeface="Proxima Nova"/>
              </a:rPr>
              <a:t> src=”index.js”</a:t>
            </a:r>
            <a:r>
              <a:rPr b="0" i="0" lang="en" sz="1400" u="none" cap="none" strike="noStrike">
                <a:solidFill>
                  <a:srgbClr val="FEC14F"/>
                </a:solidFill>
                <a:latin typeface="Proxima Nova"/>
                <a:ea typeface="Proxima Nova"/>
                <a:cs typeface="Proxima Nova"/>
                <a:sym typeface="Proxima Nova"/>
              </a:rPr>
              <a:t>&gt;&lt;/script&gt;</a:t>
            </a:r>
            <a:endParaRPr b="0" i="0" sz="1400" u="none" cap="none" strike="noStrike">
              <a:solidFill>
                <a:srgbClr val="FEC14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36" name="Google Shape;136;p29"/>
          <p:cNvSpPr txBox="1"/>
          <p:nvPr>
            <p:ph type="title"/>
          </p:nvPr>
        </p:nvSpPr>
        <p:spPr>
          <a:xfrm>
            <a:off x="455359" y="87667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Comparison Operators</a:t>
            </a:r>
            <a:endParaRPr b="0">
              <a:latin typeface="Proxima Nova Semibold"/>
              <a:ea typeface="Proxima Nova Semibold"/>
              <a:cs typeface="Proxima Nova Semibold"/>
              <a:sym typeface="Proxima Nova Semibold"/>
            </a:endParaRPr>
          </a:p>
        </p:txBody>
      </p:sp>
      <p:sp>
        <p:nvSpPr>
          <p:cNvPr id="137" name="Google Shape;137;p29"/>
          <p:cNvSpPr txBox="1"/>
          <p:nvPr>
            <p:ph idx="1" type="body"/>
          </p:nvPr>
        </p:nvSpPr>
        <p:spPr>
          <a:xfrm>
            <a:off x="455350" y="1455650"/>
            <a:ext cx="80298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latin typeface="Proxima Nova"/>
                <a:ea typeface="Proxima Nova"/>
                <a:cs typeface="Proxima Nova"/>
                <a:sym typeface="Proxima Nova"/>
              </a:rPr>
              <a:t>Comparison operators check two values and return a boolean (true or false)</a:t>
            </a:r>
            <a:endParaRPr sz="1400">
              <a:solidFill>
                <a:srgbClr val="FEC14F"/>
              </a:solidFill>
              <a:latin typeface="Proxima Nova"/>
              <a:ea typeface="Proxima Nova"/>
              <a:cs typeface="Proxima Nova"/>
              <a:sym typeface="Proxima Nova"/>
            </a:endParaRPr>
          </a:p>
        </p:txBody>
      </p:sp>
      <p:pic>
        <p:nvPicPr>
          <p:cNvPr id="138" name="Google Shape;138;p29"/>
          <p:cNvPicPr preferRelativeResize="0"/>
          <p:nvPr/>
        </p:nvPicPr>
        <p:blipFill rotWithShape="1">
          <a:blip r:embed="rId3">
            <a:alphaModFix/>
          </a:blip>
          <a:srcRect b="0" l="0" r="0" t="0"/>
          <a:stretch/>
        </p:blipFill>
        <p:spPr>
          <a:xfrm>
            <a:off x="2006825" y="1946600"/>
            <a:ext cx="4772150" cy="2392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389550" y="1730900"/>
            <a:ext cx="5493600" cy="20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When we program, we sometimes want to perform a certain task only if a certain condition is met. If the condition is not met, we want to perform a different task. We can do this by using an </a:t>
            </a:r>
            <a:r>
              <a:rPr lang="en" sz="1800">
                <a:solidFill>
                  <a:srgbClr val="FEC14F"/>
                </a:solidFill>
                <a:latin typeface="Proxima Nova"/>
                <a:ea typeface="Proxima Nova"/>
                <a:cs typeface="Proxima Nova"/>
                <a:sym typeface="Proxima Nova"/>
              </a:rPr>
              <a:t>if</a:t>
            </a:r>
            <a:r>
              <a:rPr lang="en" sz="1800">
                <a:solidFill>
                  <a:srgbClr val="09507C"/>
                </a:solidFill>
                <a:latin typeface="Proxima Nova"/>
                <a:ea typeface="Proxima Nova"/>
                <a:cs typeface="Proxima Nova"/>
                <a:sym typeface="Proxima Nova"/>
              </a:rPr>
              <a:t> and </a:t>
            </a:r>
            <a:r>
              <a:rPr lang="en" sz="1800">
                <a:solidFill>
                  <a:srgbClr val="FEC14F"/>
                </a:solidFill>
                <a:latin typeface="Proxima Nova"/>
                <a:ea typeface="Proxima Nova"/>
                <a:cs typeface="Proxima Nova"/>
                <a:sym typeface="Proxima Nova"/>
              </a:rPr>
              <a:t>else</a:t>
            </a:r>
            <a:r>
              <a:rPr lang="en" sz="1800">
                <a:solidFill>
                  <a:srgbClr val="09507C"/>
                </a:solidFill>
                <a:latin typeface="Proxima Nova"/>
                <a:ea typeface="Proxima Nova"/>
                <a:cs typeface="Proxima Nova"/>
                <a:sym typeface="Proxima Nova"/>
              </a:rPr>
              <a:t> statement.</a:t>
            </a:r>
            <a:endParaRPr b="1" sz="1800">
              <a:solidFill>
                <a:srgbClr val="0079C0"/>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2D3B45"/>
              </a:solidFill>
              <a:latin typeface="Proxima Nova Semibold"/>
              <a:ea typeface="Proxima Nova Semibold"/>
              <a:cs typeface="Proxima Nova Semibold"/>
              <a:sym typeface="Proxima Nova Semibold"/>
            </a:endParaRPr>
          </a:p>
        </p:txBody>
      </p:sp>
      <p:sp>
        <p:nvSpPr>
          <p:cNvPr id="144" name="Google Shape;144;p30"/>
          <p:cNvSpPr txBox="1"/>
          <p:nvPr>
            <p:ph idx="1" type="body"/>
          </p:nvPr>
        </p:nvSpPr>
        <p:spPr>
          <a:xfrm>
            <a:off x="6018400" y="1588950"/>
            <a:ext cx="2658300" cy="25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FEC14F"/>
                </a:solidFill>
                <a:latin typeface="Proxima Nova"/>
                <a:ea typeface="Proxima Nova"/>
                <a:cs typeface="Proxima Nova"/>
                <a:sym typeface="Proxima Nova"/>
              </a:rPr>
              <a:t>Example</a:t>
            </a:r>
            <a:endParaRPr b="1" sz="1200" u="sng">
              <a:solidFill>
                <a:srgbClr val="FEC14F"/>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let condition = 10;</a:t>
            </a:r>
            <a:endParaRPr sz="12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If (condition == 10)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console.log(“This is true”);</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else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console.log(“This is false”);</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This will console log “This is true”</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09507C"/>
              </a:solidFill>
              <a:latin typeface="Proxima Nova Semibold"/>
              <a:ea typeface="Proxima Nova Semibold"/>
              <a:cs typeface="Proxima Nova Semibold"/>
              <a:sym typeface="Proxima Nova Semibold"/>
            </a:endParaRPr>
          </a:p>
        </p:txBody>
      </p:sp>
      <p:sp>
        <p:nvSpPr>
          <p:cNvPr id="145" name="Google Shape;145;p30"/>
          <p:cNvSpPr txBox="1"/>
          <p:nvPr>
            <p:ph type="title"/>
          </p:nvPr>
        </p:nvSpPr>
        <p:spPr>
          <a:xfrm>
            <a:off x="311700" y="73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Conditionals if/else</a:t>
            </a:r>
            <a:endParaRPr b="0">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389550" y="1906825"/>
            <a:ext cx="4764600" cy="20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Sometimes we might need to check for multiple conditions. For this we can use an </a:t>
            </a:r>
            <a:r>
              <a:rPr lang="en" sz="1800">
                <a:solidFill>
                  <a:srgbClr val="FEC14F"/>
                </a:solidFill>
                <a:latin typeface="Proxima Nova"/>
                <a:ea typeface="Proxima Nova"/>
                <a:cs typeface="Proxima Nova"/>
                <a:sym typeface="Proxima Nova"/>
              </a:rPr>
              <a:t>else if</a:t>
            </a:r>
            <a:r>
              <a:rPr lang="en" sz="1800">
                <a:solidFill>
                  <a:srgbClr val="09507C"/>
                </a:solidFill>
                <a:latin typeface="Proxima Nova"/>
                <a:ea typeface="Proxima Nova"/>
                <a:cs typeface="Proxima Nova"/>
                <a:sym typeface="Proxima Nova"/>
              </a:rPr>
              <a:t> statement in order to add more conditions.</a:t>
            </a:r>
            <a:endParaRPr b="1" sz="18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2D3B45"/>
              </a:solidFill>
              <a:latin typeface="Proxima Nova Semibold"/>
              <a:ea typeface="Proxima Nova Semibold"/>
              <a:cs typeface="Proxima Nova Semibold"/>
              <a:sym typeface="Proxima Nova Semibold"/>
            </a:endParaRPr>
          </a:p>
        </p:txBody>
      </p:sp>
      <p:sp>
        <p:nvSpPr>
          <p:cNvPr id="151" name="Google Shape;151;p31"/>
          <p:cNvSpPr txBox="1"/>
          <p:nvPr>
            <p:ph idx="1" type="body"/>
          </p:nvPr>
        </p:nvSpPr>
        <p:spPr>
          <a:xfrm>
            <a:off x="5883850" y="1374000"/>
            <a:ext cx="2658300" cy="299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FEC14F"/>
                </a:solidFill>
                <a:latin typeface="Proxima Nova"/>
                <a:ea typeface="Proxima Nova"/>
                <a:cs typeface="Proxima Nova"/>
                <a:sym typeface="Proxima Nova"/>
              </a:rPr>
              <a:t>Example</a:t>
            </a:r>
            <a:endParaRPr b="1" sz="1200" u="sng">
              <a:solidFill>
                <a:srgbClr val="FEC14F"/>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let condition = 10;</a:t>
            </a:r>
            <a:endParaRPr sz="12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If (condition == 5)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console.log(“Condition is 5”);</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else if (condition == 10)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console.log(“Condition is 10”);</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else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console.log(“This is false”);</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This will console log “Condition is 10”</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09507C"/>
              </a:solidFill>
              <a:latin typeface="Proxima Nova Semibold"/>
              <a:ea typeface="Proxima Nova Semibold"/>
              <a:cs typeface="Proxima Nova Semibold"/>
              <a:sym typeface="Proxima Nova Semibold"/>
            </a:endParaRPr>
          </a:p>
        </p:txBody>
      </p:sp>
      <p:sp>
        <p:nvSpPr>
          <p:cNvPr id="152" name="Google Shape;152;p31"/>
          <p:cNvSpPr txBox="1"/>
          <p:nvPr>
            <p:ph type="title"/>
          </p:nvPr>
        </p:nvSpPr>
        <p:spPr>
          <a:xfrm>
            <a:off x="311700" y="73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Conditionals else if</a:t>
            </a:r>
            <a:endParaRPr b="0">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58" name="Google Shape;158;p32"/>
          <p:cNvSpPr txBox="1"/>
          <p:nvPr/>
        </p:nvSpPr>
        <p:spPr>
          <a:xfrm>
            <a:off x="389550" y="694300"/>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Functions</a:t>
            </a:r>
            <a:endParaRPr b="1" i="0" sz="2400" u="none" cap="none" strike="noStrike">
              <a:solidFill>
                <a:srgbClr val="0079C0"/>
              </a:solidFill>
              <a:latin typeface="Proxima Nova"/>
              <a:ea typeface="Proxima Nova"/>
              <a:cs typeface="Proxima Nova"/>
              <a:sym typeface="Proxima Nova"/>
            </a:endParaRPr>
          </a:p>
        </p:txBody>
      </p:sp>
      <p:sp>
        <p:nvSpPr>
          <p:cNvPr id="159" name="Google Shape;159;p32"/>
          <p:cNvSpPr txBox="1"/>
          <p:nvPr/>
        </p:nvSpPr>
        <p:spPr>
          <a:xfrm>
            <a:off x="321000" y="1491100"/>
            <a:ext cx="8502000" cy="245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Functions are blocks of organized, reusable code, that is used to perform a single, related action.</a:t>
            </a:r>
            <a:endParaRPr b="0" i="0" sz="18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800"/>
              <a:buFont typeface="Arial"/>
              <a:buNone/>
            </a:pPr>
            <a:r>
              <a:t/>
            </a:r>
            <a:endParaRPr b="0" i="0" sz="18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As you already know, Javascript gives you many built-in functions like console.log(), etc. but you can also create your own functions. These functions are called </a:t>
            </a:r>
            <a:r>
              <a:rPr b="0" i="1" lang="en" sz="1800" u="none" cap="none" strike="noStrike">
                <a:solidFill>
                  <a:srgbClr val="09507C"/>
                </a:solidFill>
                <a:latin typeface="Proxima Nova"/>
                <a:ea typeface="Proxima Nova"/>
                <a:cs typeface="Proxima Nova"/>
                <a:sym typeface="Proxima Nova"/>
              </a:rPr>
              <a:t>user-defined functions.</a:t>
            </a:r>
            <a:endParaRPr b="0" i="1" sz="18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1000"/>
              </a:spcAft>
              <a:buClr>
                <a:srgbClr val="000000"/>
              </a:buClr>
              <a:buSzPts val="1200"/>
              <a:buFont typeface="Arial"/>
              <a:buNone/>
            </a:pPr>
            <a:r>
              <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65" name="Google Shape;165;p33"/>
          <p:cNvSpPr txBox="1"/>
          <p:nvPr/>
        </p:nvSpPr>
        <p:spPr>
          <a:xfrm>
            <a:off x="372850" y="528700"/>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Defining a Function</a:t>
            </a:r>
            <a:endParaRPr b="1" i="0" sz="2400" u="none" cap="none" strike="noStrike">
              <a:solidFill>
                <a:srgbClr val="0079C0"/>
              </a:solidFill>
              <a:latin typeface="Proxima Nova"/>
              <a:ea typeface="Proxima Nova"/>
              <a:cs typeface="Proxima Nova"/>
              <a:sym typeface="Proxima Nova"/>
            </a:endParaRPr>
          </a:p>
        </p:txBody>
      </p:sp>
      <p:sp>
        <p:nvSpPr>
          <p:cNvPr id="166" name="Google Shape;166;p33"/>
          <p:cNvSpPr txBox="1"/>
          <p:nvPr/>
        </p:nvSpPr>
        <p:spPr>
          <a:xfrm>
            <a:off x="124175" y="1404525"/>
            <a:ext cx="6064800" cy="286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You can define functions to provide the required functionality. Here are simple rules to define a function in Javascript.</a:t>
            </a:r>
            <a:endParaRPr b="0" i="0" sz="1200" u="none" cap="none" strike="noStrike">
              <a:solidFill>
                <a:srgbClr val="09507C"/>
              </a:solidFill>
              <a:latin typeface="Proxima Nova"/>
              <a:ea typeface="Proxima Nova"/>
              <a:cs typeface="Proxima Nova"/>
              <a:sym typeface="Proxima Nova"/>
            </a:endParaRPr>
          </a:p>
          <a:p>
            <a:pPr indent="-304800" lvl="0" marL="1079500" marR="0" rtl="0" algn="l">
              <a:lnSpc>
                <a:spcPct val="115000"/>
              </a:lnSpc>
              <a:spcBef>
                <a:spcPts val="900"/>
              </a:spcBef>
              <a:spcAft>
                <a:spcPts val="0"/>
              </a:spcAft>
              <a:buClr>
                <a:srgbClr val="09507C"/>
              </a:buClr>
              <a:buSzPts val="1200"/>
              <a:buFont typeface="Proxima Nova"/>
              <a:buChar char="●"/>
            </a:pPr>
            <a:r>
              <a:rPr b="0" i="0" lang="en" sz="1200" u="none" cap="none" strike="noStrike">
                <a:solidFill>
                  <a:srgbClr val="09507C"/>
                </a:solidFill>
                <a:latin typeface="Proxima Nova"/>
                <a:ea typeface="Proxima Nova"/>
                <a:cs typeface="Proxima Nova"/>
                <a:sym typeface="Proxima Nova"/>
              </a:rPr>
              <a:t>Function blocks begin with the keyword let or const followed by the function name, an equals sign </a:t>
            </a:r>
            <a:r>
              <a:rPr b="0" i="0" lang="en" sz="1200" u="none" cap="none" strike="noStrike">
                <a:solidFill>
                  <a:srgbClr val="FEC14F"/>
                </a:solidFill>
                <a:latin typeface="Proxima Nova"/>
                <a:ea typeface="Proxima Nova"/>
                <a:cs typeface="Proxima Nova"/>
                <a:sym typeface="Proxima Nova"/>
              </a:rPr>
              <a:t>=</a:t>
            </a:r>
            <a:r>
              <a:rPr b="0" i="0" lang="en" sz="1200" u="none" cap="none" strike="noStrike">
                <a:solidFill>
                  <a:srgbClr val="09507C"/>
                </a:solidFill>
                <a:latin typeface="Proxima Nova"/>
                <a:ea typeface="Proxima Nova"/>
                <a:cs typeface="Proxima Nova"/>
                <a:sym typeface="Proxima Nova"/>
              </a:rPr>
              <a:t> , parentheses </a:t>
            </a: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 an arrow </a:t>
            </a:r>
            <a:r>
              <a:rPr b="0" i="0" lang="en" sz="1200" u="none" cap="none" strike="noStrike">
                <a:solidFill>
                  <a:srgbClr val="FEC14F"/>
                </a:solidFill>
                <a:latin typeface="Proxima Nova"/>
                <a:ea typeface="Proxima Nova"/>
                <a:cs typeface="Proxima Nova"/>
                <a:sym typeface="Proxima Nova"/>
              </a:rPr>
              <a:t>=&gt; </a:t>
            </a:r>
            <a:r>
              <a:rPr b="0" i="0" lang="en" sz="1200" u="none" cap="none" strike="noStrike">
                <a:solidFill>
                  <a:srgbClr val="09507C"/>
                </a:solidFill>
                <a:latin typeface="Proxima Nova"/>
                <a:ea typeface="Proxima Nova"/>
                <a:cs typeface="Proxima Nova"/>
                <a:sym typeface="Proxima Nova"/>
              </a:rPr>
              <a:t>and curly braces </a:t>
            </a:r>
            <a:r>
              <a:rPr b="0" i="0" lang="en" sz="1200" u="none" cap="none" strike="noStrike">
                <a:solidFill>
                  <a:srgbClr val="FEC14F"/>
                </a:solidFill>
                <a:latin typeface="Proxima Nova"/>
                <a:ea typeface="Proxima Nova"/>
                <a:cs typeface="Proxima Nova"/>
                <a:sym typeface="Proxima Nova"/>
              </a:rPr>
              <a:t>{ }</a:t>
            </a:r>
            <a:endParaRPr b="0" i="0" sz="1200" u="none" cap="none" strike="noStrike">
              <a:solidFill>
                <a:srgbClr val="FEC14F"/>
              </a:solidFill>
              <a:latin typeface="Proxima Nova"/>
              <a:ea typeface="Proxima Nova"/>
              <a:cs typeface="Proxima Nova"/>
              <a:sym typeface="Proxima Nova"/>
            </a:endParaRPr>
          </a:p>
          <a:p>
            <a:pPr indent="-304800" lvl="0" marL="10795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09507C"/>
                </a:solidFill>
                <a:latin typeface="Proxima Nova"/>
                <a:ea typeface="Proxima Nova"/>
                <a:cs typeface="Proxima Nova"/>
                <a:sym typeface="Proxima Nova"/>
              </a:rPr>
              <a:t>Any input parameters or arguments should be placed within these parentheses. You can also define parameters inside these parentheses. </a:t>
            </a:r>
            <a:endParaRPr b="0" i="0" sz="1200" u="none" cap="none" strike="noStrike">
              <a:solidFill>
                <a:srgbClr val="09507C"/>
              </a:solidFill>
              <a:latin typeface="Proxima Nova"/>
              <a:ea typeface="Proxima Nova"/>
              <a:cs typeface="Proxima Nova"/>
              <a:sym typeface="Proxima Nova"/>
            </a:endParaRPr>
          </a:p>
          <a:p>
            <a:pPr indent="-304800" lvl="0" marL="1079500" marR="0" rtl="0" algn="l">
              <a:lnSpc>
                <a:spcPct val="115000"/>
              </a:lnSpc>
              <a:spcBef>
                <a:spcPts val="1000"/>
              </a:spcBef>
              <a:spcAft>
                <a:spcPts val="0"/>
              </a:spcAft>
              <a:buClr>
                <a:srgbClr val="09507C"/>
              </a:buClr>
              <a:buSzPts val="1200"/>
              <a:buFont typeface="Proxima Nova"/>
              <a:buChar char="●"/>
            </a:pPr>
            <a:r>
              <a:rPr b="0" i="0" lang="en" sz="1200" u="none" cap="none" strike="noStrike">
                <a:solidFill>
                  <a:srgbClr val="09507C"/>
                </a:solidFill>
                <a:latin typeface="Proxima Nova"/>
                <a:ea typeface="Proxima Nova"/>
                <a:cs typeface="Proxima Nova"/>
                <a:sym typeface="Proxima Nova"/>
              </a:rPr>
              <a:t>The statement </a:t>
            </a:r>
            <a:r>
              <a:rPr b="0" i="0" lang="en" sz="1200" u="none" cap="none" strike="noStrike">
                <a:solidFill>
                  <a:srgbClr val="FEC14F"/>
                </a:solidFill>
                <a:latin typeface="Proxima Nova"/>
                <a:ea typeface="Proxima Nova"/>
                <a:cs typeface="Proxima Nova"/>
                <a:sym typeface="Proxima Nova"/>
              </a:rPr>
              <a:t>return</a:t>
            </a:r>
            <a:r>
              <a:rPr b="0" i="0" lang="en" sz="1200" u="none" cap="none" strike="noStrike">
                <a:solidFill>
                  <a:srgbClr val="09507C"/>
                </a:solidFill>
                <a:latin typeface="Proxima Nova"/>
                <a:ea typeface="Proxima Nova"/>
                <a:cs typeface="Proxima Nova"/>
                <a:sym typeface="Proxima Nova"/>
              </a:rPr>
              <a:t> exits a function and can return a value.</a:t>
            </a:r>
            <a:endParaRPr b="0" i="0" sz="1200" u="none" cap="none" strike="noStrike">
              <a:solidFill>
                <a:srgbClr val="09507C"/>
              </a:solidFill>
              <a:latin typeface="Proxima Nova"/>
              <a:ea typeface="Proxima Nova"/>
              <a:cs typeface="Proxima Nova"/>
              <a:sym typeface="Proxima Nova"/>
            </a:endParaRPr>
          </a:p>
        </p:txBody>
      </p:sp>
      <p:sp>
        <p:nvSpPr>
          <p:cNvPr id="167" name="Google Shape;167;p33"/>
          <p:cNvSpPr txBox="1"/>
          <p:nvPr>
            <p:ph idx="1" type="body"/>
          </p:nvPr>
        </p:nvSpPr>
        <p:spPr>
          <a:xfrm>
            <a:off x="6317650" y="2012025"/>
            <a:ext cx="2658300" cy="199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FEC14F"/>
                </a:solidFill>
                <a:latin typeface="Proxima Nova"/>
                <a:ea typeface="Proxima Nova"/>
                <a:cs typeface="Proxima Nova"/>
                <a:sym typeface="Proxima Nova"/>
              </a:rPr>
              <a:t>Example</a:t>
            </a:r>
            <a:endParaRPr sz="12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200">
                <a:latin typeface="Proxima Nova"/>
                <a:ea typeface="Proxima Nova"/>
                <a:cs typeface="Proxima Nova"/>
                <a:sym typeface="Proxima Nova"/>
              </a:rPr>
              <a:t>const greeting =</a:t>
            </a:r>
            <a:r>
              <a:rPr lang="en" sz="1200">
                <a:solidFill>
                  <a:srgbClr val="09507C"/>
                </a:solidFill>
                <a:latin typeface="Proxima Nova"/>
                <a:ea typeface="Proxima Nova"/>
                <a:cs typeface="Proxima Nova"/>
                <a:sym typeface="Proxima Nova"/>
              </a:rPr>
              <a:t> ( ) =&gt; {</a:t>
            </a:r>
            <a:endParaRPr sz="12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r>
              <a:rPr lang="en" sz="1200">
                <a:latin typeface="Proxima Nova"/>
                <a:ea typeface="Proxima Nova"/>
                <a:cs typeface="Proxima Nova"/>
                <a:sym typeface="Proxima Nova"/>
              </a:rPr>
              <a:t>return “Hello”</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latin typeface="Proxima Nova"/>
                <a:ea typeface="Proxima Nova"/>
                <a:cs typeface="Proxima Nova"/>
                <a:sym typeface="Proxima Nova"/>
              </a:rPr>
              <a:t>This function returns the string “Hello”</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800"/>
              <a:buNone/>
            </a:pPr>
            <a:r>
              <a:t/>
            </a:r>
            <a:endParaRPr sz="2400">
              <a:solidFill>
                <a:srgbClr val="09507C"/>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