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roxima Nova"/>
      <p:regular r:id="rId30"/>
      <p:bold r:id="rId31"/>
      <p:italic r:id="rId32"/>
      <p:boldItalic r:id="rId33"/>
    </p:embeddedFont>
    <p:embeddedFont>
      <p:font typeface="Lato"/>
      <p:regular r:id="rId34"/>
      <p:bold r:id="rId35"/>
      <p:italic r:id="rId36"/>
      <p:boldItalic r:id="rId37"/>
    </p:embeddedFont>
    <p:embeddedFont>
      <p:font typeface="Proxima Nova Semibold"/>
      <p:regular r:id="rId38"/>
      <p:bold r:id="rId39"/>
      <p:boldItalic r:id="rId40"/>
    </p:embeddedFont>
    <p:embeddedFont>
      <p:font typeface="Roboto Ligh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Semibold-boldItalic.fntdata"/><Relationship Id="rId20" Type="http://schemas.openxmlformats.org/officeDocument/2006/relationships/slide" Target="slides/slide14.xml"/><Relationship Id="rId42" Type="http://schemas.openxmlformats.org/officeDocument/2006/relationships/font" Target="fonts/RobotoLight-bold.fntdata"/><Relationship Id="rId41" Type="http://schemas.openxmlformats.org/officeDocument/2006/relationships/font" Target="fonts/RobotoLight-regular.fntdata"/><Relationship Id="rId22" Type="http://schemas.openxmlformats.org/officeDocument/2006/relationships/slide" Target="slides/slide16.xml"/><Relationship Id="rId44" Type="http://schemas.openxmlformats.org/officeDocument/2006/relationships/font" Target="fonts/RobotoLight-boldItalic.fntdata"/><Relationship Id="rId21" Type="http://schemas.openxmlformats.org/officeDocument/2006/relationships/slide" Target="slides/slide15.xml"/><Relationship Id="rId43" Type="http://schemas.openxmlformats.org/officeDocument/2006/relationships/font" Target="fonts/RobotoLight-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5.xml"/><Relationship Id="rId33" Type="http://schemas.openxmlformats.org/officeDocument/2006/relationships/font" Target="fonts/ProximaNova-boldItalic.fntdata"/><Relationship Id="rId10" Type="http://schemas.openxmlformats.org/officeDocument/2006/relationships/slide" Target="slides/slide4.xml"/><Relationship Id="rId32" Type="http://schemas.openxmlformats.org/officeDocument/2006/relationships/font" Target="fonts/ProximaNova-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39" Type="http://schemas.openxmlformats.org/officeDocument/2006/relationships/font" Target="fonts/ProximaNovaSemibold-bold.fntdata"/><Relationship Id="rId16" Type="http://schemas.openxmlformats.org/officeDocument/2006/relationships/slide" Target="slides/slide10.xml"/><Relationship Id="rId38" Type="http://schemas.openxmlformats.org/officeDocument/2006/relationships/font" Target="fonts/ProximaNovaSemibol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5" name="Shape 55"/>
        <p:cNvGrpSpPr/>
        <p:nvPr/>
      </p:nvGrpSpPr>
      <p:grpSpPr>
        <a:xfrm>
          <a:off x="0" y="0"/>
          <a:ext cx="0" cy="0"/>
          <a:chOff x="0" y="0"/>
          <a:chExt cx="0" cy="0"/>
        </a:xfrm>
      </p:grpSpPr>
      <p:sp>
        <p:nvSpPr>
          <p:cNvPr id="56" name="Google Shape;56;p14"/>
          <p:cNvSpPr txBox="1"/>
          <p:nvPr>
            <p:ph type="title"/>
          </p:nvPr>
        </p:nvSpPr>
        <p:spPr>
          <a:xfrm>
            <a:off x="311700" y="148000"/>
            <a:ext cx="8520600" cy="393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0079C0"/>
              </a:buClr>
              <a:buSzPts val="2400"/>
              <a:buNone/>
              <a:defRPr b="1" sz="2400">
                <a:solidFill>
                  <a:srgbClr val="0079C0"/>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7" name="Google Shape;57;p14"/>
          <p:cNvSpPr txBox="1"/>
          <p:nvPr>
            <p:ph idx="1" type="body"/>
          </p:nvPr>
        </p:nvSpPr>
        <p:spPr>
          <a:xfrm>
            <a:off x="311700" y="970375"/>
            <a:ext cx="8520600" cy="34641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09507C"/>
              </a:buClr>
              <a:buSzPts val="1800"/>
              <a:buChar char="●"/>
              <a:defRPr>
                <a:solidFill>
                  <a:srgbClr val="09507C"/>
                </a:solidFill>
              </a:defRPr>
            </a:lvl1pPr>
            <a:lvl2pPr indent="-317500" lvl="1" marL="914400" algn="l">
              <a:lnSpc>
                <a:spcPct val="115000"/>
              </a:lnSpc>
              <a:spcBef>
                <a:spcPts val="1600"/>
              </a:spcBef>
              <a:spcAft>
                <a:spcPts val="0"/>
              </a:spcAft>
              <a:buClr>
                <a:srgbClr val="09507C"/>
              </a:buClr>
              <a:buSzPts val="1400"/>
              <a:buChar char="○"/>
              <a:defRPr>
                <a:solidFill>
                  <a:srgbClr val="09507C"/>
                </a:solidFill>
              </a:defRPr>
            </a:lvl2pPr>
            <a:lvl3pPr indent="-317500" lvl="2" marL="1371600" algn="l">
              <a:lnSpc>
                <a:spcPct val="115000"/>
              </a:lnSpc>
              <a:spcBef>
                <a:spcPts val="1600"/>
              </a:spcBef>
              <a:spcAft>
                <a:spcPts val="0"/>
              </a:spcAft>
              <a:buClr>
                <a:srgbClr val="09507C"/>
              </a:buClr>
              <a:buSzPts val="1400"/>
              <a:buChar char="■"/>
              <a:defRPr>
                <a:solidFill>
                  <a:srgbClr val="09507C"/>
                </a:solidFill>
              </a:defRPr>
            </a:lvl3pPr>
            <a:lvl4pPr indent="-317500" lvl="3" marL="1828800" algn="l">
              <a:lnSpc>
                <a:spcPct val="115000"/>
              </a:lnSpc>
              <a:spcBef>
                <a:spcPts val="1600"/>
              </a:spcBef>
              <a:spcAft>
                <a:spcPts val="0"/>
              </a:spcAft>
              <a:buClr>
                <a:srgbClr val="09507C"/>
              </a:buClr>
              <a:buSzPts val="1400"/>
              <a:buChar char="●"/>
              <a:defRPr>
                <a:solidFill>
                  <a:srgbClr val="09507C"/>
                </a:solidFill>
              </a:defRPr>
            </a:lvl4pPr>
            <a:lvl5pPr indent="-317500" lvl="4" marL="2286000" algn="l">
              <a:lnSpc>
                <a:spcPct val="115000"/>
              </a:lnSpc>
              <a:spcBef>
                <a:spcPts val="1600"/>
              </a:spcBef>
              <a:spcAft>
                <a:spcPts val="0"/>
              </a:spcAft>
              <a:buClr>
                <a:srgbClr val="09507C"/>
              </a:buClr>
              <a:buSzPts val="1400"/>
              <a:buChar char="○"/>
              <a:defRPr>
                <a:solidFill>
                  <a:srgbClr val="09507C"/>
                </a:solidFill>
              </a:defRPr>
            </a:lvl5pPr>
            <a:lvl6pPr indent="-317500" lvl="5" marL="2743200" algn="l">
              <a:lnSpc>
                <a:spcPct val="115000"/>
              </a:lnSpc>
              <a:spcBef>
                <a:spcPts val="1600"/>
              </a:spcBef>
              <a:spcAft>
                <a:spcPts val="0"/>
              </a:spcAft>
              <a:buClr>
                <a:srgbClr val="09507C"/>
              </a:buClr>
              <a:buSzPts val="1400"/>
              <a:buChar char="■"/>
              <a:defRPr>
                <a:solidFill>
                  <a:srgbClr val="09507C"/>
                </a:solidFill>
              </a:defRPr>
            </a:lvl6pPr>
            <a:lvl7pPr indent="-317500" lvl="6" marL="3200400" algn="l">
              <a:lnSpc>
                <a:spcPct val="115000"/>
              </a:lnSpc>
              <a:spcBef>
                <a:spcPts val="1600"/>
              </a:spcBef>
              <a:spcAft>
                <a:spcPts val="0"/>
              </a:spcAft>
              <a:buClr>
                <a:srgbClr val="09507C"/>
              </a:buClr>
              <a:buSzPts val="1400"/>
              <a:buChar char="●"/>
              <a:defRPr>
                <a:solidFill>
                  <a:srgbClr val="09507C"/>
                </a:solidFill>
              </a:defRPr>
            </a:lvl7pPr>
            <a:lvl8pPr indent="-317500" lvl="7" marL="3657600" algn="l">
              <a:lnSpc>
                <a:spcPct val="115000"/>
              </a:lnSpc>
              <a:spcBef>
                <a:spcPts val="1600"/>
              </a:spcBef>
              <a:spcAft>
                <a:spcPts val="0"/>
              </a:spcAft>
              <a:buClr>
                <a:srgbClr val="09507C"/>
              </a:buClr>
              <a:buSzPts val="1400"/>
              <a:buChar char="○"/>
              <a:defRPr>
                <a:solidFill>
                  <a:srgbClr val="09507C"/>
                </a:solidFill>
              </a:defRPr>
            </a:lvl8pPr>
            <a:lvl9pPr indent="-317500" lvl="8" marL="4114800" algn="l">
              <a:lnSpc>
                <a:spcPct val="115000"/>
              </a:lnSpc>
              <a:spcBef>
                <a:spcPts val="1600"/>
              </a:spcBef>
              <a:spcAft>
                <a:spcPts val="1600"/>
              </a:spcAft>
              <a:buClr>
                <a:srgbClr val="09507C"/>
              </a:buClr>
              <a:buSzPts val="1400"/>
              <a:buChar char="■"/>
              <a:defRPr>
                <a:solidFill>
                  <a:srgbClr val="09507C"/>
                </a:solidFill>
              </a:defRPr>
            </a:lvl9pPr>
          </a:lstStyle>
          <a:p/>
        </p:txBody>
      </p:sp>
      <p:sp>
        <p:nvSpPr>
          <p:cNvPr id="58" name="Google Shape;58;p14"/>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9" name="Shape 59"/>
        <p:cNvGrpSpPr/>
        <p:nvPr/>
      </p:nvGrpSpPr>
      <p:grpSpPr>
        <a:xfrm>
          <a:off x="0" y="0"/>
          <a:ext cx="0" cy="0"/>
          <a:chOff x="0" y="0"/>
          <a:chExt cx="0" cy="0"/>
        </a:xfrm>
      </p:grpSpPr>
      <p:sp>
        <p:nvSpPr>
          <p:cNvPr id="60" name="Google Shape;6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2" name="Google Shape;62;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3" name="Google Shape;6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4" name="Shape 64"/>
        <p:cNvGrpSpPr/>
        <p:nvPr/>
      </p:nvGrpSpPr>
      <p:grpSpPr>
        <a:xfrm>
          <a:off x="0" y="0"/>
          <a:ext cx="0" cy="0"/>
          <a:chOff x="0" y="0"/>
          <a:chExt cx="0" cy="0"/>
        </a:xfrm>
      </p:grpSpPr>
      <p:sp>
        <p:nvSpPr>
          <p:cNvPr id="65" name="Google Shape;65;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6" name="Google Shape;66;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7" name="Google Shape;67;p16"/>
          <p:cNvSpPr txBox="1"/>
          <p:nvPr>
            <p:ph idx="12" type="sldNum"/>
          </p:nvPr>
        </p:nvSpPr>
        <p:spPr>
          <a:xfrm>
            <a:off x="8472458" y="45108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0" name="Google Shape;7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6" name="Google Shape;76;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0" name="Google Shape;8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4" name="Google Shape;84;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5" name="Google Shape;85;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6" name="Google Shape;8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9" name="Google Shape;8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2" name="Google Shape;92;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3" name="Google Shape;9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p:nvPr/>
        </p:nvSpPr>
        <p:spPr>
          <a:xfrm rot="10800000">
            <a:off x="8593900" y="4754350"/>
            <a:ext cx="284750" cy="389150"/>
          </a:xfrm>
          <a:prstGeom prst="flowChartOffpageConnector">
            <a:avLst/>
          </a:prstGeom>
          <a:solidFill>
            <a:srgbClr val="E984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s://www.programiz.com/python-programming/string" TargetMode="External"/><Relationship Id="rId4" Type="http://schemas.openxmlformats.org/officeDocument/2006/relationships/hyperlink" Target="https://www.programiz.com/python-programming/number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s://www.programiz.com/python-programming/for-loop" TargetMode="External"/><Relationship Id="rId4" Type="http://schemas.openxmlformats.org/officeDocument/2006/relationships/hyperlink" Target="https://www.programiz.com/python-programming/while-loo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hyperlink" Target="https://developer.mozilla.org/en-US/docs/Web/JavaScript/Reference/statements/fo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hyperlink" Target="https://developer.mozilla.org/en-US/docs/Web/JavaScript/Reference/statements/fo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a:latin typeface="Roboto Light"/>
              <a:ea typeface="Roboto Light"/>
              <a:cs typeface="Roboto Light"/>
              <a:sym typeface="Roboto Light"/>
            </a:endParaRPr>
          </a:p>
        </p:txBody>
      </p:sp>
      <p:sp>
        <p:nvSpPr>
          <p:cNvPr id="101" name="Google Shape;101;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
        <p:nvSpPr>
          <p:cNvPr id="102" name="Google Shape;102;p25"/>
          <p:cNvSpPr/>
          <p:nvPr/>
        </p:nvSpPr>
        <p:spPr>
          <a:xfrm>
            <a:off x="0" y="490000"/>
            <a:ext cx="9144000" cy="4658700"/>
          </a:xfrm>
          <a:prstGeom prst="rect">
            <a:avLst/>
          </a:prstGeom>
          <a:solidFill>
            <a:srgbClr val="0079C0"/>
          </a:solidFill>
          <a:ln cap="flat" cmpd="sng" w="9525">
            <a:solidFill>
              <a:srgbClr val="FEC1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3" name="Google Shape;103;p25"/>
          <p:cNvPicPr preferRelativeResize="0"/>
          <p:nvPr/>
        </p:nvPicPr>
        <p:blipFill rotWithShape="1">
          <a:blip r:embed="rId3">
            <a:alphaModFix/>
          </a:blip>
          <a:srcRect b="0" l="0" r="0" t="0"/>
          <a:stretch/>
        </p:blipFill>
        <p:spPr>
          <a:xfrm>
            <a:off x="6731600" y="0"/>
            <a:ext cx="2412401" cy="490000"/>
          </a:xfrm>
          <a:prstGeom prst="rect">
            <a:avLst/>
          </a:prstGeom>
          <a:noFill/>
          <a:ln>
            <a:noFill/>
          </a:ln>
        </p:spPr>
      </p:pic>
      <p:sp>
        <p:nvSpPr>
          <p:cNvPr id="104" name="Google Shape;104;p25"/>
          <p:cNvSpPr txBox="1"/>
          <p:nvPr/>
        </p:nvSpPr>
        <p:spPr>
          <a:xfrm>
            <a:off x="113525" y="1964675"/>
            <a:ext cx="7591800" cy="83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F3F3F3"/>
                </a:solidFill>
                <a:latin typeface="Proxima Nova Semibold"/>
                <a:ea typeface="Proxima Nova Semibold"/>
                <a:cs typeface="Proxima Nova Semibold"/>
                <a:sym typeface="Proxima Nova Semibold"/>
              </a:rPr>
              <a:t>Software Engineering </a:t>
            </a:r>
            <a:endParaRPr b="0" i="0" sz="1700" u="none" cap="none" strike="noStrike">
              <a:solidFill>
                <a:srgbClr val="F3F3F3"/>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3F3"/>
              </a:solidFill>
              <a:latin typeface="Proxima Nova Semibold"/>
              <a:ea typeface="Proxima Nova Semibold"/>
              <a:cs typeface="Proxima Nova Semibold"/>
              <a:sym typeface="Proxima Nova Semibold"/>
            </a:endParaRPr>
          </a:p>
        </p:txBody>
      </p:sp>
      <p:sp>
        <p:nvSpPr>
          <p:cNvPr id="105" name="Google Shape;105;p25"/>
          <p:cNvSpPr/>
          <p:nvPr/>
        </p:nvSpPr>
        <p:spPr>
          <a:xfrm>
            <a:off x="260350" y="1855175"/>
            <a:ext cx="795600" cy="109500"/>
          </a:xfrm>
          <a:prstGeom prst="rect">
            <a:avLst/>
          </a:prstGeom>
          <a:solidFill>
            <a:schemeClr val="lt1"/>
          </a:solidFill>
          <a:ln cap="flat" cmpd="sng" w="9525">
            <a:solidFill>
              <a:srgbClr val="FEC1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5"/>
          <p:cNvSpPr txBox="1"/>
          <p:nvPr/>
        </p:nvSpPr>
        <p:spPr>
          <a:xfrm>
            <a:off x="124675" y="2678325"/>
            <a:ext cx="75918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lt1"/>
                </a:solidFill>
                <a:latin typeface="Proxima Nova"/>
                <a:ea typeface="Proxima Nova"/>
                <a:cs typeface="Proxima Nova"/>
                <a:sym typeface="Proxima Nova"/>
              </a:rPr>
              <a:t>Pre-work: Day 4</a:t>
            </a:r>
            <a:endParaRPr b="0" i="0" sz="14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4"/>
          <p:cNvSpPr txBox="1"/>
          <p:nvPr>
            <p:ph type="title"/>
          </p:nvPr>
        </p:nvSpPr>
        <p:spPr>
          <a:xfrm>
            <a:off x="311700" y="578600"/>
            <a:ext cx="8520600" cy="63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SzPts val="2800"/>
              <a:buNone/>
            </a:pPr>
            <a:r>
              <a:rPr lang="en" sz="2400">
                <a:solidFill>
                  <a:srgbClr val="0079C0"/>
                </a:solidFill>
                <a:latin typeface="Proxima Nova Semibold"/>
                <a:ea typeface="Proxima Nova Semibold"/>
                <a:cs typeface="Proxima Nova Semibold"/>
                <a:sym typeface="Proxima Nova Semibold"/>
              </a:rPr>
              <a:t>Console.log()</a:t>
            </a:r>
            <a:endParaRPr b="0">
              <a:solidFill>
                <a:srgbClr val="FEC14F"/>
              </a:solidFill>
              <a:latin typeface="Proxima Nova Semibold"/>
              <a:ea typeface="Proxima Nova Semibold"/>
              <a:cs typeface="Proxima Nova Semibold"/>
              <a:sym typeface="Proxima Nova Semibold"/>
            </a:endParaRPr>
          </a:p>
        </p:txBody>
      </p:sp>
      <p:sp>
        <p:nvSpPr>
          <p:cNvPr id="168" name="Google Shape;168;p34"/>
          <p:cNvSpPr txBox="1"/>
          <p:nvPr/>
        </p:nvSpPr>
        <p:spPr>
          <a:xfrm>
            <a:off x="311700" y="1834350"/>
            <a:ext cx="4299600" cy="241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Console.log() is a function that allows you to print a value to your terminal or the console in your browser. This is something you will utilize over and over when you code.</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To log anything to your terminal you simply add the value inside of the parenthesis.</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You can log any data type.</a:t>
            </a:r>
            <a:endParaRPr b="0" i="0" sz="14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1000"/>
              </a:spcBef>
              <a:spcAft>
                <a:spcPts val="900"/>
              </a:spcAft>
              <a:buClr>
                <a:srgbClr val="000000"/>
              </a:buClr>
              <a:buSzPts val="2400"/>
              <a:buFont typeface="Arial"/>
              <a:buNone/>
            </a:pPr>
            <a:r>
              <a:t/>
            </a:r>
            <a:endParaRPr b="0" i="0" sz="2400" u="none" cap="none" strike="noStrike">
              <a:solidFill>
                <a:srgbClr val="0079C0"/>
              </a:solidFill>
              <a:latin typeface="Proxima Nova"/>
              <a:ea typeface="Proxima Nova"/>
              <a:cs typeface="Proxima Nova"/>
              <a:sym typeface="Proxima Nova"/>
            </a:endParaRPr>
          </a:p>
        </p:txBody>
      </p:sp>
      <p:sp>
        <p:nvSpPr>
          <p:cNvPr id="169" name="Google Shape;169;p34"/>
          <p:cNvSpPr txBox="1"/>
          <p:nvPr/>
        </p:nvSpPr>
        <p:spPr>
          <a:xfrm>
            <a:off x="4844400" y="1933200"/>
            <a:ext cx="4299600" cy="22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n" sz="1400" u="sng" cap="none" strike="noStrike">
                <a:solidFill>
                  <a:srgbClr val="09507C"/>
                </a:solidFill>
                <a:latin typeface="Proxima Nova"/>
                <a:ea typeface="Proxima Nova"/>
                <a:cs typeface="Proxima Nova"/>
                <a:sym typeface="Proxima Nova"/>
              </a:rPr>
              <a:t>Example</a:t>
            </a:r>
            <a:endParaRPr b="1" i="0" sz="1400" u="sng"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chemeClr val="dk1"/>
              </a:buClr>
              <a:buSzPts val="1100"/>
              <a:buFont typeface="Arial"/>
              <a:buNone/>
            </a:pPr>
            <a:r>
              <a:rPr b="0" i="0" lang="en" sz="1400" u="none" cap="none" strike="noStrike">
                <a:solidFill>
                  <a:srgbClr val="FEC14F"/>
                </a:solidFill>
                <a:latin typeface="Proxima Nova"/>
                <a:ea typeface="Proxima Nova"/>
                <a:cs typeface="Proxima Nova"/>
                <a:sym typeface="Proxima Nova"/>
              </a:rPr>
              <a:t>const</a:t>
            </a:r>
            <a:r>
              <a:rPr b="0" i="0" lang="en" sz="1400" u="none" cap="none" strike="noStrike">
                <a:solidFill>
                  <a:srgbClr val="09507C"/>
                </a:solidFill>
                <a:latin typeface="Proxima Nova"/>
                <a:ea typeface="Proxima Nova"/>
                <a:cs typeface="Proxima Nova"/>
                <a:sym typeface="Proxima Nova"/>
              </a:rPr>
              <a:t> hello = “Hello World”;</a:t>
            </a:r>
            <a:endParaRPr b="1" i="0" sz="1400" u="sng"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FEC14F"/>
                </a:solidFill>
                <a:latin typeface="Proxima Nova"/>
                <a:ea typeface="Proxima Nova"/>
                <a:cs typeface="Proxima Nova"/>
                <a:sym typeface="Proxima Nova"/>
              </a:rPr>
              <a:t>console.log(</a:t>
            </a:r>
            <a:r>
              <a:rPr b="0" i="0" lang="en" sz="1400" u="none" cap="none" strike="noStrike">
                <a:solidFill>
                  <a:srgbClr val="09507C"/>
                </a:solidFill>
                <a:latin typeface="Proxima Nova"/>
                <a:ea typeface="Proxima Nova"/>
                <a:cs typeface="Proxima Nova"/>
                <a:sym typeface="Proxima Nova"/>
              </a:rPr>
              <a:t>“I’m logging this string”</a:t>
            </a:r>
            <a:r>
              <a:rPr b="0" i="0" lang="en" sz="1400" u="none" cap="none" strike="noStrike">
                <a:solidFill>
                  <a:srgbClr val="FEC14F"/>
                </a:solidFill>
                <a:latin typeface="Proxima Nova"/>
                <a:ea typeface="Proxima Nova"/>
                <a:cs typeface="Proxima Nova"/>
                <a:sym typeface="Proxima Nova"/>
              </a:rPr>
              <a:t>)</a:t>
            </a:r>
            <a:r>
              <a:rPr b="0" i="0" lang="en" sz="1400" u="none" cap="none" strike="noStrike">
                <a:solidFill>
                  <a:srgbClr val="09507C"/>
                </a:solidFill>
                <a:latin typeface="Proxima Nova"/>
                <a:ea typeface="Proxima Nova"/>
                <a:cs typeface="Proxima Nova"/>
                <a:sym typeface="Proxima Nova"/>
              </a:rPr>
              <a:t>;</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FEC14F"/>
                </a:solidFill>
                <a:latin typeface="Proxima Nova"/>
                <a:ea typeface="Proxima Nova"/>
                <a:cs typeface="Proxima Nova"/>
                <a:sym typeface="Proxima Nova"/>
              </a:rPr>
              <a:t>console.log(</a:t>
            </a:r>
            <a:r>
              <a:rPr b="0" i="0" lang="en" sz="1400" u="none" cap="none" strike="noStrike">
                <a:solidFill>
                  <a:srgbClr val="09507C"/>
                </a:solidFill>
                <a:latin typeface="Proxima Nova"/>
                <a:ea typeface="Proxima Nova"/>
                <a:cs typeface="Proxima Nova"/>
                <a:sym typeface="Proxima Nova"/>
              </a:rPr>
              <a:t>13</a:t>
            </a:r>
            <a:r>
              <a:rPr b="0" i="0" lang="en" sz="1400" u="none" cap="none" strike="noStrike">
                <a:solidFill>
                  <a:srgbClr val="FEC14F"/>
                </a:solidFill>
                <a:latin typeface="Proxima Nova"/>
                <a:ea typeface="Proxima Nova"/>
                <a:cs typeface="Proxima Nova"/>
                <a:sym typeface="Proxima Nova"/>
              </a:rPr>
              <a:t>)</a:t>
            </a:r>
            <a:r>
              <a:rPr b="0" i="0" lang="en" sz="1400" u="none" cap="none" strike="noStrike">
                <a:solidFill>
                  <a:srgbClr val="09507C"/>
                </a:solidFill>
                <a:latin typeface="Proxima Nova"/>
                <a:ea typeface="Proxima Nova"/>
                <a:cs typeface="Proxima Nova"/>
                <a:sym typeface="Proxima Nova"/>
              </a:rPr>
              <a:t>;</a:t>
            </a:r>
            <a:endParaRPr b="0" i="0" sz="1400" u="none" cap="none" strike="noStrike">
              <a:solidFill>
                <a:srgbClr val="FEC14F"/>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FEC14F"/>
                </a:solidFill>
                <a:latin typeface="Proxima Nova"/>
                <a:ea typeface="Proxima Nova"/>
                <a:cs typeface="Proxima Nova"/>
                <a:sym typeface="Proxima Nova"/>
              </a:rPr>
              <a:t>console.log(</a:t>
            </a:r>
            <a:r>
              <a:rPr b="0" i="0" lang="en" sz="1400" u="none" cap="none" strike="noStrike">
                <a:solidFill>
                  <a:srgbClr val="09507C"/>
                </a:solidFill>
                <a:latin typeface="Proxima Nova"/>
                <a:ea typeface="Proxima Nova"/>
                <a:cs typeface="Proxima Nova"/>
                <a:sym typeface="Proxima Nova"/>
              </a:rPr>
              <a:t>hello</a:t>
            </a:r>
            <a:r>
              <a:rPr b="0" i="0" lang="en" sz="1400" u="none" cap="none" strike="noStrike">
                <a:solidFill>
                  <a:srgbClr val="FEC14F"/>
                </a:solidFill>
                <a:latin typeface="Proxima Nova"/>
                <a:ea typeface="Proxima Nova"/>
                <a:cs typeface="Proxima Nova"/>
                <a:sym typeface="Proxima Nova"/>
              </a:rPr>
              <a:t>)	</a:t>
            </a:r>
            <a:r>
              <a:rPr b="0" i="0" lang="en" sz="1400" u="none" cap="none" strike="noStrike">
                <a:solidFill>
                  <a:srgbClr val="09507C"/>
                </a:solidFill>
                <a:latin typeface="Proxima Nova"/>
                <a:ea typeface="Proxima Nova"/>
                <a:cs typeface="Proxima Nova"/>
                <a:sym typeface="Proxima Nova"/>
              </a:rPr>
              <a:t>;</a:t>
            </a:r>
            <a:r>
              <a:rPr b="0" i="0" lang="en" sz="1400" u="none" cap="none" strike="noStrike">
                <a:solidFill>
                  <a:srgbClr val="FEC14F"/>
                </a:solidFill>
                <a:latin typeface="Proxima Nova"/>
                <a:ea typeface="Proxima Nova"/>
                <a:cs typeface="Proxima Nova"/>
                <a:sym typeface="Proxima Nova"/>
              </a:rPr>
              <a:t>  </a:t>
            </a:r>
            <a:r>
              <a:rPr b="0" i="0" lang="en" sz="1400" u="none" cap="none" strike="noStrike">
                <a:solidFill>
                  <a:srgbClr val="09507C"/>
                </a:solidFill>
                <a:latin typeface="Proxima Nova"/>
                <a:ea typeface="Proxima Nova"/>
                <a:cs typeface="Proxima Nova"/>
                <a:sym typeface="Proxima Nova"/>
              </a:rPr>
              <a:t>&lt;-- This will print “Hello World”</a:t>
            </a:r>
            <a:endParaRPr b="0" i="0" sz="14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1000"/>
              </a:spcBef>
              <a:spcAft>
                <a:spcPts val="900"/>
              </a:spcAft>
              <a:buClr>
                <a:srgbClr val="000000"/>
              </a:buClr>
              <a:buSzPts val="2400"/>
              <a:buFont typeface="Arial"/>
              <a:buNone/>
            </a:pPr>
            <a:r>
              <a:t/>
            </a:r>
            <a:endParaRPr b="0" i="0" sz="2400" u="none" cap="none" strike="noStrike">
              <a:solidFill>
                <a:srgbClr val="0079C0"/>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578600"/>
            <a:ext cx="8520600" cy="63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SzPts val="2800"/>
              <a:buNone/>
            </a:pPr>
            <a:r>
              <a:rPr lang="en" sz="2400">
                <a:solidFill>
                  <a:srgbClr val="0079C0"/>
                </a:solidFill>
                <a:latin typeface="Proxima Nova Semibold"/>
                <a:ea typeface="Proxima Nova Semibold"/>
                <a:cs typeface="Proxima Nova Semibold"/>
                <a:sym typeface="Proxima Nova Semibold"/>
              </a:rPr>
              <a:t>Using Javascript in your HTML</a:t>
            </a:r>
            <a:endParaRPr b="0">
              <a:solidFill>
                <a:srgbClr val="FEC14F"/>
              </a:solidFill>
              <a:latin typeface="Proxima Nova Semibold"/>
              <a:ea typeface="Proxima Nova Semibold"/>
              <a:cs typeface="Proxima Nova Semibold"/>
              <a:sym typeface="Proxima Nova Semibold"/>
            </a:endParaRPr>
          </a:p>
        </p:txBody>
      </p:sp>
      <p:sp>
        <p:nvSpPr>
          <p:cNvPr id="175" name="Google Shape;175;p35"/>
          <p:cNvSpPr txBox="1"/>
          <p:nvPr/>
        </p:nvSpPr>
        <p:spPr>
          <a:xfrm>
            <a:off x="311700" y="1834350"/>
            <a:ext cx="4299600" cy="207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In order to use Javascript in your website/app simply add </a:t>
            </a:r>
            <a:r>
              <a:rPr b="0" i="0" lang="en" sz="1400" u="none" cap="none" strike="noStrike">
                <a:solidFill>
                  <a:srgbClr val="FEC14F"/>
                </a:solidFill>
                <a:latin typeface="Proxima Nova"/>
                <a:ea typeface="Proxima Nova"/>
                <a:cs typeface="Proxima Nova"/>
                <a:sym typeface="Proxima Nova"/>
              </a:rPr>
              <a:t>script</a:t>
            </a:r>
            <a:r>
              <a:rPr b="0" i="0" lang="en" sz="1400" u="none" cap="none" strike="noStrike">
                <a:solidFill>
                  <a:srgbClr val="09507C"/>
                </a:solidFill>
                <a:latin typeface="Proxima Nova"/>
                <a:ea typeface="Proxima Nova"/>
                <a:cs typeface="Proxima Nova"/>
                <a:sym typeface="Proxima Nova"/>
              </a:rPr>
              <a:t> tags the the </a:t>
            </a:r>
            <a:r>
              <a:rPr b="0" i="0" lang="en" sz="1400" u="none" cap="none" strike="noStrike">
                <a:solidFill>
                  <a:srgbClr val="FEC14F"/>
                </a:solidFill>
                <a:latin typeface="Proxima Nova"/>
                <a:ea typeface="Proxima Nova"/>
                <a:cs typeface="Proxima Nova"/>
                <a:sym typeface="Proxima Nova"/>
              </a:rPr>
              <a:t>body</a:t>
            </a:r>
            <a:r>
              <a:rPr b="0" i="0" lang="en" sz="1400" u="none" cap="none" strike="noStrike">
                <a:solidFill>
                  <a:srgbClr val="09507C"/>
                </a:solidFill>
                <a:latin typeface="Proxima Nova"/>
                <a:ea typeface="Proxima Nova"/>
                <a:cs typeface="Proxima Nova"/>
                <a:sym typeface="Proxima Nova"/>
              </a:rPr>
              <a:t> element of your HTML.</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The script tag should always be under ALL of the other elements that live inside the body.</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All of your javascript code belongs inside of these </a:t>
            </a:r>
            <a:r>
              <a:rPr b="0" i="0" lang="en" sz="1400" u="none" cap="none" strike="noStrike">
                <a:solidFill>
                  <a:srgbClr val="FEC14F"/>
                </a:solidFill>
                <a:latin typeface="Proxima Nova"/>
                <a:ea typeface="Proxima Nova"/>
                <a:cs typeface="Proxima Nova"/>
                <a:sym typeface="Proxima Nova"/>
              </a:rPr>
              <a:t>script</a:t>
            </a:r>
            <a:r>
              <a:rPr b="0" i="0" lang="en" sz="1400" u="none" cap="none" strike="noStrike">
                <a:solidFill>
                  <a:srgbClr val="09507C"/>
                </a:solidFill>
                <a:latin typeface="Proxima Nova"/>
                <a:ea typeface="Proxima Nova"/>
                <a:cs typeface="Proxima Nova"/>
                <a:sym typeface="Proxima Nova"/>
              </a:rPr>
              <a:t> tags.</a:t>
            </a:r>
            <a:endParaRPr b="0" i="0" sz="14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1000"/>
              </a:spcBef>
              <a:spcAft>
                <a:spcPts val="900"/>
              </a:spcAft>
              <a:buClr>
                <a:srgbClr val="000000"/>
              </a:buClr>
              <a:buSzPts val="2400"/>
              <a:buFont typeface="Arial"/>
              <a:buNone/>
            </a:pPr>
            <a:r>
              <a:t/>
            </a:r>
            <a:endParaRPr b="0" i="0" sz="2400" u="none" cap="none" strike="noStrike">
              <a:solidFill>
                <a:srgbClr val="0079C0"/>
              </a:solidFill>
              <a:latin typeface="Proxima Nova"/>
              <a:ea typeface="Proxima Nova"/>
              <a:cs typeface="Proxima Nova"/>
              <a:sym typeface="Proxima Nova"/>
            </a:endParaRPr>
          </a:p>
        </p:txBody>
      </p:sp>
      <p:sp>
        <p:nvSpPr>
          <p:cNvPr id="176" name="Google Shape;176;p35"/>
          <p:cNvSpPr txBox="1"/>
          <p:nvPr/>
        </p:nvSpPr>
        <p:spPr>
          <a:xfrm>
            <a:off x="4782875" y="419450"/>
            <a:ext cx="4299600" cy="436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i="0" lang="en" sz="1400" u="sng" cap="none" strike="noStrike">
                <a:solidFill>
                  <a:srgbClr val="09507C"/>
                </a:solidFill>
                <a:latin typeface="Proxima Nova"/>
                <a:ea typeface="Proxima Nova"/>
                <a:cs typeface="Proxima Nova"/>
                <a:sym typeface="Proxima Nova"/>
              </a:rPr>
              <a:t>Example</a:t>
            </a:r>
            <a:endParaRPr b="1" i="0" sz="1400" u="sng"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200"/>
              <a:buFont typeface="Arial"/>
              <a:buNone/>
            </a:pPr>
            <a:r>
              <a:rPr b="0" i="0" lang="en" sz="1200" u="none" cap="none" strike="noStrike">
                <a:solidFill>
                  <a:srgbClr val="09507C"/>
                </a:solidFill>
                <a:latin typeface="Proxima Nova"/>
                <a:ea typeface="Proxima Nova"/>
                <a:cs typeface="Proxima Nova"/>
                <a:sym typeface="Proxima Nova"/>
              </a:rPr>
              <a:t>&lt;!DOCTYPE html&gt;</a:t>
            </a:r>
            <a:endParaRPr b="0" i="0" sz="12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200"/>
              <a:buFont typeface="Arial"/>
              <a:buNone/>
            </a:pPr>
            <a:r>
              <a:rPr b="0" i="0" lang="en" sz="1200" u="none" cap="none" strike="noStrike">
                <a:solidFill>
                  <a:srgbClr val="09507C"/>
                </a:solidFill>
                <a:latin typeface="Proxima Nova"/>
                <a:ea typeface="Proxima Nova"/>
                <a:cs typeface="Proxima Nova"/>
                <a:sym typeface="Proxima Nova"/>
              </a:rPr>
              <a:t>&lt;html&gt;</a:t>
            </a:r>
            <a:endParaRPr b="0" i="0" sz="12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200"/>
              <a:buFont typeface="Arial"/>
              <a:buNone/>
            </a:pPr>
            <a:r>
              <a:rPr b="0" i="0" lang="en" sz="1200" u="none" cap="none" strike="noStrike">
                <a:solidFill>
                  <a:srgbClr val="09507C"/>
                </a:solidFill>
                <a:latin typeface="Proxima Nova"/>
                <a:ea typeface="Proxima Nova"/>
                <a:cs typeface="Proxima Nova"/>
                <a:sym typeface="Proxima Nova"/>
              </a:rPr>
              <a:t>  &lt;head&gt;</a:t>
            </a:r>
            <a:endParaRPr b="0" i="0" sz="12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200"/>
              <a:buFont typeface="Arial"/>
              <a:buNone/>
            </a:pPr>
            <a:r>
              <a:rPr b="0" i="0" lang="en" sz="1200" u="none" cap="none" strike="noStrike">
                <a:solidFill>
                  <a:srgbClr val="09507C"/>
                </a:solidFill>
                <a:latin typeface="Proxima Nova"/>
                <a:ea typeface="Proxima Nova"/>
                <a:cs typeface="Proxima Nova"/>
                <a:sym typeface="Proxima Nova"/>
              </a:rPr>
              <a:t>  &lt;/head&gt;</a:t>
            </a:r>
            <a:endParaRPr b="0" i="0" sz="12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200"/>
              <a:buFont typeface="Arial"/>
              <a:buNone/>
            </a:pPr>
            <a:r>
              <a:rPr b="0" i="0" lang="en" sz="1200" u="none" cap="none" strike="noStrike">
                <a:solidFill>
                  <a:srgbClr val="09507C"/>
                </a:solidFill>
                <a:latin typeface="Proxima Nova"/>
                <a:ea typeface="Proxima Nova"/>
                <a:cs typeface="Proxima Nova"/>
                <a:sym typeface="Proxima Nova"/>
              </a:rPr>
              <a:t>  &lt;body&gt;</a:t>
            </a:r>
            <a:endParaRPr b="0" i="0" sz="12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200"/>
              <a:buFont typeface="Arial"/>
              <a:buNone/>
            </a:pPr>
            <a:r>
              <a:rPr b="0" i="0" lang="en" sz="1200" u="none" cap="none" strike="noStrike">
                <a:solidFill>
                  <a:srgbClr val="09507C"/>
                </a:solidFill>
                <a:latin typeface="Proxima Nova"/>
                <a:ea typeface="Proxima Nova"/>
                <a:cs typeface="Proxima Nova"/>
                <a:sym typeface="Proxima Nova"/>
              </a:rPr>
              <a:t>    &lt;h1&gt;Connect Javascript&lt;/h1&gt;</a:t>
            </a:r>
            <a:endParaRPr b="0" i="0" sz="12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200"/>
              <a:buFont typeface="Arial"/>
              <a:buNone/>
            </a:pPr>
            <a:r>
              <a:rPr b="0" i="0" lang="en" sz="1200" u="none" cap="none" strike="noStrike">
                <a:solidFill>
                  <a:srgbClr val="09507C"/>
                </a:solidFill>
                <a:latin typeface="Proxima Nova"/>
                <a:ea typeface="Proxima Nova"/>
                <a:cs typeface="Proxima Nova"/>
                <a:sym typeface="Proxima Nova"/>
              </a:rPr>
              <a:t> </a:t>
            </a:r>
            <a:r>
              <a:rPr b="0" i="0" lang="en" sz="1200" u="none" cap="none" strike="noStrike">
                <a:solidFill>
                  <a:srgbClr val="FEC14F"/>
                </a:solidFill>
                <a:latin typeface="Proxima Nova"/>
                <a:ea typeface="Proxima Nova"/>
                <a:cs typeface="Proxima Nova"/>
                <a:sym typeface="Proxima Nova"/>
              </a:rPr>
              <a:t>   &lt;script&gt;</a:t>
            </a:r>
            <a:endParaRPr b="0" i="0" sz="1200" u="none" cap="none" strike="noStrike">
              <a:solidFill>
                <a:srgbClr val="FEC14F"/>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200"/>
              <a:buFont typeface="Arial"/>
              <a:buNone/>
            </a:pPr>
            <a:r>
              <a:rPr b="0" i="0" lang="en" sz="1200" u="none" cap="none" strike="noStrike">
                <a:solidFill>
                  <a:srgbClr val="FEC14F"/>
                </a:solidFill>
                <a:latin typeface="Proxima Nova"/>
                <a:ea typeface="Proxima Nova"/>
                <a:cs typeface="Proxima Nova"/>
                <a:sym typeface="Proxima Nova"/>
              </a:rPr>
              <a:t>      const </a:t>
            </a:r>
            <a:r>
              <a:rPr b="0" i="0" lang="en" sz="1200" u="none" cap="none" strike="noStrike">
                <a:solidFill>
                  <a:srgbClr val="09507C"/>
                </a:solidFill>
                <a:latin typeface="Proxima Nova"/>
                <a:ea typeface="Proxima Nova"/>
                <a:cs typeface="Proxima Nova"/>
                <a:sym typeface="Proxima Nova"/>
              </a:rPr>
              <a:t>hello =</a:t>
            </a:r>
            <a:r>
              <a:rPr b="0" i="0" lang="en" sz="1200" u="none" cap="none" strike="noStrike">
                <a:solidFill>
                  <a:srgbClr val="FEC14F"/>
                </a:solidFill>
                <a:latin typeface="Proxima Nova"/>
                <a:ea typeface="Proxima Nova"/>
                <a:cs typeface="Proxima Nova"/>
                <a:sym typeface="Proxima Nova"/>
              </a:rPr>
              <a:t> </a:t>
            </a:r>
            <a:r>
              <a:rPr b="0" i="0" lang="en" sz="1200" u="none" cap="none" strike="noStrike">
                <a:solidFill>
                  <a:srgbClr val="09507C"/>
                </a:solidFill>
                <a:latin typeface="Proxima Nova"/>
                <a:ea typeface="Proxima Nova"/>
                <a:cs typeface="Proxima Nova"/>
                <a:sym typeface="Proxima Nova"/>
              </a:rPr>
              <a:t>“Javascript connected!”;</a:t>
            </a:r>
            <a:endParaRPr b="0" i="0" sz="1200" u="none" cap="none" strike="noStrike">
              <a:solidFill>
                <a:srgbClr val="FEC14F"/>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200"/>
              <a:buFont typeface="Arial"/>
              <a:buNone/>
            </a:pPr>
            <a:r>
              <a:rPr b="0" i="0" lang="en" sz="1200" u="none" cap="none" strike="noStrike">
                <a:solidFill>
                  <a:srgbClr val="FEC14F"/>
                </a:solidFill>
                <a:latin typeface="Proxima Nova"/>
                <a:ea typeface="Proxima Nova"/>
                <a:cs typeface="Proxima Nova"/>
                <a:sym typeface="Proxima Nova"/>
              </a:rPr>
              <a:t>      </a:t>
            </a:r>
            <a:r>
              <a:rPr b="0" i="0" lang="en" sz="1200" u="none" cap="none" strike="noStrike">
                <a:solidFill>
                  <a:srgbClr val="09507C"/>
                </a:solidFill>
                <a:latin typeface="Proxima Nova"/>
                <a:ea typeface="Proxima Nova"/>
                <a:cs typeface="Proxima Nova"/>
                <a:sym typeface="Proxima Nova"/>
              </a:rPr>
              <a:t>console.log(hello);</a:t>
            </a:r>
            <a:endParaRPr b="0" i="0" sz="12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200"/>
              <a:buFont typeface="Arial"/>
              <a:buNone/>
            </a:pPr>
            <a:r>
              <a:rPr b="0" i="0" lang="en" sz="1200" u="none" cap="none" strike="noStrike">
                <a:solidFill>
                  <a:srgbClr val="FEC14F"/>
                </a:solidFill>
                <a:latin typeface="Proxima Nova"/>
                <a:ea typeface="Proxima Nova"/>
                <a:cs typeface="Proxima Nova"/>
                <a:sym typeface="Proxima Nova"/>
              </a:rPr>
              <a:t>    &lt;/script&gt;</a:t>
            </a:r>
            <a:endParaRPr b="0" i="0" sz="1200" u="none" cap="none" strike="noStrike">
              <a:solidFill>
                <a:srgbClr val="FEC14F"/>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200"/>
              <a:buFont typeface="Arial"/>
              <a:buNone/>
            </a:pPr>
            <a:r>
              <a:rPr b="0" i="0" lang="en" sz="1200" u="none" cap="none" strike="noStrike">
                <a:solidFill>
                  <a:srgbClr val="09507C"/>
                </a:solidFill>
                <a:latin typeface="Proxima Nova"/>
                <a:ea typeface="Proxima Nova"/>
                <a:cs typeface="Proxima Nova"/>
                <a:sym typeface="Proxima Nova"/>
              </a:rPr>
              <a:t>  &lt;/body&gt;</a:t>
            </a:r>
            <a:endParaRPr b="0" i="0" sz="12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200"/>
              <a:buFont typeface="Arial"/>
              <a:buNone/>
            </a:pPr>
            <a:r>
              <a:rPr b="0" i="0" lang="en" sz="1200" u="none" cap="none" strike="noStrike">
                <a:solidFill>
                  <a:srgbClr val="09507C"/>
                </a:solidFill>
                <a:latin typeface="Proxima Nova"/>
                <a:ea typeface="Proxima Nova"/>
                <a:cs typeface="Proxima Nova"/>
                <a:sym typeface="Proxima Nova"/>
              </a:rPr>
              <a:t>&lt;/html&gt;</a:t>
            </a:r>
            <a:endParaRPr b="0" i="0" sz="12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400"/>
              <a:buFont typeface="Arial"/>
              <a:buNone/>
            </a:pPr>
            <a:r>
              <a:t/>
            </a:r>
            <a:endParaRPr b="0" i="0" sz="1400" u="none" cap="none" strike="noStrike">
              <a:solidFill>
                <a:srgbClr val="FEC14F"/>
              </a:solidFill>
              <a:latin typeface="Proxima Nova"/>
              <a:ea typeface="Proxima Nova"/>
              <a:cs typeface="Proxima Nova"/>
              <a:sym typeface="Proxima Nova"/>
            </a:endParaRPr>
          </a:p>
          <a:p>
            <a:pPr indent="0" lvl="0" marL="457200" marR="0" rtl="0" algn="l">
              <a:lnSpc>
                <a:spcPct val="115000"/>
              </a:lnSpc>
              <a:spcBef>
                <a:spcPts val="1000"/>
              </a:spcBef>
              <a:spcAft>
                <a:spcPts val="900"/>
              </a:spcAft>
              <a:buClr>
                <a:srgbClr val="000000"/>
              </a:buClr>
              <a:buSzPts val="2400"/>
              <a:buFont typeface="Arial"/>
              <a:buNone/>
            </a:pPr>
            <a:r>
              <a:t/>
            </a:r>
            <a:endParaRPr b="0" i="0" sz="2400" u="none" cap="none" strike="noStrike">
              <a:solidFill>
                <a:srgbClr val="0079C0"/>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6"/>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82" name="Google Shape;182;p36"/>
          <p:cNvSpPr txBox="1"/>
          <p:nvPr/>
        </p:nvSpPr>
        <p:spPr>
          <a:xfrm>
            <a:off x="389550" y="647900"/>
            <a:ext cx="8364900" cy="1017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Clr>
                <a:srgbClr val="000000"/>
              </a:buClr>
              <a:buSzPts val="2400"/>
              <a:buFont typeface="Arial"/>
              <a:buNone/>
            </a:pPr>
            <a:r>
              <a:rPr b="0" i="0" lang="en" sz="2400" u="none" cap="none" strike="noStrike">
                <a:solidFill>
                  <a:srgbClr val="0079C0"/>
                </a:solidFill>
                <a:latin typeface="Proxima Nova Semibold"/>
                <a:ea typeface="Proxima Nova Semibold"/>
                <a:cs typeface="Proxima Nova Semibold"/>
                <a:sym typeface="Proxima Nova Semibold"/>
              </a:rPr>
              <a:t>Arithmetic Operators in Javascript</a:t>
            </a:r>
            <a:endParaRPr b="0" i="0" sz="2400" u="none" cap="none" strike="noStrike">
              <a:solidFill>
                <a:srgbClr val="0079C0"/>
              </a:solidFill>
              <a:latin typeface="Proxima Nova Semibold"/>
              <a:ea typeface="Proxima Nova Semibold"/>
              <a:cs typeface="Proxima Nova Semibold"/>
              <a:sym typeface="Proxima Nova Semibold"/>
            </a:endParaRPr>
          </a:p>
          <a:p>
            <a:pPr indent="0" lvl="0" marL="0" marR="0" rtl="0" algn="l">
              <a:lnSpc>
                <a:spcPct val="115000"/>
              </a:lnSpc>
              <a:spcBef>
                <a:spcPts val="90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Arithmetic Operators perform calculations between operands.</a:t>
            </a:r>
            <a:endParaRPr b="0" i="0" sz="1400" u="none" cap="none" strike="noStrike">
              <a:solidFill>
                <a:srgbClr val="09507C"/>
              </a:solidFill>
              <a:latin typeface="Proxima Nova"/>
              <a:ea typeface="Proxima Nova"/>
              <a:cs typeface="Proxima Nova"/>
              <a:sym typeface="Proxima Nova"/>
            </a:endParaRPr>
          </a:p>
          <a:p>
            <a:pPr indent="0" lvl="0" marL="381000" marR="0" rtl="0" algn="l">
              <a:lnSpc>
                <a:spcPct val="115000"/>
              </a:lnSpc>
              <a:spcBef>
                <a:spcPts val="900"/>
              </a:spcBef>
              <a:spcAft>
                <a:spcPts val="0"/>
              </a:spcAft>
              <a:buClr>
                <a:srgbClr val="000000"/>
              </a:buClr>
              <a:buSzPts val="1400"/>
              <a:buFont typeface="Arial"/>
              <a:buNone/>
            </a:pPr>
            <a:r>
              <a:t/>
            </a:r>
            <a:endParaRPr b="0" i="0" sz="1400" u="none" cap="none" strike="noStrike">
              <a:solidFill>
                <a:srgbClr val="0000FF"/>
              </a:solidFill>
              <a:latin typeface="Proxima Nova Semibold"/>
              <a:ea typeface="Proxima Nova Semibold"/>
              <a:cs typeface="Proxima Nova Semibold"/>
              <a:sym typeface="Proxima Nova Semibold"/>
            </a:endParaRPr>
          </a:p>
          <a:p>
            <a:pPr indent="0" lvl="0" marL="457200" marR="0" rtl="0" algn="l">
              <a:lnSpc>
                <a:spcPct val="115000"/>
              </a:lnSpc>
              <a:spcBef>
                <a:spcPts val="900"/>
              </a:spcBef>
              <a:spcAft>
                <a:spcPts val="900"/>
              </a:spcAft>
              <a:buClr>
                <a:srgbClr val="000000"/>
              </a:buClr>
              <a:buSzPts val="2400"/>
              <a:buFont typeface="Arial"/>
              <a:buNone/>
            </a:pPr>
            <a:r>
              <a:t/>
            </a:r>
            <a:endParaRPr b="0" i="0" sz="2400" u="none" cap="none" strike="noStrike">
              <a:solidFill>
                <a:srgbClr val="0079C0"/>
              </a:solidFill>
              <a:latin typeface="Proxima Nova Semibold"/>
              <a:ea typeface="Proxima Nova Semibold"/>
              <a:cs typeface="Proxima Nova Semibold"/>
              <a:sym typeface="Proxima Nova Semibold"/>
            </a:endParaRPr>
          </a:p>
        </p:txBody>
      </p:sp>
      <p:pic>
        <p:nvPicPr>
          <p:cNvPr id="183" name="Google Shape;183;p36"/>
          <p:cNvPicPr preferRelativeResize="0"/>
          <p:nvPr/>
        </p:nvPicPr>
        <p:blipFill rotWithShape="1">
          <a:blip r:embed="rId3">
            <a:alphaModFix/>
          </a:blip>
          <a:srcRect b="26160" l="0" r="0" t="10922"/>
          <a:stretch/>
        </p:blipFill>
        <p:spPr>
          <a:xfrm>
            <a:off x="485500" y="2147075"/>
            <a:ext cx="3787751" cy="1847701"/>
          </a:xfrm>
          <a:prstGeom prst="rect">
            <a:avLst/>
          </a:prstGeom>
          <a:noFill/>
          <a:ln>
            <a:noFill/>
          </a:ln>
        </p:spPr>
      </p:pic>
      <p:sp>
        <p:nvSpPr>
          <p:cNvPr id="184" name="Google Shape;184;p36"/>
          <p:cNvSpPr txBox="1"/>
          <p:nvPr/>
        </p:nvSpPr>
        <p:spPr>
          <a:xfrm>
            <a:off x="4772525" y="1738000"/>
            <a:ext cx="4299600" cy="2831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i="0" lang="en" sz="1400" u="sng" cap="none" strike="noStrike">
                <a:solidFill>
                  <a:srgbClr val="09507C"/>
                </a:solidFill>
                <a:latin typeface="Proxima Nova"/>
                <a:ea typeface="Proxima Nova"/>
                <a:cs typeface="Proxima Nova"/>
                <a:sym typeface="Proxima Nova"/>
              </a:rPr>
              <a:t>Example</a:t>
            </a:r>
            <a:endParaRPr b="1" i="0" sz="1400" u="sng"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200"/>
              <a:buFont typeface="Arial"/>
              <a:buNone/>
            </a:pPr>
            <a:r>
              <a:t/>
            </a:r>
            <a:endParaRPr b="0" i="0" sz="1200" u="none" cap="none" strike="noStrike">
              <a:solidFill>
                <a:srgbClr val="FEC14F"/>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200"/>
              <a:buFont typeface="Arial"/>
              <a:buNone/>
            </a:pPr>
            <a:r>
              <a:rPr b="0" i="0" lang="en" sz="1200" u="none" cap="none" strike="noStrike">
                <a:solidFill>
                  <a:srgbClr val="FEC14F"/>
                </a:solidFill>
                <a:latin typeface="Proxima Nova"/>
                <a:ea typeface="Proxima Nova"/>
                <a:cs typeface="Proxima Nova"/>
                <a:sym typeface="Proxima Nova"/>
              </a:rPr>
              <a:t>      const </a:t>
            </a:r>
            <a:r>
              <a:rPr b="0" i="0" lang="en" sz="1200" u="none" cap="none" strike="noStrike">
                <a:solidFill>
                  <a:srgbClr val="09507C"/>
                </a:solidFill>
                <a:latin typeface="Proxima Nova"/>
                <a:ea typeface="Proxima Nova"/>
                <a:cs typeface="Proxima Nova"/>
                <a:sym typeface="Proxima Nova"/>
              </a:rPr>
              <a:t>sum =</a:t>
            </a:r>
            <a:r>
              <a:rPr b="0" i="0" lang="en" sz="1200" u="none" cap="none" strike="noStrike">
                <a:solidFill>
                  <a:srgbClr val="FEC14F"/>
                </a:solidFill>
                <a:latin typeface="Proxima Nova"/>
                <a:ea typeface="Proxima Nova"/>
                <a:cs typeface="Proxima Nova"/>
                <a:sym typeface="Proxima Nova"/>
              </a:rPr>
              <a:t> </a:t>
            </a:r>
            <a:r>
              <a:rPr b="0" i="0" lang="en" sz="1200" u="none" cap="none" strike="noStrike">
                <a:solidFill>
                  <a:srgbClr val="09507C"/>
                </a:solidFill>
                <a:latin typeface="Proxima Nova"/>
                <a:ea typeface="Proxima Nova"/>
                <a:cs typeface="Proxima Nova"/>
                <a:sym typeface="Proxima Nova"/>
              </a:rPr>
              <a:t>2 + 5</a:t>
            </a:r>
            <a:endParaRPr b="0" i="0" sz="1200" u="none" cap="none" strike="noStrike">
              <a:solidFill>
                <a:srgbClr val="FEC14F"/>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200"/>
              <a:buFont typeface="Arial"/>
              <a:buNone/>
            </a:pPr>
            <a:r>
              <a:rPr b="0" i="0" lang="en" sz="1200" u="none" cap="none" strike="noStrike">
                <a:solidFill>
                  <a:srgbClr val="FEC14F"/>
                </a:solidFill>
                <a:latin typeface="Proxima Nova"/>
                <a:ea typeface="Proxima Nova"/>
                <a:cs typeface="Proxima Nova"/>
                <a:sym typeface="Proxima Nova"/>
              </a:rPr>
              <a:t>      </a:t>
            </a:r>
            <a:r>
              <a:rPr b="0" i="0" lang="en" sz="1200" u="none" cap="none" strike="noStrike">
                <a:solidFill>
                  <a:srgbClr val="09507C"/>
                </a:solidFill>
                <a:latin typeface="Proxima Nova"/>
                <a:ea typeface="Proxima Nova"/>
                <a:cs typeface="Proxima Nova"/>
                <a:sym typeface="Proxima Nova"/>
              </a:rPr>
              <a:t>console.log(sum);  ← prints the number 7</a:t>
            </a:r>
            <a:endParaRPr b="0" i="0" sz="12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200"/>
              <a:buFont typeface="Arial"/>
              <a:buNone/>
            </a:pPr>
            <a:r>
              <a:rPr b="0" i="0" lang="en" sz="1200" u="none" cap="none" strike="noStrike">
                <a:solidFill>
                  <a:srgbClr val="09507C"/>
                </a:solidFill>
                <a:latin typeface="Proxima Nova"/>
                <a:ea typeface="Proxima Nova"/>
                <a:cs typeface="Proxima Nova"/>
                <a:sym typeface="Proxima Nova"/>
              </a:rPr>
              <a:t>      </a:t>
            </a:r>
            <a:r>
              <a:rPr b="0" i="0" lang="en" sz="1200" u="none" cap="none" strike="noStrike">
                <a:solidFill>
                  <a:srgbClr val="FEC14F"/>
                </a:solidFill>
                <a:latin typeface="Proxima Nova"/>
                <a:ea typeface="Proxima Nova"/>
                <a:cs typeface="Proxima Nova"/>
                <a:sym typeface="Proxima Nova"/>
              </a:rPr>
              <a:t>const </a:t>
            </a:r>
            <a:r>
              <a:rPr b="0" i="0" lang="en" sz="1200" u="none" cap="none" strike="noStrike">
                <a:solidFill>
                  <a:srgbClr val="09507C"/>
                </a:solidFill>
                <a:latin typeface="Proxima Nova"/>
                <a:ea typeface="Proxima Nova"/>
                <a:cs typeface="Proxima Nova"/>
                <a:sym typeface="Proxima Nova"/>
              </a:rPr>
              <a:t>difference =</a:t>
            </a:r>
            <a:r>
              <a:rPr b="0" i="0" lang="en" sz="1200" u="none" cap="none" strike="noStrike">
                <a:solidFill>
                  <a:srgbClr val="FEC14F"/>
                </a:solidFill>
                <a:latin typeface="Proxima Nova"/>
                <a:ea typeface="Proxima Nova"/>
                <a:cs typeface="Proxima Nova"/>
                <a:sym typeface="Proxima Nova"/>
              </a:rPr>
              <a:t> </a:t>
            </a:r>
            <a:r>
              <a:rPr b="0" i="0" lang="en" sz="1200" u="none" cap="none" strike="noStrike">
                <a:solidFill>
                  <a:srgbClr val="09507C"/>
                </a:solidFill>
                <a:latin typeface="Proxima Nova"/>
                <a:ea typeface="Proxima Nova"/>
                <a:cs typeface="Proxima Nova"/>
                <a:sym typeface="Proxima Nova"/>
              </a:rPr>
              <a:t>7 - 3</a:t>
            </a:r>
            <a:endParaRPr b="0" i="0" sz="1200" u="none" cap="none" strike="noStrike">
              <a:solidFill>
                <a:srgbClr val="FEC14F"/>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200"/>
              <a:buFont typeface="Arial"/>
              <a:buNone/>
            </a:pPr>
            <a:r>
              <a:rPr b="0" i="0" lang="en" sz="1200" u="none" cap="none" strike="noStrike">
                <a:solidFill>
                  <a:srgbClr val="FEC14F"/>
                </a:solidFill>
                <a:latin typeface="Proxima Nova"/>
                <a:ea typeface="Proxima Nova"/>
                <a:cs typeface="Proxima Nova"/>
                <a:sym typeface="Proxima Nova"/>
              </a:rPr>
              <a:t>      </a:t>
            </a:r>
            <a:r>
              <a:rPr b="0" i="0" lang="en" sz="1200" u="none" cap="none" strike="noStrike">
                <a:solidFill>
                  <a:srgbClr val="09507C"/>
                </a:solidFill>
                <a:latin typeface="Proxima Nova"/>
                <a:ea typeface="Proxima Nova"/>
                <a:cs typeface="Proxima Nova"/>
                <a:sym typeface="Proxima Nova"/>
              </a:rPr>
              <a:t>console.log(difference);  ← prints the number 4</a:t>
            </a:r>
            <a:endParaRPr b="0" i="0" sz="12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400"/>
              <a:buFont typeface="Arial"/>
              <a:buNone/>
            </a:pPr>
            <a:r>
              <a:t/>
            </a:r>
            <a:endParaRPr b="0" i="0" sz="1400" u="none" cap="none" strike="noStrike">
              <a:solidFill>
                <a:srgbClr val="FEC14F"/>
              </a:solidFill>
              <a:latin typeface="Proxima Nova"/>
              <a:ea typeface="Proxima Nova"/>
              <a:cs typeface="Proxima Nova"/>
              <a:sym typeface="Proxima Nova"/>
            </a:endParaRPr>
          </a:p>
          <a:p>
            <a:pPr indent="0" lvl="0" marL="457200" marR="0" rtl="0" algn="l">
              <a:lnSpc>
                <a:spcPct val="115000"/>
              </a:lnSpc>
              <a:spcBef>
                <a:spcPts val="1000"/>
              </a:spcBef>
              <a:spcAft>
                <a:spcPts val="900"/>
              </a:spcAft>
              <a:buClr>
                <a:srgbClr val="000000"/>
              </a:buClr>
              <a:buSzPts val="2400"/>
              <a:buFont typeface="Arial"/>
              <a:buNone/>
            </a:pPr>
            <a:r>
              <a:t/>
            </a:r>
            <a:endParaRPr b="0" i="0" sz="2400" u="none" cap="none" strike="noStrike">
              <a:solidFill>
                <a:srgbClr val="0079C0"/>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90" name="Google Shape;190;p37"/>
          <p:cNvSpPr txBox="1"/>
          <p:nvPr/>
        </p:nvSpPr>
        <p:spPr>
          <a:xfrm>
            <a:off x="348150" y="1840375"/>
            <a:ext cx="4402500" cy="235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Clr>
                <a:srgbClr val="000000"/>
              </a:buClr>
              <a:buSzPts val="1800"/>
              <a:buFont typeface="Arial"/>
              <a:buNone/>
            </a:pPr>
            <a:r>
              <a:rPr b="0" i="0" lang="en" sz="1800" u="none" cap="none" strike="noStrike">
                <a:solidFill>
                  <a:srgbClr val="09507C"/>
                </a:solidFill>
                <a:latin typeface="Proxima Nova"/>
                <a:ea typeface="Proxima Nova"/>
                <a:cs typeface="Proxima Nova"/>
                <a:sym typeface="Proxima Nova"/>
              </a:rPr>
              <a:t>In Javascript programming, an array is created by placing all the items (elements) inside a square bracket [ ], separated by commas. It can have any number of items and they may be of different data types (number, string, boolean etc.).</a:t>
            </a:r>
            <a:endParaRPr b="0" i="0" sz="1800" u="none" cap="none" strike="noStrike">
              <a:solidFill>
                <a:srgbClr val="09507C"/>
              </a:solidFill>
              <a:latin typeface="Proxima Nova"/>
              <a:ea typeface="Proxima Nova"/>
              <a:cs typeface="Proxima Nova"/>
              <a:sym typeface="Proxima Nova"/>
            </a:endParaRPr>
          </a:p>
          <a:p>
            <a:pPr indent="0" lvl="0" marL="457200" marR="0" rtl="0" algn="r">
              <a:lnSpc>
                <a:spcPct val="115000"/>
              </a:lnSpc>
              <a:spcBef>
                <a:spcPts val="900"/>
              </a:spcBef>
              <a:spcAft>
                <a:spcPts val="900"/>
              </a:spcAft>
              <a:buClr>
                <a:srgbClr val="000000"/>
              </a:buClr>
              <a:buSzPts val="1200"/>
              <a:buFont typeface="Arial"/>
              <a:buNone/>
            </a:pPr>
            <a:r>
              <a:t/>
            </a:r>
            <a:endParaRPr b="0" i="0" sz="1200" u="none" cap="none" strike="noStrike">
              <a:solidFill>
                <a:srgbClr val="0079C0"/>
              </a:solidFill>
              <a:latin typeface="Proxima Nova"/>
              <a:ea typeface="Proxima Nova"/>
              <a:cs typeface="Proxima Nova"/>
              <a:sym typeface="Proxima Nova"/>
            </a:endParaRPr>
          </a:p>
        </p:txBody>
      </p:sp>
      <p:sp>
        <p:nvSpPr>
          <p:cNvPr id="191" name="Google Shape;191;p37"/>
          <p:cNvSpPr txBox="1"/>
          <p:nvPr/>
        </p:nvSpPr>
        <p:spPr>
          <a:xfrm>
            <a:off x="5208850" y="1362625"/>
            <a:ext cx="3767100" cy="3310200"/>
          </a:xfrm>
          <a:prstGeom prst="rect">
            <a:avLst/>
          </a:prstGeom>
          <a:noFill/>
          <a:ln>
            <a:noFill/>
          </a:ln>
        </p:spPr>
        <p:txBody>
          <a:bodyPr anchorCtr="0" anchor="t" bIns="91425" lIns="91425" spcFirstLastPara="1" rIns="91425" wrap="square" tIns="91425">
            <a:noAutofit/>
          </a:bodyPr>
          <a:lstStyle/>
          <a:p>
            <a:pPr indent="0" lvl="0" marL="0" marR="88900" rtl="0" algn="ctr">
              <a:lnSpc>
                <a:spcPct val="150000"/>
              </a:lnSpc>
              <a:spcBef>
                <a:spcPts val="0"/>
              </a:spcBef>
              <a:spcAft>
                <a:spcPts val="0"/>
              </a:spcAft>
              <a:buClr>
                <a:srgbClr val="000000"/>
              </a:buClr>
              <a:buSzPts val="1000"/>
              <a:buFont typeface="Arial"/>
              <a:buNone/>
            </a:pPr>
            <a:r>
              <a:rPr b="1" i="0" lang="en" sz="1000" u="sng" cap="none" strike="noStrike">
                <a:solidFill>
                  <a:srgbClr val="09507C"/>
                </a:solidFill>
                <a:latin typeface="Proxima Nova"/>
                <a:ea typeface="Proxima Nova"/>
                <a:cs typeface="Proxima Nova"/>
                <a:sym typeface="Proxima Nova"/>
              </a:rPr>
              <a:t>Example</a:t>
            </a:r>
            <a:endParaRPr b="1" i="0" sz="1000" u="sng" cap="none" strike="noStrike">
              <a:solidFill>
                <a:srgbClr val="09507C"/>
              </a:solidFill>
              <a:latin typeface="Proxima Nova"/>
              <a:ea typeface="Proxima Nova"/>
              <a:cs typeface="Proxima Nova"/>
              <a:sym typeface="Proxima Nova"/>
            </a:endParaRPr>
          </a:p>
          <a:p>
            <a:pPr indent="0" lvl="0" marL="0" marR="88900" rtl="0" algn="l">
              <a:lnSpc>
                <a:spcPct val="150000"/>
              </a:lnSpc>
              <a:spcBef>
                <a:spcPts val="0"/>
              </a:spcBef>
              <a:spcAft>
                <a:spcPts val="0"/>
              </a:spcAft>
              <a:buClr>
                <a:srgbClr val="000000"/>
              </a:buClr>
              <a:buSzPts val="1000"/>
              <a:buFont typeface="Arial"/>
              <a:buNone/>
            </a:pPr>
            <a:r>
              <a:t/>
            </a:r>
            <a:endParaRPr b="0" i="0" sz="1000" u="none" cap="none" strike="noStrike">
              <a:solidFill>
                <a:srgbClr val="09507C"/>
              </a:solidFill>
              <a:latin typeface="Proxima Nova"/>
              <a:ea typeface="Proxima Nova"/>
              <a:cs typeface="Proxima Nova"/>
              <a:sym typeface="Proxima Nova"/>
            </a:endParaRPr>
          </a:p>
          <a:p>
            <a:pPr indent="0" lvl="0" marL="0" marR="88900" rtl="0" algn="l">
              <a:lnSpc>
                <a:spcPct val="150000"/>
              </a:lnSpc>
              <a:spcBef>
                <a:spcPts val="0"/>
              </a:spcBef>
              <a:spcAft>
                <a:spcPts val="0"/>
              </a:spcAft>
              <a:buClr>
                <a:schemeClr val="dk1"/>
              </a:buClr>
              <a:buSzPts val="1100"/>
              <a:buFont typeface="Arial"/>
              <a:buNone/>
            </a:pPr>
            <a:r>
              <a:rPr b="0" i="0" lang="en" sz="1000" u="none" cap="none" strike="noStrike">
                <a:solidFill>
                  <a:srgbClr val="09507C"/>
                </a:solidFill>
                <a:latin typeface="Proxima Nova"/>
                <a:ea typeface="Proxima Nova"/>
                <a:cs typeface="Proxima Nova"/>
                <a:sym typeface="Proxima Nova"/>
              </a:rPr>
              <a:t>const apartment = ['kitchen', 'bathroom', 'bedroom', 'living']</a:t>
            </a:r>
            <a:br>
              <a:rPr b="0" i="0" lang="en" sz="1000" u="none" cap="none" strike="noStrike">
                <a:solidFill>
                  <a:srgbClr val="09507C"/>
                </a:solidFill>
                <a:latin typeface="Proxima Nova"/>
                <a:ea typeface="Proxima Nova"/>
                <a:cs typeface="Proxima Nova"/>
                <a:sym typeface="Proxima Nova"/>
              </a:rPr>
            </a:br>
            <a:endParaRPr b="0" i="0" sz="1000" u="none" cap="none" strike="noStrike">
              <a:solidFill>
                <a:srgbClr val="09507C"/>
              </a:solidFill>
              <a:latin typeface="Proxima Nova"/>
              <a:ea typeface="Proxima Nova"/>
              <a:cs typeface="Proxima Nova"/>
              <a:sym typeface="Proxima Nova"/>
            </a:endParaRPr>
          </a:p>
          <a:p>
            <a:pPr indent="0" lvl="0" marL="0" marR="88900" rtl="0" algn="l">
              <a:lnSpc>
                <a:spcPct val="150000"/>
              </a:lnSpc>
              <a:spcBef>
                <a:spcPts val="0"/>
              </a:spcBef>
              <a:spcAft>
                <a:spcPts val="0"/>
              </a:spcAft>
              <a:buClr>
                <a:schemeClr val="dk1"/>
              </a:buClr>
              <a:buSzPts val="1100"/>
              <a:buFont typeface="Arial"/>
              <a:buNone/>
            </a:pPr>
            <a:r>
              <a:rPr b="0" i="0" lang="en" sz="1000" u="none" cap="none" strike="noStrike">
                <a:solidFill>
                  <a:srgbClr val="09507C"/>
                </a:solidFill>
                <a:latin typeface="Proxima Nova"/>
                <a:ea typeface="Proxima Nova"/>
                <a:cs typeface="Proxima Nova"/>
                <a:sym typeface="Proxima Nova"/>
              </a:rPr>
              <a:t>const emptyArray = []</a:t>
            </a:r>
            <a:br>
              <a:rPr b="0" i="0" lang="en" sz="1000" u="none" cap="none" strike="noStrike">
                <a:solidFill>
                  <a:srgbClr val="09507C"/>
                </a:solidFill>
                <a:latin typeface="Proxima Nova"/>
                <a:ea typeface="Proxima Nova"/>
                <a:cs typeface="Proxima Nova"/>
                <a:sym typeface="Proxima Nova"/>
              </a:rPr>
            </a:br>
            <a:br>
              <a:rPr b="0" i="0" lang="en" sz="1000" u="none" cap="none" strike="noStrike">
                <a:solidFill>
                  <a:srgbClr val="09507C"/>
                </a:solidFill>
                <a:latin typeface="Proxima Nova"/>
                <a:ea typeface="Proxima Nova"/>
                <a:cs typeface="Proxima Nova"/>
                <a:sym typeface="Proxima Nova"/>
              </a:rPr>
            </a:br>
            <a:r>
              <a:rPr b="0" i="0" lang="en" sz="1000" u="none" cap="none" strike="noStrike">
                <a:solidFill>
                  <a:srgbClr val="09507C"/>
                </a:solidFill>
                <a:latin typeface="Proxima Nova"/>
                <a:ea typeface="Proxima Nova"/>
                <a:cs typeface="Proxima Nova"/>
                <a:sym typeface="Proxima Nova"/>
              </a:rPr>
              <a:t>const numbers = [1, 2, 3]</a:t>
            </a:r>
            <a:br>
              <a:rPr b="0" i="0" lang="en" sz="1000" u="none" cap="none" strike="noStrike">
                <a:solidFill>
                  <a:srgbClr val="09507C"/>
                </a:solidFill>
                <a:latin typeface="Proxima Nova"/>
                <a:ea typeface="Proxima Nova"/>
                <a:cs typeface="Proxima Nova"/>
                <a:sym typeface="Proxima Nova"/>
              </a:rPr>
            </a:br>
            <a:br>
              <a:rPr b="0" i="0" lang="en" sz="1000" u="none" cap="none" strike="noStrike">
                <a:solidFill>
                  <a:srgbClr val="09507C"/>
                </a:solidFill>
                <a:latin typeface="Proxima Nova"/>
                <a:ea typeface="Proxima Nova"/>
                <a:cs typeface="Proxima Nova"/>
                <a:sym typeface="Proxima Nova"/>
              </a:rPr>
            </a:br>
            <a:r>
              <a:rPr b="0" i="0" lang="en" sz="1000" u="none" cap="none" strike="noStrike">
                <a:solidFill>
                  <a:srgbClr val="09507C"/>
                </a:solidFill>
                <a:latin typeface="Proxima Nova"/>
                <a:ea typeface="Proxima Nova"/>
                <a:cs typeface="Proxima Nova"/>
                <a:sym typeface="Proxima Nova"/>
              </a:rPr>
              <a:t>const myArray = [1, "Hello", 3.4]</a:t>
            </a:r>
            <a:endParaRPr b="0" i="0" sz="10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800"/>
              </a:spcBef>
              <a:spcAft>
                <a:spcPts val="0"/>
              </a:spcAft>
              <a:buClr>
                <a:schemeClr val="dk1"/>
              </a:buClr>
              <a:buSzPts val="1100"/>
              <a:buFont typeface="Arial"/>
              <a:buNone/>
            </a:pPr>
            <a:r>
              <a:rPr b="0" i="0" lang="en" sz="1200" u="none" cap="none" strike="noStrike">
                <a:solidFill>
                  <a:srgbClr val="09507C"/>
                </a:solidFill>
                <a:latin typeface="Proxima Nova"/>
                <a:ea typeface="Proxima Nova"/>
                <a:cs typeface="Proxima Nova"/>
                <a:sym typeface="Proxima Nova"/>
              </a:rPr>
              <a:t>An array can even have another array as an item. This is called a nested array.</a:t>
            </a:r>
            <a:endParaRPr b="0" i="0" sz="12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900"/>
              </a:spcBef>
              <a:spcAft>
                <a:spcPts val="900"/>
              </a:spcAft>
              <a:buClr>
                <a:schemeClr val="dk1"/>
              </a:buClr>
              <a:buSzPts val="1100"/>
              <a:buFont typeface="Arial"/>
              <a:buNone/>
            </a:pPr>
            <a:br>
              <a:rPr b="0" i="0" lang="en" sz="1000" u="none" cap="none" strike="noStrike">
                <a:solidFill>
                  <a:srgbClr val="09507C"/>
                </a:solidFill>
                <a:latin typeface="Proxima Nova"/>
                <a:ea typeface="Proxima Nova"/>
                <a:cs typeface="Proxima Nova"/>
                <a:sym typeface="Proxima Nova"/>
              </a:rPr>
            </a:br>
            <a:r>
              <a:rPr b="0" i="0" lang="en" sz="1000" u="none" cap="none" strike="noStrike">
                <a:solidFill>
                  <a:srgbClr val="09507C"/>
                </a:solidFill>
                <a:latin typeface="Proxima Nova"/>
                <a:ea typeface="Proxima Nova"/>
                <a:cs typeface="Proxima Nova"/>
                <a:sym typeface="Proxima Nova"/>
              </a:rPr>
              <a:t>moreArrays = ["mouse", [8, 4, 6], ['a']]</a:t>
            </a:r>
            <a:endParaRPr b="0" i="0" sz="1400" u="none" cap="none" strike="noStrike">
              <a:solidFill>
                <a:srgbClr val="000000"/>
              </a:solidFill>
              <a:latin typeface="Arial"/>
              <a:ea typeface="Arial"/>
              <a:cs typeface="Arial"/>
              <a:sym typeface="Arial"/>
            </a:endParaRPr>
          </a:p>
        </p:txBody>
      </p:sp>
      <p:sp>
        <p:nvSpPr>
          <p:cNvPr id="192" name="Google Shape;192;p37"/>
          <p:cNvSpPr txBox="1"/>
          <p:nvPr/>
        </p:nvSpPr>
        <p:spPr>
          <a:xfrm>
            <a:off x="389550" y="694300"/>
            <a:ext cx="8112300" cy="54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79C0"/>
                </a:solidFill>
                <a:latin typeface="Proxima Nova"/>
                <a:ea typeface="Proxima Nova"/>
                <a:cs typeface="Proxima Nova"/>
                <a:sym typeface="Proxima Nova"/>
              </a:rPr>
              <a:t>Arrays</a:t>
            </a:r>
            <a:endParaRPr b="1" i="0" sz="2400" u="none" cap="none" strike="noStrike">
              <a:solidFill>
                <a:srgbClr val="0079C0"/>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8"/>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98" name="Google Shape;198;p38"/>
          <p:cNvSpPr txBox="1"/>
          <p:nvPr/>
        </p:nvSpPr>
        <p:spPr>
          <a:xfrm>
            <a:off x="389550" y="1465150"/>
            <a:ext cx="5240700" cy="3160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Clr>
                <a:srgbClr val="000000"/>
              </a:buClr>
              <a:buSzPts val="1200"/>
              <a:buFont typeface="Arial"/>
              <a:buNone/>
            </a:pPr>
            <a:r>
              <a:rPr b="0" i="0" lang="en" sz="1200" u="none" cap="none" strike="noStrike">
                <a:solidFill>
                  <a:srgbClr val="09507C"/>
                </a:solidFill>
                <a:latin typeface="Proxima Nova"/>
                <a:ea typeface="Proxima Nova"/>
                <a:cs typeface="Proxima Nova"/>
                <a:sym typeface="Proxima Nova"/>
              </a:rPr>
              <a:t>Every element in an array has an index, starting with 0, meaning the first item in an array has an index of 0, the second item an index of 1, so on and so forth. To retrieve an element from an array, use the array name and [index of the element]:</a:t>
            </a:r>
            <a:endParaRPr b="0" i="0" sz="12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900"/>
              </a:spcBef>
              <a:spcAft>
                <a:spcPts val="0"/>
              </a:spcAft>
              <a:buClr>
                <a:srgbClr val="000000"/>
              </a:buClr>
              <a:buSzPts val="1000"/>
              <a:buFont typeface="Arial"/>
              <a:buNone/>
            </a:pPr>
            <a:r>
              <a:rPr b="1" i="1" lang="en" sz="1000" u="none" cap="none" strike="noStrike">
                <a:solidFill>
                  <a:srgbClr val="09507C"/>
                </a:solidFill>
                <a:latin typeface="Proxima Nova"/>
                <a:ea typeface="Proxima Nova"/>
                <a:cs typeface="Proxima Nova"/>
                <a:sym typeface="Proxima Nova"/>
              </a:rPr>
              <a:t>apartment[0]</a:t>
            </a:r>
            <a:endParaRPr b="1" i="1" sz="10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900"/>
              </a:spcBef>
              <a:spcAft>
                <a:spcPts val="0"/>
              </a:spcAft>
              <a:buClr>
                <a:srgbClr val="000000"/>
              </a:buClr>
              <a:buSzPts val="1000"/>
              <a:buFont typeface="Arial"/>
              <a:buNone/>
            </a:pPr>
            <a:r>
              <a:rPr b="1" i="1" lang="en" sz="1000" u="none" cap="none" strike="noStrike">
                <a:solidFill>
                  <a:srgbClr val="09507C"/>
                </a:solidFill>
                <a:latin typeface="Proxima Nova"/>
                <a:ea typeface="Proxima Nova"/>
                <a:cs typeface="Proxima Nova"/>
                <a:sym typeface="Proxima Nova"/>
              </a:rPr>
              <a:t>Output &gt;&gt;&gt; ‘kitchen’ </a:t>
            </a:r>
            <a:endParaRPr b="1" i="1" sz="10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400"/>
              <a:buFont typeface="Arial"/>
              <a:buNone/>
            </a:pPr>
            <a:r>
              <a:rPr b="1" i="0" lang="en" sz="1400" u="none" cap="none" strike="noStrike">
                <a:solidFill>
                  <a:srgbClr val="09507C"/>
                </a:solidFill>
                <a:latin typeface="Proxima Nova"/>
                <a:ea typeface="Proxima Nova"/>
                <a:cs typeface="Proxima Nova"/>
                <a:sym typeface="Proxima Nova"/>
              </a:rPr>
              <a:t>Adding to an array</a:t>
            </a:r>
            <a:endParaRPr b="1"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200"/>
              <a:buFont typeface="Arial"/>
              <a:buNone/>
            </a:pPr>
            <a:r>
              <a:rPr b="0" i="0" lang="en" sz="1200" u="none" cap="none" strike="noStrike">
                <a:solidFill>
                  <a:srgbClr val="09507C"/>
                </a:solidFill>
                <a:latin typeface="Proxima Nova"/>
                <a:ea typeface="Proxima Nova"/>
                <a:cs typeface="Proxima Nova"/>
                <a:sym typeface="Proxima Nova"/>
              </a:rPr>
              <a:t>Use the .push( ) method to add another item to the end of a list,</a:t>
            </a:r>
            <a:endParaRPr b="0" i="0" sz="12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900"/>
              </a:spcBef>
              <a:spcAft>
                <a:spcPts val="0"/>
              </a:spcAft>
              <a:buClr>
                <a:srgbClr val="000000"/>
              </a:buClr>
              <a:buSzPts val="1000"/>
              <a:buFont typeface="Arial"/>
              <a:buNone/>
            </a:pPr>
            <a:r>
              <a:rPr b="1" i="1" lang="en" sz="1000" u="none" cap="none" strike="noStrike">
                <a:solidFill>
                  <a:srgbClr val="09507C"/>
                </a:solidFill>
                <a:latin typeface="Proxima Nova"/>
                <a:ea typeface="Proxima Nova"/>
                <a:cs typeface="Proxima Nova"/>
                <a:sym typeface="Proxima Nova"/>
              </a:rPr>
              <a:t>apartment.push(‘office’)</a:t>
            </a:r>
            <a:endParaRPr b="1" i="1" sz="10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900"/>
              </a:spcBef>
              <a:spcAft>
                <a:spcPts val="0"/>
              </a:spcAft>
              <a:buClr>
                <a:srgbClr val="000000"/>
              </a:buClr>
              <a:buSzPts val="1000"/>
              <a:buFont typeface="Arial"/>
              <a:buNone/>
            </a:pPr>
            <a:r>
              <a:rPr b="1" i="1" lang="en" sz="1000" u="none" cap="none" strike="noStrike">
                <a:solidFill>
                  <a:srgbClr val="09507C"/>
                </a:solidFill>
                <a:latin typeface="Proxima Nova"/>
                <a:ea typeface="Proxima Nova"/>
                <a:cs typeface="Proxima Nova"/>
                <a:sym typeface="Proxima Nova"/>
              </a:rPr>
              <a:t>console.log(apartment)</a:t>
            </a:r>
            <a:endParaRPr b="1" i="1" sz="10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900"/>
              </a:spcBef>
              <a:spcAft>
                <a:spcPts val="0"/>
              </a:spcAft>
              <a:buClr>
                <a:srgbClr val="000000"/>
              </a:buClr>
              <a:buSzPts val="1000"/>
              <a:buFont typeface="Arial"/>
              <a:buNone/>
            </a:pPr>
            <a:r>
              <a:rPr b="1" i="1" lang="en" sz="1000" u="none" cap="none" strike="noStrike">
                <a:solidFill>
                  <a:srgbClr val="09507C"/>
                </a:solidFill>
                <a:latin typeface="Proxima Nova"/>
                <a:ea typeface="Proxima Nova"/>
                <a:cs typeface="Proxima Nova"/>
                <a:sym typeface="Proxima Nova"/>
              </a:rPr>
              <a:t>Output &gt;&gt;&gt; [‘kitchen’, ‘bathroom’, ‘bedroom’, ‘livingroom’, ‘office’]</a:t>
            </a:r>
            <a:endParaRPr b="1" i="1" sz="1000" u="none" cap="none" strike="noStrike">
              <a:solidFill>
                <a:srgbClr val="09507C"/>
              </a:solidFill>
              <a:latin typeface="Proxima Nova"/>
              <a:ea typeface="Proxima Nova"/>
              <a:cs typeface="Proxima Nova"/>
              <a:sym typeface="Proxima Nova"/>
            </a:endParaRPr>
          </a:p>
          <a:p>
            <a:pPr indent="0" lvl="0" marL="457200" marR="0" rtl="0" algn="r">
              <a:lnSpc>
                <a:spcPct val="115000"/>
              </a:lnSpc>
              <a:spcBef>
                <a:spcPts val="900"/>
              </a:spcBef>
              <a:spcAft>
                <a:spcPts val="900"/>
              </a:spcAft>
              <a:buClr>
                <a:srgbClr val="000000"/>
              </a:buClr>
              <a:buSzPts val="2400"/>
              <a:buFont typeface="Arial"/>
              <a:buNone/>
            </a:pPr>
            <a:r>
              <a:t/>
            </a:r>
            <a:endParaRPr b="0" i="0" sz="2400" u="none" cap="none" strike="noStrike">
              <a:solidFill>
                <a:srgbClr val="0079C0"/>
              </a:solidFill>
              <a:latin typeface="Proxima Nova"/>
              <a:ea typeface="Proxima Nova"/>
              <a:cs typeface="Proxima Nova"/>
              <a:sym typeface="Proxima Nova"/>
            </a:endParaRPr>
          </a:p>
        </p:txBody>
      </p:sp>
      <p:sp>
        <p:nvSpPr>
          <p:cNvPr id="199" name="Google Shape;199;p38"/>
          <p:cNvSpPr txBox="1"/>
          <p:nvPr/>
        </p:nvSpPr>
        <p:spPr>
          <a:xfrm>
            <a:off x="389550" y="694300"/>
            <a:ext cx="8112300" cy="54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79C0"/>
                </a:solidFill>
                <a:latin typeface="Proxima Nova"/>
                <a:ea typeface="Proxima Nova"/>
                <a:cs typeface="Proxima Nova"/>
                <a:sym typeface="Proxima Nova"/>
              </a:rPr>
              <a:t>Accessing and adding array items</a:t>
            </a:r>
            <a:endParaRPr b="1" i="0" sz="2400" u="none" cap="none" strike="noStrike">
              <a:solidFill>
                <a:srgbClr val="0079C0"/>
              </a:solidFill>
              <a:latin typeface="Proxima Nova"/>
              <a:ea typeface="Proxima Nova"/>
              <a:cs typeface="Proxima Nova"/>
              <a:sym typeface="Proxima Nova"/>
            </a:endParaRPr>
          </a:p>
        </p:txBody>
      </p:sp>
      <p:pic>
        <p:nvPicPr>
          <p:cNvPr id="200" name="Google Shape;200;p38"/>
          <p:cNvPicPr preferRelativeResize="0"/>
          <p:nvPr/>
        </p:nvPicPr>
        <p:blipFill rotWithShape="1">
          <a:blip r:embed="rId3">
            <a:alphaModFix/>
          </a:blip>
          <a:srcRect b="0" l="0" r="0" t="0"/>
          <a:stretch/>
        </p:blipFill>
        <p:spPr>
          <a:xfrm>
            <a:off x="6392727" y="2249872"/>
            <a:ext cx="1901724" cy="14761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9"/>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206" name="Google Shape;206;p39"/>
          <p:cNvSpPr txBox="1"/>
          <p:nvPr/>
        </p:nvSpPr>
        <p:spPr>
          <a:xfrm>
            <a:off x="372850" y="776175"/>
            <a:ext cx="5795400" cy="411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Clr>
                <a:srgbClr val="000000"/>
              </a:buClr>
              <a:buSzPts val="1200"/>
              <a:buFont typeface="Arial"/>
              <a:buNone/>
            </a:pPr>
            <a:r>
              <a:rPr b="0" i="0" lang="en" sz="1200" u="none" cap="none" strike="noStrike">
                <a:solidFill>
                  <a:srgbClr val="09507C"/>
                </a:solidFill>
                <a:latin typeface="Proxima Nova"/>
                <a:ea typeface="Proxima Nova"/>
                <a:cs typeface="Proxima Nova"/>
                <a:sym typeface="Proxima Nova"/>
              </a:rPr>
              <a:t>An object contains a mapping of keys to values. Each key is connected to a value, and you can use a key to access the value associated with that key. It is a mutable data type, meaning you can edit the values.</a:t>
            </a:r>
            <a:endParaRPr b="0" i="0" sz="1200" u="none" cap="none" strike="noStrike">
              <a:solidFill>
                <a:srgbClr val="09507C"/>
              </a:solidFill>
              <a:latin typeface="Proxima Nova"/>
              <a:ea typeface="Proxima Nova"/>
              <a:cs typeface="Proxima Nova"/>
              <a:sym typeface="Proxima Nova"/>
            </a:endParaRPr>
          </a:p>
          <a:p>
            <a:pPr indent="0" lvl="0" marL="1143000" marR="0" rtl="0" algn="l">
              <a:lnSpc>
                <a:spcPct val="115000"/>
              </a:lnSpc>
              <a:spcBef>
                <a:spcPts val="900"/>
              </a:spcBef>
              <a:spcAft>
                <a:spcPts val="0"/>
              </a:spcAft>
              <a:buClr>
                <a:srgbClr val="000000"/>
              </a:buClr>
              <a:buSzPts val="1000"/>
              <a:buFont typeface="Arial"/>
              <a:buNone/>
            </a:pPr>
            <a:r>
              <a:rPr b="1" i="1" lang="en" sz="1000" u="none" cap="none" strike="noStrike">
                <a:solidFill>
                  <a:srgbClr val="09507C"/>
                </a:solidFill>
                <a:latin typeface="Proxima Nova"/>
                <a:ea typeface="Proxima Nova"/>
                <a:cs typeface="Proxima Nova"/>
                <a:sym typeface="Proxima Nova"/>
              </a:rPr>
              <a:t>statesAndCapitals = {</a:t>
            </a:r>
            <a:endParaRPr b="1" i="1" sz="1000" u="none" cap="none" strike="noStrike">
              <a:solidFill>
                <a:srgbClr val="09507C"/>
              </a:solidFill>
              <a:latin typeface="Proxima Nova"/>
              <a:ea typeface="Proxima Nova"/>
              <a:cs typeface="Proxima Nova"/>
              <a:sym typeface="Proxima Nova"/>
            </a:endParaRPr>
          </a:p>
          <a:p>
            <a:pPr indent="0" lvl="0" marL="1524000" marR="0" rtl="0" algn="l">
              <a:lnSpc>
                <a:spcPct val="115000"/>
              </a:lnSpc>
              <a:spcBef>
                <a:spcPts val="900"/>
              </a:spcBef>
              <a:spcAft>
                <a:spcPts val="0"/>
              </a:spcAft>
              <a:buClr>
                <a:srgbClr val="000000"/>
              </a:buClr>
              <a:buSzPts val="1000"/>
              <a:buFont typeface="Arial"/>
              <a:buNone/>
            </a:pPr>
            <a:r>
              <a:rPr b="1" i="1" lang="en" sz="1000" u="none" cap="none" strike="noStrike">
                <a:solidFill>
                  <a:srgbClr val="09507C"/>
                </a:solidFill>
                <a:latin typeface="Proxima Nova"/>
                <a:ea typeface="Proxima Nova"/>
                <a:cs typeface="Proxima Nova"/>
                <a:sym typeface="Proxima Nova"/>
              </a:rPr>
              <a:t> ‘New York’: ‘Albany’,</a:t>
            </a:r>
            <a:endParaRPr b="1" i="1" sz="1000" u="none" cap="none" strike="noStrike">
              <a:solidFill>
                <a:srgbClr val="09507C"/>
              </a:solidFill>
              <a:latin typeface="Proxima Nova"/>
              <a:ea typeface="Proxima Nova"/>
              <a:cs typeface="Proxima Nova"/>
              <a:sym typeface="Proxima Nova"/>
            </a:endParaRPr>
          </a:p>
          <a:p>
            <a:pPr indent="0" lvl="0" marL="1524000" marR="0" rtl="0" algn="l">
              <a:lnSpc>
                <a:spcPct val="115000"/>
              </a:lnSpc>
              <a:spcBef>
                <a:spcPts val="900"/>
              </a:spcBef>
              <a:spcAft>
                <a:spcPts val="0"/>
              </a:spcAft>
              <a:buClr>
                <a:srgbClr val="000000"/>
              </a:buClr>
              <a:buSzPts val="1000"/>
              <a:buFont typeface="Arial"/>
              <a:buNone/>
            </a:pPr>
            <a:r>
              <a:rPr b="1" i="1" lang="en" sz="1000" u="none" cap="none" strike="noStrike">
                <a:solidFill>
                  <a:srgbClr val="09507C"/>
                </a:solidFill>
                <a:latin typeface="Proxima Nova"/>
                <a:ea typeface="Proxima Nova"/>
                <a:cs typeface="Proxima Nova"/>
                <a:sym typeface="Proxima Nova"/>
              </a:rPr>
              <a:t> ‘Arizona’: ‘Phoenix’,</a:t>
            </a:r>
            <a:endParaRPr b="1" i="1" sz="1000" u="none" cap="none" strike="noStrike">
              <a:solidFill>
                <a:srgbClr val="09507C"/>
              </a:solidFill>
              <a:latin typeface="Proxima Nova"/>
              <a:ea typeface="Proxima Nova"/>
              <a:cs typeface="Proxima Nova"/>
              <a:sym typeface="Proxima Nova"/>
            </a:endParaRPr>
          </a:p>
          <a:p>
            <a:pPr indent="0" lvl="0" marL="1524000" marR="0" rtl="0" algn="l">
              <a:lnSpc>
                <a:spcPct val="115000"/>
              </a:lnSpc>
              <a:spcBef>
                <a:spcPts val="900"/>
              </a:spcBef>
              <a:spcAft>
                <a:spcPts val="0"/>
              </a:spcAft>
              <a:buClr>
                <a:srgbClr val="000000"/>
              </a:buClr>
              <a:buSzPts val="1000"/>
              <a:buFont typeface="Arial"/>
              <a:buNone/>
            </a:pPr>
            <a:r>
              <a:rPr b="1" i="1" lang="en" sz="1000" u="none" cap="none" strike="noStrike">
                <a:solidFill>
                  <a:srgbClr val="09507C"/>
                </a:solidFill>
                <a:latin typeface="Proxima Nova"/>
                <a:ea typeface="Proxima Nova"/>
                <a:cs typeface="Proxima Nova"/>
                <a:sym typeface="Proxima Nova"/>
              </a:rPr>
              <a:t> ‘Colorado’: ‘Denver’</a:t>
            </a:r>
            <a:endParaRPr b="1" i="1" sz="1000" u="none" cap="none" strike="noStrike">
              <a:solidFill>
                <a:srgbClr val="09507C"/>
              </a:solidFill>
              <a:latin typeface="Proxima Nova"/>
              <a:ea typeface="Proxima Nova"/>
              <a:cs typeface="Proxima Nova"/>
              <a:sym typeface="Proxima Nova"/>
            </a:endParaRPr>
          </a:p>
          <a:p>
            <a:pPr indent="0" lvl="0" marL="1524000" marR="0" rtl="0" algn="l">
              <a:lnSpc>
                <a:spcPct val="115000"/>
              </a:lnSpc>
              <a:spcBef>
                <a:spcPts val="900"/>
              </a:spcBef>
              <a:spcAft>
                <a:spcPts val="0"/>
              </a:spcAft>
              <a:buClr>
                <a:srgbClr val="000000"/>
              </a:buClr>
              <a:buSzPts val="1000"/>
              <a:buFont typeface="Arial"/>
              <a:buNone/>
            </a:pPr>
            <a:r>
              <a:rPr b="1" i="1" lang="en" sz="1000" u="none" cap="none" strike="noStrike">
                <a:solidFill>
                  <a:srgbClr val="09507C"/>
                </a:solidFill>
                <a:latin typeface="Proxima Nova"/>
                <a:ea typeface="Proxima Nova"/>
                <a:cs typeface="Proxima Nova"/>
                <a:sym typeface="Proxima Nova"/>
              </a:rPr>
              <a:t>}</a:t>
            </a:r>
            <a:endParaRPr b="1" i="1" sz="10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200"/>
              <a:buFont typeface="Arial"/>
              <a:buNone/>
            </a:pPr>
            <a:r>
              <a:rPr b="0" i="0" lang="en" sz="1200" u="none" cap="none" strike="noStrike">
                <a:solidFill>
                  <a:srgbClr val="09507C"/>
                </a:solidFill>
                <a:latin typeface="Proxima Nova"/>
                <a:ea typeface="Proxima Nova"/>
                <a:cs typeface="Proxima Nova"/>
                <a:sym typeface="Proxima Nova"/>
              </a:rPr>
              <a:t>Adding another key-value pair to a dictionary.</a:t>
            </a:r>
            <a:endParaRPr b="0" i="0" sz="1200" u="none" cap="none" strike="noStrike">
              <a:solidFill>
                <a:srgbClr val="09507C"/>
              </a:solidFill>
              <a:latin typeface="Proxima Nova"/>
              <a:ea typeface="Proxima Nova"/>
              <a:cs typeface="Proxima Nova"/>
              <a:sym typeface="Proxima Nova"/>
            </a:endParaRPr>
          </a:p>
          <a:p>
            <a:pPr indent="0" lvl="0" marL="1143000" marR="0" rtl="0" algn="l">
              <a:lnSpc>
                <a:spcPct val="115000"/>
              </a:lnSpc>
              <a:spcBef>
                <a:spcPts val="900"/>
              </a:spcBef>
              <a:spcAft>
                <a:spcPts val="0"/>
              </a:spcAft>
              <a:buClr>
                <a:srgbClr val="000000"/>
              </a:buClr>
              <a:buSzPts val="1000"/>
              <a:buFont typeface="Arial"/>
              <a:buNone/>
            </a:pPr>
            <a:r>
              <a:rPr b="1" i="1" lang="en" sz="1000" u="none" cap="none" strike="noStrike">
                <a:solidFill>
                  <a:srgbClr val="09507C"/>
                </a:solidFill>
                <a:latin typeface="Proxima Nova"/>
                <a:ea typeface="Proxima Nova"/>
                <a:cs typeface="Proxima Nova"/>
                <a:sym typeface="Proxima Nova"/>
              </a:rPr>
              <a:t>statesAndCapitals[‘Hawaii’] = ‘Anchorage’ </a:t>
            </a:r>
            <a:r>
              <a:rPr b="1" i="1" lang="en" sz="1000" u="none" cap="none" strike="noStrike">
                <a:solidFill>
                  <a:srgbClr val="0079C0"/>
                </a:solidFill>
                <a:latin typeface="Proxima Nova"/>
                <a:ea typeface="Proxima Nova"/>
                <a:cs typeface="Proxima Nova"/>
                <a:sym typeface="Proxima Nova"/>
              </a:rPr>
              <a:t>OR</a:t>
            </a:r>
            <a:r>
              <a:rPr b="1" i="1" lang="en" sz="1000" u="none" cap="none" strike="noStrike">
                <a:solidFill>
                  <a:srgbClr val="09507C"/>
                </a:solidFill>
                <a:latin typeface="Proxima Nova"/>
                <a:ea typeface="Proxima Nova"/>
                <a:cs typeface="Proxima Nova"/>
                <a:sym typeface="Proxima Nova"/>
              </a:rPr>
              <a:t> statesAndCapitals.Hawaii’ = ‘Anchorage’  </a:t>
            </a:r>
            <a:r>
              <a:rPr b="1" i="1" lang="en" sz="1000" u="none" cap="none" strike="noStrike">
                <a:solidFill>
                  <a:srgbClr val="0079C0"/>
                </a:solidFill>
                <a:highlight>
                  <a:srgbClr val="E9842E"/>
                </a:highlight>
                <a:latin typeface="Proxima Nova"/>
                <a:ea typeface="Proxima Nova"/>
                <a:cs typeface="Proxima Nova"/>
                <a:sym typeface="Proxima Nova"/>
              </a:rPr>
              <a:t>&lt;&lt;&lt; This is called “dot notation”</a:t>
            </a:r>
            <a:endParaRPr b="0" i="0" sz="1200" u="none" cap="none" strike="noStrike">
              <a:solidFill>
                <a:srgbClr val="0079C0"/>
              </a:solidFill>
              <a:highlight>
                <a:srgbClr val="E9842E"/>
              </a:highlight>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200"/>
              <a:buFont typeface="Arial"/>
              <a:buNone/>
            </a:pPr>
            <a:r>
              <a:rPr b="0" i="0" lang="en" sz="1200" u="none" cap="none" strike="noStrike">
                <a:solidFill>
                  <a:srgbClr val="09507C"/>
                </a:solidFill>
                <a:latin typeface="Proxima Nova"/>
                <a:ea typeface="Proxima Nova"/>
                <a:cs typeface="Proxima Nova"/>
                <a:sym typeface="Proxima Nova"/>
              </a:rPr>
              <a:t>Changing the value of a key in the dictionary:</a:t>
            </a:r>
            <a:endParaRPr b="0" i="0" sz="1200" u="none" cap="none" strike="noStrike">
              <a:solidFill>
                <a:srgbClr val="09507C"/>
              </a:solidFill>
              <a:latin typeface="Proxima Nova"/>
              <a:ea typeface="Proxima Nova"/>
              <a:cs typeface="Proxima Nova"/>
              <a:sym typeface="Proxima Nova"/>
            </a:endParaRPr>
          </a:p>
          <a:p>
            <a:pPr indent="0" lvl="0" marL="1143000" marR="0" rtl="0" algn="l">
              <a:lnSpc>
                <a:spcPct val="115000"/>
              </a:lnSpc>
              <a:spcBef>
                <a:spcPts val="900"/>
              </a:spcBef>
              <a:spcAft>
                <a:spcPts val="0"/>
              </a:spcAft>
              <a:buClr>
                <a:srgbClr val="000000"/>
              </a:buClr>
              <a:buSzPts val="1000"/>
              <a:buFont typeface="Arial"/>
              <a:buNone/>
            </a:pPr>
            <a:r>
              <a:rPr b="1" i="1" lang="en" sz="1000" u="none" cap="none" strike="noStrike">
                <a:solidFill>
                  <a:srgbClr val="09507C"/>
                </a:solidFill>
                <a:latin typeface="Proxima Nova"/>
                <a:ea typeface="Proxima Nova"/>
                <a:cs typeface="Proxima Nova"/>
                <a:sym typeface="Proxima Nova"/>
              </a:rPr>
              <a:t>statesAndCapitals</a:t>
            </a:r>
            <a:r>
              <a:rPr b="1" i="1" lang="en" sz="1200" u="none" cap="none" strike="noStrike">
                <a:solidFill>
                  <a:srgbClr val="09507C"/>
                </a:solidFill>
                <a:latin typeface="Proxima Nova"/>
                <a:ea typeface="Proxima Nova"/>
                <a:cs typeface="Proxima Nova"/>
                <a:sym typeface="Proxima Nova"/>
              </a:rPr>
              <a:t>[</a:t>
            </a:r>
            <a:r>
              <a:rPr b="1" i="1" lang="en" sz="1000" u="none" cap="none" strike="noStrike">
                <a:solidFill>
                  <a:srgbClr val="09507C"/>
                </a:solidFill>
                <a:latin typeface="Proxima Nova"/>
                <a:ea typeface="Proxima Nova"/>
                <a:cs typeface="Proxima Nova"/>
                <a:sym typeface="Proxima Nova"/>
              </a:rPr>
              <a:t>‘Hawaii’</a:t>
            </a:r>
            <a:r>
              <a:rPr b="1" i="1" lang="en" sz="1200" u="none" cap="none" strike="noStrike">
                <a:solidFill>
                  <a:srgbClr val="09507C"/>
                </a:solidFill>
                <a:latin typeface="Proxima Nova"/>
                <a:ea typeface="Proxima Nova"/>
                <a:cs typeface="Proxima Nova"/>
                <a:sym typeface="Proxima Nova"/>
              </a:rPr>
              <a:t>] = ‘Honolulu’ </a:t>
            </a:r>
            <a:r>
              <a:rPr b="1" i="1" lang="en" sz="1000" u="none" cap="none" strike="noStrike">
                <a:solidFill>
                  <a:srgbClr val="0079C0"/>
                </a:solidFill>
                <a:latin typeface="Proxima Nova"/>
                <a:ea typeface="Proxima Nova"/>
                <a:cs typeface="Proxima Nova"/>
                <a:sym typeface="Proxima Nova"/>
              </a:rPr>
              <a:t>OR </a:t>
            </a:r>
            <a:r>
              <a:rPr b="1" i="1" lang="en" sz="1000" u="none" cap="none" strike="noStrike">
                <a:solidFill>
                  <a:srgbClr val="09507C"/>
                </a:solidFill>
                <a:latin typeface="Proxima Nova"/>
                <a:ea typeface="Proxima Nova"/>
                <a:cs typeface="Proxima Nova"/>
                <a:sym typeface="Proxima Nova"/>
              </a:rPr>
              <a:t>statesAndCapitals.Hawaii’</a:t>
            </a:r>
            <a:r>
              <a:rPr b="1" i="1" lang="en" sz="1200" u="none" cap="none" strike="noStrike">
                <a:solidFill>
                  <a:srgbClr val="09507C"/>
                </a:solidFill>
                <a:latin typeface="Proxima Nova"/>
                <a:ea typeface="Proxima Nova"/>
                <a:cs typeface="Proxima Nova"/>
                <a:sym typeface="Proxima Nova"/>
              </a:rPr>
              <a:t> = ‘Honolulu’ </a:t>
            </a:r>
            <a:r>
              <a:rPr b="1" i="1" lang="en" sz="1000" u="none" cap="none" strike="noStrike">
                <a:solidFill>
                  <a:srgbClr val="0079C0"/>
                </a:solidFill>
                <a:highlight>
                  <a:srgbClr val="E9842E"/>
                </a:highlight>
                <a:latin typeface="Proxima Nova"/>
                <a:ea typeface="Proxima Nova"/>
                <a:cs typeface="Proxima Nova"/>
                <a:sym typeface="Proxima Nova"/>
              </a:rPr>
              <a:t>&lt;&lt;&lt; This is called “bracket notation”</a:t>
            </a:r>
            <a:endParaRPr b="1" i="1" sz="1200" u="none" cap="none" strike="noStrike">
              <a:solidFill>
                <a:srgbClr val="0079C0"/>
              </a:solidFill>
              <a:highlight>
                <a:srgbClr val="E9842E"/>
              </a:highlight>
              <a:latin typeface="Proxima Nova"/>
              <a:ea typeface="Proxima Nova"/>
              <a:cs typeface="Proxima Nova"/>
              <a:sym typeface="Proxima Nova"/>
            </a:endParaRPr>
          </a:p>
          <a:p>
            <a:pPr indent="0" lvl="0" marL="0" marR="0" rtl="0" algn="r">
              <a:lnSpc>
                <a:spcPct val="115000"/>
              </a:lnSpc>
              <a:spcBef>
                <a:spcPts val="900"/>
              </a:spcBef>
              <a:spcAft>
                <a:spcPts val="900"/>
              </a:spcAft>
              <a:buClr>
                <a:srgbClr val="000000"/>
              </a:buClr>
              <a:buSzPts val="1200"/>
              <a:buFont typeface="Arial"/>
              <a:buNone/>
            </a:pPr>
            <a:r>
              <a:t/>
            </a:r>
            <a:endParaRPr b="1" i="0" sz="1200" u="none" cap="none" strike="noStrike">
              <a:solidFill>
                <a:srgbClr val="2D3B45"/>
              </a:solidFill>
              <a:latin typeface="Proxima Nova"/>
              <a:ea typeface="Proxima Nova"/>
              <a:cs typeface="Proxima Nova"/>
              <a:sym typeface="Proxima Nova"/>
            </a:endParaRPr>
          </a:p>
        </p:txBody>
      </p:sp>
      <p:sp>
        <p:nvSpPr>
          <p:cNvPr id="207" name="Google Shape;207;p39"/>
          <p:cNvSpPr txBox="1"/>
          <p:nvPr/>
        </p:nvSpPr>
        <p:spPr>
          <a:xfrm>
            <a:off x="372850" y="227775"/>
            <a:ext cx="8112300" cy="54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79C0"/>
                </a:solidFill>
                <a:latin typeface="Proxima Nova"/>
                <a:ea typeface="Proxima Nova"/>
                <a:cs typeface="Proxima Nova"/>
                <a:sym typeface="Proxima Nova"/>
              </a:rPr>
              <a:t>Objects</a:t>
            </a:r>
            <a:endParaRPr b="1" i="0" sz="2400" u="none" cap="none" strike="noStrike">
              <a:solidFill>
                <a:srgbClr val="0079C0"/>
              </a:solidFill>
              <a:latin typeface="Proxima Nova"/>
              <a:ea typeface="Proxima Nova"/>
              <a:cs typeface="Proxima Nova"/>
              <a:sym typeface="Proxima Nova"/>
            </a:endParaRPr>
          </a:p>
        </p:txBody>
      </p:sp>
      <p:sp>
        <p:nvSpPr>
          <p:cNvPr id="208" name="Google Shape;208;p39"/>
          <p:cNvSpPr txBox="1"/>
          <p:nvPr/>
        </p:nvSpPr>
        <p:spPr>
          <a:xfrm>
            <a:off x="6867300" y="1666200"/>
            <a:ext cx="2276700" cy="1811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900"/>
              </a:spcBef>
              <a:spcAft>
                <a:spcPts val="0"/>
              </a:spcAft>
              <a:buClr>
                <a:srgbClr val="000000"/>
              </a:buClr>
              <a:buSzPts val="1200"/>
              <a:buFont typeface="Arial"/>
              <a:buNone/>
            </a:pPr>
            <a:r>
              <a:rPr b="1" i="0" lang="en" sz="1200" u="sng" cap="none" strike="noStrike">
                <a:solidFill>
                  <a:srgbClr val="09507C"/>
                </a:solidFill>
                <a:latin typeface="Proxima Nova"/>
                <a:ea typeface="Proxima Nova"/>
                <a:cs typeface="Proxima Nova"/>
                <a:sym typeface="Proxima Nova"/>
              </a:rPr>
              <a:t>IMPORTANT</a:t>
            </a:r>
            <a:endParaRPr b="1" i="0" sz="1200" u="sng" cap="none" strike="noStrike">
              <a:solidFill>
                <a:srgbClr val="09507C"/>
              </a:solidFill>
              <a:latin typeface="Proxima Nova"/>
              <a:ea typeface="Proxima Nova"/>
              <a:cs typeface="Proxima Nova"/>
              <a:sym typeface="Proxima Nova"/>
            </a:endParaRPr>
          </a:p>
          <a:p>
            <a:pPr indent="0" lvl="0" marL="0" marR="0" rtl="0" algn="l">
              <a:lnSpc>
                <a:spcPct val="115000"/>
              </a:lnSpc>
              <a:spcBef>
                <a:spcPts val="900"/>
              </a:spcBef>
              <a:spcAft>
                <a:spcPts val="900"/>
              </a:spcAft>
              <a:buClr>
                <a:schemeClr val="dk1"/>
              </a:buClr>
              <a:buSzPts val="1100"/>
              <a:buFont typeface="Arial"/>
              <a:buNone/>
            </a:pPr>
            <a:r>
              <a:rPr b="0" i="0" lang="en" sz="1200" u="none" cap="none" strike="noStrike">
                <a:solidFill>
                  <a:srgbClr val="09507C"/>
                </a:solidFill>
                <a:latin typeface="Proxima Nova"/>
                <a:ea typeface="Proxima Nova"/>
                <a:cs typeface="Proxima Nova"/>
                <a:sym typeface="Proxima Nova"/>
              </a:rPr>
              <a:t>You can only use dot notation when the key is one word. If the key has a space you will need to use square brackets with quotes to access its value.</a:t>
            </a:r>
            <a:endParaRPr b="0" i="0" sz="1200" u="none" cap="none" strike="noStrike">
              <a:solidFill>
                <a:srgbClr val="09507C"/>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214" name="Google Shape;214;p40"/>
          <p:cNvSpPr txBox="1"/>
          <p:nvPr/>
        </p:nvSpPr>
        <p:spPr>
          <a:xfrm>
            <a:off x="416850" y="1510975"/>
            <a:ext cx="4443900" cy="289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900"/>
              </a:spcBef>
              <a:spcAft>
                <a:spcPts val="0"/>
              </a:spcAft>
              <a:buClr>
                <a:srgbClr val="000000"/>
              </a:buClr>
              <a:buSzPts val="1800"/>
              <a:buFont typeface="Arial"/>
              <a:buNone/>
            </a:pPr>
            <a:r>
              <a:rPr b="0" i="0" lang="en" sz="1800" u="none" cap="none" strike="noStrike">
                <a:solidFill>
                  <a:srgbClr val="09507C"/>
                </a:solidFill>
                <a:latin typeface="Proxima Nova"/>
                <a:ea typeface="Proxima Nova"/>
                <a:cs typeface="Proxima Nova"/>
                <a:sym typeface="Proxima Nova"/>
              </a:rPr>
              <a:t>Creating an object is as simple as placing items inside curly braces { } separated by a comma.</a:t>
            </a:r>
            <a:endParaRPr b="0" i="0" sz="18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900"/>
              </a:spcBef>
              <a:spcAft>
                <a:spcPts val="0"/>
              </a:spcAft>
              <a:buClr>
                <a:srgbClr val="000000"/>
              </a:buClr>
              <a:buSzPts val="1800"/>
              <a:buFont typeface="Arial"/>
              <a:buNone/>
            </a:pPr>
            <a:r>
              <a:rPr b="0" i="0" lang="en" sz="1800" u="none" cap="none" strike="noStrike">
                <a:solidFill>
                  <a:srgbClr val="09507C"/>
                </a:solidFill>
                <a:latin typeface="Proxima Nova"/>
                <a:ea typeface="Proxima Nova"/>
                <a:cs typeface="Proxima Nova"/>
                <a:sym typeface="Proxima Nova"/>
              </a:rPr>
              <a:t>An item has a key and the corresponding value expressed as a key: value pair.</a:t>
            </a:r>
            <a:endParaRPr b="0" i="0" sz="1800" u="none" cap="none" strike="noStrike">
              <a:solidFill>
                <a:srgbClr val="09507C"/>
              </a:solidFill>
              <a:latin typeface="Proxima Nova"/>
              <a:ea typeface="Proxima Nova"/>
              <a:cs typeface="Proxima Nova"/>
              <a:sym typeface="Proxima Nova"/>
            </a:endParaRPr>
          </a:p>
          <a:p>
            <a:pPr indent="0" lvl="0" marL="0" marR="0" rtl="0" algn="l">
              <a:lnSpc>
                <a:spcPct val="100000"/>
              </a:lnSpc>
              <a:spcBef>
                <a:spcPts val="900"/>
              </a:spcBef>
              <a:spcAft>
                <a:spcPts val="0"/>
              </a:spcAft>
              <a:buClr>
                <a:srgbClr val="000000"/>
              </a:buClr>
              <a:buSzPts val="1800"/>
              <a:buFont typeface="Arial"/>
              <a:buNone/>
            </a:pPr>
            <a:r>
              <a:rPr b="0" i="0" lang="en" sz="1800" u="none" cap="none" strike="noStrike">
                <a:solidFill>
                  <a:srgbClr val="09507C"/>
                </a:solidFill>
                <a:latin typeface="Proxima Nova"/>
                <a:ea typeface="Proxima Nova"/>
                <a:cs typeface="Proxima Nova"/>
                <a:sym typeface="Proxima Nova"/>
              </a:rPr>
              <a:t>While values can be of any data type and can repeat, keys must be a </a:t>
            </a:r>
            <a:r>
              <a:rPr b="0" i="0" lang="en" sz="1800" u="none" cap="none" strike="noStrike">
                <a:solidFill>
                  <a:schemeClr val="hlink"/>
                </a:solidFill>
                <a:uFill>
                  <a:noFill/>
                </a:uFill>
                <a:latin typeface="Proxima Nova"/>
                <a:ea typeface="Proxima Nova"/>
                <a:cs typeface="Proxima Nova"/>
                <a:sym typeface="Proxima Nova"/>
                <a:hlinkClick r:id="rId3"/>
              </a:rPr>
              <a:t>string</a:t>
            </a:r>
            <a:r>
              <a:rPr b="0" i="0" lang="en" sz="1800" u="none" cap="none" strike="noStrike">
                <a:solidFill>
                  <a:srgbClr val="09507C"/>
                </a:solidFill>
                <a:latin typeface="Proxima Nova"/>
                <a:ea typeface="Proxima Nova"/>
                <a:cs typeface="Proxima Nova"/>
                <a:sym typeface="Proxima Nova"/>
              </a:rPr>
              <a:t> or a </a:t>
            </a:r>
            <a:r>
              <a:rPr b="0" i="0" lang="en" sz="1800" u="none" cap="none" strike="noStrike">
                <a:solidFill>
                  <a:schemeClr val="hlink"/>
                </a:solidFill>
                <a:uFill>
                  <a:noFill/>
                </a:uFill>
                <a:latin typeface="Proxima Nova"/>
                <a:ea typeface="Proxima Nova"/>
                <a:cs typeface="Proxima Nova"/>
                <a:sym typeface="Proxima Nova"/>
                <a:hlinkClick r:id="rId4"/>
              </a:rPr>
              <a:t>number</a:t>
            </a:r>
            <a:r>
              <a:rPr b="0" i="0" lang="en" sz="1800" u="none" cap="none" strike="noStrike">
                <a:solidFill>
                  <a:srgbClr val="09507C"/>
                </a:solidFill>
                <a:latin typeface="Proxima Nova"/>
                <a:ea typeface="Proxima Nova"/>
                <a:cs typeface="Proxima Nova"/>
                <a:sym typeface="Proxima Nova"/>
              </a:rPr>
              <a:t> and must be unique.</a:t>
            </a:r>
            <a:endParaRPr b="0" i="0" sz="1800" u="none" cap="none" strike="noStrike">
              <a:solidFill>
                <a:srgbClr val="09507C"/>
              </a:solidFill>
              <a:latin typeface="Proxima Nova"/>
              <a:ea typeface="Proxima Nova"/>
              <a:cs typeface="Proxima Nova"/>
              <a:sym typeface="Proxima Nova"/>
            </a:endParaRPr>
          </a:p>
          <a:p>
            <a:pPr indent="0" lvl="0" marL="457200" marR="0" rtl="0" algn="l">
              <a:lnSpc>
                <a:spcPct val="200000"/>
              </a:lnSpc>
              <a:spcBef>
                <a:spcPts val="900"/>
              </a:spcBef>
              <a:spcAft>
                <a:spcPts val="0"/>
              </a:spcAft>
              <a:buClr>
                <a:srgbClr val="000000"/>
              </a:buClr>
              <a:buSzPts val="800"/>
              <a:buFont typeface="Arial"/>
              <a:buNone/>
            </a:pPr>
            <a:r>
              <a:t/>
            </a:r>
            <a:endParaRPr b="1" i="1" sz="800" u="none" cap="none" strike="noStrike">
              <a:solidFill>
                <a:srgbClr val="09507C"/>
              </a:solidFill>
              <a:highlight>
                <a:srgbClr val="F5F5F5"/>
              </a:highlight>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900"/>
              </a:spcBef>
              <a:spcAft>
                <a:spcPts val="0"/>
              </a:spcAft>
              <a:buClr>
                <a:srgbClr val="000000"/>
              </a:buClr>
              <a:buSzPts val="1000"/>
              <a:buFont typeface="Arial"/>
              <a:buNone/>
            </a:pPr>
            <a:r>
              <a:t/>
            </a:r>
            <a:endParaRPr b="1" i="0" sz="1000" u="none" cap="none" strike="noStrike">
              <a:solidFill>
                <a:srgbClr val="666699"/>
              </a:solidFill>
              <a:highlight>
                <a:srgbClr val="F5F5F5"/>
              </a:highlight>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200"/>
              <a:buFont typeface="Arial"/>
              <a:buNone/>
            </a:pPr>
            <a:r>
              <a:t/>
            </a:r>
            <a:endParaRPr b="0" i="0" sz="1200" u="none" cap="none" strike="noStrike">
              <a:solidFill>
                <a:srgbClr val="2D3B45"/>
              </a:solidFill>
              <a:latin typeface="Proxima Nova"/>
              <a:ea typeface="Proxima Nova"/>
              <a:cs typeface="Proxima Nova"/>
              <a:sym typeface="Proxima Nova"/>
            </a:endParaRPr>
          </a:p>
          <a:p>
            <a:pPr indent="0" lvl="0" marL="0" marR="0" rtl="0" algn="r">
              <a:lnSpc>
                <a:spcPct val="115000"/>
              </a:lnSpc>
              <a:spcBef>
                <a:spcPts val="900"/>
              </a:spcBef>
              <a:spcAft>
                <a:spcPts val="900"/>
              </a:spcAft>
              <a:buClr>
                <a:srgbClr val="000000"/>
              </a:buClr>
              <a:buSzPts val="2400"/>
              <a:buFont typeface="Arial"/>
              <a:buNone/>
            </a:pPr>
            <a:r>
              <a:t/>
            </a:r>
            <a:endParaRPr b="0" i="0" sz="2400" u="none" cap="none" strike="noStrike">
              <a:solidFill>
                <a:srgbClr val="0079C0"/>
              </a:solidFill>
              <a:latin typeface="Proxima Nova Semibold"/>
              <a:ea typeface="Proxima Nova Semibold"/>
              <a:cs typeface="Proxima Nova Semibold"/>
              <a:sym typeface="Proxima Nova Semibold"/>
            </a:endParaRPr>
          </a:p>
        </p:txBody>
      </p:sp>
      <p:sp>
        <p:nvSpPr>
          <p:cNvPr id="215" name="Google Shape;215;p40"/>
          <p:cNvSpPr txBox="1"/>
          <p:nvPr/>
        </p:nvSpPr>
        <p:spPr>
          <a:xfrm>
            <a:off x="5475000" y="952050"/>
            <a:ext cx="3570300" cy="38856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900"/>
              </a:spcBef>
              <a:spcAft>
                <a:spcPts val="0"/>
              </a:spcAft>
              <a:buClr>
                <a:srgbClr val="000000"/>
              </a:buClr>
              <a:buSzPts val="1100"/>
              <a:buFont typeface="Arial"/>
              <a:buNone/>
            </a:pPr>
            <a:r>
              <a:rPr b="1" i="1" lang="en" sz="1100" u="none" cap="none" strike="noStrike">
                <a:solidFill>
                  <a:srgbClr val="FEC14F"/>
                </a:solidFill>
                <a:latin typeface="Proxima Nova"/>
                <a:ea typeface="Proxima Nova"/>
                <a:cs typeface="Proxima Nova"/>
                <a:sym typeface="Proxima Nova"/>
              </a:rPr>
              <a:t># empty object</a:t>
            </a:r>
            <a:br>
              <a:rPr b="1" i="1" lang="en" sz="1100" u="none" cap="none" strike="noStrike">
                <a:solidFill>
                  <a:srgbClr val="09507C"/>
                </a:solidFill>
                <a:latin typeface="Proxima Nova"/>
                <a:ea typeface="Proxima Nova"/>
                <a:cs typeface="Proxima Nova"/>
                <a:sym typeface="Proxima Nova"/>
              </a:rPr>
            </a:br>
            <a:r>
              <a:rPr b="1" i="1" lang="en" sz="1100" u="none" cap="none" strike="noStrike">
                <a:solidFill>
                  <a:srgbClr val="09507C"/>
                </a:solidFill>
                <a:latin typeface="Proxima Nova"/>
                <a:ea typeface="Proxima Nova"/>
                <a:cs typeface="Proxima Nova"/>
                <a:sym typeface="Proxima Nova"/>
              </a:rPr>
              <a:t>myObj = {}</a:t>
            </a:r>
            <a:br>
              <a:rPr b="1" i="1" lang="en" sz="1100" u="none" cap="none" strike="noStrike">
                <a:solidFill>
                  <a:srgbClr val="09507C"/>
                </a:solidFill>
                <a:latin typeface="Proxima Nova"/>
                <a:ea typeface="Proxima Nova"/>
                <a:cs typeface="Proxima Nova"/>
                <a:sym typeface="Proxima Nova"/>
              </a:rPr>
            </a:br>
            <a:endParaRPr b="1" i="1" sz="11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900"/>
              </a:spcBef>
              <a:spcAft>
                <a:spcPts val="0"/>
              </a:spcAft>
              <a:buClr>
                <a:srgbClr val="000000"/>
              </a:buClr>
              <a:buSzPts val="1100"/>
              <a:buFont typeface="Arial"/>
              <a:buNone/>
            </a:pPr>
            <a:r>
              <a:rPr b="1" i="1" lang="en" sz="1100" u="sng" cap="none" strike="noStrike">
                <a:solidFill>
                  <a:srgbClr val="FEC14F"/>
                </a:solidFill>
                <a:latin typeface="Proxima Nova"/>
                <a:ea typeface="Proxima Nova"/>
                <a:cs typeface="Proxima Nova"/>
                <a:sym typeface="Proxima Nova"/>
              </a:rPr>
              <a:t># object with integer keys</a:t>
            </a:r>
            <a:endParaRPr b="1" i="1" sz="11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100"/>
              <a:buFont typeface="Arial"/>
              <a:buNone/>
            </a:pPr>
            <a:r>
              <a:rPr b="1" i="1" lang="en" sz="1100" u="none" cap="none" strike="noStrike">
                <a:solidFill>
                  <a:srgbClr val="09507C"/>
                </a:solidFill>
                <a:latin typeface="Proxima Nova"/>
                <a:ea typeface="Proxima Nova"/>
                <a:cs typeface="Proxima Nova"/>
                <a:sym typeface="Proxima Nova"/>
              </a:rPr>
              <a:t>myObj = {</a:t>
            </a:r>
            <a:endParaRPr b="1" i="1" sz="11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900"/>
              </a:spcBef>
              <a:spcAft>
                <a:spcPts val="0"/>
              </a:spcAft>
              <a:buClr>
                <a:srgbClr val="000000"/>
              </a:buClr>
              <a:buSzPts val="1100"/>
              <a:buFont typeface="Arial"/>
              <a:buNone/>
            </a:pPr>
            <a:r>
              <a:rPr b="1" i="1" lang="en" sz="1100" u="none" cap="none" strike="noStrike">
                <a:solidFill>
                  <a:srgbClr val="FEC14F"/>
                </a:solidFill>
                <a:latin typeface="Proxima Nova"/>
                <a:ea typeface="Proxima Nova"/>
                <a:cs typeface="Proxima Nova"/>
                <a:sym typeface="Proxima Nova"/>
              </a:rPr>
              <a:t>    1</a:t>
            </a:r>
            <a:r>
              <a:rPr b="1" i="1" lang="en" sz="1100" u="none" cap="none" strike="noStrike">
                <a:solidFill>
                  <a:srgbClr val="09507C"/>
                </a:solidFill>
                <a:latin typeface="Proxima Nova"/>
                <a:ea typeface="Proxima Nova"/>
                <a:cs typeface="Proxima Nova"/>
                <a:sym typeface="Proxima Nova"/>
              </a:rPr>
              <a:t>: 'apple', </a:t>
            </a:r>
            <a:endParaRPr b="1" i="1" sz="11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900"/>
              </a:spcBef>
              <a:spcAft>
                <a:spcPts val="0"/>
              </a:spcAft>
              <a:buClr>
                <a:srgbClr val="000000"/>
              </a:buClr>
              <a:buSzPts val="1100"/>
              <a:buFont typeface="Arial"/>
              <a:buNone/>
            </a:pPr>
            <a:r>
              <a:rPr b="1" i="1" lang="en" sz="1100" u="none" cap="none" strike="noStrike">
                <a:solidFill>
                  <a:srgbClr val="FEC14F"/>
                </a:solidFill>
                <a:latin typeface="Proxima Nova"/>
                <a:ea typeface="Proxima Nova"/>
                <a:cs typeface="Proxima Nova"/>
                <a:sym typeface="Proxima Nova"/>
              </a:rPr>
              <a:t>    2</a:t>
            </a:r>
            <a:r>
              <a:rPr b="1" i="1" lang="en" sz="1100" u="none" cap="none" strike="noStrike">
                <a:solidFill>
                  <a:srgbClr val="09507C"/>
                </a:solidFill>
                <a:latin typeface="Proxima Nova"/>
                <a:ea typeface="Proxima Nova"/>
                <a:cs typeface="Proxima Nova"/>
                <a:sym typeface="Proxima Nova"/>
              </a:rPr>
              <a:t>: 'ball'</a:t>
            </a:r>
            <a:endParaRPr b="1" i="1" sz="11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900"/>
              </a:spcBef>
              <a:spcAft>
                <a:spcPts val="0"/>
              </a:spcAft>
              <a:buClr>
                <a:srgbClr val="000000"/>
              </a:buClr>
              <a:buSzPts val="1100"/>
              <a:buFont typeface="Arial"/>
              <a:buNone/>
            </a:pPr>
            <a:r>
              <a:rPr b="1" i="1" lang="en" sz="1100" u="none" cap="none" strike="noStrike">
                <a:solidFill>
                  <a:srgbClr val="09507C"/>
                </a:solidFill>
                <a:latin typeface="Proxima Nova"/>
                <a:ea typeface="Proxima Nova"/>
                <a:cs typeface="Proxima Nova"/>
                <a:sym typeface="Proxima Nova"/>
              </a:rPr>
              <a:t>}</a:t>
            </a:r>
            <a:endParaRPr b="1" i="1" sz="1100" u="none" cap="none" strike="noStrike">
              <a:solidFill>
                <a:srgbClr val="FEC14F"/>
              </a:solidFill>
              <a:latin typeface="Proxima Nova"/>
              <a:ea typeface="Proxima Nova"/>
              <a:cs typeface="Proxima Nova"/>
              <a:sym typeface="Proxima Nova"/>
            </a:endParaRPr>
          </a:p>
          <a:p>
            <a:pPr indent="0" lvl="0" marL="457200" marR="0" rtl="0" algn="l">
              <a:lnSpc>
                <a:spcPct val="100000"/>
              </a:lnSpc>
              <a:spcBef>
                <a:spcPts val="900"/>
              </a:spcBef>
              <a:spcAft>
                <a:spcPts val="0"/>
              </a:spcAft>
              <a:buClr>
                <a:srgbClr val="000000"/>
              </a:buClr>
              <a:buSzPts val="1100"/>
              <a:buFont typeface="Arial"/>
              <a:buNone/>
            </a:pPr>
            <a:r>
              <a:rPr b="1" i="1" lang="en" sz="1100" u="sng" cap="none" strike="noStrike">
                <a:solidFill>
                  <a:srgbClr val="FEC14F"/>
                </a:solidFill>
                <a:latin typeface="Proxima Nova"/>
                <a:ea typeface="Proxima Nova"/>
                <a:cs typeface="Proxima Nova"/>
                <a:sym typeface="Proxima Nova"/>
              </a:rPr>
              <a:t># object with mixed keys</a:t>
            </a:r>
            <a:br>
              <a:rPr b="1" i="1" lang="en" sz="1100" u="none" cap="none" strike="noStrike">
                <a:solidFill>
                  <a:srgbClr val="09507C"/>
                </a:solidFill>
                <a:latin typeface="Proxima Nova"/>
                <a:ea typeface="Proxima Nova"/>
                <a:cs typeface="Proxima Nova"/>
                <a:sym typeface="Proxima Nova"/>
              </a:rPr>
            </a:br>
            <a:endParaRPr b="1" i="1" sz="11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100"/>
              <a:buFont typeface="Arial"/>
              <a:buNone/>
            </a:pPr>
            <a:r>
              <a:rPr b="1" i="1" lang="en" sz="1100" u="none" cap="none" strike="noStrike">
                <a:solidFill>
                  <a:srgbClr val="09507C"/>
                </a:solidFill>
                <a:latin typeface="Proxima Nova"/>
                <a:ea typeface="Proxima Nova"/>
                <a:cs typeface="Proxima Nova"/>
                <a:sym typeface="Proxima Nova"/>
              </a:rPr>
              <a:t>myObj = {</a:t>
            </a:r>
            <a:endParaRPr b="1" i="1" sz="11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100"/>
              <a:buFont typeface="Arial"/>
              <a:buNone/>
            </a:pPr>
            <a:r>
              <a:t/>
            </a:r>
            <a:endParaRPr b="1" i="1" sz="1100" u="none" cap="none" strike="noStrike">
              <a:solidFill>
                <a:srgbClr val="09507C"/>
              </a:solidFill>
              <a:latin typeface="Proxima Nova"/>
              <a:ea typeface="Proxima Nova"/>
              <a:cs typeface="Proxima Nova"/>
              <a:sym typeface="Proxima Nova"/>
            </a:endParaRPr>
          </a:p>
          <a:p>
            <a:pPr indent="0" lvl="0" marL="457200" marR="0" rtl="0" algn="l">
              <a:lnSpc>
                <a:spcPct val="150000"/>
              </a:lnSpc>
              <a:spcBef>
                <a:spcPts val="0"/>
              </a:spcBef>
              <a:spcAft>
                <a:spcPts val="0"/>
              </a:spcAft>
              <a:buClr>
                <a:srgbClr val="000000"/>
              </a:buClr>
              <a:buSzPts val="1100"/>
              <a:buFont typeface="Arial"/>
              <a:buNone/>
            </a:pPr>
            <a:r>
              <a:rPr b="1" i="1" lang="en" sz="1100" u="none" cap="none" strike="noStrike">
                <a:solidFill>
                  <a:srgbClr val="FEC14F"/>
                </a:solidFill>
                <a:latin typeface="Proxima Nova"/>
                <a:ea typeface="Proxima Nova"/>
                <a:cs typeface="Proxima Nova"/>
                <a:sym typeface="Proxima Nova"/>
              </a:rPr>
              <a:t>    name</a:t>
            </a:r>
            <a:r>
              <a:rPr b="1" i="1" lang="en" sz="1100" u="none" cap="none" strike="noStrike">
                <a:solidFill>
                  <a:srgbClr val="09507C"/>
                </a:solidFill>
                <a:latin typeface="Proxima Nova"/>
                <a:ea typeface="Proxima Nova"/>
                <a:cs typeface="Proxima Nova"/>
                <a:sym typeface="Proxima Nova"/>
              </a:rPr>
              <a:t>:  'John', </a:t>
            </a:r>
            <a:endParaRPr b="1" i="1" sz="1100" u="none" cap="none" strike="noStrike">
              <a:solidFill>
                <a:srgbClr val="09507C"/>
              </a:solidFill>
              <a:latin typeface="Proxima Nova"/>
              <a:ea typeface="Proxima Nova"/>
              <a:cs typeface="Proxima Nova"/>
              <a:sym typeface="Proxima Nova"/>
            </a:endParaRPr>
          </a:p>
          <a:p>
            <a:pPr indent="0" lvl="0" marL="457200" marR="0" rtl="0" algn="l">
              <a:lnSpc>
                <a:spcPct val="150000"/>
              </a:lnSpc>
              <a:spcBef>
                <a:spcPts val="0"/>
              </a:spcBef>
              <a:spcAft>
                <a:spcPts val="0"/>
              </a:spcAft>
              <a:buClr>
                <a:srgbClr val="000000"/>
              </a:buClr>
              <a:buSzPts val="1100"/>
              <a:buFont typeface="Arial"/>
              <a:buNone/>
            </a:pPr>
            <a:r>
              <a:rPr b="1" i="1" lang="en" sz="1100" u="none" cap="none" strike="noStrike">
                <a:solidFill>
                  <a:srgbClr val="FEC14F"/>
                </a:solidFill>
                <a:latin typeface="Proxima Nova"/>
                <a:ea typeface="Proxima Nova"/>
                <a:cs typeface="Proxima Nova"/>
                <a:sym typeface="Proxima Nova"/>
              </a:rPr>
              <a:t>    1</a:t>
            </a:r>
            <a:r>
              <a:rPr b="1" i="1" lang="en" sz="1100" u="none" cap="none" strike="noStrike">
                <a:solidFill>
                  <a:srgbClr val="09507C"/>
                </a:solidFill>
                <a:latin typeface="Proxima Nova"/>
                <a:ea typeface="Proxima Nova"/>
                <a:cs typeface="Proxima Nova"/>
                <a:sym typeface="Proxima Nova"/>
              </a:rPr>
              <a:t>:  [2, 4, 3]</a:t>
            </a:r>
            <a:endParaRPr b="1" i="1" sz="11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100"/>
              <a:buFont typeface="Arial"/>
              <a:buNone/>
            </a:pPr>
            <a:r>
              <a:t/>
            </a:r>
            <a:endParaRPr b="1" i="1" sz="11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0"/>
              </a:spcBef>
              <a:spcAft>
                <a:spcPts val="900"/>
              </a:spcAft>
              <a:buClr>
                <a:schemeClr val="dk1"/>
              </a:buClr>
              <a:buSzPts val="1100"/>
              <a:buFont typeface="Arial"/>
              <a:buNone/>
            </a:pPr>
            <a:r>
              <a:rPr b="1" i="1" lang="en" sz="1100" u="none" cap="none" strike="noStrike">
                <a:solidFill>
                  <a:srgbClr val="09507C"/>
                </a:solidFill>
                <a:latin typeface="Proxima Nova"/>
                <a:ea typeface="Proxima Nova"/>
                <a:cs typeface="Proxima Nova"/>
                <a:sym typeface="Proxima Nova"/>
              </a:rPr>
              <a:t>}</a:t>
            </a:r>
            <a:endParaRPr b="0" i="0" sz="1100" u="none" cap="none" strike="noStrike">
              <a:solidFill>
                <a:srgbClr val="000000"/>
              </a:solidFill>
              <a:latin typeface="Arial"/>
              <a:ea typeface="Arial"/>
              <a:cs typeface="Arial"/>
              <a:sym typeface="Arial"/>
            </a:endParaRPr>
          </a:p>
        </p:txBody>
      </p:sp>
      <p:sp>
        <p:nvSpPr>
          <p:cNvPr id="216" name="Google Shape;216;p40"/>
          <p:cNvSpPr txBox="1"/>
          <p:nvPr/>
        </p:nvSpPr>
        <p:spPr>
          <a:xfrm>
            <a:off x="416850" y="724450"/>
            <a:ext cx="8310300" cy="46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500"/>
              </a:spcBef>
              <a:spcAft>
                <a:spcPts val="500"/>
              </a:spcAft>
              <a:buClr>
                <a:schemeClr val="dk1"/>
              </a:buClr>
              <a:buSzPts val="1100"/>
              <a:buFont typeface="Arial"/>
              <a:buNone/>
            </a:pPr>
            <a:r>
              <a:rPr b="1" i="0" lang="en" sz="2400" u="none" cap="none" strike="noStrike">
                <a:solidFill>
                  <a:srgbClr val="0079C0"/>
                </a:solidFill>
                <a:latin typeface="Lato"/>
                <a:ea typeface="Lato"/>
                <a:cs typeface="Lato"/>
                <a:sym typeface="Lato"/>
              </a:rPr>
              <a:t>How to create a object?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1"/>
          <p:cNvSpPr txBox="1"/>
          <p:nvPr>
            <p:ph idx="12" type="sldNum"/>
          </p:nvPr>
        </p:nvSpPr>
        <p:spPr>
          <a:xfrm>
            <a:off x="8454094" y="435279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222" name="Google Shape;222;p41"/>
          <p:cNvSpPr txBox="1"/>
          <p:nvPr>
            <p:ph type="title"/>
          </p:nvPr>
        </p:nvSpPr>
        <p:spPr>
          <a:xfrm>
            <a:off x="424300" y="676525"/>
            <a:ext cx="8520600" cy="49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Loops</a:t>
            </a:r>
            <a:endParaRPr b="0">
              <a:latin typeface="Proxima Nova Semibold"/>
              <a:ea typeface="Proxima Nova Semibold"/>
              <a:cs typeface="Proxima Nova Semibold"/>
              <a:sym typeface="Proxima Nova Semibold"/>
            </a:endParaRPr>
          </a:p>
        </p:txBody>
      </p:sp>
      <p:sp>
        <p:nvSpPr>
          <p:cNvPr id="223" name="Google Shape;223;p41"/>
          <p:cNvSpPr txBox="1"/>
          <p:nvPr/>
        </p:nvSpPr>
        <p:spPr>
          <a:xfrm>
            <a:off x="424300" y="1523400"/>
            <a:ext cx="7844700" cy="2096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900"/>
              </a:spcBef>
              <a:spcAft>
                <a:spcPts val="0"/>
              </a:spcAft>
              <a:buClr>
                <a:srgbClr val="000000"/>
              </a:buClr>
              <a:buSzPts val="1800"/>
              <a:buFont typeface="Arial"/>
              <a:buNone/>
            </a:pPr>
            <a:r>
              <a:rPr b="0" i="0" lang="en" sz="1800" u="none" cap="none" strike="noStrike">
                <a:solidFill>
                  <a:srgbClr val="09507C"/>
                </a:solidFill>
                <a:latin typeface="Proxima Nova"/>
                <a:ea typeface="Proxima Nova"/>
                <a:cs typeface="Proxima Nova"/>
                <a:sym typeface="Proxima Nova"/>
              </a:rPr>
              <a:t>In programming, a loop is a set of instructions that runs over and over as long as a certain condition is true. With a loop, you can iterate over a collection object, such as an </a:t>
            </a:r>
            <a:r>
              <a:rPr b="0" i="0" lang="en" sz="1800" u="none" cap="none" strike="noStrike">
                <a:solidFill>
                  <a:srgbClr val="FEC14F"/>
                </a:solidFill>
                <a:latin typeface="Proxima Nova"/>
                <a:ea typeface="Proxima Nova"/>
                <a:cs typeface="Proxima Nova"/>
                <a:sym typeface="Proxima Nova"/>
              </a:rPr>
              <a:t>array</a:t>
            </a:r>
            <a:r>
              <a:rPr b="0" i="0" lang="en" sz="1800" u="none" cap="none" strike="noStrike">
                <a:solidFill>
                  <a:srgbClr val="09507C"/>
                </a:solidFill>
                <a:latin typeface="Proxima Nova"/>
                <a:ea typeface="Proxima Nova"/>
                <a:cs typeface="Proxima Nova"/>
                <a:sym typeface="Proxima Nova"/>
              </a:rPr>
              <a:t> or an </a:t>
            </a:r>
            <a:r>
              <a:rPr b="0" i="0" lang="en" sz="1800" u="none" cap="none" strike="noStrike">
                <a:solidFill>
                  <a:srgbClr val="FEC14F"/>
                </a:solidFill>
                <a:latin typeface="Proxima Nova"/>
                <a:ea typeface="Proxima Nova"/>
                <a:cs typeface="Proxima Nova"/>
                <a:sym typeface="Proxima Nova"/>
              </a:rPr>
              <a:t>object</a:t>
            </a:r>
            <a:r>
              <a:rPr b="0" i="0" lang="en" sz="1800" u="none" cap="none" strike="noStrike">
                <a:solidFill>
                  <a:srgbClr val="09507C"/>
                </a:solidFill>
                <a:latin typeface="Proxima Nova"/>
                <a:ea typeface="Proxima Nova"/>
                <a:cs typeface="Proxima Nova"/>
                <a:sym typeface="Proxima Nova"/>
              </a:rPr>
              <a:t>.  </a:t>
            </a:r>
            <a:endParaRPr b="0" i="0" sz="1800" u="none" cap="none" strike="noStrike">
              <a:solidFill>
                <a:srgbClr val="09507C"/>
              </a:solidFill>
              <a:latin typeface="Proxima Nova"/>
              <a:ea typeface="Proxima Nova"/>
              <a:cs typeface="Proxima Nova"/>
              <a:sym typeface="Proxima Nova"/>
            </a:endParaRPr>
          </a:p>
          <a:p>
            <a:pPr indent="0" lvl="0" marL="0" marR="0" rtl="0" algn="l">
              <a:lnSpc>
                <a:spcPct val="150000"/>
              </a:lnSpc>
              <a:spcBef>
                <a:spcPts val="900"/>
              </a:spcBef>
              <a:spcAft>
                <a:spcPts val="900"/>
              </a:spcAft>
              <a:buClr>
                <a:srgbClr val="000000"/>
              </a:buClr>
              <a:buSzPts val="1800"/>
              <a:buFont typeface="Arial"/>
              <a:buNone/>
            </a:pPr>
            <a:r>
              <a:rPr b="0" i="0" lang="en" sz="1800" u="none" cap="none" strike="noStrike">
                <a:solidFill>
                  <a:srgbClr val="09507C"/>
                </a:solidFill>
                <a:latin typeface="Proxima Nova"/>
                <a:ea typeface="Proxima Nova"/>
                <a:cs typeface="Proxima Nova"/>
                <a:sym typeface="Proxima Nova"/>
              </a:rPr>
              <a:t>Javascript offers two kinds of loops, the </a:t>
            </a:r>
            <a:r>
              <a:rPr b="0" i="0" lang="en" sz="1800" u="none" cap="none" strike="noStrike">
                <a:solidFill>
                  <a:schemeClr val="hlink"/>
                </a:solidFill>
                <a:uFill>
                  <a:noFill/>
                </a:uFill>
                <a:latin typeface="Proxima Nova"/>
                <a:ea typeface="Proxima Nova"/>
                <a:cs typeface="Proxima Nova"/>
                <a:sym typeface="Proxima Nova"/>
                <a:hlinkClick r:id="rId3"/>
              </a:rPr>
              <a:t>for loop</a:t>
            </a:r>
            <a:r>
              <a:rPr b="0" i="0" lang="en" sz="1800" u="none" cap="none" strike="noStrike">
                <a:solidFill>
                  <a:srgbClr val="09507C"/>
                </a:solidFill>
                <a:latin typeface="Proxima Nova"/>
                <a:ea typeface="Proxima Nova"/>
                <a:cs typeface="Proxima Nova"/>
                <a:sym typeface="Proxima Nova"/>
              </a:rPr>
              <a:t> and the </a:t>
            </a:r>
            <a:r>
              <a:rPr b="0" i="0" lang="en" sz="1800" u="none" cap="none" strike="noStrike">
                <a:solidFill>
                  <a:schemeClr val="hlink"/>
                </a:solidFill>
                <a:uFill>
                  <a:noFill/>
                </a:uFill>
                <a:latin typeface="Proxima Nova"/>
                <a:ea typeface="Proxima Nova"/>
                <a:cs typeface="Proxima Nova"/>
                <a:sym typeface="Proxima Nova"/>
                <a:hlinkClick r:id="rId4"/>
              </a:rPr>
              <a:t>while loop</a:t>
            </a:r>
            <a:r>
              <a:rPr b="0" i="0" lang="en" sz="1800" u="none" cap="none" strike="noStrike">
                <a:solidFill>
                  <a:srgbClr val="09507C"/>
                </a:solidFill>
                <a:latin typeface="Proxima Nova"/>
                <a:ea typeface="Proxima Nova"/>
                <a:cs typeface="Proxima Nova"/>
                <a:sym typeface="Proxima Nova"/>
              </a:rPr>
              <a:t>.</a:t>
            </a:r>
            <a:endParaRPr b="0" i="0" sz="1200" u="none" cap="none" strike="noStrike">
              <a:solidFill>
                <a:srgbClr val="212121"/>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2"/>
          <p:cNvSpPr txBox="1"/>
          <p:nvPr>
            <p:ph idx="12" type="sldNum"/>
          </p:nvPr>
        </p:nvSpPr>
        <p:spPr>
          <a:xfrm>
            <a:off x="8454094" y="435279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229" name="Google Shape;229;p42"/>
          <p:cNvSpPr txBox="1"/>
          <p:nvPr>
            <p:ph type="title"/>
          </p:nvPr>
        </p:nvSpPr>
        <p:spPr>
          <a:xfrm>
            <a:off x="424300" y="552325"/>
            <a:ext cx="8520600" cy="45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500"/>
              </a:spcBef>
              <a:spcAft>
                <a:spcPts val="0"/>
              </a:spcAft>
              <a:buClr>
                <a:schemeClr val="dk1"/>
              </a:buClr>
              <a:buSzPts val="1100"/>
              <a:buFont typeface="Arial"/>
              <a:buNone/>
            </a:pPr>
            <a:r>
              <a:rPr b="0" lang="en">
                <a:latin typeface="Proxima Nova Semibold"/>
                <a:ea typeface="Proxima Nova Semibold"/>
                <a:cs typeface="Proxima Nova Semibold"/>
                <a:sym typeface="Proxima Nova Semibold"/>
              </a:rPr>
              <a:t>What is for loop in Javascript?</a:t>
            </a:r>
            <a:endParaRPr b="0">
              <a:latin typeface="Proxima Nova Semibold"/>
              <a:ea typeface="Proxima Nova Semibold"/>
              <a:cs typeface="Proxima Nova Semibold"/>
              <a:sym typeface="Proxima Nova Semibold"/>
            </a:endParaRPr>
          </a:p>
        </p:txBody>
      </p:sp>
      <p:sp>
        <p:nvSpPr>
          <p:cNvPr id="230" name="Google Shape;230;p42"/>
          <p:cNvSpPr txBox="1"/>
          <p:nvPr/>
        </p:nvSpPr>
        <p:spPr>
          <a:xfrm>
            <a:off x="244575" y="1681250"/>
            <a:ext cx="5044200" cy="250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Clr>
                <a:srgbClr val="000000"/>
              </a:buClr>
              <a:buSzPts val="1800"/>
              <a:buFont typeface="Arial"/>
              <a:buNone/>
            </a:pPr>
            <a:r>
              <a:rPr b="0" i="0" lang="en" sz="1800" u="none" cap="none" strike="noStrike">
                <a:solidFill>
                  <a:srgbClr val="09507C"/>
                </a:solidFill>
                <a:latin typeface="Proxima Nova"/>
                <a:ea typeface="Proxima Nova"/>
                <a:cs typeface="Proxima Nova"/>
                <a:sym typeface="Proxima Nova"/>
              </a:rPr>
              <a:t>A </a:t>
            </a:r>
            <a:r>
              <a:rPr b="0" i="0" lang="en" sz="1800" u="none" cap="none" strike="noStrike">
                <a:solidFill>
                  <a:schemeClr val="hlink"/>
                </a:solidFill>
                <a:uFill>
                  <a:noFill/>
                </a:uFill>
                <a:latin typeface="Proxima Nova"/>
                <a:ea typeface="Proxima Nova"/>
                <a:cs typeface="Proxima Nova"/>
                <a:sym typeface="Proxima Nova"/>
                <a:hlinkClick r:id="rId3"/>
              </a:rPr>
              <a:t>for</a:t>
            </a:r>
            <a:r>
              <a:rPr b="0" i="0" lang="en" sz="1800" u="none" cap="none" strike="noStrike">
                <a:solidFill>
                  <a:srgbClr val="09507C"/>
                </a:solidFill>
                <a:latin typeface="Proxima Nova"/>
                <a:ea typeface="Proxima Nova"/>
                <a:cs typeface="Proxima Nova"/>
                <a:sym typeface="Proxima Nova"/>
              </a:rPr>
              <a:t> loop repeats until a specified condition evaluates to false.</a:t>
            </a:r>
            <a:endParaRPr b="0" i="0" sz="18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800"/>
              <a:buFont typeface="Arial"/>
              <a:buNone/>
            </a:pPr>
            <a:r>
              <a:rPr b="0" i="0" lang="en" sz="1800" u="none" cap="none" strike="noStrike">
                <a:solidFill>
                  <a:srgbClr val="09507C"/>
                </a:solidFill>
                <a:latin typeface="Proxima Nova"/>
                <a:ea typeface="Proxima Nova"/>
                <a:cs typeface="Proxima Nova"/>
                <a:sym typeface="Proxima Nova"/>
              </a:rPr>
              <a:t>Looking at the syntax example on the right, a for loop can be broken down into </a:t>
            </a:r>
            <a:r>
              <a:rPr b="0" i="0" lang="en" sz="1800" u="none" cap="none" strike="noStrike">
                <a:solidFill>
                  <a:srgbClr val="FEC14F"/>
                </a:solidFill>
                <a:latin typeface="Proxima Nova"/>
                <a:ea typeface="Proxima Nova"/>
                <a:cs typeface="Proxima Nova"/>
                <a:sym typeface="Proxima Nova"/>
              </a:rPr>
              <a:t>4</a:t>
            </a:r>
            <a:r>
              <a:rPr b="0" i="0" lang="en" sz="1800" u="none" cap="none" strike="noStrike">
                <a:solidFill>
                  <a:srgbClr val="09507C"/>
                </a:solidFill>
                <a:latin typeface="Proxima Nova"/>
                <a:ea typeface="Proxima Nova"/>
                <a:cs typeface="Proxima Nova"/>
                <a:sym typeface="Proxima Nova"/>
              </a:rPr>
              <a:t> parts. The </a:t>
            </a:r>
            <a:r>
              <a:rPr b="0" i="0" lang="en" sz="1800" u="none" cap="none" strike="noStrike">
                <a:solidFill>
                  <a:srgbClr val="FEC14F"/>
                </a:solidFill>
                <a:latin typeface="Proxima Nova"/>
                <a:ea typeface="Proxima Nova"/>
                <a:cs typeface="Proxima Nova"/>
                <a:sym typeface="Proxima Nova"/>
              </a:rPr>
              <a:t>initializer</a:t>
            </a:r>
            <a:r>
              <a:rPr b="0" i="0" lang="en" sz="1800" u="none" cap="none" strike="noStrike">
                <a:solidFill>
                  <a:srgbClr val="09507C"/>
                </a:solidFill>
                <a:latin typeface="Proxima Nova"/>
                <a:ea typeface="Proxima Nova"/>
                <a:cs typeface="Proxima Nova"/>
                <a:sym typeface="Proxima Nova"/>
              </a:rPr>
              <a:t>, </a:t>
            </a:r>
            <a:r>
              <a:rPr b="0" i="0" lang="en" sz="1800" u="none" cap="none" strike="noStrike">
                <a:solidFill>
                  <a:srgbClr val="FEC14F"/>
                </a:solidFill>
                <a:latin typeface="Proxima Nova"/>
                <a:ea typeface="Proxima Nova"/>
                <a:cs typeface="Proxima Nova"/>
                <a:sym typeface="Proxima Nova"/>
              </a:rPr>
              <a:t>condition</a:t>
            </a:r>
            <a:r>
              <a:rPr b="0" i="0" lang="en" sz="1800" u="none" cap="none" strike="noStrike">
                <a:solidFill>
                  <a:srgbClr val="09507C"/>
                </a:solidFill>
                <a:latin typeface="Proxima Nova"/>
                <a:ea typeface="Proxima Nova"/>
                <a:cs typeface="Proxima Nova"/>
                <a:sym typeface="Proxima Nova"/>
              </a:rPr>
              <a:t>, </a:t>
            </a:r>
            <a:r>
              <a:rPr b="0" i="0" lang="en" sz="1800" u="none" cap="none" strike="noStrike">
                <a:solidFill>
                  <a:srgbClr val="FEC14F"/>
                </a:solidFill>
                <a:latin typeface="Proxima Nova"/>
                <a:ea typeface="Proxima Nova"/>
                <a:cs typeface="Proxima Nova"/>
                <a:sym typeface="Proxima Nova"/>
              </a:rPr>
              <a:t>increment expression</a:t>
            </a:r>
            <a:r>
              <a:rPr b="0" i="0" lang="en" sz="1800" u="none" cap="none" strike="noStrike">
                <a:solidFill>
                  <a:srgbClr val="09507C"/>
                </a:solidFill>
                <a:latin typeface="Proxima Nova"/>
                <a:ea typeface="Proxima Nova"/>
                <a:cs typeface="Proxima Nova"/>
                <a:sym typeface="Proxima Nova"/>
              </a:rPr>
              <a:t> and the </a:t>
            </a:r>
            <a:r>
              <a:rPr b="0" i="0" lang="en" sz="1800" u="none" cap="none" strike="noStrike">
                <a:solidFill>
                  <a:srgbClr val="FEC14F"/>
                </a:solidFill>
                <a:latin typeface="Proxima Nova"/>
                <a:ea typeface="Proxima Nova"/>
                <a:cs typeface="Proxima Nova"/>
                <a:sym typeface="Proxima Nova"/>
              </a:rPr>
              <a:t>statement</a:t>
            </a:r>
            <a:r>
              <a:rPr b="0" i="0" lang="en" sz="1800" u="none" cap="none" strike="noStrike">
                <a:solidFill>
                  <a:srgbClr val="09507C"/>
                </a:solidFill>
                <a:latin typeface="Proxima Nova"/>
                <a:ea typeface="Proxima Nova"/>
                <a:cs typeface="Proxima Nova"/>
                <a:sym typeface="Proxima Nova"/>
              </a:rPr>
              <a:t>.</a:t>
            </a:r>
            <a:endParaRPr b="0" i="0" sz="18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400"/>
              <a:buFont typeface="Arial"/>
              <a:buNone/>
            </a:pPr>
            <a:r>
              <a:t/>
            </a:r>
            <a:endParaRPr b="0" i="0" sz="1400" u="none" cap="none" strike="noStrike">
              <a:solidFill>
                <a:srgbClr val="09507C"/>
              </a:solidFill>
              <a:highlight>
                <a:srgbClr val="FFFFFF"/>
              </a:highlight>
              <a:latin typeface="Proxima Nova"/>
              <a:ea typeface="Proxima Nova"/>
              <a:cs typeface="Proxima Nova"/>
              <a:sym typeface="Proxima Nova"/>
            </a:endParaRPr>
          </a:p>
          <a:p>
            <a:pPr indent="0" lvl="0" marL="0" marR="0" rtl="0" algn="l">
              <a:lnSpc>
                <a:spcPct val="115000"/>
              </a:lnSpc>
              <a:spcBef>
                <a:spcPts val="900"/>
              </a:spcBef>
              <a:spcAft>
                <a:spcPts val="1600"/>
              </a:spcAft>
              <a:buClr>
                <a:srgbClr val="000000"/>
              </a:buClr>
              <a:buSzPts val="2400"/>
              <a:buFont typeface="Arial"/>
              <a:buNone/>
            </a:pPr>
            <a:r>
              <a:t/>
            </a:r>
            <a:endParaRPr b="0" i="0" sz="2400" u="none" cap="none" strike="noStrike">
              <a:solidFill>
                <a:srgbClr val="0079C0"/>
              </a:solidFill>
              <a:latin typeface="Proxima Nova Semibold"/>
              <a:ea typeface="Proxima Nova Semibold"/>
              <a:cs typeface="Proxima Nova Semibold"/>
              <a:sym typeface="Proxima Nova Semibold"/>
            </a:endParaRPr>
          </a:p>
        </p:txBody>
      </p:sp>
      <p:sp>
        <p:nvSpPr>
          <p:cNvPr id="231" name="Google Shape;231;p42"/>
          <p:cNvSpPr txBox="1"/>
          <p:nvPr/>
        </p:nvSpPr>
        <p:spPr>
          <a:xfrm>
            <a:off x="5443950" y="1118600"/>
            <a:ext cx="3591000" cy="3627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1300"/>
              </a:spcBef>
              <a:spcAft>
                <a:spcPts val="0"/>
              </a:spcAft>
              <a:buClr>
                <a:schemeClr val="dk1"/>
              </a:buClr>
              <a:buSzPts val="1100"/>
              <a:buFont typeface="Arial"/>
              <a:buNone/>
            </a:pPr>
            <a:r>
              <a:rPr b="1" i="0" lang="en" sz="1200" u="sng" cap="none" strike="noStrike">
                <a:solidFill>
                  <a:srgbClr val="E9842E"/>
                </a:solidFill>
                <a:latin typeface="Proxima Nova"/>
                <a:ea typeface="Proxima Nova"/>
                <a:cs typeface="Proxima Nova"/>
                <a:sym typeface="Proxima Nova"/>
              </a:rPr>
              <a:t>Syntax of for Loop</a:t>
            </a:r>
            <a:endParaRPr b="1" i="0" sz="1200" u="sng" cap="none" strike="noStrike">
              <a:solidFill>
                <a:srgbClr val="E9842E"/>
              </a:solidFill>
              <a:latin typeface="Proxima Nova"/>
              <a:ea typeface="Proxima Nova"/>
              <a:cs typeface="Proxima Nova"/>
              <a:sym typeface="Proxima Nova"/>
            </a:endParaRPr>
          </a:p>
          <a:p>
            <a:pPr indent="0" lvl="0" marL="0" marR="0" rtl="0" algn="l">
              <a:lnSpc>
                <a:spcPct val="100000"/>
              </a:lnSpc>
              <a:spcBef>
                <a:spcPts val="130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for (</a:t>
            </a:r>
            <a:r>
              <a:rPr b="0" i="0" lang="en" sz="1200" u="none" cap="none" strike="noStrike">
                <a:solidFill>
                  <a:srgbClr val="FEC14F"/>
                </a:solidFill>
                <a:latin typeface="Proxima Nova Semibold"/>
                <a:ea typeface="Proxima Nova Semibold"/>
                <a:cs typeface="Proxima Nova Semibold"/>
                <a:sym typeface="Proxima Nova Semibold"/>
              </a:rPr>
              <a:t>initializer</a:t>
            </a:r>
            <a:r>
              <a:rPr b="0" i="0" lang="en" sz="1200" u="none" cap="none" strike="noStrike">
                <a:solidFill>
                  <a:srgbClr val="09507C"/>
                </a:solidFill>
                <a:latin typeface="Proxima Nova Semibold"/>
                <a:ea typeface="Proxima Nova Semibold"/>
                <a:cs typeface="Proxima Nova Semibold"/>
                <a:sym typeface="Proxima Nova Semibold"/>
              </a:rPr>
              <a:t>; </a:t>
            </a:r>
            <a:r>
              <a:rPr b="0" i="0" lang="en" sz="1200" u="none" cap="none" strike="noStrike">
                <a:solidFill>
                  <a:srgbClr val="FEC14F"/>
                </a:solidFill>
                <a:latin typeface="Proxima Nova Semibold"/>
                <a:ea typeface="Proxima Nova Semibold"/>
                <a:cs typeface="Proxima Nova Semibold"/>
                <a:sym typeface="Proxima Nova Semibold"/>
              </a:rPr>
              <a:t>condition</a:t>
            </a:r>
            <a:r>
              <a:rPr b="0" i="0" lang="en" sz="1200" u="none" cap="none" strike="noStrike">
                <a:solidFill>
                  <a:srgbClr val="09507C"/>
                </a:solidFill>
                <a:latin typeface="Proxima Nova Semibold"/>
                <a:ea typeface="Proxima Nova Semibold"/>
                <a:cs typeface="Proxima Nova Semibold"/>
                <a:sym typeface="Proxima Nova Semibold"/>
              </a:rPr>
              <a:t>; </a:t>
            </a:r>
            <a:r>
              <a:rPr b="0" i="0" lang="en" sz="1200" u="none" cap="none" strike="noStrike">
                <a:solidFill>
                  <a:srgbClr val="FEC14F"/>
                </a:solidFill>
                <a:latin typeface="Proxima Nova Semibold"/>
                <a:ea typeface="Proxima Nova Semibold"/>
                <a:cs typeface="Proxima Nova Semibold"/>
                <a:sym typeface="Proxima Nova Semibold"/>
              </a:rPr>
              <a:t>increment expression</a:t>
            </a:r>
            <a:r>
              <a:rPr b="0" i="0" lang="en" sz="1200" u="none" cap="none" strike="noStrike">
                <a:solidFill>
                  <a:srgbClr val="09507C"/>
                </a:solidFill>
                <a:latin typeface="Proxima Nova Semibold"/>
                <a:ea typeface="Proxima Nova Semibold"/>
                <a:cs typeface="Proxima Nova Semibold"/>
                <a:sym typeface="Proxima Nova Semibold"/>
              </a:rPr>
              <a:t>)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    [</a:t>
            </a:r>
            <a:r>
              <a:rPr b="0" i="0" lang="en" sz="1200" u="none" cap="none" strike="noStrike">
                <a:solidFill>
                  <a:srgbClr val="FEC14F"/>
                </a:solidFill>
                <a:latin typeface="Proxima Nova Semibold"/>
                <a:ea typeface="Proxima Nova Semibold"/>
                <a:cs typeface="Proxima Nova Semibold"/>
                <a:sym typeface="Proxima Nova Semibold"/>
              </a:rPr>
              <a:t>statement</a:t>
            </a:r>
            <a:r>
              <a:rPr b="0" i="0" lang="en" sz="1200" u="none" cap="none" strike="noStrike">
                <a:solidFill>
                  <a:srgbClr val="09507C"/>
                </a:solidFill>
                <a:latin typeface="Proxima Nova Semibold"/>
                <a:ea typeface="Proxima Nova Semibold"/>
                <a:cs typeface="Proxima Nova Semibold"/>
                <a:sym typeface="Proxima Nova Semibold"/>
              </a:rPr>
              <a:t>]</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ctr">
              <a:lnSpc>
                <a:spcPct val="100000"/>
              </a:lnSpc>
              <a:spcBef>
                <a:spcPts val="0"/>
              </a:spcBef>
              <a:spcAft>
                <a:spcPts val="0"/>
              </a:spcAft>
              <a:buClr>
                <a:srgbClr val="000000"/>
              </a:buClr>
              <a:buSzPts val="1200"/>
              <a:buFont typeface="Arial"/>
              <a:buNone/>
            </a:pPr>
            <a:r>
              <a:rPr b="1" i="0" lang="en" sz="1200" u="sng" cap="none" strike="noStrike">
                <a:solidFill>
                  <a:srgbClr val="09507C"/>
                </a:solidFill>
                <a:latin typeface="Proxima Nova"/>
                <a:ea typeface="Proxima Nova"/>
                <a:cs typeface="Proxima Nova"/>
                <a:sym typeface="Proxima Nova"/>
              </a:rPr>
              <a:t>Example</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for (let i = 0; i &lt;= 10; i++)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    console.log(i);</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chemeClr val="dk1"/>
              </a:buClr>
              <a:buSzPts val="11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&gt;&gt;&gt;&gt; Runs 10 times and console logs numbers 0 - 9.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idx="12" type="sldNum"/>
          </p:nvPr>
        </p:nvSpPr>
        <p:spPr>
          <a:xfrm>
            <a:off x="8454094" y="435279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237" name="Google Shape;237;p43"/>
          <p:cNvSpPr txBox="1"/>
          <p:nvPr>
            <p:ph type="title"/>
          </p:nvPr>
        </p:nvSpPr>
        <p:spPr>
          <a:xfrm>
            <a:off x="424300" y="552325"/>
            <a:ext cx="8520600" cy="45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500"/>
              </a:spcBef>
              <a:spcAft>
                <a:spcPts val="0"/>
              </a:spcAft>
              <a:buSzPts val="2400"/>
              <a:buNone/>
            </a:pPr>
            <a:r>
              <a:rPr b="0" lang="en">
                <a:latin typeface="Proxima Nova Semibold"/>
                <a:ea typeface="Proxima Nova Semibold"/>
                <a:cs typeface="Proxima Nova Semibold"/>
                <a:sym typeface="Proxima Nova Semibold"/>
              </a:rPr>
              <a:t>For loop breakdown</a:t>
            </a:r>
            <a:endParaRPr b="0">
              <a:latin typeface="Proxima Nova Semibold"/>
              <a:ea typeface="Proxima Nova Semibold"/>
              <a:cs typeface="Proxima Nova Semibold"/>
              <a:sym typeface="Proxima Nova Semibold"/>
            </a:endParaRPr>
          </a:p>
        </p:txBody>
      </p:sp>
      <p:sp>
        <p:nvSpPr>
          <p:cNvPr id="238" name="Google Shape;238;p43"/>
          <p:cNvSpPr txBox="1"/>
          <p:nvPr/>
        </p:nvSpPr>
        <p:spPr>
          <a:xfrm>
            <a:off x="296325" y="1004725"/>
            <a:ext cx="5044200" cy="2913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The </a:t>
            </a:r>
            <a:r>
              <a:rPr b="0" i="0" lang="en" sz="1400" u="none" cap="none" strike="noStrike">
                <a:solidFill>
                  <a:srgbClr val="FEC14F"/>
                </a:solidFill>
                <a:latin typeface="Proxima Nova"/>
                <a:ea typeface="Proxima Nova"/>
                <a:cs typeface="Proxima Nova"/>
                <a:sym typeface="Proxima Nova"/>
              </a:rPr>
              <a:t>initializer</a:t>
            </a:r>
            <a:r>
              <a:rPr b="0" i="0" lang="en" sz="1400" u="none" cap="none" strike="noStrike">
                <a:solidFill>
                  <a:srgbClr val="09507C"/>
                </a:solidFill>
                <a:latin typeface="Proxima Nova"/>
                <a:ea typeface="Proxima Nova"/>
                <a:cs typeface="Proxima Nova"/>
                <a:sym typeface="Proxima Nova"/>
              </a:rPr>
              <a:t> starts the counter, in this example case we created a variable called </a:t>
            </a:r>
            <a:r>
              <a:rPr b="0" i="0" lang="en" sz="1400" u="none" cap="none" strike="noStrike">
                <a:solidFill>
                  <a:srgbClr val="FEC14F"/>
                </a:solidFill>
                <a:latin typeface="Proxima Nova"/>
                <a:ea typeface="Proxima Nova"/>
                <a:cs typeface="Proxima Nova"/>
                <a:sym typeface="Proxima Nova"/>
              </a:rPr>
              <a:t>i</a:t>
            </a:r>
            <a:r>
              <a:rPr b="0" i="0" lang="en" sz="1400" u="none" cap="none" strike="noStrike">
                <a:solidFill>
                  <a:srgbClr val="09507C"/>
                </a:solidFill>
                <a:latin typeface="Proxima Nova"/>
                <a:ea typeface="Proxima Nova"/>
                <a:cs typeface="Proxima Nova"/>
                <a:sym typeface="Proxima Nova"/>
              </a:rPr>
              <a:t> and set it to </a:t>
            </a:r>
            <a:r>
              <a:rPr b="0" i="0" lang="en" sz="1400" u="none" cap="none" strike="noStrike">
                <a:solidFill>
                  <a:srgbClr val="FEC14F"/>
                </a:solidFill>
                <a:latin typeface="Proxima Nova"/>
                <a:ea typeface="Proxima Nova"/>
                <a:cs typeface="Proxima Nova"/>
                <a:sym typeface="Proxima Nova"/>
              </a:rPr>
              <a:t>0</a:t>
            </a:r>
            <a:r>
              <a:rPr b="0" i="0" lang="en" sz="1400" u="none" cap="none" strike="noStrike">
                <a:solidFill>
                  <a:srgbClr val="09507C"/>
                </a:solidFill>
                <a:latin typeface="Proxima Nova"/>
                <a:ea typeface="Proxima Nova"/>
                <a:cs typeface="Proxima Nova"/>
                <a:sym typeface="Proxima Nova"/>
              </a:rPr>
              <a:t>.</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The </a:t>
            </a:r>
            <a:r>
              <a:rPr b="0" i="0" lang="en" sz="1400" u="none" cap="none" strike="noStrike">
                <a:solidFill>
                  <a:srgbClr val="FEC14F"/>
                </a:solidFill>
                <a:latin typeface="Proxima Nova"/>
                <a:ea typeface="Proxima Nova"/>
                <a:cs typeface="Proxima Nova"/>
                <a:sym typeface="Proxima Nova"/>
              </a:rPr>
              <a:t>condition</a:t>
            </a:r>
            <a:r>
              <a:rPr b="0" i="0" lang="en" sz="1400" u="none" cap="none" strike="noStrike">
                <a:solidFill>
                  <a:srgbClr val="09507C"/>
                </a:solidFill>
                <a:latin typeface="Proxima Nova"/>
                <a:ea typeface="Proxima Nova"/>
                <a:cs typeface="Proxima Nova"/>
                <a:sym typeface="Proxima Nova"/>
              </a:rPr>
              <a:t> is what has to evaluate to true in order for the loop to run.</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If the condition is true, the </a:t>
            </a:r>
            <a:r>
              <a:rPr b="0" i="0" lang="en" sz="1400" u="none" cap="none" strike="noStrike">
                <a:solidFill>
                  <a:srgbClr val="FEC14F"/>
                </a:solidFill>
                <a:latin typeface="Proxima Nova"/>
                <a:ea typeface="Proxima Nova"/>
                <a:cs typeface="Proxima Nova"/>
                <a:sym typeface="Proxima Nova"/>
              </a:rPr>
              <a:t>statement</a:t>
            </a:r>
            <a:r>
              <a:rPr b="0" i="0" lang="en" sz="1400" u="none" cap="none" strike="noStrike">
                <a:solidFill>
                  <a:srgbClr val="09507C"/>
                </a:solidFill>
                <a:latin typeface="Proxima Nova"/>
                <a:ea typeface="Proxima Nova"/>
                <a:cs typeface="Proxima Nova"/>
                <a:sym typeface="Proxima Nova"/>
              </a:rPr>
              <a:t>, which is your code, will run.</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The </a:t>
            </a:r>
            <a:r>
              <a:rPr b="0" i="0" lang="en" sz="1400" u="none" cap="none" strike="noStrike">
                <a:solidFill>
                  <a:srgbClr val="FEC14F"/>
                </a:solidFill>
                <a:latin typeface="Proxima Nova"/>
                <a:ea typeface="Proxima Nova"/>
                <a:cs typeface="Proxima Nova"/>
                <a:sym typeface="Proxima Nova"/>
              </a:rPr>
              <a:t>increment expression</a:t>
            </a:r>
            <a:r>
              <a:rPr b="0" i="0" lang="en" sz="1400" u="none" cap="none" strike="noStrike">
                <a:solidFill>
                  <a:srgbClr val="09507C"/>
                </a:solidFill>
                <a:latin typeface="Proxima Nova"/>
                <a:ea typeface="Proxima Nova"/>
                <a:cs typeface="Proxima Nova"/>
                <a:sym typeface="Proxima Nova"/>
              </a:rPr>
              <a:t> then adds or subtracts from the counter (variable </a:t>
            </a:r>
            <a:r>
              <a:rPr b="0" i="0" lang="en" sz="1400" u="none" cap="none" strike="noStrike">
                <a:solidFill>
                  <a:srgbClr val="FEC14F"/>
                </a:solidFill>
                <a:latin typeface="Proxima Nova"/>
                <a:ea typeface="Proxima Nova"/>
                <a:cs typeface="Proxima Nova"/>
                <a:sym typeface="Proxima Nova"/>
              </a:rPr>
              <a:t>i</a:t>
            </a:r>
            <a:r>
              <a:rPr b="0" i="0" lang="en" sz="1400" u="none" cap="none" strike="noStrike">
                <a:solidFill>
                  <a:srgbClr val="09507C"/>
                </a:solidFill>
                <a:latin typeface="Proxima Nova"/>
                <a:ea typeface="Proxima Nova"/>
                <a:cs typeface="Proxima Nova"/>
                <a:sym typeface="Proxima Nova"/>
              </a:rPr>
              <a:t>). The loop then checks if the condition is still true and runs again if it’s true. This will continue until the condition is false.</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400"/>
              <a:buFont typeface="Arial"/>
              <a:buNone/>
            </a:pPr>
            <a:r>
              <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400"/>
              <a:buFont typeface="Arial"/>
              <a:buNone/>
            </a:pPr>
            <a:r>
              <a:t/>
            </a:r>
            <a:endParaRPr b="0" i="0" sz="1400" u="none" cap="none" strike="noStrike">
              <a:solidFill>
                <a:srgbClr val="09507C"/>
              </a:solidFill>
              <a:highlight>
                <a:srgbClr val="FFFFFF"/>
              </a:highlight>
              <a:latin typeface="Proxima Nova"/>
              <a:ea typeface="Proxima Nova"/>
              <a:cs typeface="Proxima Nova"/>
              <a:sym typeface="Proxima Nova"/>
            </a:endParaRPr>
          </a:p>
          <a:p>
            <a:pPr indent="0" lvl="0" marL="0" marR="0" rtl="0" algn="l">
              <a:lnSpc>
                <a:spcPct val="115000"/>
              </a:lnSpc>
              <a:spcBef>
                <a:spcPts val="900"/>
              </a:spcBef>
              <a:spcAft>
                <a:spcPts val="1600"/>
              </a:spcAft>
              <a:buClr>
                <a:srgbClr val="000000"/>
              </a:buClr>
              <a:buSzPts val="2400"/>
              <a:buFont typeface="Arial"/>
              <a:buNone/>
            </a:pPr>
            <a:r>
              <a:t/>
            </a:r>
            <a:endParaRPr b="0" i="0" sz="2400" u="none" cap="none" strike="noStrike">
              <a:solidFill>
                <a:srgbClr val="0079C0"/>
              </a:solidFill>
              <a:latin typeface="Proxima Nova Semibold"/>
              <a:ea typeface="Proxima Nova Semibold"/>
              <a:cs typeface="Proxima Nova Semibold"/>
              <a:sym typeface="Proxima Nova Semibold"/>
            </a:endParaRPr>
          </a:p>
        </p:txBody>
      </p:sp>
      <p:sp>
        <p:nvSpPr>
          <p:cNvPr id="239" name="Google Shape;239;p43"/>
          <p:cNvSpPr txBox="1"/>
          <p:nvPr/>
        </p:nvSpPr>
        <p:spPr>
          <a:xfrm>
            <a:off x="5443950" y="1118600"/>
            <a:ext cx="3591000" cy="3627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1300"/>
              </a:spcBef>
              <a:spcAft>
                <a:spcPts val="0"/>
              </a:spcAft>
              <a:buClr>
                <a:srgbClr val="000000"/>
              </a:buClr>
              <a:buSzPts val="1200"/>
              <a:buFont typeface="Arial"/>
              <a:buNone/>
            </a:pPr>
            <a:r>
              <a:rPr b="1" i="0" lang="en" sz="1200" u="sng" cap="none" strike="noStrike">
                <a:solidFill>
                  <a:srgbClr val="E9842E"/>
                </a:solidFill>
                <a:latin typeface="Proxima Nova"/>
                <a:ea typeface="Proxima Nova"/>
                <a:cs typeface="Proxima Nova"/>
                <a:sym typeface="Proxima Nova"/>
              </a:rPr>
              <a:t>Syntax of for Loop</a:t>
            </a:r>
            <a:endParaRPr b="1" i="0" sz="1200" u="sng" cap="none" strike="noStrike">
              <a:solidFill>
                <a:srgbClr val="E9842E"/>
              </a:solidFill>
              <a:latin typeface="Proxima Nova"/>
              <a:ea typeface="Proxima Nova"/>
              <a:cs typeface="Proxima Nova"/>
              <a:sym typeface="Proxima Nova"/>
            </a:endParaRPr>
          </a:p>
          <a:p>
            <a:pPr indent="0" lvl="0" marL="0" marR="0" rtl="0" algn="l">
              <a:lnSpc>
                <a:spcPct val="100000"/>
              </a:lnSpc>
              <a:spcBef>
                <a:spcPts val="130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for (</a:t>
            </a:r>
            <a:r>
              <a:rPr b="0" i="0" lang="en" sz="1200" u="none" cap="none" strike="noStrike">
                <a:solidFill>
                  <a:srgbClr val="FEC14F"/>
                </a:solidFill>
                <a:latin typeface="Proxima Nova Semibold"/>
                <a:ea typeface="Proxima Nova Semibold"/>
                <a:cs typeface="Proxima Nova Semibold"/>
                <a:sym typeface="Proxima Nova Semibold"/>
              </a:rPr>
              <a:t>initializer</a:t>
            </a:r>
            <a:r>
              <a:rPr b="0" i="0" lang="en" sz="1200" u="none" cap="none" strike="noStrike">
                <a:solidFill>
                  <a:srgbClr val="09507C"/>
                </a:solidFill>
                <a:latin typeface="Proxima Nova Semibold"/>
                <a:ea typeface="Proxima Nova Semibold"/>
                <a:cs typeface="Proxima Nova Semibold"/>
                <a:sym typeface="Proxima Nova Semibold"/>
              </a:rPr>
              <a:t>; </a:t>
            </a:r>
            <a:r>
              <a:rPr b="0" i="0" lang="en" sz="1200" u="none" cap="none" strike="noStrike">
                <a:solidFill>
                  <a:srgbClr val="FEC14F"/>
                </a:solidFill>
                <a:latin typeface="Proxima Nova Semibold"/>
                <a:ea typeface="Proxima Nova Semibold"/>
                <a:cs typeface="Proxima Nova Semibold"/>
                <a:sym typeface="Proxima Nova Semibold"/>
              </a:rPr>
              <a:t>condition</a:t>
            </a:r>
            <a:r>
              <a:rPr b="0" i="0" lang="en" sz="1200" u="none" cap="none" strike="noStrike">
                <a:solidFill>
                  <a:srgbClr val="09507C"/>
                </a:solidFill>
                <a:latin typeface="Proxima Nova Semibold"/>
                <a:ea typeface="Proxima Nova Semibold"/>
                <a:cs typeface="Proxima Nova Semibold"/>
                <a:sym typeface="Proxima Nova Semibold"/>
              </a:rPr>
              <a:t>; </a:t>
            </a:r>
            <a:r>
              <a:rPr b="0" i="0" lang="en" sz="1200" u="none" cap="none" strike="noStrike">
                <a:solidFill>
                  <a:srgbClr val="FEC14F"/>
                </a:solidFill>
                <a:latin typeface="Proxima Nova Semibold"/>
                <a:ea typeface="Proxima Nova Semibold"/>
                <a:cs typeface="Proxima Nova Semibold"/>
                <a:sym typeface="Proxima Nova Semibold"/>
              </a:rPr>
              <a:t>increment expression</a:t>
            </a:r>
            <a:r>
              <a:rPr b="0" i="0" lang="en" sz="1200" u="none" cap="none" strike="noStrike">
                <a:solidFill>
                  <a:srgbClr val="09507C"/>
                </a:solidFill>
                <a:latin typeface="Proxima Nova Semibold"/>
                <a:ea typeface="Proxima Nova Semibold"/>
                <a:cs typeface="Proxima Nova Semibold"/>
                <a:sym typeface="Proxima Nova Semibold"/>
              </a:rPr>
              <a:t>)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    </a:t>
            </a:r>
            <a:r>
              <a:rPr b="0" i="0" lang="en" sz="1200" u="none" cap="none" strike="noStrike">
                <a:solidFill>
                  <a:srgbClr val="FEC14F"/>
                </a:solidFill>
                <a:latin typeface="Proxima Nova Semibold"/>
                <a:ea typeface="Proxima Nova Semibold"/>
                <a:cs typeface="Proxima Nova Semibold"/>
                <a:sym typeface="Proxima Nova Semibold"/>
              </a:rPr>
              <a:t>statement</a:t>
            </a:r>
            <a:r>
              <a:rPr b="0" i="0" lang="en" sz="1200" u="none" cap="none" strike="noStrike">
                <a:solidFill>
                  <a:srgbClr val="09507C"/>
                </a:solidFill>
                <a:latin typeface="Proxima Nova Semibold"/>
                <a:ea typeface="Proxima Nova Semibold"/>
                <a:cs typeface="Proxima Nova Semibold"/>
                <a:sym typeface="Proxima Nova Semibold"/>
              </a:rPr>
              <a:t>;</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ctr">
              <a:lnSpc>
                <a:spcPct val="100000"/>
              </a:lnSpc>
              <a:spcBef>
                <a:spcPts val="0"/>
              </a:spcBef>
              <a:spcAft>
                <a:spcPts val="0"/>
              </a:spcAft>
              <a:buClr>
                <a:srgbClr val="000000"/>
              </a:buClr>
              <a:buSzPts val="1200"/>
              <a:buFont typeface="Arial"/>
              <a:buNone/>
            </a:pPr>
            <a:r>
              <a:rPr b="1" i="0" lang="en" sz="1200" u="sng" cap="none" strike="noStrike">
                <a:solidFill>
                  <a:srgbClr val="09507C"/>
                </a:solidFill>
                <a:latin typeface="Proxima Nova"/>
                <a:ea typeface="Proxima Nova"/>
                <a:cs typeface="Proxima Nova"/>
                <a:sym typeface="Proxima Nova"/>
              </a:rPr>
              <a:t>Example</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for (let i = 0; i &lt;= 10; i += 2)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    console.log(i);</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&gt;&gt;&gt;&gt; Runs 5 times and console logs numbers 0, 2, 4, 6, 8.</a:t>
            </a:r>
            <a:endParaRPr b="0" i="0" sz="1400" u="none" cap="none" strike="noStrike">
              <a:solidFill>
                <a:srgbClr val="000000"/>
              </a:solidFill>
              <a:latin typeface="Arial"/>
              <a:ea typeface="Arial"/>
              <a:cs typeface="Arial"/>
              <a:sym typeface="Arial"/>
            </a:endParaRPr>
          </a:p>
        </p:txBody>
      </p:sp>
      <p:sp>
        <p:nvSpPr>
          <p:cNvPr id="240" name="Google Shape;240;p43"/>
          <p:cNvSpPr txBox="1"/>
          <p:nvPr/>
        </p:nvSpPr>
        <p:spPr>
          <a:xfrm>
            <a:off x="296325" y="4135600"/>
            <a:ext cx="5044200" cy="82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200"/>
              <a:buFont typeface="Arial"/>
              <a:buNone/>
            </a:pPr>
            <a:r>
              <a:rPr b="1" i="0" lang="en" sz="1200" u="none" cap="none" strike="noStrike">
                <a:solidFill>
                  <a:srgbClr val="09507C"/>
                </a:solidFill>
                <a:latin typeface="Proxima Nova"/>
                <a:ea typeface="Proxima Nova"/>
                <a:cs typeface="Proxima Nova"/>
                <a:sym typeface="Proxima Nova"/>
              </a:rPr>
              <a:t>Note:</a:t>
            </a:r>
            <a:r>
              <a:rPr b="0" i="0" lang="en" sz="1200" u="none" cap="none" strike="noStrike">
                <a:solidFill>
                  <a:srgbClr val="09507C"/>
                </a:solidFill>
                <a:latin typeface="Proxima Nova Semibold"/>
                <a:ea typeface="Proxima Nova Semibold"/>
                <a:cs typeface="Proxima Nova Semibold"/>
                <a:sym typeface="Proxima Nova Semibold"/>
              </a:rPr>
              <a:t> i++ increments the i variable by 1 and i-- decrements the i variable by 1. You can also write the same expression by writing i += 1 &amp; i -= 1. Doing it this way lets you increment or decrement by any number.</a:t>
            </a:r>
            <a:endParaRPr b="0" i="0" sz="1200" u="none" cap="none" strike="noStrike">
              <a:solidFill>
                <a:srgbClr val="09507C"/>
              </a:solidFill>
              <a:latin typeface="Proxima Nova Semibold"/>
              <a:ea typeface="Proxima Nova Semibold"/>
              <a:cs typeface="Proxima Nova Semibold"/>
              <a:sym typeface="Proxima Nova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6"/>
          <p:cNvSpPr txBox="1"/>
          <p:nvPr>
            <p:ph type="title"/>
          </p:nvPr>
        </p:nvSpPr>
        <p:spPr>
          <a:xfrm>
            <a:off x="509009" y="99052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Learning Objectives</a:t>
            </a:r>
            <a:endParaRPr b="0">
              <a:latin typeface="Proxima Nova Semibold"/>
              <a:ea typeface="Proxima Nova Semibold"/>
              <a:cs typeface="Proxima Nova Semibold"/>
              <a:sym typeface="Proxima Nova Semibold"/>
            </a:endParaRPr>
          </a:p>
        </p:txBody>
      </p:sp>
      <p:sp>
        <p:nvSpPr>
          <p:cNvPr id="112" name="Google Shape;112;p26"/>
          <p:cNvSpPr txBox="1"/>
          <p:nvPr>
            <p:ph idx="1" type="body"/>
          </p:nvPr>
        </p:nvSpPr>
        <p:spPr>
          <a:xfrm>
            <a:off x="530375" y="1630423"/>
            <a:ext cx="6387300" cy="2422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Proxima Nova"/>
              <a:buChar char="●"/>
            </a:pPr>
            <a:r>
              <a:rPr lang="en" sz="2000">
                <a:latin typeface="Proxima Nova"/>
                <a:ea typeface="Proxima Nova"/>
                <a:cs typeface="Proxima Nova"/>
                <a:sym typeface="Proxima Nova"/>
              </a:rPr>
              <a:t>Explain what Javascript is used for</a:t>
            </a:r>
            <a:endParaRPr sz="2000">
              <a:latin typeface="Proxima Nova"/>
              <a:ea typeface="Proxima Nova"/>
              <a:cs typeface="Proxima Nova"/>
              <a:sym typeface="Proxima Nova"/>
            </a:endParaRPr>
          </a:p>
          <a:p>
            <a:pPr indent="-355600" lvl="0" marL="457200" rtl="0" algn="l">
              <a:lnSpc>
                <a:spcPct val="115000"/>
              </a:lnSpc>
              <a:spcBef>
                <a:spcPts val="0"/>
              </a:spcBef>
              <a:spcAft>
                <a:spcPts val="0"/>
              </a:spcAft>
              <a:buSzPts val="2000"/>
              <a:buFont typeface="Proxima Nova"/>
              <a:buChar char="●"/>
            </a:pPr>
            <a:r>
              <a:rPr lang="en" sz="2000">
                <a:latin typeface="Proxima Nova"/>
                <a:ea typeface="Proxima Nova"/>
                <a:cs typeface="Proxima Nova"/>
                <a:sym typeface="Proxima Nova"/>
              </a:rPr>
              <a:t>Learn programming fundamentals</a:t>
            </a:r>
            <a:endParaRPr sz="2000">
              <a:latin typeface="Proxima Nova"/>
              <a:ea typeface="Proxima Nova"/>
              <a:cs typeface="Proxima Nova"/>
              <a:sym typeface="Proxima Nova"/>
            </a:endParaRPr>
          </a:p>
          <a:p>
            <a:pPr indent="-355600" lvl="0" marL="457200" rtl="0" algn="l">
              <a:lnSpc>
                <a:spcPct val="115000"/>
              </a:lnSpc>
              <a:spcBef>
                <a:spcPts val="0"/>
              </a:spcBef>
              <a:spcAft>
                <a:spcPts val="0"/>
              </a:spcAft>
              <a:buSzPts val="2000"/>
              <a:buFont typeface="Proxima Nova"/>
              <a:buChar char="●"/>
            </a:pPr>
            <a:r>
              <a:rPr lang="en" sz="2000">
                <a:latin typeface="Proxima Nova"/>
                <a:ea typeface="Proxima Nova"/>
                <a:cs typeface="Proxima Nova"/>
                <a:sym typeface="Proxima Nova"/>
              </a:rPr>
              <a:t>Learn how to use javascript with your HTML</a:t>
            </a:r>
            <a:endParaRPr sz="2000">
              <a:latin typeface="Proxima Nova"/>
              <a:ea typeface="Proxima Nova"/>
              <a:cs typeface="Proxima Nova"/>
              <a:sym typeface="Proxima Nova"/>
            </a:endParaRPr>
          </a:p>
        </p:txBody>
      </p:sp>
      <p:sp>
        <p:nvSpPr>
          <p:cNvPr id="113" name="Google Shape;113;p26"/>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pic>
        <p:nvPicPr>
          <p:cNvPr id="114" name="Google Shape;114;p26"/>
          <p:cNvPicPr preferRelativeResize="0"/>
          <p:nvPr/>
        </p:nvPicPr>
        <p:blipFill rotWithShape="1">
          <a:blip r:embed="rId3">
            <a:alphaModFix/>
          </a:blip>
          <a:srcRect b="0" l="0" r="0" t="0"/>
          <a:stretch/>
        </p:blipFill>
        <p:spPr>
          <a:xfrm>
            <a:off x="7184522" y="1507588"/>
            <a:ext cx="1364128" cy="230027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4"/>
          <p:cNvSpPr txBox="1"/>
          <p:nvPr>
            <p:ph idx="12" type="sldNum"/>
          </p:nvPr>
        </p:nvSpPr>
        <p:spPr>
          <a:xfrm>
            <a:off x="8454094" y="435279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246" name="Google Shape;246;p44"/>
          <p:cNvSpPr txBox="1"/>
          <p:nvPr>
            <p:ph type="title"/>
          </p:nvPr>
        </p:nvSpPr>
        <p:spPr>
          <a:xfrm>
            <a:off x="424300" y="666200"/>
            <a:ext cx="8520600" cy="45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500"/>
              </a:spcBef>
              <a:spcAft>
                <a:spcPts val="0"/>
              </a:spcAft>
              <a:buSzPts val="2400"/>
              <a:buNone/>
            </a:pPr>
            <a:r>
              <a:rPr b="0" lang="en">
                <a:latin typeface="Proxima Nova Semibold"/>
                <a:ea typeface="Proxima Nova Semibold"/>
                <a:cs typeface="Proxima Nova Semibold"/>
                <a:sym typeface="Proxima Nova Semibold"/>
              </a:rPr>
              <a:t>What is a while loop in Javascript?</a:t>
            </a:r>
            <a:endParaRPr b="0">
              <a:latin typeface="Proxima Nova Semibold"/>
              <a:ea typeface="Proxima Nova Semibold"/>
              <a:cs typeface="Proxima Nova Semibold"/>
              <a:sym typeface="Proxima Nova Semibold"/>
            </a:endParaRPr>
          </a:p>
        </p:txBody>
      </p:sp>
      <p:sp>
        <p:nvSpPr>
          <p:cNvPr id="247" name="Google Shape;247;p44"/>
          <p:cNvSpPr txBox="1"/>
          <p:nvPr/>
        </p:nvSpPr>
        <p:spPr>
          <a:xfrm>
            <a:off x="234225" y="1449800"/>
            <a:ext cx="5044200" cy="296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Clr>
                <a:srgbClr val="000000"/>
              </a:buClr>
              <a:buSzPts val="1800"/>
              <a:buFont typeface="Arial"/>
              <a:buNone/>
            </a:pPr>
            <a:r>
              <a:rPr b="0" i="0" lang="en" sz="1800" u="none" cap="none" strike="noStrike">
                <a:solidFill>
                  <a:srgbClr val="09507C"/>
                </a:solidFill>
                <a:latin typeface="Proxima Nova"/>
                <a:ea typeface="Proxima Nova"/>
                <a:cs typeface="Proxima Nova"/>
                <a:sym typeface="Proxima Nova"/>
              </a:rPr>
              <a:t>Like a </a:t>
            </a:r>
            <a:r>
              <a:rPr b="0" i="0" lang="en" sz="1800" u="none" cap="none" strike="noStrike">
                <a:solidFill>
                  <a:schemeClr val="hlink"/>
                </a:solidFill>
                <a:uFill>
                  <a:noFill/>
                </a:uFill>
                <a:latin typeface="Proxima Nova"/>
                <a:ea typeface="Proxima Nova"/>
                <a:cs typeface="Proxima Nova"/>
                <a:sym typeface="Proxima Nova"/>
                <a:hlinkClick r:id="rId3"/>
              </a:rPr>
              <a:t>for</a:t>
            </a:r>
            <a:r>
              <a:rPr b="0" i="0" lang="en" sz="1800" u="none" cap="none" strike="noStrike">
                <a:solidFill>
                  <a:srgbClr val="09507C"/>
                </a:solidFill>
                <a:latin typeface="Proxima Nova"/>
                <a:ea typeface="Proxima Nova"/>
                <a:cs typeface="Proxima Nova"/>
                <a:sym typeface="Proxima Nova"/>
              </a:rPr>
              <a:t> loop, a while loop repeats until a specified condition evaluates to false.</a:t>
            </a:r>
            <a:endParaRPr b="0" i="0" sz="18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800"/>
              <a:buFont typeface="Arial"/>
              <a:buNone/>
            </a:pPr>
            <a:r>
              <a:rPr b="0" i="0" lang="en" sz="1800" u="none" cap="none" strike="noStrike">
                <a:solidFill>
                  <a:srgbClr val="09507C"/>
                </a:solidFill>
                <a:latin typeface="Proxima Nova"/>
                <a:ea typeface="Proxima Nova"/>
                <a:cs typeface="Proxima Nova"/>
                <a:sym typeface="Proxima Nova"/>
              </a:rPr>
              <a:t>Looking at the syntax example on the right, a while loop takes in a </a:t>
            </a:r>
            <a:r>
              <a:rPr b="0" i="0" lang="en" sz="1800" u="none" cap="none" strike="noStrike">
                <a:solidFill>
                  <a:srgbClr val="FEC14F"/>
                </a:solidFill>
                <a:latin typeface="Proxima Nova"/>
                <a:ea typeface="Proxima Nova"/>
                <a:cs typeface="Proxima Nova"/>
                <a:sym typeface="Proxima Nova"/>
              </a:rPr>
              <a:t>condition</a:t>
            </a:r>
            <a:r>
              <a:rPr b="0" i="0" lang="en" sz="1800" u="none" cap="none" strike="noStrike">
                <a:solidFill>
                  <a:srgbClr val="09507C"/>
                </a:solidFill>
                <a:latin typeface="Proxima Nova"/>
                <a:ea typeface="Proxima Nova"/>
                <a:cs typeface="Proxima Nova"/>
                <a:sym typeface="Proxima Nova"/>
              </a:rPr>
              <a:t> and as long as it’s true, your </a:t>
            </a:r>
            <a:r>
              <a:rPr b="0" i="0" lang="en" sz="1800" u="none" cap="none" strike="noStrike">
                <a:solidFill>
                  <a:srgbClr val="FEC14F"/>
                </a:solidFill>
                <a:latin typeface="Proxima Nova"/>
                <a:ea typeface="Proxima Nova"/>
                <a:cs typeface="Proxima Nova"/>
                <a:sym typeface="Proxima Nova"/>
              </a:rPr>
              <a:t>statement</a:t>
            </a:r>
            <a:r>
              <a:rPr b="0" i="0" lang="en" sz="1800" u="none" cap="none" strike="noStrike">
                <a:solidFill>
                  <a:srgbClr val="09507C"/>
                </a:solidFill>
                <a:latin typeface="Proxima Nova"/>
                <a:ea typeface="Proxima Nova"/>
                <a:cs typeface="Proxima Nova"/>
                <a:sym typeface="Proxima Nova"/>
              </a:rPr>
              <a:t> (your code) will run.</a:t>
            </a:r>
            <a:endParaRPr b="0" i="0" sz="18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800"/>
              <a:buFont typeface="Arial"/>
              <a:buNone/>
            </a:pPr>
            <a:r>
              <a:rPr b="0" i="0" lang="en" sz="1800" u="none" cap="none" strike="noStrike">
                <a:solidFill>
                  <a:srgbClr val="09507C"/>
                </a:solidFill>
                <a:latin typeface="Proxima Nova"/>
                <a:ea typeface="Proxima Nova"/>
                <a:cs typeface="Proxima Nova"/>
                <a:sym typeface="Proxima Nova"/>
              </a:rPr>
              <a:t>Because the condition in the example is the boolean </a:t>
            </a:r>
            <a:r>
              <a:rPr b="0" i="0" lang="en" sz="1800" u="none" cap="none" strike="noStrike">
                <a:solidFill>
                  <a:srgbClr val="FEC14F"/>
                </a:solidFill>
                <a:latin typeface="Proxima Nova"/>
                <a:ea typeface="Proxima Nova"/>
                <a:cs typeface="Proxima Nova"/>
                <a:sym typeface="Proxima Nova"/>
              </a:rPr>
              <a:t>true</a:t>
            </a:r>
            <a:r>
              <a:rPr b="0" i="0" lang="en" sz="1800" u="none" cap="none" strike="noStrike">
                <a:solidFill>
                  <a:srgbClr val="09507C"/>
                </a:solidFill>
                <a:latin typeface="Proxima Nova"/>
                <a:ea typeface="Proxima Nova"/>
                <a:cs typeface="Proxima Nova"/>
                <a:sym typeface="Proxima Nova"/>
              </a:rPr>
              <a:t> and never changes, the loop will run infinitely, breaking your program.</a:t>
            </a:r>
            <a:endParaRPr b="0" i="0" sz="18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400"/>
              <a:buFont typeface="Arial"/>
              <a:buNone/>
            </a:pPr>
            <a:r>
              <a:t/>
            </a:r>
            <a:endParaRPr b="0" i="0" sz="1400" u="none" cap="none" strike="noStrike">
              <a:solidFill>
                <a:srgbClr val="09507C"/>
              </a:solidFill>
              <a:highlight>
                <a:srgbClr val="FFFFFF"/>
              </a:highlight>
              <a:latin typeface="Proxima Nova"/>
              <a:ea typeface="Proxima Nova"/>
              <a:cs typeface="Proxima Nova"/>
              <a:sym typeface="Proxima Nova"/>
            </a:endParaRPr>
          </a:p>
          <a:p>
            <a:pPr indent="0" lvl="0" marL="0" marR="0" rtl="0" algn="l">
              <a:lnSpc>
                <a:spcPct val="115000"/>
              </a:lnSpc>
              <a:spcBef>
                <a:spcPts val="900"/>
              </a:spcBef>
              <a:spcAft>
                <a:spcPts val="1600"/>
              </a:spcAft>
              <a:buClr>
                <a:srgbClr val="000000"/>
              </a:buClr>
              <a:buSzPts val="2400"/>
              <a:buFont typeface="Arial"/>
              <a:buNone/>
            </a:pPr>
            <a:r>
              <a:t/>
            </a:r>
            <a:endParaRPr b="0" i="0" sz="2400" u="none" cap="none" strike="noStrike">
              <a:solidFill>
                <a:srgbClr val="0079C0"/>
              </a:solidFill>
              <a:latin typeface="Proxima Nova Semibold"/>
              <a:ea typeface="Proxima Nova Semibold"/>
              <a:cs typeface="Proxima Nova Semibold"/>
              <a:sym typeface="Proxima Nova Semibold"/>
            </a:endParaRPr>
          </a:p>
        </p:txBody>
      </p:sp>
      <p:sp>
        <p:nvSpPr>
          <p:cNvPr id="248" name="Google Shape;248;p44"/>
          <p:cNvSpPr txBox="1"/>
          <p:nvPr/>
        </p:nvSpPr>
        <p:spPr>
          <a:xfrm>
            <a:off x="5443950" y="1118600"/>
            <a:ext cx="3591000" cy="3627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1300"/>
              </a:spcBef>
              <a:spcAft>
                <a:spcPts val="0"/>
              </a:spcAft>
              <a:buClr>
                <a:srgbClr val="000000"/>
              </a:buClr>
              <a:buSzPts val="1200"/>
              <a:buFont typeface="Arial"/>
              <a:buNone/>
            </a:pPr>
            <a:r>
              <a:rPr b="1" i="0" lang="en" sz="1200" u="sng" cap="none" strike="noStrike">
                <a:solidFill>
                  <a:srgbClr val="E9842E"/>
                </a:solidFill>
                <a:latin typeface="Proxima Nova"/>
                <a:ea typeface="Proxima Nova"/>
                <a:cs typeface="Proxima Nova"/>
                <a:sym typeface="Proxima Nova"/>
              </a:rPr>
              <a:t>Syntax of for Loop</a:t>
            </a:r>
            <a:endParaRPr b="1" i="0" sz="1200" u="sng" cap="none" strike="noStrike">
              <a:solidFill>
                <a:srgbClr val="E9842E"/>
              </a:solidFill>
              <a:latin typeface="Proxima Nova"/>
              <a:ea typeface="Proxima Nova"/>
              <a:cs typeface="Proxima Nova"/>
              <a:sym typeface="Proxima Nova"/>
            </a:endParaRPr>
          </a:p>
          <a:p>
            <a:pPr indent="0" lvl="0" marL="0" marR="0" rtl="0" algn="l">
              <a:lnSpc>
                <a:spcPct val="100000"/>
              </a:lnSpc>
              <a:spcBef>
                <a:spcPts val="130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while (</a:t>
            </a:r>
            <a:r>
              <a:rPr b="0" i="0" lang="en" sz="1200" u="none" cap="none" strike="noStrike">
                <a:solidFill>
                  <a:srgbClr val="FEC14F"/>
                </a:solidFill>
                <a:latin typeface="Proxima Nova Semibold"/>
                <a:ea typeface="Proxima Nova Semibold"/>
                <a:cs typeface="Proxima Nova Semibold"/>
                <a:sym typeface="Proxima Nova Semibold"/>
              </a:rPr>
              <a:t>condition</a:t>
            </a:r>
            <a:r>
              <a:rPr b="0" i="0" lang="en" sz="1200" u="none" cap="none" strike="noStrike">
                <a:solidFill>
                  <a:srgbClr val="09507C"/>
                </a:solidFill>
                <a:latin typeface="Proxima Nova Semibold"/>
                <a:ea typeface="Proxima Nova Semibold"/>
                <a:cs typeface="Proxima Nova Semibold"/>
                <a:sym typeface="Proxima Nova Semibold"/>
              </a:rPr>
              <a:t>)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    </a:t>
            </a:r>
            <a:r>
              <a:rPr b="0" i="0" lang="en" sz="1200" u="none" cap="none" strike="noStrike">
                <a:solidFill>
                  <a:srgbClr val="FEC14F"/>
                </a:solidFill>
                <a:latin typeface="Proxima Nova Semibold"/>
                <a:ea typeface="Proxima Nova Semibold"/>
                <a:cs typeface="Proxima Nova Semibold"/>
                <a:sym typeface="Proxima Nova Semibold"/>
              </a:rPr>
              <a:t>statement</a:t>
            </a:r>
            <a:r>
              <a:rPr b="0" i="0" lang="en" sz="1200" u="none" cap="none" strike="noStrike">
                <a:solidFill>
                  <a:srgbClr val="09507C"/>
                </a:solidFill>
                <a:latin typeface="Proxima Nova Semibold"/>
                <a:ea typeface="Proxima Nova Semibold"/>
                <a:cs typeface="Proxima Nova Semibold"/>
                <a:sym typeface="Proxima Nova Semibold"/>
              </a:rPr>
              <a:t>;</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ctr">
              <a:lnSpc>
                <a:spcPct val="100000"/>
              </a:lnSpc>
              <a:spcBef>
                <a:spcPts val="0"/>
              </a:spcBef>
              <a:spcAft>
                <a:spcPts val="0"/>
              </a:spcAft>
              <a:buClr>
                <a:srgbClr val="000000"/>
              </a:buClr>
              <a:buSzPts val="1200"/>
              <a:buFont typeface="Arial"/>
              <a:buNone/>
            </a:pPr>
            <a:r>
              <a:rPr b="1" i="0" lang="en" sz="1200" u="sng" cap="none" strike="noStrike">
                <a:solidFill>
                  <a:srgbClr val="09507C"/>
                </a:solidFill>
                <a:latin typeface="Proxima Nova"/>
                <a:ea typeface="Proxima Nova"/>
                <a:cs typeface="Proxima Nova"/>
                <a:sym typeface="Proxima Nova"/>
              </a:rPr>
              <a:t>Example</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while (true)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    console.log(“Looping”);</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&gt;&gt;&gt;&gt; Infinitely logs “Looping” and does not stop because the condition is always true.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idx="12" type="sldNum"/>
          </p:nvPr>
        </p:nvSpPr>
        <p:spPr>
          <a:xfrm>
            <a:off x="8454094" y="435279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254" name="Google Shape;254;p45"/>
          <p:cNvSpPr txBox="1"/>
          <p:nvPr>
            <p:ph type="title"/>
          </p:nvPr>
        </p:nvSpPr>
        <p:spPr>
          <a:xfrm>
            <a:off x="424300" y="666200"/>
            <a:ext cx="8520600" cy="45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500"/>
              </a:spcBef>
              <a:spcAft>
                <a:spcPts val="0"/>
              </a:spcAft>
              <a:buSzPts val="2400"/>
              <a:buNone/>
            </a:pPr>
            <a:r>
              <a:rPr b="0" lang="en">
                <a:latin typeface="Proxima Nova Semibold"/>
                <a:ea typeface="Proxima Nova Semibold"/>
                <a:cs typeface="Proxima Nova Semibold"/>
                <a:sym typeface="Proxima Nova Semibold"/>
              </a:rPr>
              <a:t>Breaking out of a while loop</a:t>
            </a:r>
            <a:endParaRPr b="0">
              <a:latin typeface="Proxima Nova Semibold"/>
              <a:ea typeface="Proxima Nova Semibold"/>
              <a:cs typeface="Proxima Nova Semibold"/>
              <a:sym typeface="Proxima Nova Semibold"/>
            </a:endParaRPr>
          </a:p>
        </p:txBody>
      </p:sp>
      <p:sp>
        <p:nvSpPr>
          <p:cNvPr id="255" name="Google Shape;255;p45"/>
          <p:cNvSpPr txBox="1"/>
          <p:nvPr/>
        </p:nvSpPr>
        <p:spPr>
          <a:xfrm>
            <a:off x="234225" y="1449800"/>
            <a:ext cx="5044200" cy="3207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Clr>
                <a:srgbClr val="000000"/>
              </a:buClr>
              <a:buSzPts val="1800"/>
              <a:buFont typeface="Arial"/>
              <a:buNone/>
            </a:pPr>
            <a:r>
              <a:rPr b="0" i="0" lang="en" sz="1800" u="none" cap="none" strike="noStrike">
                <a:solidFill>
                  <a:srgbClr val="09507C"/>
                </a:solidFill>
                <a:latin typeface="Proxima Nova"/>
                <a:ea typeface="Proxima Nova"/>
                <a:cs typeface="Proxima Nova"/>
                <a:sym typeface="Proxima Nova"/>
              </a:rPr>
              <a:t>In order to break out of a while loop and control how many times your code loops, you can create a variable OUTSIDE of the while loop which holds a number, like the </a:t>
            </a:r>
            <a:r>
              <a:rPr b="0" i="0" lang="en" sz="1800" u="none" cap="none" strike="noStrike">
                <a:solidFill>
                  <a:srgbClr val="FEC14F"/>
                </a:solidFill>
                <a:latin typeface="Proxima Nova"/>
                <a:ea typeface="Proxima Nova"/>
                <a:cs typeface="Proxima Nova"/>
                <a:sym typeface="Proxima Nova"/>
              </a:rPr>
              <a:t>initializer</a:t>
            </a:r>
            <a:r>
              <a:rPr b="0" i="0" lang="en" sz="1800" u="none" cap="none" strike="noStrike">
                <a:solidFill>
                  <a:srgbClr val="09507C"/>
                </a:solidFill>
                <a:latin typeface="Proxima Nova"/>
                <a:ea typeface="Proxima Nova"/>
                <a:cs typeface="Proxima Nova"/>
                <a:sym typeface="Proxima Nova"/>
              </a:rPr>
              <a:t> in a for loop. </a:t>
            </a:r>
            <a:endParaRPr b="0" i="0" sz="18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800"/>
              <a:buFont typeface="Arial"/>
              <a:buNone/>
            </a:pPr>
            <a:r>
              <a:rPr b="0" i="0" lang="en" sz="1800" u="none" cap="none" strike="noStrike">
                <a:solidFill>
                  <a:srgbClr val="09507C"/>
                </a:solidFill>
                <a:latin typeface="Proxima Nova"/>
                <a:ea typeface="Proxima Nova"/>
                <a:cs typeface="Proxima Nova"/>
                <a:sym typeface="Proxima Nova"/>
              </a:rPr>
              <a:t>You can then change your </a:t>
            </a:r>
            <a:r>
              <a:rPr b="0" i="0" lang="en" sz="1800" u="none" cap="none" strike="noStrike">
                <a:solidFill>
                  <a:srgbClr val="FEC14F"/>
                </a:solidFill>
                <a:latin typeface="Proxima Nova"/>
                <a:ea typeface="Proxima Nova"/>
                <a:cs typeface="Proxima Nova"/>
                <a:sym typeface="Proxima Nova"/>
              </a:rPr>
              <a:t>condition</a:t>
            </a:r>
            <a:r>
              <a:rPr b="0" i="0" lang="en" sz="1800" u="none" cap="none" strike="noStrike">
                <a:solidFill>
                  <a:srgbClr val="09507C"/>
                </a:solidFill>
                <a:latin typeface="Proxima Nova"/>
                <a:ea typeface="Proxima Nova"/>
                <a:cs typeface="Proxima Nova"/>
                <a:sym typeface="Proxima Nova"/>
              </a:rPr>
              <a:t> accordingly and increment or decrement your variable inside of the while loop to ensure the condition eventually equals false.</a:t>
            </a:r>
            <a:endParaRPr b="0" i="0" sz="18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400"/>
              <a:buFont typeface="Arial"/>
              <a:buNone/>
            </a:pPr>
            <a:r>
              <a:t/>
            </a:r>
            <a:endParaRPr b="0" i="0" sz="1400" u="none" cap="none" strike="noStrike">
              <a:solidFill>
                <a:srgbClr val="09507C"/>
              </a:solidFill>
              <a:highlight>
                <a:srgbClr val="FFFFFF"/>
              </a:highlight>
              <a:latin typeface="Proxima Nova"/>
              <a:ea typeface="Proxima Nova"/>
              <a:cs typeface="Proxima Nova"/>
              <a:sym typeface="Proxima Nova"/>
            </a:endParaRPr>
          </a:p>
          <a:p>
            <a:pPr indent="0" lvl="0" marL="0" marR="0" rtl="0" algn="l">
              <a:lnSpc>
                <a:spcPct val="115000"/>
              </a:lnSpc>
              <a:spcBef>
                <a:spcPts val="900"/>
              </a:spcBef>
              <a:spcAft>
                <a:spcPts val="1600"/>
              </a:spcAft>
              <a:buClr>
                <a:srgbClr val="000000"/>
              </a:buClr>
              <a:buSzPts val="2400"/>
              <a:buFont typeface="Arial"/>
              <a:buNone/>
            </a:pPr>
            <a:r>
              <a:t/>
            </a:r>
            <a:endParaRPr b="0" i="0" sz="2400" u="none" cap="none" strike="noStrike">
              <a:solidFill>
                <a:srgbClr val="0079C0"/>
              </a:solidFill>
              <a:latin typeface="Proxima Nova Semibold"/>
              <a:ea typeface="Proxima Nova Semibold"/>
              <a:cs typeface="Proxima Nova Semibold"/>
              <a:sym typeface="Proxima Nova Semibold"/>
            </a:endParaRPr>
          </a:p>
        </p:txBody>
      </p:sp>
      <p:sp>
        <p:nvSpPr>
          <p:cNvPr id="256" name="Google Shape;256;p45"/>
          <p:cNvSpPr txBox="1"/>
          <p:nvPr/>
        </p:nvSpPr>
        <p:spPr>
          <a:xfrm>
            <a:off x="5475000" y="1924100"/>
            <a:ext cx="3591000" cy="225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sng" cap="none" strike="noStrike">
                <a:solidFill>
                  <a:srgbClr val="E9842E"/>
                </a:solidFill>
                <a:latin typeface="Proxima Nova"/>
                <a:ea typeface="Proxima Nova"/>
                <a:cs typeface="Proxima Nova"/>
                <a:sym typeface="Proxima Nova"/>
              </a:rPr>
              <a:t>Example</a:t>
            </a:r>
            <a:endParaRPr b="0" i="0" sz="1200" u="none" cap="none" strike="noStrike">
              <a:solidFill>
                <a:srgbClr val="E9842E"/>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let i = 0;</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while (i &lt; 5)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    console.log(“Looping”);</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    i++;</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&gt;&gt;&gt;&gt; Logs “Looping” 10 times.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idx="12" type="sldNum"/>
          </p:nvPr>
        </p:nvSpPr>
        <p:spPr>
          <a:xfrm>
            <a:off x="8454094" y="435279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262" name="Google Shape;262;p46"/>
          <p:cNvSpPr txBox="1"/>
          <p:nvPr>
            <p:ph type="title"/>
          </p:nvPr>
        </p:nvSpPr>
        <p:spPr>
          <a:xfrm>
            <a:off x="424300" y="666200"/>
            <a:ext cx="8520600" cy="45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500"/>
              </a:spcBef>
              <a:spcAft>
                <a:spcPts val="0"/>
              </a:spcAft>
              <a:buSzPts val="2400"/>
              <a:buNone/>
            </a:pPr>
            <a:r>
              <a:rPr b="0" lang="en">
                <a:latin typeface="Proxima Nova Semibold"/>
                <a:ea typeface="Proxima Nova Semibold"/>
                <a:cs typeface="Proxima Nova Semibold"/>
                <a:sym typeface="Proxima Nova Semibold"/>
              </a:rPr>
              <a:t>Break statement</a:t>
            </a:r>
            <a:endParaRPr b="0">
              <a:latin typeface="Proxima Nova Semibold"/>
              <a:ea typeface="Proxima Nova Semibold"/>
              <a:cs typeface="Proxima Nova Semibold"/>
              <a:sym typeface="Proxima Nova Semibold"/>
            </a:endParaRPr>
          </a:p>
        </p:txBody>
      </p:sp>
      <p:sp>
        <p:nvSpPr>
          <p:cNvPr id="263" name="Google Shape;263;p46"/>
          <p:cNvSpPr txBox="1"/>
          <p:nvPr/>
        </p:nvSpPr>
        <p:spPr>
          <a:xfrm>
            <a:off x="424300" y="1118600"/>
            <a:ext cx="8029800" cy="1251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900"/>
              </a:spcBef>
              <a:spcAft>
                <a:spcPts val="0"/>
              </a:spcAft>
              <a:buClr>
                <a:srgbClr val="000000"/>
              </a:buClr>
              <a:buSzPts val="1800"/>
              <a:buFont typeface="Arial"/>
              <a:buNone/>
            </a:pPr>
            <a:r>
              <a:rPr b="0" i="0" lang="en" sz="1800" u="none" cap="none" strike="noStrike">
                <a:solidFill>
                  <a:srgbClr val="09507C"/>
                </a:solidFill>
                <a:latin typeface="Proxima Nova"/>
                <a:ea typeface="Proxima Nova"/>
                <a:cs typeface="Proxima Nova"/>
                <a:sym typeface="Proxima Nova"/>
              </a:rPr>
              <a:t>There is another way to break out of any loop and that’s with the </a:t>
            </a:r>
            <a:r>
              <a:rPr b="0" i="0" lang="en" sz="1800" u="none" cap="none" strike="noStrike">
                <a:solidFill>
                  <a:srgbClr val="FEC14F"/>
                </a:solidFill>
                <a:latin typeface="Proxima Nova"/>
                <a:ea typeface="Proxima Nova"/>
                <a:cs typeface="Proxima Nova"/>
                <a:sym typeface="Proxima Nova"/>
              </a:rPr>
              <a:t>break</a:t>
            </a:r>
            <a:r>
              <a:rPr b="0" i="0" lang="en" sz="1800" u="none" cap="none" strike="noStrike">
                <a:solidFill>
                  <a:srgbClr val="09507C"/>
                </a:solidFill>
                <a:latin typeface="Proxima Nova"/>
                <a:ea typeface="Proxima Nova"/>
                <a:cs typeface="Proxima Nova"/>
                <a:sym typeface="Proxima Nova"/>
              </a:rPr>
              <a:t> statement. This automatically breaks you out of a loop regardless of whether or not a condition is true.</a:t>
            </a:r>
            <a:endParaRPr b="0" i="0" sz="1800" u="none" cap="none" strike="noStrike">
              <a:solidFill>
                <a:srgbClr val="09507C"/>
              </a:solidFill>
              <a:latin typeface="Proxima Nova"/>
              <a:ea typeface="Proxima Nova"/>
              <a:cs typeface="Proxima Nova"/>
              <a:sym typeface="Proxima Nova"/>
            </a:endParaRPr>
          </a:p>
          <a:p>
            <a:pPr indent="0" lvl="0" marL="0" marR="0" rtl="0" algn="ctr">
              <a:lnSpc>
                <a:spcPct val="115000"/>
              </a:lnSpc>
              <a:spcBef>
                <a:spcPts val="900"/>
              </a:spcBef>
              <a:spcAft>
                <a:spcPts val="0"/>
              </a:spcAft>
              <a:buClr>
                <a:srgbClr val="000000"/>
              </a:buClr>
              <a:buSzPts val="1400"/>
              <a:buFont typeface="Arial"/>
              <a:buNone/>
            </a:pPr>
            <a:r>
              <a:t/>
            </a:r>
            <a:endParaRPr b="0" i="0" sz="1400" u="none" cap="none" strike="noStrike">
              <a:solidFill>
                <a:srgbClr val="09507C"/>
              </a:solidFill>
              <a:highlight>
                <a:srgbClr val="FFFFFF"/>
              </a:highlight>
              <a:latin typeface="Proxima Nova"/>
              <a:ea typeface="Proxima Nova"/>
              <a:cs typeface="Proxima Nova"/>
              <a:sym typeface="Proxima Nova"/>
            </a:endParaRPr>
          </a:p>
          <a:p>
            <a:pPr indent="0" lvl="0" marL="0" marR="0" rtl="0" algn="ctr">
              <a:lnSpc>
                <a:spcPct val="115000"/>
              </a:lnSpc>
              <a:spcBef>
                <a:spcPts val="900"/>
              </a:spcBef>
              <a:spcAft>
                <a:spcPts val="1600"/>
              </a:spcAft>
              <a:buClr>
                <a:srgbClr val="000000"/>
              </a:buClr>
              <a:buSzPts val="2400"/>
              <a:buFont typeface="Arial"/>
              <a:buNone/>
            </a:pPr>
            <a:r>
              <a:t/>
            </a:r>
            <a:endParaRPr b="0" i="0" sz="2400" u="none" cap="none" strike="noStrike">
              <a:solidFill>
                <a:srgbClr val="0079C0"/>
              </a:solidFill>
              <a:latin typeface="Proxima Nova Semibold"/>
              <a:ea typeface="Proxima Nova Semibold"/>
              <a:cs typeface="Proxima Nova Semibold"/>
              <a:sym typeface="Proxima Nova Semibold"/>
            </a:endParaRPr>
          </a:p>
        </p:txBody>
      </p:sp>
      <p:sp>
        <p:nvSpPr>
          <p:cNvPr id="264" name="Google Shape;264;p46"/>
          <p:cNvSpPr txBox="1"/>
          <p:nvPr/>
        </p:nvSpPr>
        <p:spPr>
          <a:xfrm>
            <a:off x="424300" y="2305000"/>
            <a:ext cx="3042900" cy="244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sng" cap="none" strike="noStrike">
                <a:solidFill>
                  <a:srgbClr val="E9842E"/>
                </a:solidFill>
                <a:latin typeface="Proxima Nova"/>
                <a:ea typeface="Proxima Nova"/>
                <a:cs typeface="Proxima Nova"/>
                <a:sym typeface="Proxima Nova"/>
              </a:rPr>
              <a:t>Example</a:t>
            </a:r>
            <a:endParaRPr b="0" i="0" sz="1200" u="none" cap="none" strike="noStrike">
              <a:solidFill>
                <a:srgbClr val="E9842E"/>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let i = 0;</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while (i &lt; 5)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    console.log(“Looping”);</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    I++;</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    break;</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&gt;&gt;&gt;&gt; Logs “Looping” 1 time.</a:t>
            </a:r>
            <a:endParaRPr b="0" i="0" sz="1400" u="none" cap="none" strike="noStrike">
              <a:solidFill>
                <a:srgbClr val="000000"/>
              </a:solidFill>
              <a:latin typeface="Arial"/>
              <a:ea typeface="Arial"/>
              <a:cs typeface="Arial"/>
              <a:sym typeface="Arial"/>
            </a:endParaRPr>
          </a:p>
        </p:txBody>
      </p:sp>
      <p:sp>
        <p:nvSpPr>
          <p:cNvPr id="265" name="Google Shape;265;p46"/>
          <p:cNvSpPr txBox="1"/>
          <p:nvPr/>
        </p:nvSpPr>
        <p:spPr>
          <a:xfrm>
            <a:off x="5119950" y="2369900"/>
            <a:ext cx="3042900" cy="244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sng" cap="none" strike="noStrike">
                <a:solidFill>
                  <a:srgbClr val="E9842E"/>
                </a:solidFill>
                <a:latin typeface="Proxima Nova"/>
                <a:ea typeface="Proxima Nova"/>
                <a:cs typeface="Proxima Nova"/>
                <a:sym typeface="Proxima Nova"/>
              </a:rPr>
              <a:t>Example</a:t>
            </a:r>
            <a:endParaRPr b="0" i="0" sz="1200" u="none" cap="none" strike="noStrike">
              <a:solidFill>
                <a:srgbClr val="E9842E"/>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for (let i = 0; i &lt; 5; i++)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    console.log(“Looping”);</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    break;</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9507C"/>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9507C"/>
                </a:solidFill>
                <a:latin typeface="Proxima Nova Semibold"/>
                <a:ea typeface="Proxima Nova Semibold"/>
                <a:cs typeface="Proxima Nova Semibold"/>
                <a:sym typeface="Proxima Nova Semibold"/>
              </a:rPr>
              <a:t>&gt;&gt;&gt;&gt; Logs “Looping” 1 time.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7"/>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271" name="Google Shape;271;p47"/>
          <p:cNvSpPr/>
          <p:nvPr/>
        </p:nvSpPr>
        <p:spPr>
          <a:xfrm>
            <a:off x="0" y="0"/>
            <a:ext cx="9144000" cy="5143500"/>
          </a:xfrm>
          <a:prstGeom prst="rect">
            <a:avLst/>
          </a:prstGeom>
          <a:solidFill>
            <a:srgbClr val="09507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2" name="Google Shape;272;p47"/>
          <p:cNvPicPr preferRelativeResize="0"/>
          <p:nvPr/>
        </p:nvPicPr>
        <p:blipFill rotWithShape="1">
          <a:blip r:embed="rId3">
            <a:alphaModFix/>
          </a:blip>
          <a:srcRect b="0" l="0" r="0" t="0"/>
          <a:stretch/>
        </p:blipFill>
        <p:spPr>
          <a:xfrm>
            <a:off x="1592650" y="1972925"/>
            <a:ext cx="5958702" cy="1197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pic>
        <p:nvPicPr>
          <p:cNvPr id="120" name="Google Shape;120;p27"/>
          <p:cNvPicPr preferRelativeResize="0"/>
          <p:nvPr/>
        </p:nvPicPr>
        <p:blipFill rotWithShape="1">
          <a:blip r:embed="rId3">
            <a:alphaModFix/>
          </a:blip>
          <a:srcRect b="0" l="0" r="0" t="0"/>
          <a:stretch/>
        </p:blipFill>
        <p:spPr>
          <a:xfrm>
            <a:off x="6765277" y="1833672"/>
            <a:ext cx="1901724" cy="1476164"/>
          </a:xfrm>
          <a:prstGeom prst="rect">
            <a:avLst/>
          </a:prstGeom>
          <a:noFill/>
          <a:ln>
            <a:noFill/>
          </a:ln>
        </p:spPr>
      </p:pic>
      <p:sp>
        <p:nvSpPr>
          <p:cNvPr id="121" name="Google Shape;121;p27"/>
          <p:cNvSpPr txBox="1"/>
          <p:nvPr>
            <p:ph type="title"/>
          </p:nvPr>
        </p:nvSpPr>
        <p:spPr>
          <a:xfrm>
            <a:off x="509009" y="99052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What is Javascript?</a:t>
            </a:r>
            <a:endParaRPr b="0">
              <a:latin typeface="Proxima Nova Semibold"/>
              <a:ea typeface="Proxima Nova Semibold"/>
              <a:cs typeface="Proxima Nova Semibold"/>
              <a:sym typeface="Proxima Nova Semibold"/>
            </a:endParaRPr>
          </a:p>
        </p:txBody>
      </p:sp>
      <p:sp>
        <p:nvSpPr>
          <p:cNvPr id="122" name="Google Shape;122;p27"/>
          <p:cNvSpPr txBox="1"/>
          <p:nvPr>
            <p:ph idx="1" type="body"/>
          </p:nvPr>
        </p:nvSpPr>
        <p:spPr>
          <a:xfrm>
            <a:off x="509000" y="1610875"/>
            <a:ext cx="6387300" cy="312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000">
                <a:latin typeface="Proxima Nova"/>
                <a:ea typeface="Proxima Nova"/>
                <a:cs typeface="Proxima Nova"/>
                <a:sym typeface="Proxima Nova"/>
              </a:rPr>
              <a:t>Javascript (not to be confused with the Java) is a programming language that allows you to add complexity to a web page and make it interactive. You can use Javascript to deal with user input, animations, updating content, etc. Just like how HTML is the “skeleton” and CSS is the “skin” of a site/app, Javascript would be the “brain” which gives a website/app functionality. </a:t>
            </a:r>
            <a:endParaRPr sz="20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8"/>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28" name="Google Shape;128;p28"/>
          <p:cNvSpPr txBox="1"/>
          <p:nvPr/>
        </p:nvSpPr>
        <p:spPr>
          <a:xfrm>
            <a:off x="381500" y="1526050"/>
            <a:ext cx="3000000" cy="1981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t/>
            </a:r>
            <a:endParaRPr b="1" i="0" sz="2400" u="none" cap="none" strike="noStrike">
              <a:solidFill>
                <a:srgbClr val="2D3B45"/>
              </a:solidFill>
              <a:latin typeface="Lato"/>
              <a:ea typeface="Lato"/>
              <a:cs typeface="Lato"/>
              <a:sym typeface="Lato"/>
            </a:endParaRPr>
          </a:p>
          <a:p>
            <a:pPr indent="-317500" lvl="0" marL="622300" marR="0" rtl="0" algn="l">
              <a:lnSpc>
                <a:spcPct val="150000"/>
              </a:lnSpc>
              <a:spcBef>
                <a:spcPts val="0"/>
              </a:spcBef>
              <a:spcAft>
                <a:spcPts val="0"/>
              </a:spcAft>
              <a:buClr>
                <a:srgbClr val="09507C"/>
              </a:buClr>
              <a:buSzPts val="1400"/>
              <a:buFont typeface="Proxima Nova"/>
              <a:buChar char="●"/>
            </a:pPr>
            <a:r>
              <a:rPr b="0" i="0" lang="en" sz="1400" u="none" cap="none" strike="noStrike">
                <a:solidFill>
                  <a:srgbClr val="09507C"/>
                </a:solidFill>
                <a:latin typeface="Proxima Nova"/>
                <a:ea typeface="Proxima Nova"/>
                <a:cs typeface="Proxima Nova"/>
                <a:sym typeface="Proxima Nova"/>
              </a:rPr>
              <a:t>Strings</a:t>
            </a:r>
            <a:endParaRPr b="0" i="0" sz="1400" u="none" cap="none" strike="noStrike">
              <a:solidFill>
                <a:srgbClr val="09507C"/>
              </a:solidFill>
              <a:latin typeface="Proxima Nova"/>
              <a:ea typeface="Proxima Nova"/>
              <a:cs typeface="Proxima Nova"/>
              <a:sym typeface="Proxima Nova"/>
            </a:endParaRPr>
          </a:p>
          <a:p>
            <a:pPr indent="-317500" lvl="0" marL="622300" marR="0" rtl="0" algn="l">
              <a:lnSpc>
                <a:spcPct val="150000"/>
              </a:lnSpc>
              <a:spcBef>
                <a:spcPts val="0"/>
              </a:spcBef>
              <a:spcAft>
                <a:spcPts val="0"/>
              </a:spcAft>
              <a:buClr>
                <a:srgbClr val="09507C"/>
              </a:buClr>
              <a:buSzPts val="1400"/>
              <a:buFont typeface="Proxima Nova"/>
              <a:buChar char="●"/>
            </a:pPr>
            <a:r>
              <a:rPr b="0" i="0" lang="en" sz="1400" u="none" cap="none" strike="noStrike">
                <a:solidFill>
                  <a:srgbClr val="09507C"/>
                </a:solidFill>
                <a:latin typeface="Proxima Nova"/>
                <a:ea typeface="Proxima Nova"/>
                <a:cs typeface="Proxima Nova"/>
                <a:sym typeface="Proxima Nova"/>
              </a:rPr>
              <a:t>Numbers</a:t>
            </a:r>
            <a:endParaRPr b="0" i="0" sz="1400" u="none" cap="none" strike="noStrike">
              <a:solidFill>
                <a:srgbClr val="09507C"/>
              </a:solidFill>
              <a:latin typeface="Proxima Nova"/>
              <a:ea typeface="Proxima Nova"/>
              <a:cs typeface="Proxima Nova"/>
              <a:sym typeface="Proxima Nova"/>
            </a:endParaRPr>
          </a:p>
          <a:p>
            <a:pPr indent="-317500" lvl="0" marL="622300" marR="0" rtl="0" algn="l">
              <a:lnSpc>
                <a:spcPct val="150000"/>
              </a:lnSpc>
              <a:spcBef>
                <a:spcPts val="0"/>
              </a:spcBef>
              <a:spcAft>
                <a:spcPts val="0"/>
              </a:spcAft>
              <a:buClr>
                <a:srgbClr val="09507C"/>
              </a:buClr>
              <a:buSzPts val="1400"/>
              <a:buFont typeface="Proxima Nova"/>
              <a:buChar char="●"/>
            </a:pPr>
            <a:r>
              <a:rPr b="0" i="0" lang="en" sz="1400" u="none" cap="none" strike="noStrike">
                <a:solidFill>
                  <a:srgbClr val="09507C"/>
                </a:solidFill>
                <a:latin typeface="Proxima Nova"/>
                <a:ea typeface="Proxima Nova"/>
                <a:cs typeface="Proxima Nova"/>
                <a:sym typeface="Proxima Nova"/>
              </a:rPr>
              <a:t>Booleans</a:t>
            </a:r>
            <a:endParaRPr b="0" i="0" sz="14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1000"/>
              </a:spcBef>
              <a:spcAft>
                <a:spcPts val="900"/>
              </a:spcAft>
              <a:buClr>
                <a:srgbClr val="000000"/>
              </a:buClr>
              <a:buSzPts val="2400"/>
              <a:buFont typeface="Arial"/>
              <a:buNone/>
            </a:pPr>
            <a:r>
              <a:t/>
            </a:r>
            <a:endParaRPr b="0" i="0" sz="2400" u="none" cap="none" strike="noStrike">
              <a:solidFill>
                <a:srgbClr val="0079C0"/>
              </a:solidFill>
              <a:latin typeface="Proxima Nova Semibold"/>
              <a:ea typeface="Proxima Nova Semibold"/>
              <a:cs typeface="Proxima Nova Semibold"/>
              <a:sym typeface="Proxima Nova Semibold"/>
            </a:endParaRPr>
          </a:p>
        </p:txBody>
      </p:sp>
      <p:sp>
        <p:nvSpPr>
          <p:cNvPr id="129" name="Google Shape;129;p28"/>
          <p:cNvSpPr txBox="1"/>
          <p:nvPr>
            <p:ph type="title"/>
          </p:nvPr>
        </p:nvSpPr>
        <p:spPr>
          <a:xfrm>
            <a:off x="455359" y="1132448"/>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900"/>
              </a:spcBef>
              <a:spcAft>
                <a:spcPts val="900"/>
              </a:spcAft>
              <a:buClr>
                <a:schemeClr val="dk1"/>
              </a:buClr>
              <a:buSzPts val="1100"/>
              <a:buFont typeface="Arial"/>
              <a:buNone/>
            </a:pPr>
            <a:r>
              <a:rPr b="0" lang="en">
                <a:latin typeface="Proxima Nova Semibold"/>
                <a:ea typeface="Proxima Nova Semibold"/>
                <a:cs typeface="Proxima Nova Semibold"/>
                <a:sym typeface="Proxima Nova Semibold"/>
              </a:rPr>
              <a:t>Basic Data Types</a:t>
            </a:r>
            <a:endParaRPr b="0">
              <a:latin typeface="Proxima Nova Semibold"/>
              <a:ea typeface="Proxima Nova Semibold"/>
              <a:cs typeface="Proxima Nova Semibold"/>
              <a:sym typeface="Proxima Nova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9"/>
          <p:cNvSpPr txBox="1"/>
          <p:nvPr>
            <p:ph idx="1" type="body"/>
          </p:nvPr>
        </p:nvSpPr>
        <p:spPr>
          <a:xfrm>
            <a:off x="389550" y="1730900"/>
            <a:ext cx="5493600" cy="20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lang="en" sz="1800">
                <a:solidFill>
                  <a:srgbClr val="09507C"/>
                </a:solidFill>
                <a:latin typeface="Proxima Nova"/>
                <a:ea typeface="Proxima Nova"/>
                <a:cs typeface="Proxima Nova"/>
                <a:sym typeface="Proxima Nova"/>
              </a:rPr>
              <a:t>A string is simply a series of unicode characters, or text. Anything inside “quotation marks” is considered a string in Javascript.</a:t>
            </a:r>
            <a:endParaRPr sz="1800">
              <a:solidFill>
                <a:srgbClr val="09507C"/>
              </a:solidFill>
              <a:latin typeface="Proxima Nova"/>
              <a:ea typeface="Proxima Nova"/>
              <a:cs typeface="Proxima Nova"/>
              <a:sym typeface="Proxima Nova"/>
            </a:endParaRPr>
          </a:p>
          <a:p>
            <a:pPr indent="0" lvl="0" marL="0" rtl="0" algn="l">
              <a:lnSpc>
                <a:spcPct val="115000"/>
              </a:lnSpc>
              <a:spcBef>
                <a:spcPts val="900"/>
              </a:spcBef>
              <a:spcAft>
                <a:spcPts val="0"/>
              </a:spcAft>
              <a:buClr>
                <a:schemeClr val="dk1"/>
              </a:buClr>
              <a:buSzPts val="1100"/>
              <a:buFont typeface="Arial"/>
              <a:buNone/>
            </a:pPr>
            <a:r>
              <a:rPr lang="en" sz="1800">
                <a:solidFill>
                  <a:srgbClr val="09507C"/>
                </a:solidFill>
                <a:latin typeface="Proxima Nova"/>
                <a:ea typeface="Proxima Nova"/>
                <a:cs typeface="Proxima Nova"/>
                <a:sym typeface="Proxima Nova"/>
              </a:rPr>
              <a:t>You can use ‘single’ or “double” quotes around a string literal.</a:t>
            </a:r>
            <a:endParaRPr b="1" sz="1800">
              <a:solidFill>
                <a:srgbClr val="0079C0"/>
              </a:solidFill>
              <a:latin typeface="Proxima Nova"/>
              <a:ea typeface="Proxima Nova"/>
              <a:cs typeface="Proxima Nova"/>
              <a:sym typeface="Proxima Nova"/>
            </a:endParaRPr>
          </a:p>
          <a:p>
            <a:pPr indent="0" lvl="0" marL="457200" rtl="0" algn="l">
              <a:lnSpc>
                <a:spcPct val="115000"/>
              </a:lnSpc>
              <a:spcBef>
                <a:spcPts val="900"/>
              </a:spcBef>
              <a:spcAft>
                <a:spcPts val="900"/>
              </a:spcAft>
              <a:buSzPts val="1400"/>
              <a:buNone/>
            </a:pPr>
            <a:r>
              <a:t/>
            </a:r>
            <a:endParaRPr sz="2400">
              <a:solidFill>
                <a:srgbClr val="2D3B45"/>
              </a:solidFill>
              <a:latin typeface="Proxima Nova Semibold"/>
              <a:ea typeface="Proxima Nova Semibold"/>
              <a:cs typeface="Proxima Nova Semibold"/>
              <a:sym typeface="Proxima Nova Semibold"/>
            </a:endParaRPr>
          </a:p>
        </p:txBody>
      </p:sp>
      <p:sp>
        <p:nvSpPr>
          <p:cNvPr id="135" name="Google Shape;135;p29"/>
          <p:cNvSpPr txBox="1"/>
          <p:nvPr>
            <p:ph idx="1" type="body"/>
          </p:nvPr>
        </p:nvSpPr>
        <p:spPr>
          <a:xfrm>
            <a:off x="6018400" y="1588950"/>
            <a:ext cx="2658300" cy="1965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900"/>
              </a:spcBef>
              <a:spcAft>
                <a:spcPts val="0"/>
              </a:spcAft>
              <a:buClr>
                <a:schemeClr val="dk1"/>
              </a:buClr>
              <a:buSzPts val="1100"/>
              <a:buFont typeface="Arial"/>
              <a:buNone/>
            </a:pPr>
            <a:r>
              <a:rPr b="1" lang="en" sz="1200" u="sng">
                <a:solidFill>
                  <a:srgbClr val="09507C"/>
                </a:solidFill>
                <a:latin typeface="Proxima Nova"/>
                <a:ea typeface="Proxima Nova"/>
                <a:cs typeface="Proxima Nova"/>
                <a:sym typeface="Proxima Nova"/>
              </a:rPr>
              <a:t>Example</a:t>
            </a:r>
            <a:endParaRPr b="1" sz="1200" u="sng">
              <a:solidFill>
                <a:srgbClr val="09507C"/>
              </a:solidFill>
              <a:latin typeface="Proxima Nova"/>
              <a:ea typeface="Proxima Nova"/>
              <a:cs typeface="Proxima Nova"/>
              <a:sym typeface="Proxima Nova"/>
            </a:endParaRPr>
          </a:p>
          <a:p>
            <a:pPr indent="0" lvl="0" marL="914400" rtl="0" algn="ctr">
              <a:lnSpc>
                <a:spcPct val="115000"/>
              </a:lnSpc>
              <a:spcBef>
                <a:spcPts val="900"/>
              </a:spcBef>
              <a:spcAft>
                <a:spcPts val="0"/>
              </a:spcAft>
              <a:buClr>
                <a:schemeClr val="dk1"/>
              </a:buClr>
              <a:buSzPts val="1100"/>
              <a:buFont typeface="Arial"/>
              <a:buNone/>
            </a:pPr>
            <a:r>
              <a:t/>
            </a:r>
            <a:endParaRPr sz="1200">
              <a:solidFill>
                <a:srgbClr val="09507C"/>
              </a:solidFill>
              <a:latin typeface="Proxima Nova"/>
              <a:ea typeface="Proxima Nova"/>
              <a:cs typeface="Proxima Nova"/>
              <a:sym typeface="Proxima Nova"/>
            </a:endParaRPr>
          </a:p>
          <a:p>
            <a:pPr indent="0" lvl="0" marL="0" rtl="0" algn="ctr">
              <a:lnSpc>
                <a:spcPct val="115000"/>
              </a:lnSpc>
              <a:spcBef>
                <a:spcPts val="90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‘This is a string.’</a:t>
            </a:r>
            <a:endParaRPr sz="1200">
              <a:solidFill>
                <a:srgbClr val="09507C"/>
              </a:solidFill>
              <a:latin typeface="Proxima Nova"/>
              <a:ea typeface="Proxima Nova"/>
              <a:cs typeface="Proxima Nova"/>
              <a:sym typeface="Proxima Nova"/>
            </a:endParaRPr>
          </a:p>
          <a:p>
            <a:pPr indent="0" lvl="0" marL="0" rtl="0" algn="ctr">
              <a:lnSpc>
                <a:spcPct val="115000"/>
              </a:lnSpc>
              <a:spcBef>
                <a:spcPts val="90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“This is also a string.”</a:t>
            </a:r>
            <a:endParaRPr sz="1200">
              <a:solidFill>
                <a:srgbClr val="09507C"/>
              </a:solidFill>
              <a:latin typeface="Proxima Nova"/>
              <a:ea typeface="Proxima Nova"/>
              <a:cs typeface="Proxima Nova"/>
              <a:sym typeface="Proxima Nova"/>
            </a:endParaRPr>
          </a:p>
          <a:p>
            <a:pPr indent="0" lvl="0" marL="1371600" rtl="0" algn="l">
              <a:lnSpc>
                <a:spcPct val="115000"/>
              </a:lnSpc>
              <a:spcBef>
                <a:spcPts val="900"/>
              </a:spcBef>
              <a:spcAft>
                <a:spcPts val="0"/>
              </a:spcAft>
              <a:buClr>
                <a:schemeClr val="dk1"/>
              </a:buClr>
              <a:buSzPts val="1100"/>
              <a:buFont typeface="Arial"/>
              <a:buNone/>
            </a:pPr>
            <a:r>
              <a:t/>
            </a:r>
            <a:endParaRPr sz="1200">
              <a:solidFill>
                <a:srgbClr val="09507C"/>
              </a:solidFill>
              <a:latin typeface="Proxima Nova"/>
              <a:ea typeface="Proxima Nova"/>
              <a:cs typeface="Proxima Nova"/>
              <a:sym typeface="Proxima Nova"/>
            </a:endParaRPr>
          </a:p>
          <a:p>
            <a:pPr indent="0" lvl="0" marL="457200" rtl="0" algn="l">
              <a:lnSpc>
                <a:spcPct val="115000"/>
              </a:lnSpc>
              <a:spcBef>
                <a:spcPts val="900"/>
              </a:spcBef>
              <a:spcAft>
                <a:spcPts val="900"/>
              </a:spcAft>
              <a:buSzPts val="1400"/>
              <a:buNone/>
            </a:pPr>
            <a:r>
              <a:t/>
            </a:r>
            <a:endParaRPr sz="2400">
              <a:solidFill>
                <a:srgbClr val="09507C"/>
              </a:solidFill>
              <a:latin typeface="Proxima Nova Semibold"/>
              <a:ea typeface="Proxima Nova Semibold"/>
              <a:cs typeface="Proxima Nova Semibold"/>
              <a:sym typeface="Proxima Nova Semibold"/>
            </a:endParaRPr>
          </a:p>
        </p:txBody>
      </p:sp>
      <p:sp>
        <p:nvSpPr>
          <p:cNvPr id="136" name="Google Shape;136;p29"/>
          <p:cNvSpPr txBox="1"/>
          <p:nvPr>
            <p:ph type="title"/>
          </p:nvPr>
        </p:nvSpPr>
        <p:spPr>
          <a:xfrm>
            <a:off x="311700" y="738600"/>
            <a:ext cx="8520600" cy="63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SzPts val="2800"/>
              <a:buNone/>
            </a:pPr>
            <a:r>
              <a:rPr lang="en" sz="2400">
                <a:solidFill>
                  <a:srgbClr val="0079C0"/>
                </a:solidFill>
                <a:latin typeface="Proxima Nova Semibold"/>
                <a:ea typeface="Proxima Nova Semibold"/>
                <a:cs typeface="Proxima Nova Semibold"/>
                <a:sym typeface="Proxima Nova Semibold"/>
              </a:rPr>
              <a:t>Strings</a:t>
            </a:r>
            <a:endParaRPr b="0">
              <a:latin typeface="Proxima Nova Semibold"/>
              <a:ea typeface="Proxima Nova Semibold"/>
              <a:cs typeface="Proxima Nova Semibold"/>
              <a:sym typeface="Proxima Nova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idx="1" type="body"/>
          </p:nvPr>
        </p:nvSpPr>
        <p:spPr>
          <a:xfrm>
            <a:off x="389550" y="1730900"/>
            <a:ext cx="5493600" cy="20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lang="en" sz="1800">
                <a:solidFill>
                  <a:srgbClr val="09507C"/>
                </a:solidFill>
                <a:latin typeface="Proxima Nova"/>
                <a:ea typeface="Proxima Nova"/>
                <a:cs typeface="Proxima Nova"/>
                <a:sym typeface="Proxima Nova"/>
              </a:rPr>
              <a:t>This data type is self explanatory. Javascript can use numbers both with and without a decimal.</a:t>
            </a:r>
            <a:endParaRPr b="1" sz="1800">
              <a:solidFill>
                <a:srgbClr val="0079C0"/>
              </a:solidFill>
              <a:latin typeface="Proxima Nova"/>
              <a:ea typeface="Proxima Nova"/>
              <a:cs typeface="Proxima Nova"/>
              <a:sym typeface="Proxima Nova"/>
            </a:endParaRPr>
          </a:p>
          <a:p>
            <a:pPr indent="0" lvl="0" marL="457200" rtl="0" algn="l">
              <a:lnSpc>
                <a:spcPct val="115000"/>
              </a:lnSpc>
              <a:spcBef>
                <a:spcPts val="900"/>
              </a:spcBef>
              <a:spcAft>
                <a:spcPts val="900"/>
              </a:spcAft>
              <a:buSzPts val="1400"/>
              <a:buNone/>
            </a:pPr>
            <a:r>
              <a:t/>
            </a:r>
            <a:endParaRPr sz="2400">
              <a:solidFill>
                <a:srgbClr val="2D3B45"/>
              </a:solidFill>
              <a:latin typeface="Proxima Nova Semibold"/>
              <a:ea typeface="Proxima Nova Semibold"/>
              <a:cs typeface="Proxima Nova Semibold"/>
              <a:sym typeface="Proxima Nova Semibold"/>
            </a:endParaRPr>
          </a:p>
        </p:txBody>
      </p:sp>
      <p:sp>
        <p:nvSpPr>
          <p:cNvPr id="142" name="Google Shape;142;p30"/>
          <p:cNvSpPr txBox="1"/>
          <p:nvPr>
            <p:ph idx="1" type="body"/>
          </p:nvPr>
        </p:nvSpPr>
        <p:spPr>
          <a:xfrm>
            <a:off x="6018400" y="1588950"/>
            <a:ext cx="2658300" cy="1965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900"/>
              </a:spcBef>
              <a:spcAft>
                <a:spcPts val="0"/>
              </a:spcAft>
              <a:buClr>
                <a:schemeClr val="dk1"/>
              </a:buClr>
              <a:buSzPts val="1100"/>
              <a:buFont typeface="Arial"/>
              <a:buNone/>
            </a:pPr>
            <a:r>
              <a:rPr b="1" lang="en" sz="1200" u="sng">
                <a:solidFill>
                  <a:srgbClr val="09507C"/>
                </a:solidFill>
                <a:latin typeface="Proxima Nova"/>
                <a:ea typeface="Proxima Nova"/>
                <a:cs typeface="Proxima Nova"/>
                <a:sym typeface="Proxima Nova"/>
              </a:rPr>
              <a:t>Example</a:t>
            </a:r>
            <a:endParaRPr b="1" sz="1200" u="sng">
              <a:solidFill>
                <a:srgbClr val="09507C"/>
              </a:solidFill>
              <a:latin typeface="Proxima Nova"/>
              <a:ea typeface="Proxima Nova"/>
              <a:cs typeface="Proxima Nova"/>
              <a:sym typeface="Proxima Nova"/>
            </a:endParaRPr>
          </a:p>
          <a:p>
            <a:pPr indent="0" lvl="0" marL="914400" rtl="0" algn="ctr">
              <a:lnSpc>
                <a:spcPct val="115000"/>
              </a:lnSpc>
              <a:spcBef>
                <a:spcPts val="900"/>
              </a:spcBef>
              <a:spcAft>
                <a:spcPts val="0"/>
              </a:spcAft>
              <a:buClr>
                <a:schemeClr val="dk1"/>
              </a:buClr>
              <a:buSzPts val="1100"/>
              <a:buFont typeface="Arial"/>
              <a:buNone/>
            </a:pPr>
            <a:r>
              <a:t/>
            </a:r>
            <a:endParaRPr sz="1200">
              <a:solidFill>
                <a:srgbClr val="09507C"/>
              </a:solidFill>
              <a:latin typeface="Proxima Nova"/>
              <a:ea typeface="Proxima Nova"/>
              <a:cs typeface="Proxima Nova"/>
              <a:sym typeface="Proxima Nova"/>
            </a:endParaRPr>
          </a:p>
          <a:p>
            <a:pPr indent="0" lvl="0" marL="0" rtl="0" algn="ctr">
              <a:lnSpc>
                <a:spcPct val="115000"/>
              </a:lnSpc>
              <a:spcBef>
                <a:spcPts val="90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45 is a number</a:t>
            </a:r>
            <a:endParaRPr sz="1200">
              <a:solidFill>
                <a:srgbClr val="09507C"/>
              </a:solidFill>
              <a:latin typeface="Proxima Nova"/>
              <a:ea typeface="Proxima Nova"/>
              <a:cs typeface="Proxima Nova"/>
              <a:sym typeface="Proxima Nova"/>
            </a:endParaRPr>
          </a:p>
          <a:p>
            <a:pPr indent="0" lvl="0" marL="0" rtl="0" algn="ctr">
              <a:lnSpc>
                <a:spcPct val="115000"/>
              </a:lnSpc>
              <a:spcBef>
                <a:spcPts val="900"/>
              </a:spcBef>
              <a:spcAft>
                <a:spcPts val="0"/>
              </a:spcAft>
              <a:buClr>
                <a:schemeClr val="dk1"/>
              </a:buClr>
              <a:buSzPts val="1100"/>
              <a:buFont typeface="Arial"/>
              <a:buNone/>
            </a:pPr>
            <a:r>
              <a:rPr lang="en" sz="1200">
                <a:solidFill>
                  <a:srgbClr val="09507C"/>
                </a:solidFill>
                <a:latin typeface="Proxima Nova"/>
                <a:ea typeface="Proxima Nova"/>
                <a:cs typeface="Proxima Nova"/>
                <a:sym typeface="Proxima Nova"/>
              </a:rPr>
              <a:t>45.59 is also a valid number</a:t>
            </a:r>
            <a:endParaRPr sz="1200">
              <a:solidFill>
                <a:srgbClr val="09507C"/>
              </a:solidFill>
              <a:latin typeface="Proxima Nova"/>
              <a:ea typeface="Proxima Nova"/>
              <a:cs typeface="Proxima Nova"/>
              <a:sym typeface="Proxima Nova"/>
            </a:endParaRPr>
          </a:p>
          <a:p>
            <a:pPr indent="0" lvl="0" marL="1371600" rtl="0" algn="l">
              <a:lnSpc>
                <a:spcPct val="115000"/>
              </a:lnSpc>
              <a:spcBef>
                <a:spcPts val="900"/>
              </a:spcBef>
              <a:spcAft>
                <a:spcPts val="0"/>
              </a:spcAft>
              <a:buClr>
                <a:schemeClr val="dk1"/>
              </a:buClr>
              <a:buSzPts val="1100"/>
              <a:buFont typeface="Arial"/>
              <a:buNone/>
            </a:pPr>
            <a:r>
              <a:t/>
            </a:r>
            <a:endParaRPr sz="1200">
              <a:solidFill>
                <a:srgbClr val="09507C"/>
              </a:solidFill>
              <a:latin typeface="Proxima Nova"/>
              <a:ea typeface="Proxima Nova"/>
              <a:cs typeface="Proxima Nova"/>
              <a:sym typeface="Proxima Nova"/>
            </a:endParaRPr>
          </a:p>
          <a:p>
            <a:pPr indent="0" lvl="0" marL="457200" rtl="0" algn="l">
              <a:lnSpc>
                <a:spcPct val="115000"/>
              </a:lnSpc>
              <a:spcBef>
                <a:spcPts val="900"/>
              </a:spcBef>
              <a:spcAft>
                <a:spcPts val="900"/>
              </a:spcAft>
              <a:buSzPts val="1400"/>
              <a:buNone/>
            </a:pPr>
            <a:r>
              <a:t/>
            </a:r>
            <a:endParaRPr sz="2400">
              <a:solidFill>
                <a:srgbClr val="09507C"/>
              </a:solidFill>
              <a:latin typeface="Proxima Nova Semibold"/>
              <a:ea typeface="Proxima Nova Semibold"/>
              <a:cs typeface="Proxima Nova Semibold"/>
              <a:sym typeface="Proxima Nova Semibold"/>
            </a:endParaRPr>
          </a:p>
        </p:txBody>
      </p:sp>
      <p:sp>
        <p:nvSpPr>
          <p:cNvPr id="143" name="Google Shape;143;p30"/>
          <p:cNvSpPr txBox="1"/>
          <p:nvPr>
            <p:ph type="title"/>
          </p:nvPr>
        </p:nvSpPr>
        <p:spPr>
          <a:xfrm>
            <a:off x="311700" y="738600"/>
            <a:ext cx="8520600" cy="63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SzPts val="2800"/>
              <a:buNone/>
            </a:pPr>
            <a:r>
              <a:rPr lang="en" sz="2400">
                <a:solidFill>
                  <a:srgbClr val="0079C0"/>
                </a:solidFill>
                <a:latin typeface="Proxima Nova Semibold"/>
                <a:ea typeface="Proxima Nova Semibold"/>
                <a:cs typeface="Proxima Nova Semibold"/>
                <a:sym typeface="Proxima Nova Semibold"/>
              </a:rPr>
              <a:t>Numbers</a:t>
            </a:r>
            <a:endParaRPr b="0">
              <a:latin typeface="Proxima Nova Semibold"/>
              <a:ea typeface="Proxima Nova Semibold"/>
              <a:cs typeface="Proxima Nova Semibold"/>
              <a:sym typeface="Proxima Nova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1"/>
          <p:cNvSpPr txBox="1"/>
          <p:nvPr>
            <p:ph idx="1" type="body"/>
          </p:nvPr>
        </p:nvSpPr>
        <p:spPr>
          <a:xfrm>
            <a:off x="389550" y="1730900"/>
            <a:ext cx="5493600" cy="20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lang="en" sz="1800">
                <a:solidFill>
                  <a:srgbClr val="09507C"/>
                </a:solidFill>
                <a:latin typeface="Proxima Nova"/>
                <a:ea typeface="Proxima Nova"/>
                <a:cs typeface="Proxima Nova"/>
                <a:sym typeface="Proxima Nova"/>
              </a:rPr>
              <a:t>A boolean is a </a:t>
            </a:r>
            <a:r>
              <a:rPr lang="en" sz="1800">
                <a:solidFill>
                  <a:srgbClr val="FEC14F"/>
                </a:solidFill>
                <a:latin typeface="Proxima Nova"/>
                <a:ea typeface="Proxima Nova"/>
                <a:cs typeface="Proxima Nova"/>
                <a:sym typeface="Proxima Nova"/>
              </a:rPr>
              <a:t>True</a:t>
            </a:r>
            <a:r>
              <a:rPr lang="en" sz="1800">
                <a:solidFill>
                  <a:srgbClr val="09507C"/>
                </a:solidFill>
                <a:latin typeface="Proxima Nova"/>
                <a:ea typeface="Proxima Nova"/>
                <a:cs typeface="Proxima Nova"/>
                <a:sym typeface="Proxima Nova"/>
              </a:rPr>
              <a:t> or </a:t>
            </a:r>
            <a:r>
              <a:rPr lang="en" sz="1800">
                <a:solidFill>
                  <a:srgbClr val="FEC14F"/>
                </a:solidFill>
                <a:latin typeface="Proxima Nova"/>
                <a:ea typeface="Proxima Nova"/>
                <a:cs typeface="Proxima Nova"/>
                <a:sym typeface="Proxima Nova"/>
              </a:rPr>
              <a:t>False</a:t>
            </a:r>
            <a:r>
              <a:rPr lang="en" sz="1800">
                <a:solidFill>
                  <a:srgbClr val="09507C"/>
                </a:solidFill>
                <a:latin typeface="Proxima Nova"/>
                <a:ea typeface="Proxima Nova"/>
                <a:cs typeface="Proxima Nova"/>
                <a:sym typeface="Proxima Nova"/>
              </a:rPr>
              <a:t> value. A boolean is used when checking to see if a certain condition is met or not.</a:t>
            </a:r>
            <a:endParaRPr b="1" sz="1800">
              <a:solidFill>
                <a:srgbClr val="0079C0"/>
              </a:solidFill>
              <a:latin typeface="Proxima Nova"/>
              <a:ea typeface="Proxima Nova"/>
              <a:cs typeface="Proxima Nova"/>
              <a:sym typeface="Proxima Nova"/>
            </a:endParaRPr>
          </a:p>
          <a:p>
            <a:pPr indent="0" lvl="0" marL="457200" rtl="0" algn="l">
              <a:lnSpc>
                <a:spcPct val="115000"/>
              </a:lnSpc>
              <a:spcBef>
                <a:spcPts val="900"/>
              </a:spcBef>
              <a:spcAft>
                <a:spcPts val="900"/>
              </a:spcAft>
              <a:buSzPts val="1400"/>
              <a:buNone/>
            </a:pPr>
            <a:r>
              <a:t/>
            </a:r>
            <a:endParaRPr sz="2400">
              <a:solidFill>
                <a:srgbClr val="2D3B45"/>
              </a:solidFill>
              <a:latin typeface="Proxima Nova Semibold"/>
              <a:ea typeface="Proxima Nova Semibold"/>
              <a:cs typeface="Proxima Nova Semibold"/>
              <a:sym typeface="Proxima Nova Semibold"/>
            </a:endParaRPr>
          </a:p>
        </p:txBody>
      </p:sp>
      <p:sp>
        <p:nvSpPr>
          <p:cNvPr id="149" name="Google Shape;149;p31"/>
          <p:cNvSpPr txBox="1"/>
          <p:nvPr>
            <p:ph type="title"/>
          </p:nvPr>
        </p:nvSpPr>
        <p:spPr>
          <a:xfrm>
            <a:off x="311700" y="738600"/>
            <a:ext cx="8520600" cy="63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SzPts val="2800"/>
              <a:buNone/>
            </a:pPr>
            <a:r>
              <a:rPr lang="en" sz="2400">
                <a:solidFill>
                  <a:srgbClr val="0079C0"/>
                </a:solidFill>
                <a:latin typeface="Proxima Nova Semibold"/>
                <a:ea typeface="Proxima Nova Semibold"/>
                <a:cs typeface="Proxima Nova Semibold"/>
                <a:sym typeface="Proxima Nova Semibold"/>
              </a:rPr>
              <a:t>Booleans</a:t>
            </a:r>
            <a:endParaRPr b="0">
              <a:latin typeface="Proxima Nova Semibold"/>
              <a:ea typeface="Proxima Nova Semibold"/>
              <a:cs typeface="Proxima Nova Semibold"/>
              <a:sym typeface="Proxima Nova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2"/>
          <p:cNvSpPr txBox="1"/>
          <p:nvPr>
            <p:ph type="title"/>
          </p:nvPr>
        </p:nvSpPr>
        <p:spPr>
          <a:xfrm>
            <a:off x="311700" y="578600"/>
            <a:ext cx="8520600" cy="63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SzPts val="2800"/>
              <a:buNone/>
            </a:pPr>
            <a:r>
              <a:rPr lang="en" sz="2400">
                <a:solidFill>
                  <a:srgbClr val="0079C0"/>
                </a:solidFill>
                <a:latin typeface="Proxima Nova Semibold"/>
                <a:ea typeface="Proxima Nova Semibold"/>
                <a:cs typeface="Proxima Nova Semibold"/>
                <a:sym typeface="Proxima Nova Semibold"/>
              </a:rPr>
              <a:t>Variables</a:t>
            </a:r>
            <a:endParaRPr b="0">
              <a:latin typeface="Proxima Nova Semibold"/>
              <a:ea typeface="Proxima Nova Semibold"/>
              <a:cs typeface="Proxima Nova Semibold"/>
              <a:sym typeface="Proxima Nova Semibold"/>
            </a:endParaRPr>
          </a:p>
        </p:txBody>
      </p:sp>
      <p:sp>
        <p:nvSpPr>
          <p:cNvPr id="155" name="Google Shape;155;p32"/>
          <p:cNvSpPr txBox="1"/>
          <p:nvPr/>
        </p:nvSpPr>
        <p:spPr>
          <a:xfrm>
            <a:off x="389550" y="1317900"/>
            <a:ext cx="8364900" cy="3444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Variables are nothing but reserved memory locations to store values. This means that when you create a variable you reserve some space in memory. Based on the data type of a variable, the interpreter allocates memory and decides what can be stored in the reserved memory.</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90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A few rules for naming variables:</a:t>
            </a:r>
            <a:endParaRPr b="0" i="0" sz="1400" u="none" cap="none" strike="noStrike">
              <a:solidFill>
                <a:srgbClr val="09507C"/>
              </a:solidFill>
              <a:latin typeface="Proxima Nova"/>
              <a:ea typeface="Proxima Nova"/>
              <a:cs typeface="Proxima Nova"/>
              <a:sym typeface="Proxima Nova"/>
            </a:endParaRPr>
          </a:p>
          <a:p>
            <a:pPr indent="-317500" lvl="0" marL="457200" marR="0" rtl="0" algn="l">
              <a:lnSpc>
                <a:spcPct val="115000"/>
              </a:lnSpc>
              <a:spcBef>
                <a:spcPts val="900"/>
              </a:spcBef>
              <a:spcAft>
                <a:spcPts val="0"/>
              </a:spcAft>
              <a:buClr>
                <a:srgbClr val="09507C"/>
              </a:buClr>
              <a:buSzPts val="1400"/>
              <a:buFont typeface="Proxima Nova"/>
              <a:buChar char="●"/>
            </a:pPr>
            <a:r>
              <a:rPr b="0" i="0" lang="en" sz="1400" u="none" cap="none" strike="noStrike">
                <a:solidFill>
                  <a:srgbClr val="09507C"/>
                </a:solidFill>
                <a:latin typeface="Proxima Nova"/>
                <a:ea typeface="Proxima Nova"/>
                <a:cs typeface="Proxima Nova"/>
                <a:sym typeface="Proxima Nova"/>
              </a:rPr>
              <a:t>Variable names can </a:t>
            </a:r>
            <a:r>
              <a:rPr b="1" i="0" lang="en" sz="1400" u="none" cap="none" strike="noStrike">
                <a:solidFill>
                  <a:srgbClr val="09507C"/>
                </a:solidFill>
                <a:latin typeface="Proxima Nova"/>
                <a:ea typeface="Proxima Nova"/>
                <a:cs typeface="Proxima Nova"/>
                <a:sym typeface="Proxima Nova"/>
              </a:rPr>
              <a:t>only</a:t>
            </a:r>
            <a:r>
              <a:rPr b="0" i="0" lang="en" sz="1400" u="none" cap="none" strike="noStrike">
                <a:solidFill>
                  <a:srgbClr val="09507C"/>
                </a:solidFill>
                <a:latin typeface="Proxima Nova"/>
                <a:ea typeface="Proxima Nova"/>
                <a:cs typeface="Proxima Nova"/>
                <a:sym typeface="Proxima Nova"/>
              </a:rPr>
              <a:t> contain letters, numbers, and underscores.</a:t>
            </a:r>
            <a:endParaRPr b="0" i="0" sz="1400" u="none" cap="none" strike="noStrike">
              <a:solidFill>
                <a:srgbClr val="09507C"/>
              </a:solidFill>
              <a:latin typeface="Proxima Nova"/>
              <a:ea typeface="Proxima Nova"/>
              <a:cs typeface="Proxima Nova"/>
              <a:sym typeface="Proxima Nova"/>
            </a:endParaRPr>
          </a:p>
          <a:p>
            <a:pPr indent="-317500" lvl="0" marL="457200" marR="0" rtl="0" algn="l">
              <a:lnSpc>
                <a:spcPct val="115000"/>
              </a:lnSpc>
              <a:spcBef>
                <a:spcPts val="0"/>
              </a:spcBef>
              <a:spcAft>
                <a:spcPts val="0"/>
              </a:spcAft>
              <a:buClr>
                <a:srgbClr val="09507C"/>
              </a:buClr>
              <a:buSzPts val="1400"/>
              <a:buFont typeface="Proxima Nova"/>
              <a:buChar char="●"/>
            </a:pPr>
            <a:r>
              <a:rPr b="0" i="0" lang="en" sz="1400" u="none" cap="none" strike="noStrike">
                <a:solidFill>
                  <a:srgbClr val="09507C"/>
                </a:solidFill>
                <a:latin typeface="Proxima Nova"/>
                <a:ea typeface="Proxima Nova"/>
                <a:cs typeface="Proxima Nova"/>
                <a:sym typeface="Proxima Nova"/>
              </a:rPr>
              <a:t>They can start with a letter, but not with a number.</a:t>
            </a:r>
            <a:endParaRPr b="0" i="0" sz="1400" u="none" cap="none" strike="noStrike">
              <a:solidFill>
                <a:srgbClr val="09507C"/>
              </a:solidFill>
              <a:latin typeface="Proxima Nova"/>
              <a:ea typeface="Proxima Nova"/>
              <a:cs typeface="Proxima Nova"/>
              <a:sym typeface="Proxima Nova"/>
            </a:endParaRPr>
          </a:p>
          <a:p>
            <a:pPr indent="-317500" lvl="0" marL="457200" marR="0" rtl="0" algn="l">
              <a:lnSpc>
                <a:spcPct val="115000"/>
              </a:lnSpc>
              <a:spcBef>
                <a:spcPts val="0"/>
              </a:spcBef>
              <a:spcAft>
                <a:spcPts val="0"/>
              </a:spcAft>
              <a:buClr>
                <a:srgbClr val="09507C"/>
              </a:buClr>
              <a:buSzPts val="1400"/>
              <a:buFont typeface="Proxima Nova"/>
              <a:buChar char="●"/>
            </a:pPr>
            <a:r>
              <a:rPr b="0" i="0" lang="en" sz="1400" u="none" cap="none" strike="noStrike">
                <a:solidFill>
                  <a:srgbClr val="09507C"/>
                </a:solidFill>
                <a:latin typeface="Proxima Nova"/>
                <a:ea typeface="Proxima Nova"/>
                <a:cs typeface="Proxima Nova"/>
                <a:sym typeface="Proxima Nova"/>
              </a:rPr>
              <a:t>Spaces are not allowed in variable names, but writing in </a:t>
            </a:r>
            <a:r>
              <a:rPr b="1" i="0" lang="en" sz="1400" u="none" cap="none" strike="noStrike">
                <a:solidFill>
                  <a:srgbClr val="09507C"/>
                </a:solidFill>
                <a:latin typeface="Proxima Nova"/>
                <a:ea typeface="Proxima Nova"/>
                <a:cs typeface="Proxima Nova"/>
                <a:sym typeface="Proxima Nova"/>
              </a:rPr>
              <a:t>camelCase</a:t>
            </a:r>
            <a:r>
              <a:rPr b="0" i="0" lang="en" sz="1400" u="none" cap="none" strike="noStrike">
                <a:solidFill>
                  <a:srgbClr val="09507C"/>
                </a:solidFill>
                <a:latin typeface="Proxima Nova"/>
                <a:ea typeface="Proxima Nova"/>
                <a:cs typeface="Proxima Nova"/>
                <a:sym typeface="Proxima Nova"/>
              </a:rPr>
              <a:t> can be used to separate words in variable names.</a:t>
            </a:r>
            <a:endParaRPr b="0" i="0" sz="1400" u="none" cap="none" strike="noStrike">
              <a:solidFill>
                <a:srgbClr val="09507C"/>
              </a:solidFill>
              <a:latin typeface="Proxima Nova"/>
              <a:ea typeface="Proxima Nova"/>
              <a:cs typeface="Proxima Nova"/>
              <a:sym typeface="Proxima Nova"/>
            </a:endParaRPr>
          </a:p>
          <a:p>
            <a:pPr indent="-317500" lvl="0" marL="457200" marR="0" rtl="0" algn="l">
              <a:lnSpc>
                <a:spcPct val="115000"/>
              </a:lnSpc>
              <a:spcBef>
                <a:spcPts val="0"/>
              </a:spcBef>
              <a:spcAft>
                <a:spcPts val="0"/>
              </a:spcAft>
              <a:buClr>
                <a:srgbClr val="09507C"/>
              </a:buClr>
              <a:buSzPts val="1400"/>
              <a:buFont typeface="Proxima Nova"/>
              <a:buChar char="●"/>
            </a:pPr>
            <a:r>
              <a:rPr b="0" i="0" lang="en" sz="1400" u="none" cap="none" strike="noStrike">
                <a:solidFill>
                  <a:srgbClr val="09507C"/>
                </a:solidFill>
                <a:latin typeface="Proxima Nova"/>
                <a:ea typeface="Proxima Nova"/>
                <a:cs typeface="Proxima Nova"/>
                <a:sym typeface="Proxima Nova"/>
              </a:rPr>
              <a:t>Avoid using Javascript keywords and function names as a variable name.</a:t>
            </a:r>
            <a:endParaRPr b="0" i="0" sz="14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1000"/>
              </a:spcBef>
              <a:spcAft>
                <a:spcPts val="900"/>
              </a:spcAft>
              <a:buClr>
                <a:srgbClr val="000000"/>
              </a:buClr>
              <a:buSzPts val="2400"/>
              <a:buFont typeface="Arial"/>
              <a:buNone/>
            </a:pPr>
            <a:r>
              <a:t/>
            </a:r>
            <a:endParaRPr b="0" i="0" sz="2400" u="none" cap="none" strike="noStrike">
              <a:solidFill>
                <a:srgbClr val="0079C0"/>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ph type="title"/>
          </p:nvPr>
        </p:nvSpPr>
        <p:spPr>
          <a:xfrm>
            <a:off x="311700" y="578600"/>
            <a:ext cx="8520600" cy="63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SzPts val="2800"/>
              <a:buNone/>
            </a:pPr>
            <a:r>
              <a:rPr lang="en" sz="2400">
                <a:solidFill>
                  <a:srgbClr val="0079C0"/>
                </a:solidFill>
                <a:latin typeface="Proxima Nova Semibold"/>
                <a:ea typeface="Proxima Nova Semibold"/>
                <a:cs typeface="Proxima Nova Semibold"/>
                <a:sym typeface="Proxima Nova Semibold"/>
              </a:rPr>
              <a:t>Variables using </a:t>
            </a:r>
            <a:r>
              <a:rPr lang="en" sz="2400">
                <a:solidFill>
                  <a:srgbClr val="FEC14F"/>
                </a:solidFill>
                <a:latin typeface="Proxima Nova Semibold"/>
                <a:ea typeface="Proxima Nova Semibold"/>
                <a:cs typeface="Proxima Nova Semibold"/>
                <a:sym typeface="Proxima Nova Semibold"/>
              </a:rPr>
              <a:t>let</a:t>
            </a:r>
            <a:r>
              <a:rPr lang="en" sz="2400">
                <a:solidFill>
                  <a:srgbClr val="0079C0"/>
                </a:solidFill>
                <a:latin typeface="Proxima Nova Semibold"/>
                <a:ea typeface="Proxima Nova Semibold"/>
                <a:cs typeface="Proxima Nova Semibold"/>
                <a:sym typeface="Proxima Nova Semibold"/>
              </a:rPr>
              <a:t> and </a:t>
            </a:r>
            <a:r>
              <a:rPr lang="en" sz="2400">
                <a:solidFill>
                  <a:srgbClr val="FEC14F"/>
                </a:solidFill>
                <a:latin typeface="Proxima Nova Semibold"/>
                <a:ea typeface="Proxima Nova Semibold"/>
                <a:cs typeface="Proxima Nova Semibold"/>
                <a:sym typeface="Proxima Nova Semibold"/>
              </a:rPr>
              <a:t>const</a:t>
            </a:r>
            <a:endParaRPr b="0">
              <a:solidFill>
                <a:srgbClr val="FEC14F"/>
              </a:solidFill>
              <a:latin typeface="Proxima Nova Semibold"/>
              <a:ea typeface="Proxima Nova Semibold"/>
              <a:cs typeface="Proxima Nova Semibold"/>
              <a:sym typeface="Proxima Nova Semibold"/>
            </a:endParaRPr>
          </a:p>
        </p:txBody>
      </p:sp>
      <p:sp>
        <p:nvSpPr>
          <p:cNvPr id="161" name="Google Shape;161;p33"/>
          <p:cNvSpPr txBox="1"/>
          <p:nvPr/>
        </p:nvSpPr>
        <p:spPr>
          <a:xfrm>
            <a:off x="389550" y="1317900"/>
            <a:ext cx="4299600" cy="3444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When creating a variable in javascript, you MUST first initialize it by using the keyword </a:t>
            </a:r>
            <a:r>
              <a:rPr b="0" i="0" lang="en" sz="1400" u="none" cap="none" strike="noStrike">
                <a:solidFill>
                  <a:srgbClr val="FEC14F"/>
                </a:solidFill>
                <a:latin typeface="Proxima Nova"/>
                <a:ea typeface="Proxima Nova"/>
                <a:cs typeface="Proxima Nova"/>
                <a:sym typeface="Proxima Nova"/>
              </a:rPr>
              <a:t>let</a:t>
            </a:r>
            <a:r>
              <a:rPr b="0" i="0" lang="en" sz="1400" u="none" cap="none" strike="noStrike">
                <a:solidFill>
                  <a:srgbClr val="09507C"/>
                </a:solidFill>
                <a:latin typeface="Proxima Nova"/>
                <a:ea typeface="Proxima Nova"/>
                <a:cs typeface="Proxima Nova"/>
                <a:sym typeface="Proxima Nova"/>
              </a:rPr>
              <a:t> or </a:t>
            </a:r>
            <a:r>
              <a:rPr b="0" i="0" lang="en" sz="1400" u="none" cap="none" strike="noStrike">
                <a:solidFill>
                  <a:srgbClr val="FEC14F"/>
                </a:solidFill>
                <a:latin typeface="Proxima Nova"/>
                <a:ea typeface="Proxima Nova"/>
                <a:cs typeface="Proxima Nova"/>
                <a:sym typeface="Proxima Nova"/>
              </a:rPr>
              <a:t>const</a:t>
            </a:r>
            <a:r>
              <a:rPr b="0" i="0" lang="en" sz="1400" u="none" cap="none" strike="noStrike">
                <a:solidFill>
                  <a:srgbClr val="09507C"/>
                </a:solidFill>
                <a:latin typeface="Proxima Nova"/>
                <a:ea typeface="Proxima Nova"/>
                <a:cs typeface="Proxima Nova"/>
                <a:sym typeface="Proxima Nova"/>
              </a:rPr>
              <a:t>.</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FEC14F"/>
                </a:solidFill>
                <a:latin typeface="Proxima Nova"/>
                <a:ea typeface="Proxima Nova"/>
                <a:cs typeface="Proxima Nova"/>
                <a:sym typeface="Proxima Nova"/>
              </a:rPr>
              <a:t>let</a:t>
            </a:r>
            <a:r>
              <a:rPr b="0" i="0" lang="en" sz="1400" u="none" cap="none" strike="noStrike">
                <a:solidFill>
                  <a:srgbClr val="09507C"/>
                </a:solidFill>
                <a:latin typeface="Proxima Nova"/>
                <a:ea typeface="Proxima Nova"/>
                <a:cs typeface="Proxima Nova"/>
                <a:sym typeface="Proxima Nova"/>
              </a:rPr>
              <a:t> is used when you know the value of your variable is going to change.</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FEC14F"/>
                </a:solidFill>
                <a:latin typeface="Proxima Nova"/>
                <a:ea typeface="Proxima Nova"/>
                <a:cs typeface="Proxima Nova"/>
                <a:sym typeface="Proxima Nova"/>
              </a:rPr>
              <a:t>const</a:t>
            </a:r>
            <a:r>
              <a:rPr b="0" i="0" lang="en" sz="1400" u="none" cap="none" strike="noStrike">
                <a:solidFill>
                  <a:srgbClr val="09507C"/>
                </a:solidFill>
                <a:latin typeface="Proxima Nova"/>
                <a:ea typeface="Proxima Nova"/>
                <a:cs typeface="Proxima Nova"/>
                <a:sym typeface="Proxima Nova"/>
              </a:rPr>
              <a:t> is used when you want a variable’s value to remain </a:t>
            </a:r>
            <a:r>
              <a:rPr b="1" i="0" lang="en" sz="1400" u="none" cap="none" strike="noStrike">
                <a:solidFill>
                  <a:srgbClr val="09507C"/>
                </a:solidFill>
                <a:latin typeface="Proxima Nova"/>
                <a:ea typeface="Proxima Nova"/>
                <a:cs typeface="Proxima Nova"/>
                <a:sym typeface="Proxima Nova"/>
              </a:rPr>
              <a:t>constant</a:t>
            </a:r>
            <a:r>
              <a:rPr b="0" i="0" lang="en" sz="1400" u="none" cap="none" strike="noStrike">
                <a:solidFill>
                  <a:srgbClr val="09507C"/>
                </a:solidFill>
                <a:latin typeface="Proxima Nova"/>
                <a:ea typeface="Proxima Nova"/>
                <a:cs typeface="Proxima Nova"/>
                <a:sym typeface="Proxima Nova"/>
              </a:rPr>
              <a:t> and never change.</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In order to change the value or a variable you just need to have the variable equal to a new value. When changing the value of a variable you do not need to use </a:t>
            </a:r>
            <a:r>
              <a:rPr b="0" i="0" lang="en" sz="1400" u="none" cap="none" strike="noStrike">
                <a:solidFill>
                  <a:srgbClr val="FEC14F"/>
                </a:solidFill>
                <a:latin typeface="Proxima Nova"/>
                <a:ea typeface="Proxima Nova"/>
                <a:cs typeface="Proxima Nova"/>
                <a:sym typeface="Proxima Nova"/>
              </a:rPr>
              <a:t>let</a:t>
            </a:r>
            <a:r>
              <a:rPr b="0" i="0" lang="en" sz="1400" u="none" cap="none" strike="noStrike">
                <a:solidFill>
                  <a:srgbClr val="09507C"/>
                </a:solidFill>
                <a:latin typeface="Proxima Nova"/>
                <a:ea typeface="Proxima Nova"/>
                <a:cs typeface="Proxima Nova"/>
                <a:sym typeface="Proxima Nova"/>
              </a:rPr>
              <a:t> or </a:t>
            </a:r>
            <a:r>
              <a:rPr b="0" i="0" lang="en" sz="1400" u="none" cap="none" strike="noStrike">
                <a:solidFill>
                  <a:srgbClr val="FEC14F"/>
                </a:solidFill>
                <a:latin typeface="Proxima Nova"/>
                <a:ea typeface="Proxima Nova"/>
                <a:cs typeface="Proxima Nova"/>
                <a:sym typeface="Proxima Nova"/>
              </a:rPr>
              <a:t>const</a:t>
            </a:r>
            <a:r>
              <a:rPr b="0" i="0" lang="en" sz="1400" u="none" cap="none" strike="noStrike">
                <a:solidFill>
                  <a:srgbClr val="09507C"/>
                </a:solidFill>
                <a:latin typeface="Proxima Nova"/>
                <a:ea typeface="Proxima Nova"/>
                <a:cs typeface="Proxima Nova"/>
                <a:sym typeface="Proxima Nova"/>
              </a:rPr>
              <a:t> since it has already been initialized.</a:t>
            </a:r>
            <a:endParaRPr b="0" i="0" sz="14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1000"/>
              </a:spcBef>
              <a:spcAft>
                <a:spcPts val="900"/>
              </a:spcAft>
              <a:buClr>
                <a:srgbClr val="000000"/>
              </a:buClr>
              <a:buSzPts val="2400"/>
              <a:buFont typeface="Arial"/>
              <a:buNone/>
            </a:pPr>
            <a:r>
              <a:t/>
            </a:r>
            <a:endParaRPr b="0" i="0" sz="2400" u="none" cap="none" strike="noStrike">
              <a:solidFill>
                <a:srgbClr val="0079C0"/>
              </a:solidFill>
              <a:latin typeface="Proxima Nova"/>
              <a:ea typeface="Proxima Nova"/>
              <a:cs typeface="Proxima Nova"/>
              <a:sym typeface="Proxima Nova"/>
            </a:endParaRPr>
          </a:p>
        </p:txBody>
      </p:sp>
      <p:sp>
        <p:nvSpPr>
          <p:cNvPr id="162" name="Google Shape;162;p33"/>
          <p:cNvSpPr txBox="1"/>
          <p:nvPr/>
        </p:nvSpPr>
        <p:spPr>
          <a:xfrm>
            <a:off x="4844400" y="1317900"/>
            <a:ext cx="4299600" cy="3444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n" sz="1400" u="sng" cap="none" strike="noStrike">
                <a:solidFill>
                  <a:srgbClr val="09507C"/>
                </a:solidFill>
                <a:latin typeface="Proxima Nova"/>
                <a:ea typeface="Proxima Nova"/>
                <a:cs typeface="Proxima Nova"/>
                <a:sym typeface="Proxima Nova"/>
              </a:rPr>
              <a:t>Example</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FEC14F"/>
                </a:solidFill>
                <a:latin typeface="Proxima Nova"/>
                <a:ea typeface="Proxima Nova"/>
                <a:cs typeface="Proxima Nova"/>
                <a:sym typeface="Proxima Nova"/>
              </a:rPr>
              <a:t>let</a:t>
            </a:r>
            <a:r>
              <a:rPr b="0" i="0" lang="en" sz="1400" u="none" cap="none" strike="noStrike">
                <a:solidFill>
                  <a:srgbClr val="09507C"/>
                </a:solidFill>
                <a:latin typeface="Proxima Nova"/>
                <a:ea typeface="Proxima Nova"/>
                <a:cs typeface="Proxima Nova"/>
                <a:sym typeface="Proxima Nova"/>
              </a:rPr>
              <a:t> firstVariable = “Saving this string to my variable”;</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firstVariable = “The value has now changed”;</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FEC14F"/>
                </a:solidFill>
                <a:latin typeface="Proxima Nova"/>
                <a:ea typeface="Proxima Nova"/>
                <a:cs typeface="Proxima Nova"/>
                <a:sym typeface="Proxima Nova"/>
              </a:rPr>
              <a:t>const</a:t>
            </a:r>
            <a:r>
              <a:rPr b="0" i="0" lang="en" sz="1400" u="none" cap="none" strike="noStrike">
                <a:solidFill>
                  <a:srgbClr val="09507C"/>
                </a:solidFill>
                <a:latin typeface="Proxima Nova"/>
                <a:ea typeface="Proxima Nova"/>
                <a:cs typeface="Proxima Nova"/>
                <a:sym typeface="Proxima Nova"/>
              </a:rPr>
              <a:t> secondVariable = “This value cannot change”;</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FEC14F"/>
                </a:solidFill>
                <a:latin typeface="Proxima Nova"/>
                <a:ea typeface="Proxima Nova"/>
                <a:cs typeface="Proxima Nova"/>
                <a:sym typeface="Proxima Nova"/>
              </a:rPr>
              <a:t>const</a:t>
            </a:r>
            <a:r>
              <a:rPr b="0" i="0" lang="en" sz="1400" u="none" cap="none" strike="noStrike">
                <a:solidFill>
                  <a:srgbClr val="09507C"/>
                </a:solidFill>
                <a:latin typeface="Proxima Nova"/>
                <a:ea typeface="Proxima Nova"/>
                <a:cs typeface="Proxima Nova"/>
                <a:sym typeface="Proxima Nova"/>
              </a:rPr>
              <a:t> myNumber = 13;</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FEC14F"/>
                </a:solidFill>
                <a:latin typeface="Proxima Nova"/>
                <a:ea typeface="Proxima Nova"/>
                <a:cs typeface="Proxima Nova"/>
                <a:sym typeface="Proxima Nova"/>
              </a:rPr>
              <a:t>const</a:t>
            </a:r>
            <a:r>
              <a:rPr b="0" i="0" lang="en" sz="1400" u="none" cap="none" strike="noStrike">
                <a:solidFill>
                  <a:srgbClr val="09507C"/>
                </a:solidFill>
                <a:latin typeface="Proxima Nova"/>
                <a:ea typeface="Proxima Nova"/>
                <a:cs typeface="Proxima Nova"/>
                <a:sym typeface="Proxima Nova"/>
              </a:rPr>
              <a:t> myBoolean = true;</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rgbClr val="000000"/>
              </a:buClr>
              <a:buSzPts val="1400"/>
              <a:buFont typeface="Arial"/>
              <a:buNone/>
            </a:pPr>
            <a:r>
              <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000"/>
              </a:spcBef>
              <a:spcAft>
                <a:spcPts val="0"/>
              </a:spcAft>
              <a:buClr>
                <a:schemeClr val="dk1"/>
              </a:buClr>
              <a:buSzPts val="1100"/>
              <a:buFont typeface="Arial"/>
              <a:buNone/>
            </a:pPr>
            <a:r>
              <a:rPr b="1" i="0" lang="en" sz="1400" u="none" cap="none" strike="noStrike">
                <a:solidFill>
                  <a:srgbClr val="09507C"/>
                </a:solidFill>
                <a:latin typeface="Proxima Nova"/>
                <a:ea typeface="Proxima Nova"/>
                <a:cs typeface="Proxima Nova"/>
                <a:sym typeface="Proxima Nova"/>
              </a:rPr>
              <a:t>Note</a:t>
            </a:r>
            <a:r>
              <a:rPr b="0" i="0" lang="en" sz="1400" u="none" cap="none" strike="noStrike">
                <a:solidFill>
                  <a:srgbClr val="09507C"/>
                </a:solidFill>
                <a:latin typeface="Proxima Nova"/>
                <a:ea typeface="Proxima Nova"/>
                <a:cs typeface="Proxima Nova"/>
                <a:sym typeface="Proxima Nova"/>
              </a:rPr>
              <a:t>: You will sometimes see the keyword </a:t>
            </a:r>
            <a:r>
              <a:rPr b="0" i="0" lang="en" sz="1400" u="none" cap="none" strike="noStrike">
                <a:solidFill>
                  <a:srgbClr val="FEC14F"/>
                </a:solidFill>
                <a:latin typeface="Proxima Nova"/>
                <a:ea typeface="Proxima Nova"/>
                <a:cs typeface="Proxima Nova"/>
                <a:sym typeface="Proxima Nova"/>
              </a:rPr>
              <a:t>var</a:t>
            </a:r>
            <a:r>
              <a:rPr b="0" i="0" lang="en" sz="1400" u="none" cap="none" strike="noStrike">
                <a:solidFill>
                  <a:srgbClr val="09507C"/>
                </a:solidFill>
                <a:latin typeface="Proxima Nova"/>
                <a:ea typeface="Proxima Nova"/>
                <a:cs typeface="Proxima Nova"/>
                <a:sym typeface="Proxima Nova"/>
              </a:rPr>
              <a:t> being used when initializing a variable. This keyword is outdated and should not be used.</a:t>
            </a:r>
            <a:endParaRPr b="0" i="0" sz="1400" u="none" cap="none" strike="noStrike">
              <a:solidFill>
                <a:srgbClr val="09507C"/>
              </a:solidFill>
              <a:latin typeface="Proxima Nova"/>
              <a:ea typeface="Proxima Nova"/>
              <a:cs typeface="Proxima Nova"/>
              <a:sym typeface="Proxima Nova"/>
            </a:endParaRPr>
          </a:p>
          <a:p>
            <a:pPr indent="0" lvl="0" marL="457200" marR="0" rtl="0" algn="l">
              <a:lnSpc>
                <a:spcPct val="115000"/>
              </a:lnSpc>
              <a:spcBef>
                <a:spcPts val="1000"/>
              </a:spcBef>
              <a:spcAft>
                <a:spcPts val="900"/>
              </a:spcAft>
              <a:buClr>
                <a:srgbClr val="000000"/>
              </a:buClr>
              <a:buSzPts val="2400"/>
              <a:buFont typeface="Arial"/>
              <a:buNone/>
            </a:pPr>
            <a:r>
              <a:t/>
            </a:r>
            <a:endParaRPr b="0" i="0" sz="2400" u="none" cap="none" strike="noStrike">
              <a:solidFill>
                <a:srgbClr val="0079C0"/>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