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Proxima Nova Semibold"/>
      <p:regular r:id="rId21"/>
      <p:bold r:id="rId22"/>
      <p:boldItalic r:id="rId23"/>
    </p:embeddedFont>
    <p:embeddedFont>
      <p:font typeface="Roboto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22" Type="http://schemas.openxmlformats.org/officeDocument/2006/relationships/font" Target="fonts/ProximaNovaSemibold-bold.fntdata"/><Relationship Id="rId21" Type="http://schemas.openxmlformats.org/officeDocument/2006/relationships/font" Target="fonts/ProximaNovaSemibold-regular.fntdata"/><Relationship Id="rId24" Type="http://schemas.openxmlformats.org/officeDocument/2006/relationships/font" Target="fonts/RobotoLight-regular.fntdata"/><Relationship Id="rId23" Type="http://schemas.openxmlformats.org/officeDocument/2006/relationships/font" Target="fonts/ProximaNova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italic.fntdata"/><Relationship Id="rId25" Type="http://schemas.openxmlformats.org/officeDocument/2006/relationships/font" Target="fonts/RobotoLight-bold.fntdata"/><Relationship Id="rId27" Type="http://schemas.openxmlformats.org/officeDocument/2006/relationships/font" Target="fonts/Roboto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19" Type="http://schemas.openxmlformats.org/officeDocument/2006/relationships/font" Target="fonts/ProximaNova-italic.fntdata"/><Relationship Id="rId1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5108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148000"/>
            <a:ext cx="8520600" cy="393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0079C0"/>
              </a:buClr>
              <a:buSzPts val="2400"/>
              <a:buNone/>
              <a:defRPr b="1" sz="2400">
                <a:solidFill>
                  <a:srgbClr val="0079C0"/>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970375"/>
            <a:ext cx="8520600" cy="34641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09507C"/>
              </a:buClr>
              <a:buSzPts val="1800"/>
              <a:buChar char="●"/>
              <a:defRPr>
                <a:solidFill>
                  <a:srgbClr val="09507C"/>
                </a:solidFill>
              </a:defRPr>
            </a:lvl1pPr>
            <a:lvl2pPr indent="-317500" lvl="1" marL="914400" algn="l">
              <a:lnSpc>
                <a:spcPct val="115000"/>
              </a:lnSpc>
              <a:spcBef>
                <a:spcPts val="1600"/>
              </a:spcBef>
              <a:spcAft>
                <a:spcPts val="0"/>
              </a:spcAft>
              <a:buClr>
                <a:srgbClr val="09507C"/>
              </a:buClr>
              <a:buSzPts val="1400"/>
              <a:buChar char="○"/>
              <a:defRPr>
                <a:solidFill>
                  <a:srgbClr val="09507C"/>
                </a:solidFill>
              </a:defRPr>
            </a:lvl2pPr>
            <a:lvl3pPr indent="-317500" lvl="2" marL="1371600" algn="l">
              <a:lnSpc>
                <a:spcPct val="115000"/>
              </a:lnSpc>
              <a:spcBef>
                <a:spcPts val="1600"/>
              </a:spcBef>
              <a:spcAft>
                <a:spcPts val="0"/>
              </a:spcAft>
              <a:buClr>
                <a:srgbClr val="09507C"/>
              </a:buClr>
              <a:buSzPts val="1400"/>
              <a:buChar char="■"/>
              <a:defRPr>
                <a:solidFill>
                  <a:srgbClr val="09507C"/>
                </a:solidFill>
              </a:defRPr>
            </a:lvl3pPr>
            <a:lvl4pPr indent="-317500" lvl="3" marL="1828800" algn="l">
              <a:lnSpc>
                <a:spcPct val="115000"/>
              </a:lnSpc>
              <a:spcBef>
                <a:spcPts val="1600"/>
              </a:spcBef>
              <a:spcAft>
                <a:spcPts val="0"/>
              </a:spcAft>
              <a:buClr>
                <a:srgbClr val="09507C"/>
              </a:buClr>
              <a:buSzPts val="1400"/>
              <a:buChar char="●"/>
              <a:defRPr>
                <a:solidFill>
                  <a:srgbClr val="09507C"/>
                </a:solidFill>
              </a:defRPr>
            </a:lvl4pPr>
            <a:lvl5pPr indent="-317500" lvl="4" marL="2286000" algn="l">
              <a:lnSpc>
                <a:spcPct val="115000"/>
              </a:lnSpc>
              <a:spcBef>
                <a:spcPts val="1600"/>
              </a:spcBef>
              <a:spcAft>
                <a:spcPts val="0"/>
              </a:spcAft>
              <a:buClr>
                <a:srgbClr val="09507C"/>
              </a:buClr>
              <a:buSzPts val="1400"/>
              <a:buChar char="○"/>
              <a:defRPr>
                <a:solidFill>
                  <a:srgbClr val="09507C"/>
                </a:solidFill>
              </a:defRPr>
            </a:lvl5pPr>
            <a:lvl6pPr indent="-317500" lvl="5" marL="2743200" algn="l">
              <a:lnSpc>
                <a:spcPct val="115000"/>
              </a:lnSpc>
              <a:spcBef>
                <a:spcPts val="1600"/>
              </a:spcBef>
              <a:spcAft>
                <a:spcPts val="0"/>
              </a:spcAft>
              <a:buClr>
                <a:srgbClr val="09507C"/>
              </a:buClr>
              <a:buSzPts val="1400"/>
              <a:buChar char="■"/>
              <a:defRPr>
                <a:solidFill>
                  <a:srgbClr val="09507C"/>
                </a:solidFill>
              </a:defRPr>
            </a:lvl6pPr>
            <a:lvl7pPr indent="-317500" lvl="6" marL="3200400" algn="l">
              <a:lnSpc>
                <a:spcPct val="115000"/>
              </a:lnSpc>
              <a:spcBef>
                <a:spcPts val="1600"/>
              </a:spcBef>
              <a:spcAft>
                <a:spcPts val="0"/>
              </a:spcAft>
              <a:buClr>
                <a:srgbClr val="09507C"/>
              </a:buClr>
              <a:buSzPts val="1400"/>
              <a:buChar char="●"/>
              <a:defRPr>
                <a:solidFill>
                  <a:srgbClr val="09507C"/>
                </a:solidFill>
              </a:defRPr>
            </a:lvl7pPr>
            <a:lvl8pPr indent="-317500" lvl="7" marL="3657600" algn="l">
              <a:lnSpc>
                <a:spcPct val="115000"/>
              </a:lnSpc>
              <a:spcBef>
                <a:spcPts val="1600"/>
              </a:spcBef>
              <a:spcAft>
                <a:spcPts val="0"/>
              </a:spcAft>
              <a:buClr>
                <a:srgbClr val="09507C"/>
              </a:buClr>
              <a:buSzPts val="1400"/>
              <a:buChar char="○"/>
              <a:defRPr>
                <a:solidFill>
                  <a:srgbClr val="09507C"/>
                </a:solidFill>
              </a:defRPr>
            </a:lvl8pPr>
            <a:lvl9pPr indent="-317500" lvl="8" marL="4114800" algn="l">
              <a:lnSpc>
                <a:spcPct val="115000"/>
              </a:lnSpc>
              <a:spcBef>
                <a:spcPts val="1600"/>
              </a:spcBef>
              <a:spcAft>
                <a:spcPts val="1600"/>
              </a:spcAft>
              <a:buClr>
                <a:srgbClr val="09507C"/>
              </a:buClr>
              <a:buSzPts val="1400"/>
              <a:buChar char="■"/>
              <a:defRPr>
                <a:solidFill>
                  <a:srgbClr val="09507C"/>
                </a:solidFill>
              </a:defRPr>
            </a:lvl9pPr>
          </a:lstStyle>
          <a:p/>
        </p:txBody>
      </p:sp>
      <p:sp>
        <p:nvSpPr>
          <p:cNvPr id="17" name="Google Shape;17;p3"/>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10800000">
            <a:off x="8593900" y="4754350"/>
            <a:ext cx="284750" cy="389150"/>
          </a:xfrm>
          <a:prstGeom prst="flowChartOffpageConnector">
            <a:avLst/>
          </a:prstGeom>
          <a:solidFill>
            <a:srgbClr val="E984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google.com" TargetMode="External"/><Relationship Id="rId4" Type="http://schemas.openxmlformats.org/officeDocument/2006/relationships/hyperlink" Target="https://www.goog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w3schools.com/tags/ref_attributes.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a:latin typeface="Roboto Light"/>
              <a:ea typeface="Roboto Light"/>
              <a:cs typeface="Roboto Light"/>
              <a:sym typeface="Roboto Light"/>
            </a:endParaRPr>
          </a:p>
        </p:txBody>
      </p:sp>
      <p:sp>
        <p:nvSpPr>
          <p:cNvPr id="56" name="Google Shape;56;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
        <p:nvSpPr>
          <p:cNvPr id="57" name="Google Shape;57;p13"/>
          <p:cNvSpPr/>
          <p:nvPr/>
        </p:nvSpPr>
        <p:spPr>
          <a:xfrm>
            <a:off x="0" y="490000"/>
            <a:ext cx="9144000" cy="4658700"/>
          </a:xfrm>
          <a:prstGeom prst="rect">
            <a:avLst/>
          </a:prstGeom>
          <a:solidFill>
            <a:srgbClr val="0079C0"/>
          </a:solidFill>
          <a:ln cap="flat" cmpd="sng" w="9525">
            <a:solidFill>
              <a:srgbClr val="FEC1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8" name="Google Shape;58;p13"/>
          <p:cNvPicPr preferRelativeResize="0"/>
          <p:nvPr/>
        </p:nvPicPr>
        <p:blipFill rotWithShape="1">
          <a:blip r:embed="rId3">
            <a:alphaModFix/>
          </a:blip>
          <a:srcRect b="0" l="0" r="0" t="0"/>
          <a:stretch/>
        </p:blipFill>
        <p:spPr>
          <a:xfrm>
            <a:off x="6731600" y="0"/>
            <a:ext cx="2412401" cy="490000"/>
          </a:xfrm>
          <a:prstGeom prst="rect">
            <a:avLst/>
          </a:prstGeom>
          <a:noFill/>
          <a:ln>
            <a:noFill/>
          </a:ln>
        </p:spPr>
      </p:pic>
      <p:sp>
        <p:nvSpPr>
          <p:cNvPr id="59" name="Google Shape;59;p13"/>
          <p:cNvSpPr txBox="1"/>
          <p:nvPr/>
        </p:nvSpPr>
        <p:spPr>
          <a:xfrm>
            <a:off x="113525" y="1964675"/>
            <a:ext cx="7591800" cy="83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F3F3F3"/>
                </a:solidFill>
                <a:latin typeface="Proxima Nova Semibold"/>
                <a:ea typeface="Proxima Nova Semibold"/>
                <a:cs typeface="Proxima Nova Semibold"/>
                <a:sym typeface="Proxima Nova Semibold"/>
              </a:rPr>
              <a:t>Software Engineering </a:t>
            </a:r>
            <a:endParaRPr b="0" i="0" sz="1700" u="none" cap="none" strike="noStrike">
              <a:solidFill>
                <a:srgbClr val="F3F3F3"/>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3F3"/>
              </a:solidFill>
              <a:latin typeface="Proxima Nova Semibold"/>
              <a:ea typeface="Proxima Nova Semibold"/>
              <a:cs typeface="Proxima Nova Semibold"/>
              <a:sym typeface="Proxima Nova Semibold"/>
            </a:endParaRPr>
          </a:p>
        </p:txBody>
      </p:sp>
      <p:sp>
        <p:nvSpPr>
          <p:cNvPr id="60" name="Google Shape;60;p13"/>
          <p:cNvSpPr/>
          <p:nvPr/>
        </p:nvSpPr>
        <p:spPr>
          <a:xfrm>
            <a:off x="260350" y="1855175"/>
            <a:ext cx="795600" cy="109500"/>
          </a:xfrm>
          <a:prstGeom prst="rect">
            <a:avLst/>
          </a:prstGeom>
          <a:solidFill>
            <a:schemeClr val="lt1"/>
          </a:solidFill>
          <a:ln cap="flat" cmpd="sng" w="9525">
            <a:solidFill>
              <a:srgbClr val="FEC1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txBox="1"/>
          <p:nvPr/>
        </p:nvSpPr>
        <p:spPr>
          <a:xfrm>
            <a:off x="124675" y="2678325"/>
            <a:ext cx="75918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Proxima Nova"/>
                <a:ea typeface="Proxima Nova"/>
                <a:cs typeface="Proxima Nova"/>
                <a:sym typeface="Proxima Nova"/>
              </a:rPr>
              <a:t>Pre-work: Day 1</a:t>
            </a:r>
            <a:endParaRPr b="0" i="0" sz="14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3F3"/>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30" name="Google Shape;130;p22"/>
          <p:cNvSpPr txBox="1"/>
          <p:nvPr>
            <p:ph type="title"/>
          </p:nvPr>
        </p:nvSpPr>
        <p:spPr>
          <a:xfrm>
            <a:off x="311709" y="697361"/>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HTML Comments</a:t>
            </a:r>
            <a:endParaRPr b="0">
              <a:latin typeface="Proxima Nova Semibold"/>
              <a:ea typeface="Proxima Nova Semibold"/>
              <a:cs typeface="Proxima Nova Semibold"/>
              <a:sym typeface="Proxima Nova Semibold"/>
            </a:endParaRPr>
          </a:p>
        </p:txBody>
      </p:sp>
      <p:sp>
        <p:nvSpPr>
          <p:cNvPr id="131" name="Google Shape;131;p22"/>
          <p:cNvSpPr txBox="1"/>
          <p:nvPr/>
        </p:nvSpPr>
        <p:spPr>
          <a:xfrm>
            <a:off x="509000" y="1384125"/>
            <a:ext cx="7976100" cy="1399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160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When you are creating your HTML you may want to leave some notes or comments for yourself or others. This is the opening tag of a comment </a:t>
            </a:r>
            <a:r>
              <a:rPr b="0" i="0" lang="en" sz="1400" u="none" cap="none" strike="noStrike">
                <a:solidFill>
                  <a:srgbClr val="E9842E"/>
                </a:solidFill>
                <a:latin typeface="Proxima Nova"/>
                <a:ea typeface="Proxima Nova"/>
                <a:cs typeface="Proxima Nova"/>
                <a:sym typeface="Proxima Nova"/>
              </a:rPr>
              <a:t>&lt;!--</a:t>
            </a:r>
            <a:r>
              <a:rPr b="0" i="0" lang="en" sz="1400" u="none" cap="none" strike="noStrike">
                <a:solidFill>
                  <a:srgbClr val="09507C"/>
                </a:solidFill>
                <a:latin typeface="Proxima Nova"/>
                <a:ea typeface="Proxima Nova"/>
                <a:cs typeface="Proxima Nova"/>
                <a:sym typeface="Proxima Nova"/>
              </a:rPr>
              <a:t> and this is the closing tag </a:t>
            </a:r>
            <a:r>
              <a:rPr b="0" i="0" lang="en" sz="1400" u="none" cap="none" strike="noStrike">
                <a:solidFill>
                  <a:srgbClr val="E9842E"/>
                </a:solidFill>
                <a:latin typeface="Proxima Nova"/>
                <a:ea typeface="Proxima Nova"/>
                <a:cs typeface="Proxima Nova"/>
                <a:sym typeface="Proxima Nova"/>
              </a:rPr>
              <a:t>--&gt;</a:t>
            </a:r>
            <a:r>
              <a:rPr b="0" i="0" lang="en" sz="1400" u="none" cap="none" strike="noStrike">
                <a:solidFill>
                  <a:srgbClr val="09507C"/>
                </a:solidFill>
                <a:latin typeface="Proxima Nova"/>
                <a:ea typeface="Proxima Nova"/>
                <a:cs typeface="Proxima Nova"/>
                <a:sym typeface="Proxima Nova"/>
              </a:rPr>
              <a:t>. Comments can be seen by anyone looking at the source code, but they will not be rendered by the browser.</a:t>
            </a:r>
            <a:endParaRPr b="0" i="0" sz="1400" u="none" cap="none" strike="noStrike">
              <a:solidFill>
                <a:srgbClr val="000000"/>
              </a:solidFill>
              <a:latin typeface="Proxima Nova"/>
              <a:ea typeface="Proxima Nova"/>
              <a:cs typeface="Proxima Nova"/>
              <a:sym typeface="Proxima Nova"/>
            </a:endParaRPr>
          </a:p>
        </p:txBody>
      </p:sp>
      <p:sp>
        <p:nvSpPr>
          <p:cNvPr id="132" name="Google Shape;132;p22"/>
          <p:cNvSpPr txBox="1"/>
          <p:nvPr/>
        </p:nvSpPr>
        <p:spPr>
          <a:xfrm>
            <a:off x="3500850" y="3032100"/>
            <a:ext cx="2142300" cy="921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i="0" lang="en" sz="1400" u="sng" cap="none" strike="noStrike">
                <a:solidFill>
                  <a:srgbClr val="E9842E"/>
                </a:solidFill>
                <a:latin typeface="Proxima Nova"/>
                <a:ea typeface="Proxima Nova"/>
                <a:cs typeface="Proxima Nova"/>
                <a:sym typeface="Proxima Nova"/>
              </a:rPr>
              <a:t>Example</a:t>
            </a:r>
            <a:endParaRPr b="1" i="0" sz="1400" u="sng" cap="none" strike="noStrike">
              <a:solidFill>
                <a:srgbClr val="E9842E"/>
              </a:solidFill>
              <a:latin typeface="Proxima Nova"/>
              <a:ea typeface="Proxima Nova"/>
              <a:cs typeface="Proxima Nova"/>
              <a:sym typeface="Proxima Nova"/>
            </a:endParaRPr>
          </a:p>
          <a:p>
            <a:pPr indent="0" lvl="0" marL="0" marR="0" rtl="0" algn="l">
              <a:lnSpc>
                <a:spcPct val="115000"/>
              </a:lnSpc>
              <a:spcBef>
                <a:spcPts val="1600"/>
              </a:spcBef>
              <a:spcAft>
                <a:spcPts val="1600"/>
              </a:spcAft>
              <a:buClr>
                <a:schemeClr val="dk1"/>
              </a:buClr>
              <a:buSzPts val="1100"/>
              <a:buFont typeface="Arial"/>
              <a:buNone/>
            </a:pPr>
            <a:r>
              <a:rPr b="0" i="0" lang="en" sz="1400" u="none" cap="none" strike="noStrike">
                <a:solidFill>
                  <a:srgbClr val="E9842E"/>
                </a:solidFill>
                <a:latin typeface="Proxima Nova"/>
                <a:ea typeface="Proxima Nova"/>
                <a:cs typeface="Proxima Nova"/>
                <a:sym typeface="Proxima Nova"/>
              </a:rPr>
              <a:t>&lt;!--</a:t>
            </a:r>
            <a:r>
              <a:rPr b="0" i="0" lang="en" sz="1400" u="none" cap="none" strike="noStrike">
                <a:solidFill>
                  <a:srgbClr val="09507C"/>
                </a:solidFill>
                <a:latin typeface="Proxima Nova"/>
                <a:ea typeface="Proxima Nova"/>
                <a:cs typeface="Proxima Nova"/>
                <a:sym typeface="Proxima Nova"/>
              </a:rPr>
              <a:t> This is a comment </a:t>
            </a:r>
            <a:r>
              <a:rPr b="0" i="0" lang="en" sz="1400" u="none" cap="none" strike="noStrike">
                <a:solidFill>
                  <a:srgbClr val="E9842E"/>
                </a:solidFill>
                <a:latin typeface="Proxima Nova"/>
                <a:ea typeface="Proxima Nova"/>
                <a:cs typeface="Proxima Nova"/>
                <a:sym typeface="Proxima Nova"/>
              </a:rPr>
              <a:t>--&gt;</a:t>
            </a:r>
            <a:endParaRPr b="0" i="0" sz="1400" u="none" cap="none" strike="noStrike">
              <a:solidFill>
                <a:srgbClr val="E9842E"/>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38" name="Google Shape;138;p23"/>
          <p:cNvSpPr/>
          <p:nvPr/>
        </p:nvSpPr>
        <p:spPr>
          <a:xfrm>
            <a:off x="0" y="0"/>
            <a:ext cx="9144000" cy="5143500"/>
          </a:xfrm>
          <a:prstGeom prst="rect">
            <a:avLst/>
          </a:prstGeom>
          <a:solidFill>
            <a:srgbClr val="09507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9" name="Google Shape;139;p23"/>
          <p:cNvPicPr preferRelativeResize="0"/>
          <p:nvPr/>
        </p:nvPicPr>
        <p:blipFill rotWithShape="1">
          <a:blip r:embed="rId3">
            <a:alphaModFix/>
          </a:blip>
          <a:srcRect b="0" l="0" r="0" t="0"/>
          <a:stretch/>
        </p:blipFill>
        <p:spPr>
          <a:xfrm>
            <a:off x="1592650" y="1972925"/>
            <a:ext cx="5958702" cy="1197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Learning Objectives</a:t>
            </a:r>
            <a:endParaRPr b="0">
              <a:latin typeface="Proxima Nova Semibold"/>
              <a:ea typeface="Proxima Nova Semibold"/>
              <a:cs typeface="Proxima Nova Semibold"/>
              <a:sym typeface="Proxima Nova Semibold"/>
            </a:endParaRPr>
          </a:p>
        </p:txBody>
      </p:sp>
      <p:sp>
        <p:nvSpPr>
          <p:cNvPr id="67" name="Google Shape;67;p14"/>
          <p:cNvSpPr txBox="1"/>
          <p:nvPr>
            <p:ph idx="1" type="body"/>
          </p:nvPr>
        </p:nvSpPr>
        <p:spPr>
          <a:xfrm>
            <a:off x="530375" y="1630423"/>
            <a:ext cx="6387300" cy="24222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Proxima Nova"/>
              <a:buChar char="●"/>
            </a:pPr>
            <a:r>
              <a:rPr lang="en" sz="1400">
                <a:latin typeface="Proxima Nova"/>
                <a:ea typeface="Proxima Nova"/>
                <a:cs typeface="Proxima Nova"/>
                <a:sym typeface="Proxima Nova"/>
              </a:rPr>
              <a:t>Explain what HTML is used for</a:t>
            </a:r>
            <a:endParaRPr sz="1400">
              <a:latin typeface="Proxima Nova"/>
              <a:ea typeface="Proxima Nova"/>
              <a:cs typeface="Proxima Nova"/>
              <a:sym typeface="Proxima Nova"/>
            </a:endParaRPr>
          </a:p>
          <a:p>
            <a:pPr indent="-317500" lvl="0" marL="457200" rtl="0" algn="l">
              <a:lnSpc>
                <a:spcPct val="150000"/>
              </a:lnSpc>
              <a:spcBef>
                <a:spcPts val="0"/>
              </a:spcBef>
              <a:spcAft>
                <a:spcPts val="0"/>
              </a:spcAft>
              <a:buSzPts val="1400"/>
              <a:buFont typeface="Proxima Nova"/>
              <a:buChar char="●"/>
            </a:pPr>
            <a:r>
              <a:rPr lang="en" sz="1400">
                <a:latin typeface="Proxima Nova"/>
                <a:ea typeface="Proxima Nova"/>
                <a:cs typeface="Proxima Nova"/>
                <a:sym typeface="Proxima Nova"/>
              </a:rPr>
              <a:t>Learn about different HTML elements</a:t>
            </a:r>
            <a:endParaRPr sz="1400">
              <a:latin typeface="Proxima Nova"/>
              <a:ea typeface="Proxima Nova"/>
              <a:cs typeface="Proxima Nova"/>
              <a:sym typeface="Proxima Nova"/>
            </a:endParaRPr>
          </a:p>
          <a:p>
            <a:pPr indent="-317500" lvl="0" marL="457200" rtl="0" algn="l">
              <a:lnSpc>
                <a:spcPct val="150000"/>
              </a:lnSpc>
              <a:spcBef>
                <a:spcPts val="0"/>
              </a:spcBef>
              <a:spcAft>
                <a:spcPts val="0"/>
              </a:spcAft>
              <a:buSzPts val="1400"/>
              <a:buFont typeface="Proxima Nova"/>
              <a:buChar char="●"/>
            </a:pPr>
            <a:r>
              <a:rPr lang="en" sz="1400">
                <a:latin typeface="Proxima Nova"/>
                <a:ea typeface="Proxima Nova"/>
                <a:cs typeface="Proxima Nova"/>
                <a:sym typeface="Proxima Nova"/>
              </a:rPr>
              <a:t>View your HTML file</a:t>
            </a:r>
            <a:endParaRPr sz="1400">
              <a:latin typeface="Proxima Nova"/>
              <a:ea typeface="Proxima Nova"/>
              <a:cs typeface="Proxima Nova"/>
              <a:sym typeface="Proxima Nova"/>
            </a:endParaRPr>
          </a:p>
        </p:txBody>
      </p:sp>
      <p:sp>
        <p:nvSpPr>
          <p:cNvPr id="68" name="Google Shape;68;p14"/>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74" name="Google Shape;74;p15"/>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What is HTML?</a:t>
            </a:r>
            <a:endParaRPr b="0">
              <a:latin typeface="Proxima Nova Semibold"/>
              <a:ea typeface="Proxima Nova Semibold"/>
              <a:cs typeface="Proxima Nova Semibold"/>
              <a:sym typeface="Proxima Nova Semibold"/>
            </a:endParaRPr>
          </a:p>
        </p:txBody>
      </p:sp>
      <p:sp>
        <p:nvSpPr>
          <p:cNvPr id="75" name="Google Shape;75;p15"/>
          <p:cNvSpPr txBox="1"/>
          <p:nvPr>
            <p:ph idx="1" type="body"/>
          </p:nvPr>
        </p:nvSpPr>
        <p:spPr>
          <a:xfrm>
            <a:off x="509000" y="1833675"/>
            <a:ext cx="6387300" cy="1996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SzPts val="1800"/>
              <a:buNone/>
            </a:pPr>
            <a:r>
              <a:rPr lang="en" sz="1400">
                <a:latin typeface="Proxima Nova"/>
                <a:ea typeface="Proxima Nova"/>
                <a:cs typeface="Proxima Nova"/>
                <a:sym typeface="Proxima Nova"/>
              </a:rPr>
              <a:t>HTML stands for HyperText Markup Language. It is a markup language that is capable of telling your browser what information you want to display. You can think of this as the “skeleton” of a website. An HTML file will always have the extension </a:t>
            </a:r>
            <a:r>
              <a:rPr b="1" lang="en" sz="1400">
                <a:latin typeface="Proxima Nova"/>
                <a:ea typeface="Proxima Nova"/>
                <a:cs typeface="Proxima Nova"/>
                <a:sym typeface="Proxima Nova"/>
              </a:rPr>
              <a:t>.html</a:t>
            </a:r>
            <a:r>
              <a:rPr lang="en" sz="1400">
                <a:latin typeface="Proxima Nova"/>
                <a:ea typeface="Proxima Nova"/>
                <a:cs typeface="Proxima Nova"/>
                <a:sym typeface="Proxima Nova"/>
              </a:rPr>
              <a:t> at the end of its name.</a:t>
            </a:r>
            <a:endParaRPr sz="14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81" name="Google Shape;81;p16"/>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What are HTML Elements?</a:t>
            </a:r>
            <a:endParaRPr b="0">
              <a:latin typeface="Proxima Nova Semibold"/>
              <a:ea typeface="Proxima Nova Semibold"/>
              <a:cs typeface="Proxima Nova Semibold"/>
              <a:sym typeface="Proxima Nova Semibold"/>
            </a:endParaRPr>
          </a:p>
        </p:txBody>
      </p:sp>
      <p:sp>
        <p:nvSpPr>
          <p:cNvPr id="82" name="Google Shape;82;p16"/>
          <p:cNvSpPr txBox="1"/>
          <p:nvPr>
            <p:ph idx="1" type="body"/>
          </p:nvPr>
        </p:nvSpPr>
        <p:spPr>
          <a:xfrm>
            <a:off x="509000" y="1833674"/>
            <a:ext cx="6387300" cy="1700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Clr>
                <a:schemeClr val="dk1"/>
              </a:buClr>
              <a:buSzPts val="1100"/>
              <a:buFont typeface="Arial"/>
              <a:buNone/>
            </a:pPr>
            <a:r>
              <a:rPr lang="en" sz="1400">
                <a:latin typeface="Proxima Nova"/>
                <a:ea typeface="Proxima Nova"/>
                <a:cs typeface="Proxima Nova"/>
                <a:sym typeface="Proxima Nova"/>
              </a:rPr>
              <a:t>HTML uses a syntax consisting of elements which are referenced by using “tags”. Elements usually have opening and closing tags. Information that needs to be displayed tend to go in between these tags.</a:t>
            </a:r>
            <a:endParaRPr sz="1400">
              <a:latin typeface="Proxima Nova"/>
              <a:ea typeface="Proxima Nova"/>
              <a:cs typeface="Proxima Nova"/>
              <a:sym typeface="Proxima Nova"/>
            </a:endParaRPr>
          </a:p>
        </p:txBody>
      </p:sp>
      <p:sp>
        <p:nvSpPr>
          <p:cNvPr id="83" name="Google Shape;83;p16"/>
          <p:cNvSpPr txBox="1"/>
          <p:nvPr/>
        </p:nvSpPr>
        <p:spPr>
          <a:xfrm>
            <a:off x="509000" y="3028950"/>
            <a:ext cx="6243900" cy="765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1"/>
              </a:buClr>
              <a:buSzPts val="1100"/>
              <a:buFont typeface="Arial"/>
              <a:buNone/>
            </a:pPr>
            <a:r>
              <a:rPr b="0" i="0" lang="en" sz="1200" u="none" cap="none" strike="noStrike">
                <a:solidFill>
                  <a:srgbClr val="666666"/>
                </a:solidFill>
                <a:latin typeface="Proxima Nova Semibold"/>
                <a:ea typeface="Proxima Nova Semibold"/>
                <a:cs typeface="Proxima Nova Semibold"/>
                <a:sym typeface="Proxima Nova Semibold"/>
              </a:rPr>
              <a:t>Example: </a:t>
            </a:r>
            <a:br>
              <a:rPr b="0" i="0" lang="en" sz="1200" u="none" cap="none" strike="noStrike">
                <a:solidFill>
                  <a:srgbClr val="666666"/>
                </a:solidFill>
                <a:latin typeface="Proxima Nova Semibold"/>
                <a:ea typeface="Proxima Nova Semibold"/>
                <a:cs typeface="Proxima Nova Semibold"/>
                <a:sym typeface="Proxima Nova Semibold"/>
              </a:rPr>
            </a:br>
            <a:r>
              <a:rPr b="0" i="0" lang="en" sz="1200" u="none" cap="none" strike="noStrike">
                <a:solidFill>
                  <a:srgbClr val="666666"/>
                </a:solidFill>
                <a:latin typeface="Proxima Nova Semibold"/>
                <a:ea typeface="Proxima Nova Semibold"/>
                <a:cs typeface="Proxima Nova Semibold"/>
                <a:sym typeface="Proxima Nova Semibold"/>
              </a:rPr>
              <a:t>&lt;h1&gt;This is a header&lt;/h1&gt;</a:t>
            </a:r>
            <a:endParaRPr b="0" i="0" sz="1200" u="none" cap="none" strike="noStrike">
              <a:solidFill>
                <a:srgbClr val="666666"/>
              </a:solidFill>
              <a:latin typeface="Proxima Nova Semibold"/>
              <a:ea typeface="Proxima Nova Semibold"/>
              <a:cs typeface="Proxima Nova Semibold"/>
              <a:sym typeface="Proxima Nova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89" name="Google Shape;89;p17"/>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Examples of HTML elements</a:t>
            </a:r>
            <a:endParaRPr b="0">
              <a:latin typeface="Proxima Nova Semibold"/>
              <a:ea typeface="Proxima Nova Semibold"/>
              <a:cs typeface="Proxima Nova Semibold"/>
              <a:sym typeface="Proxima Nova Semibold"/>
            </a:endParaRPr>
          </a:p>
        </p:txBody>
      </p:sp>
      <p:sp>
        <p:nvSpPr>
          <p:cNvPr id="90" name="Google Shape;90;p17"/>
          <p:cNvSpPr txBox="1"/>
          <p:nvPr>
            <p:ph idx="1" type="body"/>
          </p:nvPr>
        </p:nvSpPr>
        <p:spPr>
          <a:xfrm>
            <a:off x="509000" y="1384125"/>
            <a:ext cx="6125100" cy="2891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Proxima Nova"/>
              <a:buChar char="●"/>
            </a:pPr>
            <a:r>
              <a:rPr b="1" lang="en" sz="1400">
                <a:latin typeface="Proxima Nova"/>
                <a:ea typeface="Proxima Nova"/>
                <a:cs typeface="Proxima Nova"/>
                <a:sym typeface="Proxima Nova"/>
              </a:rPr>
              <a:t>Header Element - &lt;h1&gt;&lt;/h1&gt;</a:t>
            </a:r>
            <a:endParaRPr b="1" sz="1400">
              <a:latin typeface="Proxima Nova"/>
              <a:ea typeface="Proxima Nova"/>
              <a:cs typeface="Proxima Nova"/>
              <a:sym typeface="Proxima Nova"/>
            </a:endParaRPr>
          </a:p>
          <a:p>
            <a:pPr indent="-292100" lvl="1" marL="914400" rtl="0" algn="l">
              <a:lnSpc>
                <a:spcPct val="150000"/>
              </a:lnSpc>
              <a:spcBef>
                <a:spcPts val="0"/>
              </a:spcBef>
              <a:spcAft>
                <a:spcPts val="0"/>
              </a:spcAft>
              <a:buSzPts val="1000"/>
              <a:buFont typeface="Proxima Nova"/>
              <a:buChar char="○"/>
            </a:pPr>
            <a:r>
              <a:rPr lang="en" sz="1000">
                <a:latin typeface="Proxima Nova"/>
                <a:ea typeface="Proxima Nova"/>
                <a:cs typeface="Proxima Nova"/>
                <a:sym typeface="Proxima Nova"/>
              </a:rPr>
              <a:t>Used for titles. There are 6 types of header tags (h1, h2, h3, h4, h5, h6)</a:t>
            </a:r>
            <a:endParaRPr sz="1000">
              <a:latin typeface="Proxima Nova"/>
              <a:ea typeface="Proxima Nova"/>
              <a:cs typeface="Proxima Nova"/>
              <a:sym typeface="Proxima Nova"/>
            </a:endParaRPr>
          </a:p>
          <a:p>
            <a:pPr indent="-292100" lvl="1" marL="914400" rtl="0" algn="l">
              <a:lnSpc>
                <a:spcPct val="150000"/>
              </a:lnSpc>
              <a:spcBef>
                <a:spcPts val="0"/>
              </a:spcBef>
              <a:spcAft>
                <a:spcPts val="0"/>
              </a:spcAft>
              <a:buSzPts val="1000"/>
              <a:buFont typeface="Proxima Nova"/>
              <a:buChar char="○"/>
            </a:pPr>
            <a:r>
              <a:rPr lang="en" sz="1000">
                <a:latin typeface="Proxima Nova"/>
                <a:ea typeface="Proxima Nova"/>
                <a:cs typeface="Proxima Nova"/>
                <a:sym typeface="Proxima Nova"/>
              </a:rPr>
              <a:t>The higher the number in the tag the smaller the text will be  </a:t>
            </a:r>
            <a:endParaRPr sz="1000">
              <a:latin typeface="Proxima Nova"/>
              <a:ea typeface="Proxima Nova"/>
              <a:cs typeface="Proxima Nova"/>
              <a:sym typeface="Proxima Nova"/>
            </a:endParaRPr>
          </a:p>
          <a:p>
            <a:pPr indent="-317500" lvl="0" marL="457200" rtl="0" algn="l">
              <a:lnSpc>
                <a:spcPct val="150000"/>
              </a:lnSpc>
              <a:spcBef>
                <a:spcPts val="0"/>
              </a:spcBef>
              <a:spcAft>
                <a:spcPts val="0"/>
              </a:spcAft>
              <a:buSzPts val="1400"/>
              <a:buFont typeface="Proxima Nova"/>
              <a:buChar char="●"/>
            </a:pPr>
            <a:r>
              <a:rPr b="1" lang="en" sz="1400">
                <a:latin typeface="Proxima Nova"/>
                <a:ea typeface="Proxima Nova"/>
                <a:cs typeface="Proxima Nova"/>
                <a:sym typeface="Proxima Nova"/>
              </a:rPr>
              <a:t>Unordered List Element - &lt;ul&gt;&lt;/ul&gt;</a:t>
            </a:r>
            <a:endParaRPr b="1" sz="1400">
              <a:latin typeface="Proxima Nova"/>
              <a:ea typeface="Proxima Nova"/>
              <a:cs typeface="Proxima Nova"/>
              <a:sym typeface="Proxima Nova"/>
            </a:endParaRPr>
          </a:p>
          <a:p>
            <a:pPr indent="-292100" lvl="1" marL="914400" rtl="0" algn="l">
              <a:lnSpc>
                <a:spcPct val="150000"/>
              </a:lnSpc>
              <a:spcBef>
                <a:spcPts val="0"/>
              </a:spcBef>
              <a:spcAft>
                <a:spcPts val="0"/>
              </a:spcAft>
              <a:buSzPts val="1000"/>
              <a:buFont typeface="Proxima Nova"/>
              <a:buChar char="○"/>
            </a:pPr>
            <a:r>
              <a:rPr lang="en" sz="1000">
                <a:latin typeface="Proxima Nova"/>
                <a:ea typeface="Proxima Nova"/>
                <a:cs typeface="Proxima Nova"/>
                <a:sym typeface="Proxima Nova"/>
              </a:rPr>
              <a:t>Used to create a bulleted list</a:t>
            </a:r>
            <a:endParaRPr sz="1000">
              <a:latin typeface="Proxima Nova"/>
              <a:ea typeface="Proxima Nova"/>
              <a:cs typeface="Proxima Nova"/>
              <a:sym typeface="Proxima Nova"/>
            </a:endParaRPr>
          </a:p>
          <a:p>
            <a:pPr indent="-292100" lvl="1" marL="914400" rtl="0" algn="l">
              <a:lnSpc>
                <a:spcPct val="150000"/>
              </a:lnSpc>
              <a:spcBef>
                <a:spcPts val="0"/>
              </a:spcBef>
              <a:spcAft>
                <a:spcPts val="0"/>
              </a:spcAft>
              <a:buSzPts val="1000"/>
              <a:buFont typeface="Proxima Nova"/>
              <a:buChar char="○"/>
            </a:pPr>
            <a:r>
              <a:rPr lang="en" sz="1000">
                <a:latin typeface="Proxima Nova"/>
                <a:ea typeface="Proxima Nova"/>
                <a:cs typeface="Proxima Nova"/>
                <a:sym typeface="Proxima Nova"/>
              </a:rPr>
              <a:t>Each list item should be wrapped in &lt;li&gt;&lt;/li&gt; tags</a:t>
            </a:r>
            <a:endParaRPr sz="1000">
              <a:latin typeface="Proxima Nova"/>
              <a:ea typeface="Proxima Nova"/>
              <a:cs typeface="Proxima Nova"/>
              <a:sym typeface="Proxima Nova"/>
            </a:endParaRPr>
          </a:p>
          <a:p>
            <a:pPr indent="-317500" lvl="0" marL="457200" rtl="0" algn="l">
              <a:lnSpc>
                <a:spcPct val="150000"/>
              </a:lnSpc>
              <a:spcBef>
                <a:spcPts val="0"/>
              </a:spcBef>
              <a:spcAft>
                <a:spcPts val="0"/>
              </a:spcAft>
              <a:buSzPts val="1400"/>
              <a:buFont typeface="Proxima Nova"/>
              <a:buChar char="●"/>
            </a:pPr>
            <a:r>
              <a:rPr b="1" lang="en" sz="1400">
                <a:latin typeface="Proxima Nova"/>
                <a:ea typeface="Proxima Nova"/>
                <a:cs typeface="Proxima Nova"/>
                <a:sym typeface="Proxima Nova"/>
              </a:rPr>
              <a:t>Ordered List Element - &lt;ol&gt;&lt;/ol&gt;</a:t>
            </a:r>
            <a:endParaRPr b="1" sz="1400">
              <a:latin typeface="Proxima Nova"/>
              <a:ea typeface="Proxima Nova"/>
              <a:cs typeface="Proxima Nova"/>
              <a:sym typeface="Proxima Nova"/>
            </a:endParaRPr>
          </a:p>
          <a:p>
            <a:pPr indent="-292100" lvl="1" marL="914400" rtl="0" algn="l">
              <a:lnSpc>
                <a:spcPct val="150000"/>
              </a:lnSpc>
              <a:spcBef>
                <a:spcPts val="0"/>
              </a:spcBef>
              <a:spcAft>
                <a:spcPts val="0"/>
              </a:spcAft>
              <a:buSzPts val="1000"/>
              <a:buFont typeface="Proxima Nova"/>
              <a:buChar char="○"/>
            </a:pPr>
            <a:r>
              <a:rPr lang="en" sz="1000">
                <a:latin typeface="Proxima Nova"/>
                <a:ea typeface="Proxima Nova"/>
                <a:cs typeface="Proxima Nova"/>
                <a:sym typeface="Proxima Nova"/>
              </a:rPr>
              <a:t>Used to create a numbered list</a:t>
            </a:r>
            <a:endParaRPr sz="1000">
              <a:latin typeface="Proxima Nova"/>
              <a:ea typeface="Proxima Nova"/>
              <a:cs typeface="Proxima Nova"/>
              <a:sym typeface="Proxima Nova"/>
            </a:endParaRPr>
          </a:p>
          <a:p>
            <a:pPr indent="-292100" lvl="1" marL="914400" rtl="0" algn="l">
              <a:lnSpc>
                <a:spcPct val="150000"/>
              </a:lnSpc>
              <a:spcBef>
                <a:spcPts val="0"/>
              </a:spcBef>
              <a:spcAft>
                <a:spcPts val="0"/>
              </a:spcAft>
              <a:buSzPts val="1000"/>
              <a:buFont typeface="Proxima Nova"/>
              <a:buChar char="○"/>
            </a:pPr>
            <a:r>
              <a:rPr lang="en" sz="1000">
                <a:latin typeface="Proxima Nova"/>
                <a:ea typeface="Proxima Nova"/>
                <a:cs typeface="Proxima Nova"/>
                <a:sym typeface="Proxima Nova"/>
              </a:rPr>
              <a:t>Each list item should be wrapped in &lt;li&gt;&lt;/li&gt; tags</a:t>
            </a:r>
            <a:endParaRPr sz="1000">
              <a:latin typeface="Proxima Nova"/>
              <a:ea typeface="Proxima Nova"/>
              <a:cs typeface="Proxima Nova"/>
              <a:sym typeface="Proxima Nova"/>
            </a:endParaRPr>
          </a:p>
          <a:p>
            <a:pPr indent="-317500" lvl="0" marL="457200" rtl="0" algn="l">
              <a:lnSpc>
                <a:spcPct val="150000"/>
              </a:lnSpc>
              <a:spcBef>
                <a:spcPts val="0"/>
              </a:spcBef>
              <a:spcAft>
                <a:spcPts val="0"/>
              </a:spcAft>
              <a:buSzPts val="1400"/>
              <a:buFont typeface="Proxima Nova"/>
              <a:buChar char="●"/>
            </a:pPr>
            <a:r>
              <a:rPr b="1" lang="en" sz="1400">
                <a:latin typeface="Proxima Nova"/>
                <a:ea typeface="Proxima Nova"/>
                <a:cs typeface="Proxima Nova"/>
                <a:sym typeface="Proxima Nova"/>
              </a:rPr>
              <a:t>Paragraph Element - &lt;p&gt;&lt;/p&gt;</a:t>
            </a:r>
            <a:endParaRPr b="1" sz="1400">
              <a:latin typeface="Proxima Nova"/>
              <a:ea typeface="Proxima Nova"/>
              <a:cs typeface="Proxima Nova"/>
              <a:sym typeface="Proxima Nova"/>
            </a:endParaRPr>
          </a:p>
          <a:p>
            <a:pPr indent="-292100" lvl="1" marL="914400" rtl="0" algn="l">
              <a:lnSpc>
                <a:spcPct val="150000"/>
              </a:lnSpc>
              <a:spcBef>
                <a:spcPts val="0"/>
              </a:spcBef>
              <a:spcAft>
                <a:spcPts val="0"/>
              </a:spcAft>
              <a:buSzPts val="1000"/>
              <a:buFont typeface="Proxima Nova"/>
              <a:buChar char="○"/>
            </a:pPr>
            <a:r>
              <a:rPr lang="en" sz="1000">
                <a:latin typeface="Proxima Nova"/>
                <a:ea typeface="Proxima Nova"/>
                <a:cs typeface="Proxima Nova"/>
                <a:sym typeface="Proxima Nova"/>
              </a:rPr>
              <a:t>Used to display text</a:t>
            </a:r>
            <a:endParaRPr sz="1000">
              <a:latin typeface="Proxima Nova"/>
              <a:ea typeface="Proxima Nova"/>
              <a:cs typeface="Proxima Nova"/>
              <a:sym typeface="Proxima Nova"/>
            </a:endParaRPr>
          </a:p>
        </p:txBody>
      </p:sp>
      <p:sp>
        <p:nvSpPr>
          <p:cNvPr id="91" name="Google Shape;91;p17"/>
          <p:cNvSpPr txBox="1"/>
          <p:nvPr/>
        </p:nvSpPr>
        <p:spPr>
          <a:xfrm>
            <a:off x="5959575" y="990525"/>
            <a:ext cx="2920200" cy="36471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666666"/>
              </a:solidFill>
              <a:highlight>
                <a:srgbClr val="CCCCCC"/>
              </a:highlight>
              <a:latin typeface="Proxima Nova"/>
              <a:ea typeface="Proxima Nova"/>
              <a:cs typeface="Proxima Nova"/>
              <a:sym typeface="Proxima Nova"/>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666666"/>
                </a:solidFill>
                <a:highlight>
                  <a:srgbClr val="CCCCCC"/>
                </a:highlight>
                <a:latin typeface="Proxima Nova"/>
                <a:ea typeface="Proxima Nova"/>
                <a:cs typeface="Proxima Nova"/>
                <a:sym typeface="Proxima Nova"/>
              </a:rPr>
              <a:t>&lt;h1&gt;Header&lt;/h1&gt;</a:t>
            </a:r>
            <a:endParaRPr b="0" i="0" sz="1000" u="none" cap="none" strike="noStrike">
              <a:solidFill>
                <a:srgbClr val="666666"/>
              </a:solidFill>
              <a:highlight>
                <a:srgbClr val="CCCCCC"/>
              </a:highlight>
              <a:latin typeface="Proxima Nova"/>
              <a:ea typeface="Proxima Nova"/>
              <a:cs typeface="Proxima Nova"/>
              <a:sym typeface="Proxima Nova"/>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666666"/>
                </a:solidFill>
                <a:highlight>
                  <a:srgbClr val="CCCCCC"/>
                </a:highlight>
                <a:latin typeface="Proxima Nova"/>
                <a:ea typeface="Proxima Nova"/>
                <a:cs typeface="Proxima Nova"/>
                <a:sym typeface="Proxima Nova"/>
              </a:rPr>
              <a:t>&lt;ul&gt;</a:t>
            </a:r>
            <a:endParaRPr b="0" i="0" sz="1000" u="none" cap="none" strike="noStrike">
              <a:solidFill>
                <a:srgbClr val="666666"/>
              </a:solidFill>
              <a:highlight>
                <a:srgbClr val="CCCCCC"/>
              </a:highlight>
              <a:latin typeface="Proxima Nova"/>
              <a:ea typeface="Proxima Nova"/>
              <a:cs typeface="Proxima Nova"/>
              <a:sym typeface="Proxima Nova"/>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666666"/>
                </a:solidFill>
                <a:highlight>
                  <a:srgbClr val="CCCCCC"/>
                </a:highlight>
                <a:latin typeface="Proxima Nova"/>
                <a:ea typeface="Proxima Nova"/>
                <a:cs typeface="Proxima Nova"/>
                <a:sym typeface="Proxima Nova"/>
              </a:rPr>
              <a:t>  &lt;li&gt;Item 1&lt;/li&gt;</a:t>
            </a:r>
            <a:endParaRPr b="0" i="0" sz="1000" u="none" cap="none" strike="noStrike">
              <a:solidFill>
                <a:srgbClr val="666666"/>
              </a:solidFill>
              <a:highlight>
                <a:srgbClr val="CCCCCC"/>
              </a:highlight>
              <a:latin typeface="Proxima Nova"/>
              <a:ea typeface="Proxima Nova"/>
              <a:cs typeface="Proxima Nova"/>
              <a:sym typeface="Proxima Nova"/>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666666"/>
                </a:solidFill>
                <a:highlight>
                  <a:srgbClr val="CCCCCC"/>
                </a:highlight>
                <a:latin typeface="Proxima Nova"/>
                <a:ea typeface="Proxima Nova"/>
                <a:cs typeface="Proxima Nova"/>
                <a:sym typeface="Proxima Nova"/>
              </a:rPr>
              <a:t>  &lt;li&gt;Item 2&lt;/li&gt;</a:t>
            </a:r>
            <a:endParaRPr b="0" i="0" sz="1000" u="none" cap="none" strike="noStrike">
              <a:solidFill>
                <a:srgbClr val="666666"/>
              </a:solidFill>
              <a:highlight>
                <a:srgbClr val="CCCCCC"/>
              </a:highlight>
              <a:latin typeface="Proxima Nova"/>
              <a:ea typeface="Proxima Nova"/>
              <a:cs typeface="Proxima Nova"/>
              <a:sym typeface="Proxima Nova"/>
            </a:endParaRPr>
          </a:p>
          <a:p>
            <a:pPr indent="0" lvl="0" marL="457200" marR="0" rtl="0" algn="l">
              <a:lnSpc>
                <a:spcPct val="150000"/>
              </a:lnSpc>
              <a:spcBef>
                <a:spcPts val="0"/>
              </a:spcBef>
              <a:spcAft>
                <a:spcPts val="0"/>
              </a:spcAft>
              <a:buClr>
                <a:schemeClr val="dk1"/>
              </a:buClr>
              <a:buSzPts val="1100"/>
              <a:buFont typeface="Arial"/>
              <a:buNone/>
            </a:pPr>
            <a:r>
              <a:rPr b="0" i="0" lang="en" sz="1000" u="none" cap="none" strike="noStrike">
                <a:solidFill>
                  <a:srgbClr val="666666"/>
                </a:solidFill>
                <a:highlight>
                  <a:srgbClr val="CCCCCC"/>
                </a:highlight>
                <a:latin typeface="Proxima Nova"/>
                <a:ea typeface="Proxima Nova"/>
                <a:cs typeface="Proxima Nova"/>
                <a:sym typeface="Proxima Nova"/>
              </a:rPr>
              <a:t>  &lt;li&gt;Item 3&lt;/li&gt;</a:t>
            </a:r>
            <a:endParaRPr b="0" i="0" sz="1000" u="none" cap="none" strike="noStrike">
              <a:solidFill>
                <a:srgbClr val="666666"/>
              </a:solidFill>
              <a:highlight>
                <a:srgbClr val="CCCCCC"/>
              </a:highlight>
              <a:latin typeface="Proxima Nova"/>
              <a:ea typeface="Proxima Nova"/>
              <a:cs typeface="Proxima Nova"/>
              <a:sym typeface="Proxima Nova"/>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666666"/>
                </a:solidFill>
                <a:highlight>
                  <a:srgbClr val="CCCCCC"/>
                </a:highlight>
                <a:latin typeface="Proxima Nova"/>
                <a:ea typeface="Proxima Nova"/>
                <a:cs typeface="Proxima Nova"/>
                <a:sym typeface="Proxima Nova"/>
              </a:rPr>
              <a:t>&lt;/ul&gt;</a:t>
            </a:r>
            <a:endParaRPr b="0" i="0" sz="1000" u="none" cap="none" strike="noStrike">
              <a:solidFill>
                <a:srgbClr val="666666"/>
              </a:solidFill>
              <a:highlight>
                <a:srgbClr val="CCCCCC"/>
              </a:highlight>
              <a:latin typeface="Proxima Nova"/>
              <a:ea typeface="Proxima Nova"/>
              <a:cs typeface="Proxima Nova"/>
              <a:sym typeface="Proxima Nova"/>
            </a:endParaRPr>
          </a:p>
          <a:p>
            <a:pPr indent="0" lvl="0" marL="457200" marR="0" rtl="0" algn="l">
              <a:lnSpc>
                <a:spcPct val="150000"/>
              </a:lnSpc>
              <a:spcBef>
                <a:spcPts val="0"/>
              </a:spcBef>
              <a:spcAft>
                <a:spcPts val="0"/>
              </a:spcAft>
              <a:buClr>
                <a:schemeClr val="dk1"/>
              </a:buClr>
              <a:buSzPts val="1100"/>
              <a:buFont typeface="Arial"/>
              <a:buNone/>
            </a:pPr>
            <a:r>
              <a:rPr b="0" i="0" lang="en" sz="1000" u="none" cap="none" strike="noStrike">
                <a:solidFill>
                  <a:srgbClr val="666666"/>
                </a:solidFill>
                <a:highlight>
                  <a:srgbClr val="CCCCCC"/>
                </a:highlight>
                <a:latin typeface="Proxima Nova"/>
                <a:ea typeface="Proxima Nova"/>
                <a:cs typeface="Proxima Nova"/>
                <a:sym typeface="Proxima Nova"/>
              </a:rPr>
              <a:t>&lt;ol&gt;</a:t>
            </a:r>
            <a:endParaRPr b="0" i="0" sz="1000" u="none" cap="none" strike="noStrike">
              <a:solidFill>
                <a:srgbClr val="666666"/>
              </a:solidFill>
              <a:highlight>
                <a:srgbClr val="CCCCCC"/>
              </a:highlight>
              <a:latin typeface="Proxima Nova"/>
              <a:ea typeface="Proxima Nova"/>
              <a:cs typeface="Proxima Nova"/>
              <a:sym typeface="Proxima Nova"/>
            </a:endParaRPr>
          </a:p>
          <a:p>
            <a:pPr indent="0" lvl="0" marL="457200" marR="0" rtl="0" algn="l">
              <a:lnSpc>
                <a:spcPct val="150000"/>
              </a:lnSpc>
              <a:spcBef>
                <a:spcPts val="0"/>
              </a:spcBef>
              <a:spcAft>
                <a:spcPts val="0"/>
              </a:spcAft>
              <a:buClr>
                <a:schemeClr val="dk1"/>
              </a:buClr>
              <a:buSzPts val="1100"/>
              <a:buFont typeface="Arial"/>
              <a:buNone/>
            </a:pPr>
            <a:r>
              <a:rPr b="0" i="0" lang="en" sz="1000" u="none" cap="none" strike="noStrike">
                <a:solidFill>
                  <a:srgbClr val="666666"/>
                </a:solidFill>
                <a:highlight>
                  <a:srgbClr val="CCCCCC"/>
                </a:highlight>
                <a:latin typeface="Proxima Nova"/>
                <a:ea typeface="Proxima Nova"/>
                <a:cs typeface="Proxima Nova"/>
                <a:sym typeface="Proxima Nova"/>
              </a:rPr>
              <a:t>  &lt;li&gt;Item 1&lt;/li&gt;</a:t>
            </a:r>
            <a:endParaRPr b="0" i="0" sz="1000" u="none" cap="none" strike="noStrike">
              <a:solidFill>
                <a:srgbClr val="666666"/>
              </a:solidFill>
              <a:highlight>
                <a:srgbClr val="CCCCCC"/>
              </a:highlight>
              <a:latin typeface="Proxima Nova"/>
              <a:ea typeface="Proxima Nova"/>
              <a:cs typeface="Proxima Nova"/>
              <a:sym typeface="Proxima Nova"/>
            </a:endParaRPr>
          </a:p>
          <a:p>
            <a:pPr indent="0" lvl="0" marL="457200" marR="0" rtl="0" algn="l">
              <a:lnSpc>
                <a:spcPct val="150000"/>
              </a:lnSpc>
              <a:spcBef>
                <a:spcPts val="0"/>
              </a:spcBef>
              <a:spcAft>
                <a:spcPts val="0"/>
              </a:spcAft>
              <a:buClr>
                <a:schemeClr val="dk1"/>
              </a:buClr>
              <a:buSzPts val="1100"/>
              <a:buFont typeface="Arial"/>
              <a:buNone/>
            </a:pPr>
            <a:r>
              <a:rPr b="0" i="0" lang="en" sz="1000" u="none" cap="none" strike="noStrike">
                <a:solidFill>
                  <a:srgbClr val="666666"/>
                </a:solidFill>
                <a:highlight>
                  <a:srgbClr val="CCCCCC"/>
                </a:highlight>
                <a:latin typeface="Proxima Nova"/>
                <a:ea typeface="Proxima Nova"/>
                <a:cs typeface="Proxima Nova"/>
                <a:sym typeface="Proxima Nova"/>
              </a:rPr>
              <a:t>  &lt;li&gt;Item 2&lt;/li&gt;</a:t>
            </a:r>
            <a:endParaRPr b="0" i="0" sz="1000" u="none" cap="none" strike="noStrike">
              <a:solidFill>
                <a:srgbClr val="666666"/>
              </a:solidFill>
              <a:highlight>
                <a:srgbClr val="CCCCCC"/>
              </a:highlight>
              <a:latin typeface="Proxima Nova"/>
              <a:ea typeface="Proxima Nova"/>
              <a:cs typeface="Proxima Nova"/>
              <a:sym typeface="Proxima Nova"/>
            </a:endParaRPr>
          </a:p>
          <a:p>
            <a:pPr indent="0" lvl="0" marL="457200" marR="0" rtl="0" algn="l">
              <a:lnSpc>
                <a:spcPct val="150000"/>
              </a:lnSpc>
              <a:spcBef>
                <a:spcPts val="0"/>
              </a:spcBef>
              <a:spcAft>
                <a:spcPts val="0"/>
              </a:spcAft>
              <a:buClr>
                <a:schemeClr val="dk1"/>
              </a:buClr>
              <a:buSzPts val="1100"/>
              <a:buFont typeface="Arial"/>
              <a:buNone/>
            </a:pPr>
            <a:r>
              <a:rPr b="0" i="0" lang="en" sz="1000" u="none" cap="none" strike="noStrike">
                <a:solidFill>
                  <a:srgbClr val="666666"/>
                </a:solidFill>
                <a:highlight>
                  <a:srgbClr val="CCCCCC"/>
                </a:highlight>
                <a:latin typeface="Proxima Nova"/>
                <a:ea typeface="Proxima Nova"/>
                <a:cs typeface="Proxima Nova"/>
                <a:sym typeface="Proxima Nova"/>
              </a:rPr>
              <a:t>  &lt;li&gt;Item 3&lt;/li&gt;</a:t>
            </a:r>
            <a:endParaRPr b="0" i="0" sz="1000" u="none" cap="none" strike="noStrike">
              <a:solidFill>
                <a:srgbClr val="666666"/>
              </a:solidFill>
              <a:highlight>
                <a:srgbClr val="CCCCCC"/>
              </a:highlight>
              <a:latin typeface="Proxima Nova"/>
              <a:ea typeface="Proxima Nova"/>
              <a:cs typeface="Proxima Nova"/>
              <a:sym typeface="Proxima Nova"/>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666666"/>
                </a:solidFill>
                <a:highlight>
                  <a:srgbClr val="CCCCCC"/>
                </a:highlight>
                <a:latin typeface="Proxima Nova"/>
                <a:ea typeface="Proxima Nova"/>
                <a:cs typeface="Proxima Nova"/>
                <a:sym typeface="Proxima Nova"/>
              </a:rPr>
              <a:t>&lt;/ol&gt;</a:t>
            </a:r>
            <a:endParaRPr b="0" i="0" sz="1000" u="none" cap="none" strike="noStrike">
              <a:solidFill>
                <a:srgbClr val="666666"/>
              </a:solidFill>
              <a:highlight>
                <a:srgbClr val="CCCCCC"/>
              </a:highlight>
              <a:latin typeface="Proxima Nova"/>
              <a:ea typeface="Proxima Nova"/>
              <a:cs typeface="Proxima Nova"/>
              <a:sym typeface="Proxima Nova"/>
            </a:endParaRPr>
          </a:p>
          <a:p>
            <a:pPr indent="0" lvl="0" marL="457200" marR="0" rtl="0" algn="l">
              <a:lnSpc>
                <a:spcPct val="150000"/>
              </a:lnSpc>
              <a:spcBef>
                <a:spcPts val="0"/>
              </a:spcBef>
              <a:spcAft>
                <a:spcPts val="0"/>
              </a:spcAft>
              <a:buClr>
                <a:schemeClr val="dk1"/>
              </a:buClr>
              <a:buSzPts val="1100"/>
              <a:buFont typeface="Arial"/>
              <a:buNone/>
            </a:pPr>
            <a:r>
              <a:rPr b="0" i="0" lang="en" sz="1000" u="none" cap="none" strike="noStrike">
                <a:solidFill>
                  <a:srgbClr val="666666"/>
                </a:solidFill>
                <a:highlight>
                  <a:srgbClr val="CCCCCC"/>
                </a:highlight>
                <a:latin typeface="Proxima Nova"/>
                <a:ea typeface="Proxima Nova"/>
                <a:cs typeface="Proxima Nova"/>
                <a:sym typeface="Proxima Nova"/>
              </a:rPr>
              <a:t>&lt;p&gt;Paragraph&lt;/p&gt;</a:t>
            </a:r>
            <a:endParaRPr b="0" i="0" sz="1000" u="none" cap="none" strike="noStrike">
              <a:solidFill>
                <a:srgbClr val="666666"/>
              </a:solidFill>
              <a:highlight>
                <a:srgbClr val="CCCCCC"/>
              </a:highlight>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97" name="Google Shape;97;p18"/>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More examples of HTML elements</a:t>
            </a:r>
            <a:endParaRPr b="0">
              <a:latin typeface="Proxima Nova Semibold"/>
              <a:ea typeface="Proxima Nova Semibold"/>
              <a:cs typeface="Proxima Nova Semibold"/>
              <a:sym typeface="Proxima Nova Semibold"/>
            </a:endParaRPr>
          </a:p>
        </p:txBody>
      </p:sp>
      <p:sp>
        <p:nvSpPr>
          <p:cNvPr id="98" name="Google Shape;98;p18"/>
          <p:cNvSpPr txBox="1"/>
          <p:nvPr>
            <p:ph idx="1" type="body"/>
          </p:nvPr>
        </p:nvSpPr>
        <p:spPr>
          <a:xfrm>
            <a:off x="509000" y="1384125"/>
            <a:ext cx="5711100" cy="3253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Proxima Nova"/>
              <a:buChar char="●"/>
            </a:pPr>
            <a:r>
              <a:rPr b="1" lang="en" sz="1400">
                <a:latin typeface="Proxima Nova"/>
                <a:ea typeface="Proxima Nova"/>
                <a:cs typeface="Proxima Nova"/>
                <a:sym typeface="Proxima Nova"/>
              </a:rPr>
              <a:t>Divider Element - &lt;div&gt;&lt;/div&gt;</a:t>
            </a:r>
            <a:endParaRPr b="1" sz="1400">
              <a:latin typeface="Proxima Nova"/>
              <a:ea typeface="Proxima Nova"/>
              <a:cs typeface="Proxima Nova"/>
              <a:sym typeface="Proxima Nova"/>
            </a:endParaRPr>
          </a:p>
          <a:p>
            <a:pPr indent="-292100" lvl="1" marL="914400" rtl="0" algn="l">
              <a:lnSpc>
                <a:spcPct val="150000"/>
              </a:lnSpc>
              <a:spcBef>
                <a:spcPts val="0"/>
              </a:spcBef>
              <a:spcAft>
                <a:spcPts val="0"/>
              </a:spcAft>
              <a:buSzPts val="1000"/>
              <a:buFont typeface="Proxima Nova"/>
              <a:buChar char="○"/>
            </a:pPr>
            <a:r>
              <a:rPr lang="en" sz="1000">
                <a:latin typeface="Proxima Nova"/>
                <a:ea typeface="Proxima Nova"/>
                <a:cs typeface="Proxima Nova"/>
                <a:sym typeface="Proxima Nova"/>
              </a:rPr>
              <a:t>Used to divide your html into different sections</a:t>
            </a:r>
            <a:endParaRPr sz="1000">
              <a:latin typeface="Proxima Nova"/>
              <a:ea typeface="Proxima Nova"/>
              <a:cs typeface="Proxima Nova"/>
              <a:sym typeface="Proxima Nova"/>
            </a:endParaRPr>
          </a:p>
          <a:p>
            <a:pPr indent="-317500" lvl="0" marL="457200" rtl="0" algn="l">
              <a:lnSpc>
                <a:spcPct val="150000"/>
              </a:lnSpc>
              <a:spcBef>
                <a:spcPts val="0"/>
              </a:spcBef>
              <a:spcAft>
                <a:spcPts val="0"/>
              </a:spcAft>
              <a:buSzPts val="1400"/>
              <a:buFont typeface="Proxima Nova"/>
              <a:buChar char="●"/>
            </a:pPr>
            <a:r>
              <a:rPr b="1" lang="en" sz="1400">
                <a:latin typeface="Proxima Nova"/>
                <a:ea typeface="Proxima Nova"/>
                <a:cs typeface="Proxima Nova"/>
                <a:sym typeface="Proxima Nova"/>
              </a:rPr>
              <a:t>Anchor Element - &lt;a&gt;&lt;/a&gt;</a:t>
            </a:r>
            <a:endParaRPr b="1" sz="1400">
              <a:latin typeface="Proxima Nova"/>
              <a:ea typeface="Proxima Nova"/>
              <a:cs typeface="Proxima Nova"/>
              <a:sym typeface="Proxima Nova"/>
            </a:endParaRPr>
          </a:p>
          <a:p>
            <a:pPr indent="-292100" lvl="1" marL="914400" rtl="0" algn="l">
              <a:lnSpc>
                <a:spcPct val="150000"/>
              </a:lnSpc>
              <a:spcBef>
                <a:spcPts val="0"/>
              </a:spcBef>
              <a:spcAft>
                <a:spcPts val="0"/>
              </a:spcAft>
              <a:buSzPts val="1000"/>
              <a:buFont typeface="Proxima Nova"/>
              <a:buChar char="○"/>
            </a:pPr>
            <a:r>
              <a:rPr lang="en" sz="1000">
                <a:latin typeface="Proxima Nova"/>
                <a:ea typeface="Proxima Nova"/>
                <a:cs typeface="Proxima Nova"/>
                <a:sym typeface="Proxima Nova"/>
              </a:rPr>
              <a:t>Anchor tags are used to create links</a:t>
            </a:r>
            <a:endParaRPr sz="1000">
              <a:latin typeface="Proxima Nova"/>
              <a:ea typeface="Proxima Nova"/>
              <a:cs typeface="Proxima Nova"/>
              <a:sym typeface="Proxima Nova"/>
            </a:endParaRPr>
          </a:p>
          <a:p>
            <a:pPr indent="-292100" lvl="1" marL="914400" rtl="0" algn="l">
              <a:lnSpc>
                <a:spcPct val="150000"/>
              </a:lnSpc>
              <a:spcBef>
                <a:spcPts val="0"/>
              </a:spcBef>
              <a:spcAft>
                <a:spcPts val="0"/>
              </a:spcAft>
              <a:buSzPts val="1000"/>
              <a:buFont typeface="Proxima Nova"/>
              <a:buChar char="○"/>
            </a:pPr>
            <a:r>
              <a:rPr lang="en" sz="1000">
                <a:latin typeface="Proxima Nova"/>
                <a:ea typeface="Proxima Nova"/>
                <a:cs typeface="Proxima Nova"/>
                <a:sym typeface="Proxima Nova"/>
              </a:rPr>
              <a:t>The link will go inside of the opening &lt;a&gt; tag</a:t>
            </a:r>
            <a:endParaRPr sz="1000">
              <a:latin typeface="Proxima Nova"/>
              <a:ea typeface="Proxima Nova"/>
              <a:cs typeface="Proxima Nova"/>
              <a:sym typeface="Proxima Nova"/>
            </a:endParaRPr>
          </a:p>
          <a:p>
            <a:pPr indent="-292100" lvl="1" marL="914400" rtl="0" algn="l">
              <a:lnSpc>
                <a:spcPct val="150000"/>
              </a:lnSpc>
              <a:spcBef>
                <a:spcPts val="0"/>
              </a:spcBef>
              <a:spcAft>
                <a:spcPts val="0"/>
              </a:spcAft>
              <a:buSzPts val="1000"/>
              <a:buFont typeface="Proxima Nova"/>
              <a:buChar char="○"/>
            </a:pPr>
            <a:r>
              <a:rPr lang="en" sz="1000">
                <a:latin typeface="Proxima Nova"/>
                <a:ea typeface="Proxima Nova"/>
                <a:cs typeface="Proxima Nova"/>
                <a:sym typeface="Proxima Nova"/>
              </a:rPr>
              <a:t>Text is inserted in between the tags to let users know where the link is going</a:t>
            </a:r>
            <a:endParaRPr sz="1000">
              <a:latin typeface="Proxima Nova"/>
              <a:ea typeface="Proxima Nova"/>
              <a:cs typeface="Proxima Nova"/>
              <a:sym typeface="Proxima Nova"/>
            </a:endParaRPr>
          </a:p>
          <a:p>
            <a:pPr indent="-317500" lvl="0" marL="457200" rtl="0" algn="l">
              <a:lnSpc>
                <a:spcPct val="150000"/>
              </a:lnSpc>
              <a:spcBef>
                <a:spcPts val="0"/>
              </a:spcBef>
              <a:spcAft>
                <a:spcPts val="0"/>
              </a:spcAft>
              <a:buSzPts val="1400"/>
              <a:buFont typeface="Proxima Nova"/>
              <a:buChar char="●"/>
            </a:pPr>
            <a:r>
              <a:rPr b="1" lang="en" sz="1400">
                <a:latin typeface="Proxima Nova"/>
                <a:ea typeface="Proxima Nova"/>
                <a:cs typeface="Proxima Nova"/>
                <a:sym typeface="Proxima Nova"/>
              </a:rPr>
              <a:t>Image Element - &lt;img/&gt;</a:t>
            </a:r>
            <a:endParaRPr b="1" sz="1400">
              <a:latin typeface="Proxima Nova"/>
              <a:ea typeface="Proxima Nova"/>
              <a:cs typeface="Proxima Nova"/>
              <a:sym typeface="Proxima Nova"/>
            </a:endParaRPr>
          </a:p>
          <a:p>
            <a:pPr indent="-292100" lvl="1" marL="914400" rtl="0" algn="l">
              <a:lnSpc>
                <a:spcPct val="150000"/>
              </a:lnSpc>
              <a:spcBef>
                <a:spcPts val="0"/>
              </a:spcBef>
              <a:spcAft>
                <a:spcPts val="0"/>
              </a:spcAft>
              <a:buSzPts val="1000"/>
              <a:buFont typeface="Proxima Nova"/>
              <a:buChar char="○"/>
            </a:pPr>
            <a:r>
              <a:rPr lang="en" sz="1000">
                <a:latin typeface="Proxima Nova"/>
                <a:ea typeface="Proxima Nova"/>
                <a:cs typeface="Proxima Nova"/>
                <a:sym typeface="Proxima Nova"/>
              </a:rPr>
              <a:t>Used to insert images to a webpage</a:t>
            </a:r>
            <a:endParaRPr sz="1000">
              <a:latin typeface="Proxima Nova"/>
              <a:ea typeface="Proxima Nova"/>
              <a:cs typeface="Proxima Nova"/>
              <a:sym typeface="Proxima Nova"/>
            </a:endParaRPr>
          </a:p>
          <a:p>
            <a:pPr indent="-292100" lvl="1" marL="914400" rtl="0" algn="l">
              <a:lnSpc>
                <a:spcPct val="150000"/>
              </a:lnSpc>
              <a:spcBef>
                <a:spcPts val="0"/>
              </a:spcBef>
              <a:spcAft>
                <a:spcPts val="0"/>
              </a:spcAft>
              <a:buSzPts val="1000"/>
              <a:buFont typeface="Proxima Nova"/>
              <a:buChar char="○"/>
            </a:pPr>
            <a:r>
              <a:rPr lang="en" sz="1000">
                <a:latin typeface="Proxima Nova"/>
                <a:ea typeface="Proxima Nova"/>
                <a:cs typeface="Proxima Nova"/>
                <a:sym typeface="Proxima Nova"/>
              </a:rPr>
              <a:t>Images can be linked using an image url or an image file</a:t>
            </a:r>
            <a:endParaRPr sz="1000">
              <a:latin typeface="Proxima Nova"/>
              <a:ea typeface="Proxima Nova"/>
              <a:cs typeface="Proxima Nova"/>
              <a:sym typeface="Proxima Nova"/>
            </a:endParaRPr>
          </a:p>
          <a:p>
            <a:pPr indent="-292100" lvl="1" marL="914400" rtl="0" algn="l">
              <a:lnSpc>
                <a:spcPct val="150000"/>
              </a:lnSpc>
              <a:spcBef>
                <a:spcPts val="0"/>
              </a:spcBef>
              <a:spcAft>
                <a:spcPts val="0"/>
              </a:spcAft>
              <a:buSzPts val="1000"/>
              <a:buFont typeface="Proxima Nova"/>
              <a:buChar char="○"/>
            </a:pPr>
            <a:r>
              <a:rPr lang="en" sz="1000">
                <a:latin typeface="Proxima Nova"/>
                <a:ea typeface="Proxima Nova"/>
                <a:cs typeface="Proxima Nova"/>
                <a:sym typeface="Proxima Nova"/>
              </a:rPr>
              <a:t>Notice that there is no closing tag. This tag is considered self closing</a:t>
            </a:r>
            <a:endParaRPr sz="1000">
              <a:latin typeface="Proxima Nova"/>
              <a:ea typeface="Proxima Nova"/>
              <a:cs typeface="Proxima Nova"/>
              <a:sym typeface="Proxima Nova"/>
            </a:endParaRPr>
          </a:p>
        </p:txBody>
      </p:sp>
      <p:sp>
        <p:nvSpPr>
          <p:cNvPr id="99" name="Google Shape;99;p18"/>
          <p:cNvSpPr txBox="1"/>
          <p:nvPr/>
        </p:nvSpPr>
        <p:spPr>
          <a:xfrm>
            <a:off x="6044200" y="990525"/>
            <a:ext cx="3099900" cy="3647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E9842E"/>
                </a:solidFill>
                <a:latin typeface="Proxima Nova"/>
                <a:ea typeface="Proxima Nova"/>
                <a:cs typeface="Proxima Nova"/>
                <a:sym typeface="Proxima Nova"/>
              </a:rPr>
              <a:t>&lt;div&gt;</a:t>
            </a:r>
            <a:endParaRPr b="0" i="0" sz="1000" u="none" cap="none" strike="noStrike">
              <a:solidFill>
                <a:srgbClr val="E9842E"/>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09507C"/>
                </a:solidFill>
                <a:latin typeface="Proxima Nova"/>
                <a:ea typeface="Proxima Nova"/>
                <a:cs typeface="Proxima Nova"/>
                <a:sym typeface="Proxima Nova"/>
              </a:rPr>
              <a:t>  </a:t>
            </a:r>
            <a:r>
              <a:rPr b="0" i="0" lang="en" sz="1000" u="none" cap="none" strike="noStrike">
                <a:solidFill>
                  <a:srgbClr val="E9842E"/>
                </a:solidFill>
                <a:latin typeface="Proxima Nova"/>
                <a:ea typeface="Proxima Nova"/>
                <a:cs typeface="Proxima Nova"/>
                <a:sym typeface="Proxima Nova"/>
              </a:rPr>
              <a:t>&lt;a</a:t>
            </a:r>
            <a:r>
              <a:rPr b="0" i="0" lang="en" sz="1000" u="none" cap="none" strike="noStrike">
                <a:solidFill>
                  <a:srgbClr val="09507C"/>
                </a:solidFill>
                <a:latin typeface="Proxima Nova"/>
                <a:ea typeface="Proxima Nova"/>
                <a:cs typeface="Proxima Nova"/>
                <a:sym typeface="Proxima Nova"/>
              </a:rPr>
              <a:t> href=”</a:t>
            </a:r>
            <a:r>
              <a:rPr b="0" i="0" lang="en" sz="1000" u="sng" cap="none" strike="noStrike">
                <a:solidFill>
                  <a:schemeClr val="hlink"/>
                </a:solidFill>
                <a:latin typeface="Proxima Nova"/>
                <a:ea typeface="Proxima Nova"/>
                <a:cs typeface="Proxima Nova"/>
                <a:sym typeface="Proxima Nova"/>
                <a:hlinkClick r:id="rId3"/>
              </a:rPr>
              <a:t>https://www.google.com</a:t>
            </a:r>
            <a:r>
              <a:rPr b="0" i="0" lang="en" sz="1000" u="none" cap="none" strike="noStrike">
                <a:solidFill>
                  <a:srgbClr val="09507C"/>
                </a:solidFill>
                <a:latin typeface="Proxima Nova"/>
                <a:ea typeface="Proxima Nova"/>
                <a:cs typeface="Proxima Nova"/>
                <a:sym typeface="Proxima Nova"/>
              </a:rPr>
              <a:t>”&gt;Google</a:t>
            </a:r>
            <a:r>
              <a:rPr b="0" i="0" lang="en" sz="1000" u="none" cap="none" strike="noStrike">
                <a:solidFill>
                  <a:srgbClr val="E9842E"/>
                </a:solidFill>
                <a:latin typeface="Proxima Nova"/>
                <a:ea typeface="Proxima Nova"/>
                <a:cs typeface="Proxima Nova"/>
                <a:sym typeface="Proxima Nova"/>
              </a:rPr>
              <a:t>&lt;/a&gt;</a:t>
            </a:r>
            <a:endParaRPr b="0" i="0" sz="1000" u="none" cap="none" strike="noStrike">
              <a:solidFill>
                <a:srgbClr val="E9842E"/>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E9842E"/>
                </a:solidFill>
                <a:latin typeface="Proxima Nova"/>
                <a:ea typeface="Proxima Nova"/>
                <a:cs typeface="Proxima Nova"/>
                <a:sym typeface="Proxima Nova"/>
              </a:rPr>
              <a:t>&lt;img </a:t>
            </a:r>
            <a:r>
              <a:rPr b="0" i="0" lang="en" sz="1000" u="none" cap="none" strike="noStrike">
                <a:solidFill>
                  <a:srgbClr val="09507C"/>
                </a:solidFill>
                <a:latin typeface="Proxima Nova"/>
                <a:ea typeface="Proxima Nova"/>
                <a:cs typeface="Proxima Nova"/>
                <a:sym typeface="Proxima Nova"/>
              </a:rPr>
              <a:t>src=”https://image.shutterstock.com/image-vector/panda-standing-260nw-242657503.jpg”</a:t>
            </a:r>
            <a:r>
              <a:rPr b="0" i="0" lang="en" sz="1000" u="none" cap="none" strike="noStrike">
                <a:solidFill>
                  <a:srgbClr val="E9842E"/>
                </a:solidFill>
                <a:latin typeface="Proxima Nova"/>
                <a:ea typeface="Proxima Nova"/>
                <a:cs typeface="Proxima Nova"/>
                <a:sym typeface="Proxima Nova"/>
              </a:rPr>
              <a:t>/&gt;</a:t>
            </a:r>
            <a:endParaRPr b="0" i="0" sz="1000" u="none" cap="none" strike="noStrike">
              <a:solidFill>
                <a:srgbClr val="E9842E"/>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rgbClr val="E9842E"/>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E9842E"/>
                </a:solidFill>
                <a:latin typeface="Proxima Nova"/>
                <a:ea typeface="Proxima Nova"/>
                <a:cs typeface="Proxima Nova"/>
                <a:sym typeface="Proxima Nova"/>
              </a:rPr>
              <a:t>&lt;/div&gt;</a:t>
            </a:r>
            <a:endParaRPr b="0" i="0" sz="1000" u="none" cap="none" strike="noStrike">
              <a:solidFill>
                <a:srgbClr val="E9842E"/>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E9842E"/>
                </a:solidFill>
                <a:latin typeface="Proxima Nova"/>
                <a:ea typeface="Proxima Nova"/>
                <a:cs typeface="Proxima Nova"/>
                <a:sym typeface="Proxima Nova"/>
              </a:rPr>
              <a:t>&lt;div&gt;</a:t>
            </a:r>
            <a:endParaRPr b="0" i="0" sz="1000" u="none" cap="none" strike="noStrike">
              <a:solidFill>
                <a:srgbClr val="E9842E"/>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09507C"/>
                </a:solidFill>
                <a:latin typeface="Proxima Nova"/>
                <a:ea typeface="Proxima Nova"/>
                <a:cs typeface="Proxima Nova"/>
                <a:sym typeface="Proxima Nova"/>
              </a:rPr>
              <a:t>  </a:t>
            </a:r>
            <a:r>
              <a:rPr b="0" i="0" lang="en" sz="1000" u="none" cap="none" strike="noStrike">
                <a:solidFill>
                  <a:srgbClr val="E9842E"/>
                </a:solidFill>
                <a:latin typeface="Proxima Nova"/>
                <a:ea typeface="Proxima Nova"/>
                <a:cs typeface="Proxima Nova"/>
                <a:sym typeface="Proxima Nova"/>
              </a:rPr>
              <a:t>&lt;a</a:t>
            </a:r>
            <a:r>
              <a:rPr b="0" i="0" lang="en" sz="1000" u="none" cap="none" strike="noStrike">
                <a:solidFill>
                  <a:srgbClr val="09507C"/>
                </a:solidFill>
                <a:latin typeface="Proxima Nova"/>
                <a:ea typeface="Proxima Nova"/>
                <a:cs typeface="Proxima Nova"/>
                <a:sym typeface="Proxima Nova"/>
              </a:rPr>
              <a:t> href=”</a:t>
            </a:r>
            <a:r>
              <a:rPr b="0" i="0" lang="en" sz="1000" u="sng" cap="none" strike="noStrike">
                <a:solidFill>
                  <a:schemeClr val="hlink"/>
                </a:solidFill>
                <a:latin typeface="Proxima Nova"/>
                <a:ea typeface="Proxima Nova"/>
                <a:cs typeface="Proxima Nova"/>
                <a:sym typeface="Proxima Nova"/>
                <a:hlinkClick r:id="rId4"/>
              </a:rPr>
              <a:t>https://www.facebook.com</a:t>
            </a:r>
            <a:r>
              <a:rPr b="0" i="0" lang="en" sz="1000" u="none" cap="none" strike="noStrike">
                <a:solidFill>
                  <a:srgbClr val="09507C"/>
                </a:solidFill>
                <a:latin typeface="Proxima Nova"/>
                <a:ea typeface="Proxima Nova"/>
                <a:cs typeface="Proxima Nova"/>
                <a:sym typeface="Proxima Nova"/>
              </a:rPr>
              <a:t>”&gt;Facebook</a:t>
            </a:r>
            <a:r>
              <a:rPr b="0" i="0" lang="en" sz="1000" u="none" cap="none" strike="noStrike">
                <a:solidFill>
                  <a:srgbClr val="E9842E"/>
                </a:solidFill>
                <a:latin typeface="Proxima Nova"/>
                <a:ea typeface="Proxima Nova"/>
                <a:cs typeface="Proxima Nova"/>
                <a:sym typeface="Proxima Nova"/>
              </a:rPr>
              <a:t>&lt;/a&gt;</a:t>
            </a:r>
            <a:endParaRPr b="0" i="0" sz="1000" u="none" cap="none" strike="noStrike">
              <a:solidFill>
                <a:srgbClr val="E9842E"/>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E9842E"/>
                </a:solidFill>
                <a:latin typeface="Proxima Nova"/>
                <a:ea typeface="Proxima Nova"/>
                <a:cs typeface="Proxima Nova"/>
                <a:sym typeface="Proxima Nova"/>
              </a:rPr>
              <a:t>&lt;img </a:t>
            </a:r>
            <a:r>
              <a:rPr b="0" i="0" lang="en" sz="1000" u="none" cap="none" strike="noStrike">
                <a:solidFill>
                  <a:srgbClr val="09507C"/>
                </a:solidFill>
                <a:latin typeface="Proxima Nova"/>
                <a:ea typeface="Proxima Nova"/>
                <a:cs typeface="Proxima Nova"/>
                <a:sym typeface="Proxima Nova"/>
              </a:rPr>
              <a:t>src=”https://i.pinimg.com/originals/00/d2/5e/00d25ebfa097d8ec1aa1c8248eff235c.png”</a:t>
            </a:r>
            <a:r>
              <a:rPr b="0" i="0" lang="en" sz="1000" u="none" cap="none" strike="noStrike">
                <a:solidFill>
                  <a:srgbClr val="E9842E"/>
                </a:solidFill>
                <a:latin typeface="Proxima Nova"/>
                <a:ea typeface="Proxima Nova"/>
                <a:cs typeface="Proxima Nova"/>
                <a:sym typeface="Proxima Nova"/>
              </a:rPr>
              <a:t>/&gt;</a:t>
            </a:r>
            <a:endParaRPr b="0" i="0" sz="1000" u="none" cap="none" strike="noStrike">
              <a:solidFill>
                <a:srgbClr val="E9842E"/>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rgbClr val="E9842E"/>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E9842E"/>
                </a:solidFill>
                <a:latin typeface="Proxima Nova"/>
                <a:ea typeface="Proxima Nova"/>
                <a:cs typeface="Proxima Nova"/>
                <a:sym typeface="Proxima Nova"/>
              </a:rPr>
              <a:t>&lt;/div&gt;</a:t>
            </a:r>
            <a:endParaRPr b="0" i="0" sz="1200" u="none" cap="none" strike="noStrike">
              <a:solidFill>
                <a:srgbClr val="09507C"/>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05" name="Google Shape;105;p19"/>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Attributes</a:t>
            </a:r>
            <a:endParaRPr b="0">
              <a:latin typeface="Proxima Nova Semibold"/>
              <a:ea typeface="Proxima Nova Semibold"/>
              <a:cs typeface="Proxima Nova Semibold"/>
              <a:sym typeface="Proxima Nova Semibold"/>
            </a:endParaRPr>
          </a:p>
        </p:txBody>
      </p:sp>
      <p:sp>
        <p:nvSpPr>
          <p:cNvPr id="106" name="Google Shape;106;p19"/>
          <p:cNvSpPr txBox="1"/>
          <p:nvPr/>
        </p:nvSpPr>
        <p:spPr>
          <a:xfrm>
            <a:off x="509000" y="1384125"/>
            <a:ext cx="5752500" cy="263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Attributes are used to give HTML elements additional information. These attributes are usually provided inside of the opening tag.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6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In the last example you might have noticed the </a:t>
            </a:r>
            <a:r>
              <a:rPr b="0" i="0" lang="en" sz="1400" u="none" cap="none" strike="noStrike">
                <a:solidFill>
                  <a:srgbClr val="E9842E"/>
                </a:solidFill>
                <a:latin typeface="Proxima Nova"/>
                <a:ea typeface="Proxima Nova"/>
                <a:cs typeface="Proxima Nova"/>
                <a:sym typeface="Proxima Nova"/>
              </a:rPr>
              <a:t>src</a:t>
            </a:r>
            <a:r>
              <a:rPr b="0" i="0" lang="en" sz="1400" u="none" cap="none" strike="noStrike">
                <a:solidFill>
                  <a:srgbClr val="09507C"/>
                </a:solidFill>
                <a:latin typeface="Proxima Nova"/>
                <a:ea typeface="Proxima Nova"/>
                <a:cs typeface="Proxima Nova"/>
                <a:sym typeface="Proxima Nova"/>
              </a:rPr>
              <a:t> (source) attribute in the image tag and the </a:t>
            </a:r>
            <a:r>
              <a:rPr b="0" i="0" lang="en" sz="1400" u="none" cap="none" strike="noStrike">
                <a:solidFill>
                  <a:srgbClr val="E9842E"/>
                </a:solidFill>
                <a:latin typeface="Proxima Nova"/>
                <a:ea typeface="Proxima Nova"/>
                <a:cs typeface="Proxima Nova"/>
                <a:sym typeface="Proxima Nova"/>
              </a:rPr>
              <a:t>href</a:t>
            </a:r>
            <a:r>
              <a:rPr b="0" i="0" lang="en" sz="1400" u="none" cap="none" strike="noStrike">
                <a:solidFill>
                  <a:srgbClr val="09507C"/>
                </a:solidFill>
                <a:latin typeface="Proxima Nova"/>
                <a:ea typeface="Proxima Nova"/>
                <a:cs typeface="Proxima Nova"/>
                <a:sym typeface="Proxima Nova"/>
              </a:rPr>
              <a:t> (hyperlink reference) attribute in the anchor tag, followed by an </a:t>
            </a:r>
            <a:r>
              <a:rPr b="0" i="0" lang="en" sz="1400" u="none" cap="none" strike="noStrike">
                <a:solidFill>
                  <a:srgbClr val="E9842E"/>
                </a:solidFill>
                <a:latin typeface="Proxima Nova"/>
                <a:ea typeface="Proxima Nova"/>
                <a:cs typeface="Proxima Nova"/>
                <a:sym typeface="Proxima Nova"/>
              </a:rPr>
              <a:t>=</a:t>
            </a:r>
            <a:r>
              <a:rPr b="0" i="0" lang="en" sz="1400" u="none" cap="none" strike="noStrike">
                <a:solidFill>
                  <a:srgbClr val="09507C"/>
                </a:solidFill>
                <a:latin typeface="Proxima Nova"/>
                <a:ea typeface="Proxima Nova"/>
                <a:cs typeface="Proxima Nova"/>
                <a:sym typeface="Proxima Nova"/>
              </a:rPr>
              <a:t> sign and </a:t>
            </a:r>
            <a:r>
              <a:rPr b="0" i="0" lang="en" sz="1400" u="none" cap="none" strike="noStrike">
                <a:solidFill>
                  <a:srgbClr val="E9842E"/>
                </a:solidFill>
                <a:latin typeface="Proxima Nova"/>
                <a:ea typeface="Proxima Nova"/>
                <a:cs typeface="Proxima Nova"/>
                <a:sym typeface="Proxima Nova"/>
              </a:rPr>
              <a:t>“text”</a:t>
            </a:r>
            <a:r>
              <a:rPr b="0" i="0" lang="en" sz="1400" u="none" cap="none" strike="noStrike">
                <a:solidFill>
                  <a:srgbClr val="09507C"/>
                </a:solidFill>
                <a:latin typeface="Proxima Nova"/>
                <a:ea typeface="Proxima Nova"/>
                <a:cs typeface="Proxima Nova"/>
                <a:sym typeface="Proxima Nova"/>
              </a:rPr>
              <a:t> wrapped in quotation marks.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600"/>
              </a:spcBef>
              <a:spcAft>
                <a:spcPts val="160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This is how attributes are typically used. The attribute name is considered the </a:t>
            </a:r>
            <a:r>
              <a:rPr b="0" i="0" lang="en" sz="1400" u="none" cap="none" strike="noStrike">
                <a:solidFill>
                  <a:srgbClr val="E9842E"/>
                </a:solidFill>
                <a:latin typeface="Proxima Nova"/>
                <a:ea typeface="Proxima Nova"/>
                <a:cs typeface="Proxima Nova"/>
                <a:sym typeface="Proxima Nova"/>
              </a:rPr>
              <a:t>name</a:t>
            </a:r>
            <a:r>
              <a:rPr b="0" i="0" lang="en" sz="1400" u="none" cap="none" strike="noStrike">
                <a:solidFill>
                  <a:srgbClr val="09507C"/>
                </a:solidFill>
                <a:latin typeface="Proxima Nova"/>
                <a:ea typeface="Proxima Nova"/>
                <a:cs typeface="Proxima Nova"/>
                <a:sym typeface="Proxima Nova"/>
              </a:rPr>
              <a:t> of an attribute, and the information provided is considered the </a:t>
            </a:r>
            <a:r>
              <a:rPr b="0" i="0" lang="en" sz="1400" u="none" cap="none" strike="noStrike">
                <a:solidFill>
                  <a:srgbClr val="E9842E"/>
                </a:solidFill>
                <a:latin typeface="Proxima Nova"/>
                <a:ea typeface="Proxima Nova"/>
                <a:cs typeface="Proxima Nova"/>
                <a:sym typeface="Proxima Nova"/>
              </a:rPr>
              <a:t>value</a:t>
            </a:r>
            <a:r>
              <a:rPr b="0" i="0" lang="en" sz="1400" u="none" cap="none" strike="noStrike">
                <a:solidFill>
                  <a:srgbClr val="09507C"/>
                </a:solidFill>
                <a:latin typeface="Proxima Nova"/>
                <a:ea typeface="Proxima Nova"/>
                <a:cs typeface="Proxima Nova"/>
                <a:sym typeface="Proxima Nova"/>
              </a:rPr>
              <a:t>. Together we call these </a:t>
            </a:r>
            <a:r>
              <a:rPr b="0" i="0" lang="en" sz="1400" u="none" cap="none" strike="noStrike">
                <a:solidFill>
                  <a:srgbClr val="E9842E"/>
                </a:solidFill>
                <a:latin typeface="Proxima Nova"/>
                <a:ea typeface="Proxima Nova"/>
                <a:cs typeface="Proxima Nova"/>
                <a:sym typeface="Proxima Nova"/>
              </a:rPr>
              <a:t>name</a:t>
            </a:r>
            <a:r>
              <a:rPr b="0" i="0" lang="en" sz="1400" u="none" cap="none" strike="noStrike">
                <a:solidFill>
                  <a:srgbClr val="09507C"/>
                </a:solidFill>
                <a:latin typeface="Proxima Nova"/>
                <a:ea typeface="Proxima Nova"/>
                <a:cs typeface="Proxima Nova"/>
                <a:sym typeface="Proxima Nova"/>
              </a:rPr>
              <a:t>/</a:t>
            </a:r>
            <a:r>
              <a:rPr b="0" i="0" lang="en" sz="1400" u="none" cap="none" strike="noStrike">
                <a:solidFill>
                  <a:srgbClr val="E9842E"/>
                </a:solidFill>
                <a:latin typeface="Proxima Nova"/>
                <a:ea typeface="Proxima Nova"/>
                <a:cs typeface="Proxima Nova"/>
                <a:sym typeface="Proxima Nova"/>
              </a:rPr>
              <a:t>value</a:t>
            </a:r>
            <a:r>
              <a:rPr b="0" i="0" lang="en" sz="1400" u="none" cap="none" strike="noStrike">
                <a:solidFill>
                  <a:srgbClr val="09507C"/>
                </a:solidFill>
                <a:latin typeface="Proxima Nova"/>
                <a:ea typeface="Proxima Nova"/>
                <a:cs typeface="Proxima Nova"/>
                <a:sym typeface="Proxima Nova"/>
              </a:rPr>
              <a:t> pairs.</a:t>
            </a:r>
            <a:endParaRPr b="0" i="0" sz="1400" u="none" cap="none" strike="noStrike">
              <a:solidFill>
                <a:srgbClr val="000000"/>
              </a:solidFill>
              <a:latin typeface="Proxima Nova"/>
              <a:ea typeface="Proxima Nova"/>
              <a:cs typeface="Proxima Nova"/>
              <a:sym typeface="Proxima Nova"/>
            </a:endParaRPr>
          </a:p>
        </p:txBody>
      </p:sp>
      <p:sp>
        <p:nvSpPr>
          <p:cNvPr id="107" name="Google Shape;107;p19"/>
          <p:cNvSpPr txBox="1"/>
          <p:nvPr/>
        </p:nvSpPr>
        <p:spPr>
          <a:xfrm>
            <a:off x="6489200" y="1384125"/>
            <a:ext cx="2540400" cy="326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Attribute Examples</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600"/>
              </a:spcBef>
              <a:spcAft>
                <a:spcPts val="0"/>
              </a:spcAft>
              <a:buClr>
                <a:srgbClr val="000000"/>
              </a:buClr>
              <a:buSzPts val="1400"/>
              <a:buFont typeface="Arial"/>
              <a:buNone/>
            </a:pPr>
            <a:r>
              <a:rPr b="0" i="0" lang="en" sz="1400" u="none" cap="none" strike="noStrike">
                <a:solidFill>
                  <a:srgbClr val="E9842E"/>
                </a:solidFill>
                <a:latin typeface="Proxima Nova"/>
                <a:ea typeface="Proxima Nova"/>
                <a:cs typeface="Proxima Nova"/>
                <a:sym typeface="Proxima Nova"/>
              </a:rPr>
              <a:t>src</a:t>
            </a:r>
            <a:r>
              <a:rPr b="0" i="0" lang="en" sz="1400" u="none" cap="none" strike="noStrike">
                <a:solidFill>
                  <a:srgbClr val="09507C"/>
                </a:solidFill>
                <a:latin typeface="Proxima Nova"/>
                <a:ea typeface="Proxima Nova"/>
                <a:cs typeface="Proxima Nova"/>
                <a:sym typeface="Proxima Nova"/>
              </a:rPr>
              <a:t> - provides URL for an image</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600"/>
              </a:spcBef>
              <a:spcAft>
                <a:spcPts val="0"/>
              </a:spcAft>
              <a:buClr>
                <a:srgbClr val="000000"/>
              </a:buClr>
              <a:buSzPts val="1400"/>
              <a:buFont typeface="Arial"/>
              <a:buNone/>
            </a:pPr>
            <a:r>
              <a:rPr b="0" i="0" lang="en" sz="1400" u="none" cap="none" strike="noStrike">
                <a:solidFill>
                  <a:srgbClr val="E9842E"/>
                </a:solidFill>
                <a:latin typeface="Proxima Nova"/>
                <a:ea typeface="Proxima Nova"/>
                <a:cs typeface="Proxima Nova"/>
                <a:sym typeface="Proxima Nova"/>
              </a:rPr>
              <a:t>href</a:t>
            </a:r>
            <a:r>
              <a:rPr b="0" i="0" lang="en" sz="1400" u="none" cap="none" strike="noStrike">
                <a:solidFill>
                  <a:srgbClr val="09507C"/>
                </a:solidFill>
                <a:latin typeface="Proxima Nova"/>
                <a:ea typeface="Proxima Nova"/>
                <a:cs typeface="Proxima Nova"/>
                <a:sym typeface="Proxima Nova"/>
              </a:rPr>
              <a:t> - provides the URL for a link</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600"/>
              </a:spcBef>
              <a:spcAft>
                <a:spcPts val="0"/>
              </a:spcAft>
              <a:buClr>
                <a:srgbClr val="000000"/>
              </a:buClr>
              <a:buSzPts val="1400"/>
              <a:buFont typeface="Arial"/>
              <a:buNone/>
            </a:pPr>
            <a:r>
              <a:rPr b="0" i="0" lang="en" sz="1400" u="none" cap="none" strike="noStrike">
                <a:solidFill>
                  <a:srgbClr val="E9842E"/>
                </a:solidFill>
                <a:latin typeface="Proxima Nova"/>
                <a:ea typeface="Proxima Nova"/>
                <a:cs typeface="Proxima Nova"/>
                <a:sym typeface="Proxima Nova"/>
              </a:rPr>
              <a:t>id</a:t>
            </a:r>
            <a:r>
              <a:rPr b="0" i="0" lang="en" sz="1400" u="none" cap="none" strike="noStrike">
                <a:solidFill>
                  <a:srgbClr val="09507C"/>
                </a:solidFill>
                <a:latin typeface="Proxima Nova"/>
                <a:ea typeface="Proxima Nova"/>
                <a:cs typeface="Proxima Nova"/>
                <a:sym typeface="Proxima Nova"/>
              </a:rPr>
              <a:t> - provides a unique id for an element</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600"/>
              </a:spcBef>
              <a:spcAft>
                <a:spcPts val="1600"/>
              </a:spcAft>
              <a:buClr>
                <a:srgbClr val="000000"/>
              </a:buClr>
              <a:buSzPts val="1400"/>
              <a:buFont typeface="Arial"/>
              <a:buNone/>
            </a:pPr>
            <a:r>
              <a:rPr b="0" i="0" lang="en" sz="1400" u="none" cap="none" strike="noStrike">
                <a:solidFill>
                  <a:srgbClr val="E9842E"/>
                </a:solidFill>
                <a:latin typeface="Proxima Nova"/>
                <a:ea typeface="Proxima Nova"/>
                <a:cs typeface="Proxima Nova"/>
                <a:sym typeface="Proxima Nova"/>
              </a:rPr>
              <a:t>class</a:t>
            </a:r>
            <a:r>
              <a:rPr b="0" i="0" lang="en" sz="1400" u="none" cap="none" strike="noStrike">
                <a:solidFill>
                  <a:srgbClr val="09507C"/>
                </a:solidFill>
                <a:latin typeface="Proxima Nova"/>
                <a:ea typeface="Proxima Nova"/>
                <a:cs typeface="Proxima Nova"/>
                <a:sym typeface="Proxima Nova"/>
              </a:rPr>
              <a:t> - provides a name to reference multiple elements</a:t>
            </a:r>
            <a:endParaRPr b="0" i="0" sz="1400" u="none" cap="none" strike="noStrike">
              <a:solidFill>
                <a:srgbClr val="09507C"/>
              </a:solidFill>
              <a:latin typeface="Proxima Nova"/>
              <a:ea typeface="Proxima Nova"/>
              <a:cs typeface="Proxima Nova"/>
              <a:sym typeface="Proxima Nova"/>
            </a:endParaRPr>
          </a:p>
        </p:txBody>
      </p:sp>
      <p:sp>
        <p:nvSpPr>
          <p:cNvPr id="108" name="Google Shape;108;p19"/>
          <p:cNvSpPr txBox="1"/>
          <p:nvPr/>
        </p:nvSpPr>
        <p:spPr>
          <a:xfrm>
            <a:off x="509000" y="4149800"/>
            <a:ext cx="5752500" cy="58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1"/>
              </a:buClr>
              <a:buSzPts val="1100"/>
              <a:buFont typeface="Arial"/>
              <a:buNone/>
            </a:pPr>
            <a:r>
              <a:rPr b="0" i="0" lang="en" sz="1400" u="none" cap="none" strike="noStrike">
                <a:solidFill>
                  <a:srgbClr val="0079C0"/>
                </a:solidFill>
                <a:latin typeface="Proxima Nova"/>
                <a:ea typeface="Proxima Nova"/>
                <a:cs typeface="Proxima Nova"/>
                <a:sym typeface="Proxima Nova"/>
              </a:rPr>
              <a:t>For more information and examples on attributes </a:t>
            </a:r>
            <a:r>
              <a:rPr b="0" i="0" lang="en" sz="1100" u="sng" cap="none" strike="noStrike">
                <a:solidFill>
                  <a:schemeClr val="hlink"/>
                </a:solidFill>
                <a:latin typeface="Arial"/>
                <a:ea typeface="Arial"/>
                <a:cs typeface="Arial"/>
                <a:sym typeface="Arial"/>
                <a:hlinkClick r:id="rId3"/>
              </a:rPr>
              <a:t>click here</a:t>
            </a:r>
            <a:endParaRPr b="0" i="0" sz="1400" u="none" cap="none" strike="noStrike">
              <a:solidFill>
                <a:srgbClr val="0079C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14" name="Google Shape;114;p20"/>
          <p:cNvSpPr/>
          <p:nvPr/>
        </p:nvSpPr>
        <p:spPr>
          <a:xfrm>
            <a:off x="152400" y="4980617"/>
            <a:ext cx="8839244" cy="38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ph type="title"/>
          </p:nvPr>
        </p:nvSpPr>
        <p:spPr>
          <a:xfrm>
            <a:off x="311709" y="697361"/>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HTML Boilerplate</a:t>
            </a:r>
            <a:endParaRPr b="0">
              <a:latin typeface="Proxima Nova Semibold"/>
              <a:ea typeface="Proxima Nova Semibold"/>
              <a:cs typeface="Proxima Nova Semibold"/>
              <a:sym typeface="Proxima Nova Semibold"/>
            </a:endParaRPr>
          </a:p>
        </p:txBody>
      </p:sp>
      <p:sp>
        <p:nvSpPr>
          <p:cNvPr id="116" name="Google Shape;116;p20"/>
          <p:cNvSpPr txBox="1"/>
          <p:nvPr/>
        </p:nvSpPr>
        <p:spPr>
          <a:xfrm>
            <a:off x="311700" y="1090975"/>
            <a:ext cx="8173500" cy="589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400"/>
              <a:buFont typeface="Arial"/>
              <a:buNone/>
            </a:pPr>
            <a:r>
              <a:rPr b="0" i="0" lang="en" sz="1400" u="none" cap="none" strike="noStrike">
                <a:solidFill>
                  <a:srgbClr val="09507C"/>
                </a:solidFill>
                <a:highlight>
                  <a:srgbClr val="FEC14F"/>
                </a:highlight>
                <a:latin typeface="Proxima Nova"/>
                <a:ea typeface="Proxima Nova"/>
                <a:cs typeface="Proxima Nova"/>
                <a:sym typeface="Proxima Nova"/>
              </a:rPr>
              <a:t>When creating an HTML file you need a set of default elements to start off. You will not be able to just start off with a header tag or a div tag etc.</a:t>
            </a:r>
            <a:endParaRPr b="0" i="0" sz="1400" u="none" cap="none" strike="noStrike">
              <a:solidFill>
                <a:srgbClr val="000000"/>
              </a:solidFill>
              <a:highlight>
                <a:srgbClr val="FEC14F"/>
              </a:highlight>
              <a:latin typeface="Arial"/>
              <a:ea typeface="Arial"/>
              <a:cs typeface="Arial"/>
              <a:sym typeface="Arial"/>
            </a:endParaRPr>
          </a:p>
        </p:txBody>
      </p:sp>
      <p:sp>
        <p:nvSpPr>
          <p:cNvPr id="117" name="Google Shape;117;p20"/>
          <p:cNvSpPr txBox="1"/>
          <p:nvPr/>
        </p:nvSpPr>
        <p:spPr>
          <a:xfrm>
            <a:off x="311700" y="1680475"/>
            <a:ext cx="8173500" cy="32469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9507C"/>
              </a:buClr>
              <a:buSzPts val="1200"/>
              <a:buFont typeface="Proxima Nova"/>
              <a:buAutoNum type="arabicPeriod"/>
            </a:pPr>
            <a:r>
              <a:rPr b="0" i="0" lang="en" sz="1200" u="none" cap="none" strike="noStrike">
                <a:solidFill>
                  <a:srgbClr val="09507C"/>
                </a:solidFill>
                <a:latin typeface="Proxima Nova"/>
                <a:ea typeface="Proxima Nova"/>
                <a:cs typeface="Proxima Nova"/>
                <a:sym typeface="Proxima Nova"/>
              </a:rPr>
              <a:t>First we have to tell our file that it will contain HTML. We do this by creating the following tag at the very top of the document: </a:t>
            </a:r>
            <a:r>
              <a:rPr b="0" i="0" lang="en" sz="1200" u="none" cap="none" strike="noStrike">
                <a:solidFill>
                  <a:srgbClr val="E9842E"/>
                </a:solidFill>
                <a:latin typeface="Proxima Nova"/>
                <a:ea typeface="Proxima Nova"/>
                <a:cs typeface="Proxima Nova"/>
                <a:sym typeface="Proxima Nova"/>
              </a:rPr>
              <a:t>&lt;!DOCTYPE html&gt;</a:t>
            </a:r>
            <a:r>
              <a:rPr b="0" i="0" lang="en" sz="1200" u="none" cap="none" strike="noStrike">
                <a:solidFill>
                  <a:srgbClr val="09507C"/>
                </a:solidFill>
                <a:latin typeface="Proxima Nova"/>
                <a:ea typeface="Proxima Nova"/>
                <a:cs typeface="Proxima Nova"/>
                <a:sym typeface="Proxima Nova"/>
              </a:rPr>
              <a:t> </a:t>
            </a:r>
            <a:endParaRPr b="0" i="0" sz="12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200"/>
              <a:buFont typeface="Arial"/>
              <a:buNone/>
            </a:pPr>
            <a:r>
              <a:rPr b="1" i="0" lang="en" sz="1200" u="none" cap="none" strike="noStrike">
                <a:solidFill>
                  <a:srgbClr val="09507C"/>
                </a:solidFill>
                <a:latin typeface="Proxima Nova"/>
                <a:ea typeface="Proxima Nova"/>
                <a:cs typeface="Proxima Nova"/>
                <a:sym typeface="Proxima Nova"/>
              </a:rPr>
              <a:t>Note:</a:t>
            </a:r>
            <a:r>
              <a:rPr b="0" i="0" lang="en" sz="1200" u="none" cap="none" strike="noStrike">
                <a:solidFill>
                  <a:srgbClr val="09507C"/>
                </a:solidFill>
                <a:latin typeface="Proxima Nova"/>
                <a:ea typeface="Proxima Nova"/>
                <a:cs typeface="Proxima Nova"/>
                <a:sym typeface="Proxima Nova"/>
              </a:rPr>
              <a:t> There is no closing tag. This is all you need at the top of your document.</a:t>
            </a:r>
            <a:endParaRPr b="0" i="0" sz="1200" u="none" cap="none" strike="noStrike">
              <a:solidFill>
                <a:srgbClr val="09507C"/>
              </a:solidFill>
              <a:latin typeface="Proxima Nova"/>
              <a:ea typeface="Proxima Nova"/>
              <a:cs typeface="Proxima Nova"/>
              <a:sym typeface="Proxima Nova"/>
            </a:endParaRPr>
          </a:p>
          <a:p>
            <a:pPr indent="-304800" lvl="0" marL="457200" marR="0" rtl="0" algn="l">
              <a:lnSpc>
                <a:spcPct val="115000"/>
              </a:lnSpc>
              <a:spcBef>
                <a:spcPts val="1000"/>
              </a:spcBef>
              <a:spcAft>
                <a:spcPts val="0"/>
              </a:spcAft>
              <a:buClr>
                <a:srgbClr val="09507C"/>
              </a:buClr>
              <a:buSzPts val="1200"/>
              <a:buFont typeface="Proxima Nova"/>
              <a:buAutoNum type="arabicPeriod"/>
            </a:pPr>
            <a:r>
              <a:rPr b="0" i="0" lang="en" sz="1200" u="none" cap="none" strike="noStrike">
                <a:solidFill>
                  <a:srgbClr val="09507C"/>
                </a:solidFill>
                <a:latin typeface="Proxima Nova"/>
                <a:ea typeface="Proxima Nova"/>
                <a:cs typeface="Proxima Nova"/>
                <a:sym typeface="Proxima Nova"/>
              </a:rPr>
              <a:t>Next we will need a pair of </a:t>
            </a:r>
            <a:r>
              <a:rPr b="0" i="0" lang="en" sz="1200" u="none" cap="none" strike="noStrike">
                <a:solidFill>
                  <a:srgbClr val="E9842E"/>
                </a:solidFill>
                <a:latin typeface="Proxima Nova"/>
                <a:ea typeface="Proxima Nova"/>
                <a:cs typeface="Proxima Nova"/>
                <a:sym typeface="Proxima Nova"/>
              </a:rPr>
              <a:t>html</a:t>
            </a:r>
            <a:r>
              <a:rPr b="0" i="0" lang="en" sz="1200" u="none" cap="none" strike="noStrike">
                <a:solidFill>
                  <a:srgbClr val="09507C"/>
                </a:solidFill>
                <a:latin typeface="Proxima Nova"/>
                <a:ea typeface="Proxima Nova"/>
                <a:cs typeface="Proxima Nova"/>
                <a:sym typeface="Proxima Nova"/>
              </a:rPr>
              <a:t> tags: </a:t>
            </a:r>
            <a:r>
              <a:rPr b="0" i="0" lang="en" sz="1200" u="none" cap="none" strike="noStrike">
                <a:solidFill>
                  <a:srgbClr val="E9842E"/>
                </a:solidFill>
                <a:latin typeface="Proxima Nova"/>
                <a:ea typeface="Proxima Nova"/>
                <a:cs typeface="Proxima Nova"/>
                <a:sym typeface="Proxima Nova"/>
              </a:rPr>
              <a:t>&lt;html&gt;&lt;/html&gt;</a:t>
            </a:r>
            <a:r>
              <a:rPr b="0" i="0" lang="en" sz="1200" u="none" cap="none" strike="noStrike">
                <a:solidFill>
                  <a:srgbClr val="09507C"/>
                </a:solidFill>
                <a:latin typeface="Proxima Nova"/>
                <a:ea typeface="Proxima Nova"/>
                <a:cs typeface="Proxima Nova"/>
                <a:sym typeface="Proxima Nova"/>
              </a:rPr>
              <a:t> </a:t>
            </a:r>
            <a:endParaRPr b="0" i="0" sz="12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200"/>
              <a:buFont typeface="Arial"/>
              <a:buNone/>
            </a:pPr>
            <a:r>
              <a:rPr b="1" i="0" lang="en" sz="1200" u="none" cap="none" strike="noStrike">
                <a:solidFill>
                  <a:srgbClr val="09507C"/>
                </a:solidFill>
                <a:latin typeface="Proxima Nova"/>
                <a:ea typeface="Proxima Nova"/>
                <a:cs typeface="Proxima Nova"/>
                <a:sym typeface="Proxima Nova"/>
              </a:rPr>
              <a:t>IMPORTANT:</a:t>
            </a:r>
            <a:r>
              <a:rPr b="0" i="0" lang="en" sz="1200" u="none" cap="none" strike="noStrike">
                <a:solidFill>
                  <a:srgbClr val="09507C"/>
                </a:solidFill>
                <a:latin typeface="Proxima Nova"/>
                <a:ea typeface="Proxima Nova"/>
                <a:cs typeface="Proxima Nova"/>
                <a:sym typeface="Proxima Nova"/>
              </a:rPr>
              <a:t> You need to write </a:t>
            </a:r>
            <a:r>
              <a:rPr b="1" i="0" lang="en" sz="1200" u="none" cap="none" strike="noStrike">
                <a:solidFill>
                  <a:srgbClr val="09507C"/>
                </a:solidFill>
                <a:latin typeface="Proxima Nova"/>
                <a:ea typeface="Proxima Nova"/>
                <a:cs typeface="Proxima Nova"/>
                <a:sym typeface="Proxima Nova"/>
              </a:rPr>
              <a:t>ALL</a:t>
            </a:r>
            <a:r>
              <a:rPr b="0" i="0" lang="en" sz="1200" u="none" cap="none" strike="noStrike">
                <a:solidFill>
                  <a:srgbClr val="09507C"/>
                </a:solidFill>
                <a:latin typeface="Proxima Nova"/>
                <a:ea typeface="Proxima Nova"/>
                <a:cs typeface="Proxima Nova"/>
                <a:sym typeface="Proxima Nova"/>
              </a:rPr>
              <a:t> of your html code in between these </a:t>
            </a:r>
            <a:r>
              <a:rPr b="0" i="0" lang="en" sz="1200" u="none" cap="none" strike="noStrike">
                <a:solidFill>
                  <a:srgbClr val="E9842E"/>
                </a:solidFill>
                <a:latin typeface="Proxima Nova"/>
                <a:ea typeface="Proxima Nova"/>
                <a:cs typeface="Proxima Nova"/>
                <a:sym typeface="Proxima Nova"/>
              </a:rPr>
              <a:t>html</a:t>
            </a:r>
            <a:r>
              <a:rPr b="0" i="0" lang="en" sz="1200" u="none" cap="none" strike="noStrike">
                <a:solidFill>
                  <a:srgbClr val="09507C"/>
                </a:solidFill>
                <a:latin typeface="Proxima Nova"/>
                <a:ea typeface="Proxima Nova"/>
                <a:cs typeface="Proxima Nova"/>
                <a:sym typeface="Proxima Nova"/>
              </a:rPr>
              <a:t> tags. </a:t>
            </a:r>
            <a:endParaRPr b="0" i="0" sz="1200" u="none" cap="none" strike="noStrike">
              <a:solidFill>
                <a:srgbClr val="09507C"/>
              </a:solidFill>
              <a:latin typeface="Proxima Nova"/>
              <a:ea typeface="Proxima Nova"/>
              <a:cs typeface="Proxima Nova"/>
              <a:sym typeface="Proxima Nova"/>
            </a:endParaRPr>
          </a:p>
          <a:p>
            <a:pPr indent="-304800" lvl="0" marL="457200" marR="0" rtl="0" algn="l">
              <a:lnSpc>
                <a:spcPct val="115000"/>
              </a:lnSpc>
              <a:spcBef>
                <a:spcPts val="1000"/>
              </a:spcBef>
              <a:spcAft>
                <a:spcPts val="0"/>
              </a:spcAft>
              <a:buClr>
                <a:srgbClr val="09507C"/>
              </a:buClr>
              <a:buSzPts val="1200"/>
              <a:buFont typeface="Proxima Nova"/>
              <a:buAutoNum type="arabicPeriod"/>
            </a:pPr>
            <a:r>
              <a:rPr b="0" i="0" lang="en" sz="1200" u="none" cap="none" strike="noStrike">
                <a:solidFill>
                  <a:srgbClr val="09507C"/>
                </a:solidFill>
                <a:latin typeface="Proxima Nova"/>
                <a:ea typeface="Proxima Nova"/>
                <a:cs typeface="Proxima Nova"/>
                <a:sym typeface="Proxima Nova"/>
              </a:rPr>
              <a:t>Inside of your </a:t>
            </a:r>
            <a:r>
              <a:rPr b="0" i="0" lang="en" sz="1200" u="none" cap="none" strike="noStrike">
                <a:solidFill>
                  <a:srgbClr val="E9842E"/>
                </a:solidFill>
                <a:latin typeface="Proxima Nova"/>
                <a:ea typeface="Proxima Nova"/>
                <a:cs typeface="Proxima Nova"/>
                <a:sym typeface="Proxima Nova"/>
              </a:rPr>
              <a:t>html</a:t>
            </a:r>
            <a:r>
              <a:rPr b="0" i="0" lang="en" sz="1200" u="none" cap="none" strike="noStrike">
                <a:solidFill>
                  <a:srgbClr val="09507C"/>
                </a:solidFill>
                <a:latin typeface="Proxima Nova"/>
                <a:ea typeface="Proxima Nova"/>
                <a:cs typeface="Proxima Nova"/>
                <a:sym typeface="Proxima Nova"/>
              </a:rPr>
              <a:t> tags you will need </a:t>
            </a:r>
            <a:r>
              <a:rPr b="0" i="0" lang="en" sz="1200" u="none" cap="none" strike="noStrike">
                <a:solidFill>
                  <a:srgbClr val="E9842E"/>
                </a:solidFill>
                <a:latin typeface="Proxima Nova"/>
                <a:ea typeface="Proxima Nova"/>
                <a:cs typeface="Proxima Nova"/>
                <a:sym typeface="Proxima Nova"/>
              </a:rPr>
              <a:t>head</a:t>
            </a:r>
            <a:r>
              <a:rPr b="0" i="0" lang="en" sz="1200" u="none" cap="none" strike="noStrike">
                <a:solidFill>
                  <a:srgbClr val="09507C"/>
                </a:solidFill>
                <a:latin typeface="Proxima Nova"/>
                <a:ea typeface="Proxima Nova"/>
                <a:cs typeface="Proxima Nova"/>
                <a:sym typeface="Proxima Nova"/>
              </a:rPr>
              <a:t> tags: </a:t>
            </a:r>
            <a:r>
              <a:rPr b="0" i="0" lang="en" sz="1200" u="none" cap="none" strike="noStrike">
                <a:solidFill>
                  <a:srgbClr val="E9842E"/>
                </a:solidFill>
                <a:latin typeface="Proxima Nova"/>
                <a:ea typeface="Proxima Nova"/>
                <a:cs typeface="Proxima Nova"/>
                <a:sym typeface="Proxima Nova"/>
              </a:rPr>
              <a:t>&lt;head&gt;&lt;/head&gt;</a:t>
            </a:r>
            <a:endParaRPr b="0" i="0" sz="1200" u="none" cap="none" strike="noStrike">
              <a:solidFill>
                <a:srgbClr val="E9842E"/>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a:ea typeface="Proxima Nova"/>
                <a:cs typeface="Proxima Nova"/>
                <a:sym typeface="Proxima Nova"/>
              </a:rPr>
              <a:t>Not to be confused with header tags. This is where you add your </a:t>
            </a:r>
            <a:r>
              <a:rPr b="0" i="0" lang="en" sz="1200" u="none" cap="none" strike="noStrike">
                <a:solidFill>
                  <a:srgbClr val="E9842E"/>
                </a:solidFill>
                <a:latin typeface="Proxima Nova"/>
                <a:ea typeface="Proxima Nova"/>
                <a:cs typeface="Proxima Nova"/>
                <a:sym typeface="Proxima Nova"/>
              </a:rPr>
              <a:t>title</a:t>
            </a:r>
            <a:r>
              <a:rPr b="0" i="0" lang="en" sz="1200" u="none" cap="none" strike="noStrike">
                <a:solidFill>
                  <a:srgbClr val="09507C"/>
                </a:solidFill>
                <a:latin typeface="Proxima Nova"/>
                <a:ea typeface="Proxima Nova"/>
                <a:cs typeface="Proxima Nova"/>
                <a:sym typeface="Proxima Nova"/>
              </a:rPr>
              <a:t> tags: </a:t>
            </a:r>
            <a:r>
              <a:rPr b="0" i="0" lang="en" sz="1200" u="none" cap="none" strike="noStrike">
                <a:solidFill>
                  <a:srgbClr val="E9842E"/>
                </a:solidFill>
                <a:latin typeface="Proxima Nova"/>
                <a:ea typeface="Proxima Nova"/>
                <a:cs typeface="Proxima Nova"/>
                <a:sym typeface="Proxima Nova"/>
              </a:rPr>
              <a:t>&lt;title&gt;&lt;/title&gt;</a:t>
            </a:r>
            <a:r>
              <a:rPr b="0" i="0" lang="en" sz="1200" u="none" cap="none" strike="noStrike">
                <a:solidFill>
                  <a:srgbClr val="09507C"/>
                </a:solidFill>
                <a:latin typeface="Proxima Nova"/>
                <a:ea typeface="Proxima Nova"/>
                <a:cs typeface="Proxima Nova"/>
                <a:sym typeface="Proxima Nova"/>
              </a:rPr>
              <a:t> for the title of your site as well as where you’ll be linking stylesheets and scripts (More on these later).</a:t>
            </a:r>
            <a:endParaRPr b="0" i="0" sz="1200" u="none" cap="none" strike="noStrike">
              <a:solidFill>
                <a:srgbClr val="09507C"/>
              </a:solidFill>
              <a:latin typeface="Proxima Nova"/>
              <a:ea typeface="Proxima Nova"/>
              <a:cs typeface="Proxima Nova"/>
              <a:sym typeface="Proxima Nova"/>
            </a:endParaRPr>
          </a:p>
          <a:p>
            <a:pPr indent="-304800" lvl="0" marL="457200" marR="0" rtl="0" algn="l">
              <a:lnSpc>
                <a:spcPct val="115000"/>
              </a:lnSpc>
              <a:spcBef>
                <a:spcPts val="1000"/>
              </a:spcBef>
              <a:spcAft>
                <a:spcPts val="0"/>
              </a:spcAft>
              <a:buClr>
                <a:srgbClr val="09507C"/>
              </a:buClr>
              <a:buSzPts val="1200"/>
              <a:buFont typeface="Proxima Nova"/>
              <a:buAutoNum type="arabicPeriod"/>
            </a:pPr>
            <a:r>
              <a:rPr b="0" i="0" lang="en" sz="1200" u="none" cap="none" strike="noStrike">
                <a:solidFill>
                  <a:srgbClr val="09507C"/>
                </a:solidFill>
                <a:latin typeface="Proxima Nova"/>
                <a:ea typeface="Proxima Nova"/>
                <a:cs typeface="Proxima Nova"/>
                <a:sym typeface="Proxima Nova"/>
              </a:rPr>
              <a:t>And finally you have your </a:t>
            </a:r>
            <a:r>
              <a:rPr b="0" i="0" lang="en" sz="1200" u="none" cap="none" strike="noStrike">
                <a:solidFill>
                  <a:srgbClr val="E9842E"/>
                </a:solidFill>
                <a:latin typeface="Proxima Nova"/>
                <a:ea typeface="Proxima Nova"/>
                <a:cs typeface="Proxima Nova"/>
                <a:sym typeface="Proxima Nova"/>
              </a:rPr>
              <a:t>body</a:t>
            </a:r>
            <a:r>
              <a:rPr b="0" i="0" lang="en" sz="1200" u="none" cap="none" strike="noStrike">
                <a:solidFill>
                  <a:srgbClr val="09507C"/>
                </a:solidFill>
                <a:latin typeface="Proxima Nova"/>
                <a:ea typeface="Proxima Nova"/>
                <a:cs typeface="Proxima Nova"/>
                <a:sym typeface="Proxima Nova"/>
              </a:rPr>
              <a:t> tags: </a:t>
            </a:r>
            <a:r>
              <a:rPr b="0" i="0" lang="en" sz="1200" u="none" cap="none" strike="noStrike">
                <a:solidFill>
                  <a:srgbClr val="E9842E"/>
                </a:solidFill>
                <a:latin typeface="Proxima Nova"/>
                <a:ea typeface="Proxima Nova"/>
                <a:cs typeface="Proxima Nova"/>
                <a:sym typeface="Proxima Nova"/>
              </a:rPr>
              <a:t>&lt;body&gt;&lt;/body&gt;</a:t>
            </a:r>
            <a:endParaRPr b="0" i="0" sz="1200" u="none" cap="none" strike="noStrike">
              <a:solidFill>
                <a:srgbClr val="E9842E"/>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a:ea typeface="Proxima Nova"/>
                <a:cs typeface="Proxima Nova"/>
                <a:sym typeface="Proxima Nova"/>
              </a:rPr>
              <a:t>This is where the main content of your document will live. This is the section that will be visible on the browser and where you will insert all of your html elements.</a:t>
            </a:r>
            <a:endParaRPr b="0" i="0" sz="12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23" name="Google Shape;123;p21"/>
          <p:cNvSpPr txBox="1"/>
          <p:nvPr>
            <p:ph type="title"/>
          </p:nvPr>
        </p:nvSpPr>
        <p:spPr>
          <a:xfrm>
            <a:off x="311709" y="697361"/>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HTML Boilerplate Example</a:t>
            </a:r>
            <a:endParaRPr b="0">
              <a:latin typeface="Proxima Nova Semibold"/>
              <a:ea typeface="Proxima Nova Semibold"/>
              <a:cs typeface="Proxima Nova Semibold"/>
              <a:sym typeface="Proxima Nova Semibold"/>
            </a:endParaRPr>
          </a:p>
        </p:txBody>
      </p:sp>
      <p:sp>
        <p:nvSpPr>
          <p:cNvPr id="124" name="Google Shape;124;p21"/>
          <p:cNvSpPr txBox="1"/>
          <p:nvPr/>
        </p:nvSpPr>
        <p:spPr>
          <a:xfrm>
            <a:off x="311700" y="1438350"/>
            <a:ext cx="4260300" cy="2721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1" i="0" lang="en" sz="1200" u="none" cap="none" strike="noStrike">
                <a:solidFill>
                  <a:srgbClr val="E9842E"/>
                </a:solidFill>
                <a:latin typeface="Courier New"/>
                <a:ea typeface="Courier New"/>
                <a:cs typeface="Courier New"/>
                <a:sym typeface="Courier New"/>
              </a:rPr>
              <a:t>&lt;!DOCTYPE html&gt;</a:t>
            </a:r>
            <a:endParaRPr b="1" i="0" sz="1200" u="none" cap="none" strike="noStrike">
              <a:solidFill>
                <a:srgbClr val="E9842E"/>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i="0" lang="en" sz="1200" u="none" cap="none" strike="noStrike">
                <a:solidFill>
                  <a:srgbClr val="E9842E"/>
                </a:solidFill>
                <a:latin typeface="Courier New"/>
                <a:ea typeface="Courier New"/>
                <a:cs typeface="Courier New"/>
                <a:sym typeface="Courier New"/>
              </a:rPr>
              <a:t>&lt;html&gt;</a:t>
            </a:r>
            <a:endParaRPr b="1" i="0" sz="1200" u="none" cap="none" strike="noStrike">
              <a:solidFill>
                <a:srgbClr val="E9842E"/>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i="0" lang="en" sz="1200" u="none" cap="none" strike="noStrike">
                <a:solidFill>
                  <a:srgbClr val="E9842E"/>
                </a:solidFill>
                <a:latin typeface="Courier New"/>
                <a:ea typeface="Courier New"/>
                <a:cs typeface="Courier New"/>
                <a:sym typeface="Courier New"/>
              </a:rPr>
              <a:t>&lt;head&gt;</a:t>
            </a:r>
            <a:endParaRPr b="1" i="0" sz="1200" u="none" cap="none" strike="noStrike">
              <a:solidFill>
                <a:srgbClr val="E9842E"/>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i="0" lang="en" sz="1200" u="none" cap="none" strike="noStrike">
                <a:solidFill>
                  <a:srgbClr val="E9842E"/>
                </a:solidFill>
                <a:latin typeface="Courier New"/>
                <a:ea typeface="Courier New"/>
                <a:cs typeface="Courier New"/>
                <a:sym typeface="Courier New"/>
              </a:rPr>
              <a:t>   &lt;title&gt;</a:t>
            </a:r>
            <a:r>
              <a:rPr b="1" i="0" lang="en" sz="1200" u="none" cap="none" strike="noStrike">
                <a:solidFill>
                  <a:srgbClr val="09507C"/>
                </a:solidFill>
                <a:latin typeface="Courier New"/>
                <a:ea typeface="Courier New"/>
                <a:cs typeface="Courier New"/>
                <a:sym typeface="Courier New"/>
              </a:rPr>
              <a:t>My Website</a:t>
            </a:r>
            <a:r>
              <a:rPr b="1" i="0" lang="en" sz="1200" u="none" cap="none" strike="noStrike">
                <a:solidFill>
                  <a:srgbClr val="E9842E"/>
                </a:solidFill>
                <a:latin typeface="Courier New"/>
                <a:ea typeface="Courier New"/>
                <a:cs typeface="Courier New"/>
                <a:sym typeface="Courier New"/>
              </a:rPr>
              <a:t>&lt;/title&gt;</a:t>
            </a:r>
            <a:endParaRPr b="1" i="0" sz="1200" u="none" cap="none" strike="noStrike">
              <a:solidFill>
                <a:srgbClr val="E9842E"/>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i="0" lang="en" sz="1200" u="none" cap="none" strike="noStrike">
                <a:solidFill>
                  <a:srgbClr val="E9842E"/>
                </a:solidFill>
                <a:latin typeface="Courier New"/>
                <a:ea typeface="Courier New"/>
                <a:cs typeface="Courier New"/>
                <a:sym typeface="Courier New"/>
              </a:rPr>
              <a:t>&lt;/head&gt;</a:t>
            </a:r>
            <a:endParaRPr b="1" i="0" sz="1200" u="none" cap="none" strike="noStrike">
              <a:solidFill>
                <a:srgbClr val="E9842E"/>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i="0" lang="en" sz="1200" u="none" cap="none" strike="noStrike">
                <a:solidFill>
                  <a:srgbClr val="E9842E"/>
                </a:solidFill>
                <a:latin typeface="Courier New"/>
                <a:ea typeface="Courier New"/>
                <a:cs typeface="Courier New"/>
                <a:sym typeface="Courier New"/>
              </a:rPr>
              <a:t>&lt;body&gt;</a:t>
            </a:r>
            <a:endParaRPr b="1" i="0" sz="1200" u="none" cap="none" strike="noStrike">
              <a:solidFill>
                <a:srgbClr val="E9842E"/>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i="0" lang="en" sz="1200" u="none" cap="none" strike="noStrike">
                <a:solidFill>
                  <a:srgbClr val="E9842E"/>
                </a:solidFill>
                <a:latin typeface="Courier New"/>
                <a:ea typeface="Courier New"/>
                <a:cs typeface="Courier New"/>
                <a:sym typeface="Courier New"/>
              </a:rPr>
              <a:t>  </a:t>
            </a:r>
            <a:endParaRPr b="1" i="0" sz="1200" u="none" cap="none" strike="noStrike">
              <a:solidFill>
                <a:srgbClr val="E9842E"/>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i="0" lang="en" sz="1200" u="none" cap="none" strike="noStrike">
                <a:solidFill>
                  <a:srgbClr val="E9842E"/>
                </a:solidFill>
                <a:latin typeface="Courier New"/>
                <a:ea typeface="Courier New"/>
                <a:cs typeface="Courier New"/>
                <a:sym typeface="Courier New"/>
              </a:rPr>
              <a:t>&lt;/body&gt;</a:t>
            </a:r>
            <a:endParaRPr b="1" i="0" sz="1200" u="none" cap="none" strike="noStrike">
              <a:solidFill>
                <a:srgbClr val="E9842E"/>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i="0" lang="en" sz="1200" u="none" cap="none" strike="noStrike">
                <a:solidFill>
                  <a:srgbClr val="E9842E"/>
                </a:solidFill>
                <a:latin typeface="Courier New"/>
                <a:ea typeface="Courier New"/>
                <a:cs typeface="Courier New"/>
                <a:sym typeface="Courier New"/>
              </a:rPr>
              <a:t>&lt;/html&gt;</a:t>
            </a:r>
            <a:endParaRPr b="1" i="0" sz="1200" u="none" cap="none" strike="noStrike">
              <a:solidFill>
                <a:srgbClr val="E9842E"/>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507C"/>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