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Proxima Nova Semibold"/>
      <p:regular r:id="rId23"/>
      <p:bold r:id="rId24"/>
      <p:boldItalic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ProximaNovaSemibold-bold.fntdata"/><Relationship Id="rId23" Type="http://schemas.openxmlformats.org/officeDocument/2006/relationships/font" Target="fonts/ProximaNova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Light-regular.fntdata"/><Relationship Id="rId25" Type="http://schemas.openxmlformats.org/officeDocument/2006/relationships/font" Target="fonts/ProximaNovaSemibold-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Light-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311700" y="148000"/>
            <a:ext cx="8520600" cy="393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79C0"/>
              </a:buClr>
              <a:buSzPts val="2400"/>
              <a:buNone/>
              <a:defRPr b="1" sz="2400">
                <a:solidFill>
                  <a:srgbClr val="0079C0"/>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4"/>
          <p:cNvSpPr txBox="1"/>
          <p:nvPr>
            <p:ph idx="1" type="body"/>
          </p:nvPr>
        </p:nvSpPr>
        <p:spPr>
          <a:xfrm>
            <a:off x="311700" y="970375"/>
            <a:ext cx="8520600" cy="34641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09507C"/>
              </a:buClr>
              <a:buSzPts val="1800"/>
              <a:buChar char="●"/>
              <a:defRPr>
                <a:solidFill>
                  <a:srgbClr val="09507C"/>
                </a:solidFill>
              </a:defRPr>
            </a:lvl1pPr>
            <a:lvl2pPr indent="-317500" lvl="1" marL="914400" algn="l">
              <a:lnSpc>
                <a:spcPct val="115000"/>
              </a:lnSpc>
              <a:spcBef>
                <a:spcPts val="1600"/>
              </a:spcBef>
              <a:spcAft>
                <a:spcPts val="0"/>
              </a:spcAft>
              <a:buClr>
                <a:srgbClr val="09507C"/>
              </a:buClr>
              <a:buSzPts val="1400"/>
              <a:buChar char="○"/>
              <a:defRPr>
                <a:solidFill>
                  <a:srgbClr val="09507C"/>
                </a:solidFill>
              </a:defRPr>
            </a:lvl2pPr>
            <a:lvl3pPr indent="-317500" lvl="2" marL="1371600" algn="l">
              <a:lnSpc>
                <a:spcPct val="115000"/>
              </a:lnSpc>
              <a:spcBef>
                <a:spcPts val="1600"/>
              </a:spcBef>
              <a:spcAft>
                <a:spcPts val="0"/>
              </a:spcAft>
              <a:buClr>
                <a:srgbClr val="09507C"/>
              </a:buClr>
              <a:buSzPts val="1400"/>
              <a:buChar char="■"/>
              <a:defRPr>
                <a:solidFill>
                  <a:srgbClr val="09507C"/>
                </a:solidFill>
              </a:defRPr>
            </a:lvl3pPr>
            <a:lvl4pPr indent="-317500" lvl="3" marL="1828800" algn="l">
              <a:lnSpc>
                <a:spcPct val="115000"/>
              </a:lnSpc>
              <a:spcBef>
                <a:spcPts val="1600"/>
              </a:spcBef>
              <a:spcAft>
                <a:spcPts val="0"/>
              </a:spcAft>
              <a:buClr>
                <a:srgbClr val="09507C"/>
              </a:buClr>
              <a:buSzPts val="1400"/>
              <a:buChar char="●"/>
              <a:defRPr>
                <a:solidFill>
                  <a:srgbClr val="09507C"/>
                </a:solidFill>
              </a:defRPr>
            </a:lvl4pPr>
            <a:lvl5pPr indent="-317500" lvl="4" marL="2286000" algn="l">
              <a:lnSpc>
                <a:spcPct val="115000"/>
              </a:lnSpc>
              <a:spcBef>
                <a:spcPts val="1600"/>
              </a:spcBef>
              <a:spcAft>
                <a:spcPts val="0"/>
              </a:spcAft>
              <a:buClr>
                <a:srgbClr val="09507C"/>
              </a:buClr>
              <a:buSzPts val="1400"/>
              <a:buChar char="○"/>
              <a:defRPr>
                <a:solidFill>
                  <a:srgbClr val="09507C"/>
                </a:solidFill>
              </a:defRPr>
            </a:lvl5pPr>
            <a:lvl6pPr indent="-317500" lvl="5" marL="2743200" algn="l">
              <a:lnSpc>
                <a:spcPct val="115000"/>
              </a:lnSpc>
              <a:spcBef>
                <a:spcPts val="1600"/>
              </a:spcBef>
              <a:spcAft>
                <a:spcPts val="0"/>
              </a:spcAft>
              <a:buClr>
                <a:srgbClr val="09507C"/>
              </a:buClr>
              <a:buSzPts val="1400"/>
              <a:buChar char="■"/>
              <a:defRPr>
                <a:solidFill>
                  <a:srgbClr val="09507C"/>
                </a:solidFill>
              </a:defRPr>
            </a:lvl6pPr>
            <a:lvl7pPr indent="-317500" lvl="6" marL="3200400" algn="l">
              <a:lnSpc>
                <a:spcPct val="115000"/>
              </a:lnSpc>
              <a:spcBef>
                <a:spcPts val="1600"/>
              </a:spcBef>
              <a:spcAft>
                <a:spcPts val="0"/>
              </a:spcAft>
              <a:buClr>
                <a:srgbClr val="09507C"/>
              </a:buClr>
              <a:buSzPts val="1400"/>
              <a:buChar char="●"/>
              <a:defRPr>
                <a:solidFill>
                  <a:srgbClr val="09507C"/>
                </a:solidFill>
              </a:defRPr>
            </a:lvl7pPr>
            <a:lvl8pPr indent="-317500" lvl="7" marL="3657600" algn="l">
              <a:lnSpc>
                <a:spcPct val="115000"/>
              </a:lnSpc>
              <a:spcBef>
                <a:spcPts val="1600"/>
              </a:spcBef>
              <a:spcAft>
                <a:spcPts val="0"/>
              </a:spcAft>
              <a:buClr>
                <a:srgbClr val="09507C"/>
              </a:buClr>
              <a:buSzPts val="1400"/>
              <a:buChar char="○"/>
              <a:defRPr>
                <a:solidFill>
                  <a:srgbClr val="09507C"/>
                </a:solidFill>
              </a:defRPr>
            </a:lvl8pPr>
            <a:lvl9pPr indent="-317500" lvl="8" marL="4114800" algn="l">
              <a:lnSpc>
                <a:spcPct val="115000"/>
              </a:lnSpc>
              <a:spcBef>
                <a:spcPts val="1600"/>
              </a:spcBef>
              <a:spcAft>
                <a:spcPts val="1600"/>
              </a:spcAft>
              <a:buClr>
                <a:srgbClr val="09507C"/>
              </a:buClr>
              <a:buSzPts val="1400"/>
              <a:buChar char="■"/>
              <a:defRPr>
                <a:solidFill>
                  <a:srgbClr val="09507C"/>
                </a:solidFill>
              </a:defRPr>
            </a:lvl9pPr>
          </a:lstStyle>
          <a:p/>
        </p:txBody>
      </p:sp>
      <p:sp>
        <p:nvSpPr>
          <p:cNvPr id="58" name="Google Shape;58;p1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15"/>
          <p:cNvSpPr txBox="1"/>
          <p:nvPr>
            <p:ph idx="12" type="sldNum"/>
          </p:nvPr>
        </p:nvSpPr>
        <p:spPr>
          <a:xfrm>
            <a:off x="8472458" y="4510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9507C"/>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p:nvPr/>
        </p:nvSpPr>
        <p:spPr>
          <a:xfrm rot="10800000">
            <a:off x="8593900" y="4754350"/>
            <a:ext cx="284750" cy="389150"/>
          </a:xfrm>
          <a:prstGeom prst="flowChartOffpageConnector">
            <a:avLst/>
          </a:prstGeom>
          <a:solidFill>
            <a:srgbClr val="E9842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t/>
            </a:r>
            <a:endParaRPr>
              <a:latin typeface="Roboto Light"/>
              <a:ea typeface="Roboto Light"/>
              <a:cs typeface="Roboto Light"/>
              <a:sym typeface="Roboto Light"/>
            </a:endParaRPr>
          </a:p>
        </p:txBody>
      </p:sp>
      <p:sp>
        <p:nvSpPr>
          <p:cNvPr id="101" name="Google Shape;101;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sp>
        <p:nvSpPr>
          <p:cNvPr id="102" name="Google Shape;102;p25"/>
          <p:cNvSpPr/>
          <p:nvPr/>
        </p:nvSpPr>
        <p:spPr>
          <a:xfrm>
            <a:off x="0" y="490000"/>
            <a:ext cx="9144000" cy="4658700"/>
          </a:xfrm>
          <a:prstGeom prst="rect">
            <a:avLst/>
          </a:prstGeom>
          <a:solidFill>
            <a:srgbClr val="0079C0"/>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3" name="Google Shape;103;p25"/>
          <p:cNvPicPr preferRelativeResize="0"/>
          <p:nvPr/>
        </p:nvPicPr>
        <p:blipFill rotWithShape="1">
          <a:blip r:embed="rId3">
            <a:alphaModFix/>
          </a:blip>
          <a:srcRect b="0" l="0" r="0" t="0"/>
          <a:stretch/>
        </p:blipFill>
        <p:spPr>
          <a:xfrm>
            <a:off x="6731600" y="0"/>
            <a:ext cx="2412401" cy="490000"/>
          </a:xfrm>
          <a:prstGeom prst="rect">
            <a:avLst/>
          </a:prstGeom>
          <a:noFill/>
          <a:ln>
            <a:noFill/>
          </a:ln>
        </p:spPr>
      </p:pic>
      <p:sp>
        <p:nvSpPr>
          <p:cNvPr id="104" name="Google Shape;104;p25"/>
          <p:cNvSpPr txBox="1"/>
          <p:nvPr/>
        </p:nvSpPr>
        <p:spPr>
          <a:xfrm>
            <a:off x="113525" y="1964675"/>
            <a:ext cx="7591800" cy="83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rgbClr val="F3F3F3"/>
                </a:solidFill>
                <a:latin typeface="Proxima Nova Semibold"/>
                <a:ea typeface="Proxima Nova Semibold"/>
                <a:cs typeface="Proxima Nova Semibold"/>
                <a:sym typeface="Proxima Nova Semibold"/>
              </a:rPr>
              <a:t>Software Engineering </a:t>
            </a:r>
            <a:endParaRPr b="0" i="0" sz="1700" u="none" cap="none" strike="noStrike">
              <a:solidFill>
                <a:srgbClr val="F3F3F3"/>
              </a:solidFill>
              <a:latin typeface="Proxima Nova Semibold"/>
              <a:ea typeface="Proxima Nova Semibold"/>
              <a:cs typeface="Proxima Nova Semibold"/>
              <a:sym typeface="Proxima Nova Semibol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Proxima Nova Semibold"/>
              <a:ea typeface="Proxima Nova Semibold"/>
              <a:cs typeface="Proxima Nova Semibold"/>
              <a:sym typeface="Proxima Nova Semibold"/>
            </a:endParaRPr>
          </a:p>
        </p:txBody>
      </p:sp>
      <p:sp>
        <p:nvSpPr>
          <p:cNvPr id="105" name="Google Shape;105;p25"/>
          <p:cNvSpPr/>
          <p:nvPr/>
        </p:nvSpPr>
        <p:spPr>
          <a:xfrm>
            <a:off x="260350" y="1855175"/>
            <a:ext cx="795600" cy="109500"/>
          </a:xfrm>
          <a:prstGeom prst="rect">
            <a:avLst/>
          </a:prstGeom>
          <a:solidFill>
            <a:schemeClr val="lt1"/>
          </a:solidFill>
          <a:ln cap="flat" cmpd="sng" w="9525">
            <a:solidFill>
              <a:srgbClr val="FEC1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txBox="1"/>
          <p:nvPr/>
        </p:nvSpPr>
        <p:spPr>
          <a:xfrm>
            <a:off x="124675" y="2678325"/>
            <a:ext cx="75918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lt1"/>
                </a:solidFill>
                <a:latin typeface="Proxima Nova"/>
                <a:ea typeface="Proxima Nova"/>
                <a:cs typeface="Proxima Nova"/>
                <a:sym typeface="Proxima Nova"/>
              </a:rPr>
              <a:t>Pre-work: Day 2</a:t>
            </a:r>
            <a:endParaRPr b="0" i="0" sz="1400" u="none" cap="none" strike="noStrike">
              <a:solidFill>
                <a:schemeClr val="lt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79" name="Google Shape;179;p34"/>
          <p:cNvSpPr txBox="1"/>
          <p:nvPr>
            <p:ph type="title"/>
          </p:nvPr>
        </p:nvSpPr>
        <p:spPr>
          <a:xfrm>
            <a:off x="455359" y="572950"/>
            <a:ext cx="8520600" cy="42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The class attribute and styling multiple elements at once</a:t>
            </a:r>
            <a:endParaRPr b="0">
              <a:latin typeface="Proxima Nova Semibold"/>
              <a:ea typeface="Proxima Nova Semibold"/>
              <a:cs typeface="Proxima Nova Semibold"/>
              <a:sym typeface="Proxima Nova Semibold"/>
            </a:endParaRPr>
          </a:p>
        </p:txBody>
      </p:sp>
      <p:sp>
        <p:nvSpPr>
          <p:cNvPr id="180" name="Google Shape;180;p34"/>
          <p:cNvSpPr txBox="1"/>
          <p:nvPr>
            <p:ph idx="1" type="body"/>
          </p:nvPr>
        </p:nvSpPr>
        <p:spPr>
          <a:xfrm>
            <a:off x="455350" y="1234427"/>
            <a:ext cx="4116600" cy="363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Proxima Nova"/>
                <a:ea typeface="Proxima Nova"/>
                <a:cs typeface="Proxima Nova"/>
                <a:sym typeface="Proxima Nova"/>
              </a:rPr>
              <a:t>We saw how we were able to style elements with the same tags equally. But what if we wanted to style multiple elements that have different tags?</a:t>
            </a:r>
            <a:endParaRPr sz="1400">
              <a:solidFill>
                <a:srgbClr val="09507C"/>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400">
                <a:solidFill>
                  <a:srgbClr val="09507C"/>
                </a:solidFill>
                <a:latin typeface="Proxima Nova"/>
                <a:ea typeface="Proxima Nova"/>
                <a:cs typeface="Proxima Nova"/>
                <a:sym typeface="Proxima Nova"/>
              </a:rPr>
              <a:t>In HTML there is an attribute we can used called </a:t>
            </a:r>
            <a:r>
              <a:rPr lang="en" sz="1400">
                <a:solidFill>
                  <a:srgbClr val="FEC14F"/>
                </a:solidFill>
                <a:latin typeface="Proxima Nova"/>
                <a:ea typeface="Proxima Nova"/>
                <a:cs typeface="Proxima Nova"/>
                <a:sym typeface="Proxima Nova"/>
              </a:rPr>
              <a:t>class</a:t>
            </a:r>
            <a:r>
              <a:rPr lang="en" sz="1400">
                <a:solidFill>
                  <a:srgbClr val="09507C"/>
                </a:solidFill>
                <a:latin typeface="Proxima Nova"/>
                <a:ea typeface="Proxima Nova"/>
                <a:cs typeface="Proxima Nova"/>
                <a:sym typeface="Proxima Nova"/>
              </a:rPr>
              <a:t>. This allows us to give any group of elements a name in order for us to reference them together. </a:t>
            </a:r>
            <a:endParaRPr sz="1200">
              <a:solidFill>
                <a:srgbClr val="78797A"/>
              </a:solidFill>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100"/>
              <a:buFont typeface="Arial"/>
              <a:buNone/>
            </a:pPr>
            <a:r>
              <a:rPr lang="en" sz="1400">
                <a:latin typeface="Proxima Nova"/>
                <a:ea typeface="Proxima Nova"/>
                <a:cs typeface="Proxima Nova"/>
                <a:sym typeface="Proxima Nova"/>
              </a:rPr>
              <a:t>Unlike an </a:t>
            </a:r>
            <a:r>
              <a:rPr lang="en" sz="1400">
                <a:solidFill>
                  <a:srgbClr val="FEC14F"/>
                </a:solidFill>
                <a:latin typeface="Proxima Nova"/>
                <a:ea typeface="Proxima Nova"/>
                <a:cs typeface="Proxima Nova"/>
                <a:sym typeface="Proxima Nova"/>
              </a:rPr>
              <a:t>id</a:t>
            </a:r>
            <a:r>
              <a:rPr lang="en" sz="1400">
                <a:latin typeface="Proxima Nova"/>
                <a:ea typeface="Proxima Nova"/>
                <a:cs typeface="Proxima Nova"/>
                <a:sym typeface="Proxima Nova"/>
              </a:rPr>
              <a:t>, a </a:t>
            </a:r>
            <a:r>
              <a:rPr lang="en" sz="1400">
                <a:solidFill>
                  <a:srgbClr val="FEC14F"/>
                </a:solidFill>
                <a:latin typeface="Proxima Nova"/>
                <a:ea typeface="Proxima Nova"/>
                <a:cs typeface="Proxima Nova"/>
                <a:sym typeface="Proxima Nova"/>
              </a:rPr>
              <a:t>class</a:t>
            </a:r>
            <a:r>
              <a:rPr lang="en" sz="1400">
                <a:latin typeface="Proxima Nova"/>
                <a:ea typeface="Proxima Nova"/>
                <a:cs typeface="Proxima Nova"/>
                <a:sym typeface="Proxima Nova"/>
              </a:rPr>
              <a:t> is meant to reference more than one element at a time.</a:t>
            </a:r>
            <a:endParaRPr sz="1400">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rPr lang="en" sz="1400">
                <a:solidFill>
                  <a:srgbClr val="09507C"/>
                </a:solidFill>
                <a:latin typeface="Proxima Nova"/>
                <a:ea typeface="Proxima Nova"/>
                <a:cs typeface="Proxima Nova"/>
                <a:sym typeface="Proxima Nova"/>
              </a:rPr>
              <a:t>You can reference a class by prefixing the name with the </a:t>
            </a:r>
            <a:r>
              <a:rPr lang="en" sz="1400">
                <a:solidFill>
                  <a:srgbClr val="FEC14F"/>
                </a:solidFill>
                <a:latin typeface="Proxima Nova"/>
                <a:ea typeface="Proxima Nova"/>
                <a:cs typeface="Proxima Nova"/>
                <a:sym typeface="Proxima Nova"/>
              </a:rPr>
              <a:t>. </a:t>
            </a:r>
            <a:r>
              <a:rPr lang="en" sz="1400">
                <a:solidFill>
                  <a:srgbClr val="09507C"/>
                </a:solidFill>
                <a:latin typeface="Proxima Nova"/>
                <a:ea typeface="Proxima Nova"/>
                <a:cs typeface="Proxima Nova"/>
                <a:sym typeface="Proxima Nova"/>
              </a:rPr>
              <a:t>symbol. ( i.e. </a:t>
            </a:r>
            <a:r>
              <a:rPr lang="en" sz="1400">
                <a:solidFill>
                  <a:srgbClr val="FEC14F"/>
                </a:solidFill>
                <a:latin typeface="Proxima Nova"/>
                <a:ea typeface="Proxima Nova"/>
                <a:cs typeface="Proxima Nova"/>
                <a:sym typeface="Proxima Nova"/>
              </a:rPr>
              <a:t>.important-text {</a:t>
            </a:r>
            <a:r>
              <a:rPr lang="en" sz="1400">
                <a:solidFill>
                  <a:srgbClr val="09507C"/>
                </a:solidFill>
                <a:latin typeface="Proxima Nova"/>
                <a:ea typeface="Proxima Nova"/>
                <a:cs typeface="Proxima Nova"/>
                <a:sym typeface="Proxima Nova"/>
              </a:rPr>
              <a:t>color: orange;</a:t>
            </a:r>
            <a:r>
              <a:rPr lang="en" sz="1400">
                <a:solidFill>
                  <a:srgbClr val="FEC14F"/>
                </a:solidFill>
                <a:latin typeface="Proxima Nova"/>
                <a:ea typeface="Proxima Nova"/>
                <a:cs typeface="Proxima Nova"/>
                <a:sym typeface="Proxima Nova"/>
              </a:rPr>
              <a:t>}</a:t>
            </a:r>
            <a:r>
              <a:rPr lang="en" sz="1400">
                <a:solidFill>
                  <a:srgbClr val="09507C"/>
                </a:solidFill>
                <a:latin typeface="Proxima Nova"/>
                <a:ea typeface="Proxima Nova"/>
                <a:cs typeface="Proxima Nova"/>
                <a:sym typeface="Proxima Nova"/>
              </a:rPr>
              <a:t>  )</a:t>
            </a:r>
            <a:endParaRPr sz="1400">
              <a:latin typeface="Proxima Nova"/>
              <a:ea typeface="Proxima Nova"/>
              <a:cs typeface="Proxima Nova"/>
              <a:sym typeface="Proxima Nova"/>
            </a:endParaRPr>
          </a:p>
        </p:txBody>
      </p:sp>
      <p:sp>
        <p:nvSpPr>
          <p:cNvPr id="181" name="Google Shape;181;p34"/>
          <p:cNvSpPr txBox="1"/>
          <p:nvPr/>
        </p:nvSpPr>
        <p:spPr>
          <a:xfrm>
            <a:off x="5557770" y="996227"/>
            <a:ext cx="3177300" cy="3875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09507C"/>
                </a:solidFill>
                <a:latin typeface="Proxima Nova"/>
                <a:ea typeface="Proxima Nova"/>
                <a:cs typeface="Proxima Nova"/>
                <a:sym typeface="Proxima Nova"/>
              </a:rPr>
              <a:t>Example</a:t>
            </a:r>
            <a:endParaRPr b="1" i="0" sz="14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&lt;h1 class=”important-text”&gt;&lt;/h1&gt;</a:t>
            </a:r>
            <a:endParaRPr b="0" i="0" sz="14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&lt;p class=”important-text”&gt;&lt;/p&gt;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Note:</a:t>
            </a:r>
            <a:r>
              <a:rPr b="0" i="0" lang="en" sz="1400" u="none" cap="none" strike="noStrike">
                <a:solidFill>
                  <a:srgbClr val="09507C"/>
                </a:solidFill>
                <a:latin typeface="Proxima Nova"/>
                <a:ea typeface="Proxima Nova"/>
                <a:cs typeface="Proxima Nova"/>
                <a:sym typeface="Proxima Nova"/>
              </a:rPr>
              <a:t> Instead of having to target the h1 tag and the p tag, you can just target the class they share like so </a:t>
            </a:r>
            <a:r>
              <a:rPr b="0" i="0" lang="en" sz="1400" u="none" cap="none" strike="noStrike">
                <a:solidFill>
                  <a:srgbClr val="FEC14F"/>
                </a:solidFill>
                <a:latin typeface="Proxima Nova"/>
                <a:ea typeface="Proxima Nova"/>
                <a:cs typeface="Proxima Nova"/>
                <a:sym typeface="Proxima Nova"/>
              </a:rPr>
              <a:t>.important-text</a:t>
            </a:r>
            <a:endParaRPr b="0" i="0" sz="14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IMPORTANT: </a:t>
            </a:r>
            <a:r>
              <a:rPr b="0" i="0" lang="en" sz="1400" u="none" cap="none" strike="noStrike">
                <a:solidFill>
                  <a:srgbClr val="09507C"/>
                </a:solidFill>
                <a:latin typeface="Proxima Nova"/>
                <a:ea typeface="Proxima Nova"/>
                <a:cs typeface="Proxima Nova"/>
                <a:sym typeface="Proxima Nova"/>
              </a:rPr>
              <a:t>When using multiple words for a class, use a hyphen </a:t>
            </a:r>
            <a:r>
              <a:rPr b="0" i="0" lang="en" sz="1400" u="none" cap="none" strike="noStrike">
                <a:solidFill>
                  <a:srgbClr val="FEC14F"/>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 instead of a space to separate words. Having a space between 2 words will create 2 separate classes.</a:t>
            </a:r>
            <a:endParaRPr b="0" i="0" sz="14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87" name="Google Shape;187;p35"/>
          <p:cNvSpPr txBox="1"/>
          <p:nvPr>
            <p:ph type="title"/>
          </p:nvPr>
        </p:nvSpPr>
        <p:spPr>
          <a:xfrm>
            <a:off x="311709" y="697361"/>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CSS Comments</a:t>
            </a:r>
            <a:endParaRPr b="0">
              <a:latin typeface="Proxima Nova Semibold"/>
              <a:ea typeface="Proxima Nova Semibold"/>
              <a:cs typeface="Proxima Nova Semibold"/>
              <a:sym typeface="Proxima Nova Semibold"/>
            </a:endParaRPr>
          </a:p>
        </p:txBody>
      </p:sp>
      <p:sp>
        <p:nvSpPr>
          <p:cNvPr id="188" name="Google Shape;188;p35"/>
          <p:cNvSpPr txBox="1"/>
          <p:nvPr/>
        </p:nvSpPr>
        <p:spPr>
          <a:xfrm>
            <a:off x="509000" y="1384125"/>
            <a:ext cx="7976100" cy="139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09507C"/>
                </a:solidFill>
                <a:latin typeface="Proxima Nova"/>
                <a:ea typeface="Proxima Nova"/>
                <a:cs typeface="Proxima Nova"/>
                <a:sym typeface="Proxima Nova"/>
              </a:rPr>
              <a:t>When you are creating your CSS you may want to leave some notes or comments for yourself or others. This is the opening tag of a comment </a:t>
            </a:r>
            <a:r>
              <a:rPr b="0" i="0" lang="en" sz="1400" u="none" cap="none" strike="noStrike">
                <a:solidFill>
                  <a:srgbClr val="E9842E"/>
                </a:solidFill>
                <a:latin typeface="Proxima Nova"/>
                <a:ea typeface="Proxima Nova"/>
                <a:cs typeface="Proxima Nova"/>
                <a:sym typeface="Proxima Nova"/>
              </a:rPr>
              <a:t>/* </a:t>
            </a:r>
            <a:r>
              <a:rPr b="0" i="0" lang="en" sz="1400" u="none" cap="none" strike="noStrike">
                <a:solidFill>
                  <a:srgbClr val="09507C"/>
                </a:solidFill>
                <a:latin typeface="Proxima Nova"/>
                <a:ea typeface="Proxima Nova"/>
                <a:cs typeface="Proxima Nova"/>
                <a:sym typeface="Proxima Nova"/>
              </a:rPr>
              <a:t>and this is the closing tag </a:t>
            </a:r>
            <a:r>
              <a:rPr b="0" i="0" lang="en" sz="1400" u="none" cap="none" strike="noStrike">
                <a:solidFill>
                  <a:srgbClr val="E9842E"/>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 Comments can be seen by anyone looking at the source code, but they will not be rendered by the browser.</a:t>
            </a:r>
            <a:endParaRPr b="0" i="0" sz="1400" u="none" cap="none" strike="noStrike">
              <a:solidFill>
                <a:srgbClr val="000000"/>
              </a:solidFill>
              <a:latin typeface="Arial"/>
              <a:ea typeface="Arial"/>
              <a:cs typeface="Arial"/>
              <a:sym typeface="Arial"/>
            </a:endParaRPr>
          </a:p>
        </p:txBody>
      </p:sp>
      <p:sp>
        <p:nvSpPr>
          <p:cNvPr id="189" name="Google Shape;189;p35"/>
          <p:cNvSpPr txBox="1"/>
          <p:nvPr/>
        </p:nvSpPr>
        <p:spPr>
          <a:xfrm>
            <a:off x="3500850" y="3032100"/>
            <a:ext cx="2142300" cy="921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E9842E"/>
                </a:solidFill>
                <a:latin typeface="Proxima Nova"/>
                <a:ea typeface="Proxima Nova"/>
                <a:cs typeface="Proxima Nova"/>
                <a:sym typeface="Proxima Nova"/>
              </a:rPr>
              <a:t>Example</a:t>
            </a:r>
            <a:endParaRPr b="1" i="0" sz="1400" u="sng" cap="none" strike="noStrike">
              <a:solidFill>
                <a:srgbClr val="E9842E"/>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1"/>
              </a:buClr>
              <a:buSzPts val="1100"/>
              <a:buFont typeface="Arial"/>
              <a:buNone/>
            </a:pPr>
            <a:r>
              <a:rPr b="0" i="0" lang="en" sz="1400" u="none" cap="none" strike="noStrike">
                <a:solidFill>
                  <a:srgbClr val="E9842E"/>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 This is a comment </a:t>
            </a:r>
            <a:r>
              <a:rPr b="0" i="0" lang="en" sz="1400" u="none" cap="none" strike="noStrike">
                <a:solidFill>
                  <a:srgbClr val="E9842E"/>
                </a:solidFill>
                <a:latin typeface="Proxima Nova"/>
                <a:ea typeface="Proxima Nova"/>
                <a:cs typeface="Proxima Nova"/>
                <a:sym typeface="Proxima Nova"/>
              </a:rPr>
              <a:t>*/</a:t>
            </a:r>
            <a:endParaRPr b="0" i="0" sz="1400" u="none" cap="none" strike="noStrike">
              <a:solidFill>
                <a:srgbClr val="E9842E"/>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95" name="Google Shape;195;p36"/>
          <p:cNvSpPr/>
          <p:nvPr/>
        </p:nvSpPr>
        <p:spPr>
          <a:xfrm>
            <a:off x="0" y="0"/>
            <a:ext cx="9144000" cy="5143500"/>
          </a:xfrm>
          <a:prstGeom prst="rect">
            <a:avLst/>
          </a:prstGeom>
          <a:solidFill>
            <a:srgbClr val="09507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 name="Google Shape;196;p36"/>
          <p:cNvPicPr preferRelativeResize="0"/>
          <p:nvPr/>
        </p:nvPicPr>
        <p:blipFill rotWithShape="1">
          <a:blip r:embed="rId3">
            <a:alphaModFix/>
          </a:blip>
          <a:srcRect b="0" l="0" r="0" t="0"/>
          <a:stretch/>
        </p:blipFill>
        <p:spPr>
          <a:xfrm>
            <a:off x="1592650" y="1972925"/>
            <a:ext cx="5958702" cy="119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Learning Objectives</a:t>
            </a:r>
            <a:endParaRPr b="0">
              <a:latin typeface="Proxima Nova Semibold"/>
              <a:ea typeface="Proxima Nova Semibold"/>
              <a:cs typeface="Proxima Nova Semibold"/>
              <a:sym typeface="Proxima Nova Semibold"/>
            </a:endParaRPr>
          </a:p>
        </p:txBody>
      </p:sp>
      <p:sp>
        <p:nvSpPr>
          <p:cNvPr id="112" name="Google Shape;112;p26"/>
          <p:cNvSpPr txBox="1"/>
          <p:nvPr>
            <p:ph idx="1" type="body"/>
          </p:nvPr>
        </p:nvSpPr>
        <p:spPr>
          <a:xfrm>
            <a:off x="530375" y="1630423"/>
            <a:ext cx="6387300" cy="2422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Explain what CSS is used for</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Learn how to style your HTML elements inline</a:t>
            </a:r>
            <a:endParaRPr sz="2000">
              <a:latin typeface="Proxima Nova"/>
              <a:ea typeface="Proxima Nova"/>
              <a:cs typeface="Proxima Nova"/>
              <a:sym typeface="Proxima Nova"/>
            </a:endParaRPr>
          </a:p>
          <a:p>
            <a:pPr indent="-355600" lvl="0" marL="457200" rtl="0" algn="l">
              <a:lnSpc>
                <a:spcPct val="115000"/>
              </a:lnSpc>
              <a:spcBef>
                <a:spcPts val="0"/>
              </a:spcBef>
              <a:spcAft>
                <a:spcPts val="0"/>
              </a:spcAft>
              <a:buSzPts val="2000"/>
              <a:buFont typeface="Proxima Nova"/>
              <a:buChar char="●"/>
            </a:pPr>
            <a:r>
              <a:rPr lang="en" sz="2000">
                <a:latin typeface="Proxima Nova"/>
                <a:ea typeface="Proxima Nova"/>
                <a:cs typeface="Proxima Nova"/>
                <a:sym typeface="Proxima Nova"/>
              </a:rPr>
              <a:t>Learn how to add your styles to the head element</a:t>
            </a:r>
            <a:endParaRPr sz="2000">
              <a:latin typeface="Proxima Nova"/>
              <a:ea typeface="Proxima Nova"/>
              <a:cs typeface="Proxima Nova"/>
              <a:sym typeface="Proxima Nova"/>
            </a:endParaRPr>
          </a:p>
        </p:txBody>
      </p:sp>
      <p:sp>
        <p:nvSpPr>
          <p:cNvPr id="113" name="Google Shape;113;p26"/>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14" name="Google Shape;114;p26"/>
          <p:cNvPicPr preferRelativeResize="0"/>
          <p:nvPr/>
        </p:nvPicPr>
        <p:blipFill rotWithShape="1">
          <a:blip r:embed="rId3">
            <a:alphaModFix/>
          </a:blip>
          <a:srcRect b="0" l="0" r="0" t="0"/>
          <a:stretch/>
        </p:blipFill>
        <p:spPr>
          <a:xfrm>
            <a:off x="7184522" y="1507588"/>
            <a:ext cx="1364128" cy="23002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pic>
        <p:nvPicPr>
          <p:cNvPr id="120" name="Google Shape;120;p27"/>
          <p:cNvPicPr preferRelativeResize="0"/>
          <p:nvPr/>
        </p:nvPicPr>
        <p:blipFill rotWithShape="1">
          <a:blip r:embed="rId3">
            <a:alphaModFix/>
          </a:blip>
          <a:srcRect b="0" l="0" r="0" t="0"/>
          <a:stretch/>
        </p:blipFill>
        <p:spPr>
          <a:xfrm>
            <a:off x="6765277" y="1833672"/>
            <a:ext cx="1901724" cy="1476164"/>
          </a:xfrm>
          <a:prstGeom prst="rect">
            <a:avLst/>
          </a:prstGeom>
          <a:noFill/>
          <a:ln>
            <a:noFill/>
          </a:ln>
        </p:spPr>
      </p:pic>
      <p:sp>
        <p:nvSpPr>
          <p:cNvPr id="121" name="Google Shape;121;p27"/>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What is CSS?</a:t>
            </a:r>
            <a:endParaRPr b="0">
              <a:latin typeface="Proxima Nova Semibold"/>
              <a:ea typeface="Proxima Nova Semibold"/>
              <a:cs typeface="Proxima Nova Semibold"/>
              <a:sym typeface="Proxima Nova Semibold"/>
            </a:endParaRPr>
          </a:p>
        </p:txBody>
      </p:sp>
      <p:sp>
        <p:nvSpPr>
          <p:cNvPr id="122" name="Google Shape;122;p27"/>
          <p:cNvSpPr txBox="1"/>
          <p:nvPr>
            <p:ph idx="1" type="body"/>
          </p:nvPr>
        </p:nvSpPr>
        <p:spPr>
          <a:xfrm>
            <a:off x="509000" y="1610875"/>
            <a:ext cx="6387300" cy="25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000">
                <a:latin typeface="Proxima Nova"/>
                <a:ea typeface="Proxima Nova"/>
                <a:cs typeface="Proxima Nova"/>
                <a:sym typeface="Proxima Nova"/>
              </a:rPr>
              <a:t>CSS stands for Cascading Style Sheets. This language defines how elements should be rendered on the browser. Just like how HTML is the “skeleton” of a site, CSS can be considered the “skin”.  You can use CSS to position elements, change the size, change the color and much more. Without CSS websites will just be text and images.</a:t>
            </a:r>
            <a:endParaRPr sz="20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28" name="Google Shape;128;p28"/>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Inline Styling</a:t>
            </a:r>
            <a:endParaRPr b="0">
              <a:latin typeface="Proxima Nova Semibold"/>
              <a:ea typeface="Proxima Nova Semibold"/>
              <a:cs typeface="Proxima Nova Semibold"/>
              <a:sym typeface="Proxima Nova Semibold"/>
            </a:endParaRPr>
          </a:p>
        </p:txBody>
      </p:sp>
      <p:sp>
        <p:nvSpPr>
          <p:cNvPr id="129" name="Google Shape;129;p28"/>
          <p:cNvSpPr txBox="1"/>
          <p:nvPr>
            <p:ph idx="1" type="body"/>
          </p:nvPr>
        </p:nvSpPr>
        <p:spPr>
          <a:xfrm>
            <a:off x="459300" y="2081675"/>
            <a:ext cx="4112700" cy="111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HTML elements can be styled inline. What this means is you can add the “style” attribute to an element and give it CSS properties and values.</a:t>
            </a:r>
            <a:endParaRPr sz="1400">
              <a:latin typeface="Proxima Nova"/>
              <a:ea typeface="Proxima Nova"/>
              <a:cs typeface="Proxima Nova"/>
              <a:sym typeface="Proxima Nova"/>
            </a:endParaRPr>
          </a:p>
        </p:txBody>
      </p:sp>
      <p:sp>
        <p:nvSpPr>
          <p:cNvPr id="130" name="Google Shape;130;p28"/>
          <p:cNvSpPr txBox="1"/>
          <p:nvPr/>
        </p:nvSpPr>
        <p:spPr>
          <a:xfrm>
            <a:off x="5098675" y="1974725"/>
            <a:ext cx="3552600" cy="1328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 sz="1400" u="none" cap="none" strike="noStrike">
                <a:solidFill>
                  <a:srgbClr val="09507C"/>
                </a:solidFill>
                <a:latin typeface="Proxima Nova"/>
                <a:ea typeface="Proxima Nova"/>
                <a:cs typeface="Proxima Nova"/>
                <a:sym typeface="Proxima Nova"/>
              </a:rPr>
              <a:t>Example: </a:t>
            </a:r>
            <a:r>
              <a:rPr b="0" i="0" lang="en" sz="1400" u="none" cap="none" strike="noStrike">
                <a:solidFill>
                  <a:srgbClr val="FEC14F"/>
                </a:solidFill>
                <a:latin typeface="Proxima Nova"/>
                <a:ea typeface="Proxima Nova"/>
                <a:cs typeface="Proxima Nova"/>
                <a:sym typeface="Proxima Nova"/>
              </a:rPr>
              <a:t>&lt;h1 style=”color: blue;”&gt;</a:t>
            </a:r>
            <a:r>
              <a:rPr b="0" i="0" lang="en" sz="1400" u="none" cap="none" strike="noStrike">
                <a:solidFill>
                  <a:srgbClr val="09507C"/>
                </a:solidFill>
                <a:latin typeface="Proxima Nova"/>
                <a:ea typeface="Proxima Nova"/>
                <a:cs typeface="Proxima Nova"/>
                <a:sym typeface="Proxima Nova"/>
              </a:rPr>
              <a:t>This is a header</a:t>
            </a:r>
            <a:r>
              <a:rPr b="0" i="0" lang="en" sz="1400" u="none" cap="none" strike="noStrike">
                <a:solidFill>
                  <a:srgbClr val="FEC14F"/>
                </a:solidFill>
                <a:latin typeface="Proxima Nova"/>
                <a:ea typeface="Proxima Nova"/>
                <a:cs typeface="Proxima Nova"/>
                <a:sym typeface="Proxima Nova"/>
              </a:rPr>
              <a:t>&lt;/h1&gt;</a:t>
            </a:r>
            <a:endParaRPr b="0" i="0" sz="1400" u="none" cap="none" strike="noStrike">
              <a:solidFill>
                <a:srgbClr val="FEC14F"/>
              </a:solidFill>
              <a:latin typeface="Proxima Nova"/>
              <a:ea typeface="Proxima Nova"/>
              <a:cs typeface="Proxima Nova"/>
              <a:sym typeface="Proxima Nova"/>
            </a:endParaRPr>
          </a:p>
          <a:p>
            <a:pPr indent="0" lvl="0" marL="0" marR="0" rtl="0" algn="ctr">
              <a:lnSpc>
                <a:spcPct val="115000"/>
              </a:lnSpc>
              <a:spcBef>
                <a:spcPts val="1600"/>
              </a:spcBef>
              <a:spcAft>
                <a:spcPts val="1600"/>
              </a:spcAft>
              <a:buClr>
                <a:schemeClr val="dk1"/>
              </a:buClr>
              <a:buSzPts val="1100"/>
              <a:buFont typeface="Arial"/>
              <a:buNone/>
            </a:pPr>
            <a:r>
              <a:rPr b="0" i="0" lang="en" sz="1400" u="none" cap="none" strike="noStrike">
                <a:solidFill>
                  <a:srgbClr val="09507C"/>
                </a:solidFill>
                <a:latin typeface="Proxima Nova"/>
                <a:ea typeface="Proxima Nova"/>
                <a:cs typeface="Proxima Nova"/>
                <a:sym typeface="Proxima Nova"/>
              </a:rPr>
              <a:t>This will make the text in the header the color blue</a:t>
            </a:r>
            <a:endParaRPr b="0" i="0" sz="14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36" name="Google Shape;136;p29"/>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CSS properties and values</a:t>
            </a:r>
            <a:endParaRPr b="0">
              <a:latin typeface="Proxima Nova Semibold"/>
              <a:ea typeface="Proxima Nova Semibold"/>
              <a:cs typeface="Proxima Nova Semibold"/>
              <a:sym typeface="Proxima Nova Semibold"/>
            </a:endParaRPr>
          </a:p>
        </p:txBody>
      </p:sp>
      <p:sp>
        <p:nvSpPr>
          <p:cNvPr id="137" name="Google Shape;137;p29"/>
          <p:cNvSpPr txBox="1"/>
          <p:nvPr>
            <p:ph idx="1" type="body"/>
          </p:nvPr>
        </p:nvSpPr>
        <p:spPr>
          <a:xfrm>
            <a:off x="509000" y="1833675"/>
            <a:ext cx="5608800" cy="252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latin typeface="Proxima Nova"/>
                <a:ea typeface="Proxima Nova"/>
                <a:cs typeface="Proxima Nova"/>
                <a:sym typeface="Proxima Nova"/>
              </a:rPr>
              <a:t>When adding any styling to an element you have to provide a property and a value. </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First we add the </a:t>
            </a:r>
            <a:r>
              <a:rPr lang="en" sz="1200">
                <a:solidFill>
                  <a:srgbClr val="FEC14F"/>
                </a:solidFill>
                <a:latin typeface="Proxima Nova"/>
                <a:ea typeface="Proxima Nova"/>
                <a:cs typeface="Proxima Nova"/>
                <a:sym typeface="Proxima Nova"/>
              </a:rPr>
              <a:t>style</a:t>
            </a:r>
            <a:r>
              <a:rPr lang="en" sz="1200">
                <a:latin typeface="Proxima Nova"/>
                <a:ea typeface="Proxima Nova"/>
                <a:cs typeface="Proxima Nova"/>
                <a:sym typeface="Proxima Nova"/>
              </a:rPr>
              <a:t> attribute to our element’s opening tag</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We then give it a property. In our last example we used the </a:t>
            </a:r>
            <a:r>
              <a:rPr lang="en" sz="1200">
                <a:solidFill>
                  <a:srgbClr val="FEC14F"/>
                </a:solidFill>
                <a:latin typeface="Proxima Nova"/>
                <a:ea typeface="Proxima Nova"/>
                <a:cs typeface="Proxima Nova"/>
                <a:sym typeface="Proxima Nova"/>
              </a:rPr>
              <a:t>color</a:t>
            </a:r>
            <a:r>
              <a:rPr lang="en" sz="1200">
                <a:latin typeface="Proxima Nova"/>
                <a:ea typeface="Proxima Nova"/>
                <a:cs typeface="Proxima Nova"/>
                <a:sym typeface="Proxima Nova"/>
              </a:rPr>
              <a:t> property. </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After specifying our property we added a colon </a:t>
            </a:r>
            <a:r>
              <a:rPr lang="en" sz="1200">
                <a:solidFill>
                  <a:srgbClr val="FEC14F"/>
                </a:solidFill>
                <a:latin typeface="Proxima Nova"/>
                <a:ea typeface="Proxima Nova"/>
                <a:cs typeface="Proxima Nova"/>
                <a:sym typeface="Proxima Nova"/>
              </a:rPr>
              <a:t>:</a:t>
            </a:r>
            <a:r>
              <a:rPr lang="en" sz="1200">
                <a:latin typeface="Proxima Nova"/>
                <a:ea typeface="Proxima Nova"/>
                <a:cs typeface="Proxima Nova"/>
                <a:sym typeface="Proxima Nova"/>
              </a:rPr>
              <a:t> and then gave it a value which was </a:t>
            </a:r>
            <a:r>
              <a:rPr lang="en" sz="1200">
                <a:solidFill>
                  <a:srgbClr val="FEC14F"/>
                </a:solidFill>
                <a:latin typeface="Proxima Nova"/>
                <a:ea typeface="Proxima Nova"/>
                <a:cs typeface="Proxima Nova"/>
                <a:sym typeface="Proxima Nova"/>
              </a:rPr>
              <a:t>blue</a:t>
            </a:r>
            <a:r>
              <a:rPr lang="en" sz="1200">
                <a:latin typeface="Proxima Nova"/>
                <a:ea typeface="Proxima Nova"/>
                <a:cs typeface="Proxima Nova"/>
                <a:sym typeface="Proxima Nova"/>
              </a:rPr>
              <a:t>. </a:t>
            </a:r>
            <a:endParaRPr sz="1200">
              <a:latin typeface="Proxima Nova"/>
              <a:ea typeface="Proxima Nova"/>
              <a:cs typeface="Proxima Nova"/>
              <a:sym typeface="Proxima Nova"/>
            </a:endParaRPr>
          </a:p>
          <a:p>
            <a:pPr indent="-304800" lvl="0" marL="457200" rtl="0" algn="l">
              <a:lnSpc>
                <a:spcPct val="100000"/>
              </a:lnSpc>
              <a:spcBef>
                <a:spcPts val="0"/>
              </a:spcBef>
              <a:spcAft>
                <a:spcPts val="0"/>
              </a:spcAft>
              <a:buSzPts val="1200"/>
              <a:buFont typeface="Proxima Nova"/>
              <a:buChar char="●"/>
            </a:pPr>
            <a:r>
              <a:rPr lang="en" sz="1200">
                <a:latin typeface="Proxima Nova"/>
                <a:ea typeface="Proxima Nova"/>
                <a:cs typeface="Proxima Nova"/>
                <a:sym typeface="Proxima Nova"/>
              </a:rPr>
              <a:t>We then ended our style with a semi-color </a:t>
            </a:r>
            <a:r>
              <a:rPr lang="en" sz="1200">
                <a:solidFill>
                  <a:srgbClr val="FEC14F"/>
                </a:solidFill>
                <a:latin typeface="Proxima Nova"/>
                <a:ea typeface="Proxima Nova"/>
                <a:cs typeface="Proxima Nova"/>
                <a:sym typeface="Proxima Nova"/>
              </a:rPr>
              <a:t>;</a:t>
            </a:r>
            <a:endParaRPr sz="1200">
              <a:solidFill>
                <a:srgbClr val="FEC14F"/>
              </a:solidFill>
              <a:latin typeface="Proxima Nova"/>
              <a:ea typeface="Proxima Nova"/>
              <a:cs typeface="Proxima Nova"/>
              <a:sym typeface="Proxima Nova"/>
            </a:endParaRPr>
          </a:p>
          <a:p>
            <a:pPr indent="-304800" lvl="0" marL="457200" rtl="0" algn="l">
              <a:lnSpc>
                <a:spcPct val="100000"/>
              </a:lnSpc>
              <a:spcBef>
                <a:spcPts val="0"/>
              </a:spcBef>
              <a:spcAft>
                <a:spcPts val="0"/>
              </a:spcAft>
              <a:buClr>
                <a:srgbClr val="09507C"/>
              </a:buClr>
              <a:buSzPts val="1200"/>
              <a:buFont typeface="Proxima Nova"/>
              <a:buChar char="●"/>
            </a:pPr>
            <a:r>
              <a:rPr lang="en" sz="1200">
                <a:solidFill>
                  <a:srgbClr val="09507C"/>
                </a:solidFill>
                <a:latin typeface="Proxima Nova"/>
                <a:ea typeface="Proxima Nova"/>
                <a:cs typeface="Proxima Nova"/>
                <a:sym typeface="Proxima Nova"/>
              </a:rPr>
              <a:t>You can add more properties and values and separate them with semicolons</a:t>
            </a:r>
            <a:endParaRPr sz="1200">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SzPts val="1800"/>
              <a:buNone/>
            </a:pPr>
            <a:r>
              <a:t/>
            </a:r>
            <a:endParaRPr sz="1200">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SzPts val="1800"/>
              <a:buNone/>
            </a:pPr>
            <a:r>
              <a:rPr lang="en" sz="1200">
                <a:solidFill>
                  <a:srgbClr val="09507C"/>
                </a:solidFill>
                <a:latin typeface="Proxima Nova"/>
                <a:ea typeface="Proxima Nova"/>
                <a:cs typeface="Proxima Nova"/>
                <a:sym typeface="Proxima Nova"/>
              </a:rPr>
              <a:t>This is the proper syntax when styling your elements. Make sure that your styles are wrapped in quotes </a:t>
            </a:r>
            <a:r>
              <a:rPr lang="en" sz="1200">
                <a:solidFill>
                  <a:srgbClr val="FEC14F"/>
                </a:solidFill>
                <a:latin typeface="Proxima Nova"/>
                <a:ea typeface="Proxima Nova"/>
                <a:cs typeface="Proxima Nova"/>
                <a:sym typeface="Proxima Nova"/>
              </a:rPr>
              <a:t>“”</a:t>
            </a:r>
            <a:r>
              <a:rPr lang="en" sz="1200">
                <a:solidFill>
                  <a:srgbClr val="09507C"/>
                </a:solidFill>
                <a:latin typeface="Proxima Nova"/>
                <a:ea typeface="Proxima Nova"/>
                <a:cs typeface="Proxima Nova"/>
                <a:sym typeface="Proxima Nova"/>
              </a:rPr>
              <a:t>.</a:t>
            </a:r>
            <a:endParaRPr sz="1200">
              <a:solidFill>
                <a:srgbClr val="09507C"/>
              </a:solidFill>
              <a:latin typeface="Proxima Nova"/>
              <a:ea typeface="Proxima Nova"/>
              <a:cs typeface="Proxima Nova"/>
              <a:sym typeface="Proxima Nova"/>
            </a:endParaRPr>
          </a:p>
        </p:txBody>
      </p:sp>
      <p:sp>
        <p:nvSpPr>
          <p:cNvPr id="138" name="Google Shape;138;p29"/>
          <p:cNvSpPr txBox="1"/>
          <p:nvPr/>
        </p:nvSpPr>
        <p:spPr>
          <a:xfrm>
            <a:off x="6085975" y="2365575"/>
            <a:ext cx="2981700" cy="65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n" sz="1200" u="none" cap="none" strike="noStrike">
                <a:solidFill>
                  <a:srgbClr val="09507C"/>
                </a:solidFill>
                <a:latin typeface="Proxima Nova"/>
                <a:ea typeface="Proxima Nova"/>
                <a:cs typeface="Proxima Nova"/>
                <a:sym typeface="Proxima Nova"/>
              </a:rPr>
              <a:t>Example</a:t>
            </a:r>
            <a:r>
              <a:rPr b="0" i="0" lang="en" sz="1400" u="none" cap="none" strike="noStrike">
                <a:solidFill>
                  <a:srgbClr val="09507C"/>
                </a:solidFill>
                <a:latin typeface="Proxima Nova"/>
                <a:ea typeface="Proxima Nova"/>
                <a:cs typeface="Proxima Nova"/>
                <a:sym typeface="Proxima Nova"/>
              </a:rPr>
              <a:t> </a:t>
            </a:r>
            <a:endParaRPr b="0" i="0" sz="1400" u="none" cap="none" strike="noStrike">
              <a:solidFill>
                <a:srgbClr val="09507C"/>
              </a:solidFill>
              <a:latin typeface="Proxima Nova"/>
              <a:ea typeface="Proxima Nova"/>
              <a:cs typeface="Proxima Nova"/>
              <a:sym typeface="Proxima Nova"/>
            </a:endParaRPr>
          </a:p>
          <a:p>
            <a:pPr indent="0" lvl="0" marL="0" marR="0" rtl="0" algn="ctr">
              <a:lnSpc>
                <a:spcPct val="115000"/>
              </a:lnSpc>
              <a:spcBef>
                <a:spcPts val="0"/>
              </a:spcBef>
              <a:spcAft>
                <a:spcPts val="1600"/>
              </a:spcAft>
              <a:buClr>
                <a:schemeClr val="dk1"/>
              </a:buClr>
              <a:buSzPts val="1100"/>
              <a:buFont typeface="Arial"/>
              <a:buNone/>
            </a:pPr>
            <a:r>
              <a:rPr b="0" i="0" lang="en" sz="1000" u="none" cap="none" strike="noStrike">
                <a:solidFill>
                  <a:srgbClr val="FEC14F"/>
                </a:solidFill>
                <a:latin typeface="Proxima Nova"/>
                <a:ea typeface="Proxima Nova"/>
                <a:cs typeface="Proxima Nova"/>
                <a:sym typeface="Proxima Nova"/>
              </a:rPr>
              <a:t>&lt;h1 style=”color: blue; font-size: 12px;”&gt;</a:t>
            </a:r>
            <a:r>
              <a:rPr b="0" i="0" lang="en" sz="1000" u="none" cap="none" strike="noStrike">
                <a:solidFill>
                  <a:srgbClr val="09507C"/>
                </a:solidFill>
                <a:latin typeface="Proxima Nova"/>
                <a:ea typeface="Proxima Nova"/>
                <a:cs typeface="Proxima Nova"/>
                <a:sym typeface="Proxima Nova"/>
              </a:rPr>
              <a:t>Text</a:t>
            </a:r>
            <a:r>
              <a:rPr b="0" i="0" lang="en" sz="1000" u="none" cap="none" strike="noStrike">
                <a:solidFill>
                  <a:srgbClr val="FEC14F"/>
                </a:solidFill>
                <a:latin typeface="Proxima Nova"/>
                <a:ea typeface="Proxima Nova"/>
                <a:cs typeface="Proxima Nova"/>
                <a:sym typeface="Proxima Nova"/>
              </a:rPr>
              <a:t>&lt;/h1&gt;</a:t>
            </a:r>
            <a:endParaRPr b="0" i="0" sz="10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44" name="Google Shape;144;p30"/>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Examples of CSS Properties</a:t>
            </a:r>
            <a:endParaRPr b="0">
              <a:latin typeface="Proxima Nova Semibold"/>
              <a:ea typeface="Proxima Nova Semibold"/>
              <a:cs typeface="Proxima Nova Semibold"/>
              <a:sym typeface="Proxima Nova Semibold"/>
            </a:endParaRPr>
          </a:p>
        </p:txBody>
      </p:sp>
      <p:sp>
        <p:nvSpPr>
          <p:cNvPr id="145" name="Google Shape;145;p30"/>
          <p:cNvSpPr txBox="1"/>
          <p:nvPr>
            <p:ph idx="1" type="body"/>
          </p:nvPr>
        </p:nvSpPr>
        <p:spPr>
          <a:xfrm>
            <a:off x="432600" y="1923300"/>
            <a:ext cx="4233600" cy="12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color</a:t>
            </a:r>
            <a:r>
              <a:rPr lang="en" sz="1000">
                <a:latin typeface="Proxima Nova"/>
                <a:ea typeface="Proxima Nova"/>
                <a:cs typeface="Proxima Nova"/>
                <a:sym typeface="Proxima Nova"/>
              </a:rPr>
              <a:t> - Used to give the text of an element a specific color</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background-color</a:t>
            </a:r>
            <a:r>
              <a:rPr lang="en" sz="1000">
                <a:latin typeface="Proxima Nova"/>
                <a:ea typeface="Proxima Nova"/>
                <a:cs typeface="Proxima Nova"/>
                <a:sym typeface="Proxima Nova"/>
              </a:rPr>
              <a:t> - Used to give an element a background color</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width</a:t>
            </a:r>
            <a:r>
              <a:rPr lang="en" sz="1000">
                <a:latin typeface="Proxima Nova"/>
                <a:ea typeface="Proxima Nova"/>
                <a:cs typeface="Proxima Nova"/>
                <a:sym typeface="Proxima Nova"/>
              </a:rPr>
              <a:t> - Used to modify the width of an element</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height</a:t>
            </a:r>
            <a:r>
              <a:rPr lang="en" sz="1000">
                <a:latin typeface="Proxima Nova"/>
                <a:ea typeface="Proxima Nova"/>
                <a:cs typeface="Proxima Nova"/>
                <a:sym typeface="Proxima Nova"/>
              </a:rPr>
              <a:t> - Used to modify the height of an element</a:t>
            </a:r>
            <a:endParaRPr sz="1000">
              <a:latin typeface="Proxima Nova"/>
              <a:ea typeface="Proxima Nova"/>
              <a:cs typeface="Proxima Nova"/>
              <a:sym typeface="Proxima Nova"/>
            </a:endParaRPr>
          </a:p>
        </p:txBody>
      </p:sp>
      <p:sp>
        <p:nvSpPr>
          <p:cNvPr id="146" name="Google Shape;146;p30"/>
          <p:cNvSpPr txBox="1"/>
          <p:nvPr>
            <p:ph idx="1" type="body"/>
          </p:nvPr>
        </p:nvSpPr>
        <p:spPr>
          <a:xfrm>
            <a:off x="5334800" y="2112900"/>
            <a:ext cx="3694800" cy="129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Text-align</a:t>
            </a:r>
            <a:r>
              <a:rPr lang="en" sz="1000">
                <a:latin typeface="Proxima Nova"/>
                <a:ea typeface="Proxima Nova"/>
                <a:cs typeface="Proxima Nova"/>
                <a:sym typeface="Proxima Nova"/>
              </a:rPr>
              <a:t> - Allows you to align your text on the page</a:t>
            </a:r>
            <a:endParaRPr sz="1000">
              <a:latin typeface="Proxima Nova"/>
              <a:ea typeface="Proxima Nova"/>
              <a:cs typeface="Proxima Nova"/>
              <a:sym typeface="Proxima Nova"/>
            </a:endParaRPr>
          </a:p>
          <a:p>
            <a:pPr indent="45720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Font-family</a:t>
            </a:r>
            <a:r>
              <a:rPr lang="en" sz="1000">
                <a:latin typeface="Proxima Nova"/>
                <a:ea typeface="Proxima Nova"/>
                <a:cs typeface="Proxima Nova"/>
                <a:sym typeface="Proxima Nova"/>
              </a:rPr>
              <a:t> - Allows you to change the font of your text</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rPr lang="en" sz="1000">
                <a:solidFill>
                  <a:srgbClr val="FEC14F"/>
                </a:solidFill>
                <a:latin typeface="Proxima Nova"/>
                <a:ea typeface="Proxima Nova"/>
                <a:cs typeface="Proxima Nova"/>
                <a:sym typeface="Proxima Nova"/>
              </a:rPr>
              <a:t>Font-size</a:t>
            </a:r>
            <a:r>
              <a:rPr lang="en" sz="1000">
                <a:latin typeface="Proxima Nova"/>
                <a:ea typeface="Proxima Nova"/>
                <a:cs typeface="Proxima Nova"/>
                <a:sym typeface="Proxima Nova"/>
              </a:rPr>
              <a:t> - Allows you to change the size of your font</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000">
                <a:solidFill>
                  <a:srgbClr val="FEC14F"/>
                </a:solidFill>
                <a:latin typeface="Proxima Nova"/>
                <a:ea typeface="Proxima Nova"/>
                <a:cs typeface="Proxima Nova"/>
                <a:sym typeface="Proxima Nova"/>
              </a:rPr>
              <a:t>Border</a:t>
            </a:r>
            <a:r>
              <a:rPr lang="en" sz="1000">
                <a:latin typeface="Proxima Nova"/>
                <a:ea typeface="Proxima Nova"/>
                <a:cs typeface="Proxima Nova"/>
                <a:sym typeface="Proxima Nova"/>
              </a:rPr>
              <a:t> - Adds a border around the element</a:t>
            </a:r>
            <a:endParaRPr sz="1000">
              <a:latin typeface="Proxima Nova"/>
              <a:ea typeface="Proxima Nova"/>
              <a:cs typeface="Proxima Nova"/>
              <a:sym typeface="Proxima Nova"/>
            </a:endParaRPr>
          </a:p>
          <a:p>
            <a:pPr indent="0" lvl="0" marL="0" rtl="0" algn="l">
              <a:lnSpc>
                <a:spcPct val="115000"/>
              </a:lnSpc>
              <a:spcBef>
                <a:spcPts val="0"/>
              </a:spcBef>
              <a:spcAft>
                <a:spcPts val="0"/>
              </a:spcAft>
              <a:buSzPts val="1800"/>
              <a:buNone/>
            </a:pPr>
            <a:r>
              <a:t/>
            </a:r>
            <a:endParaRPr sz="10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52" name="Google Shape;152;p31"/>
          <p:cNvSpPr txBox="1"/>
          <p:nvPr>
            <p:ph type="title"/>
          </p:nvPr>
        </p:nvSpPr>
        <p:spPr>
          <a:xfrm>
            <a:off x="509009" y="990523"/>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Internal Styling</a:t>
            </a:r>
            <a:endParaRPr b="0">
              <a:latin typeface="Proxima Nova Semibold"/>
              <a:ea typeface="Proxima Nova Semibold"/>
              <a:cs typeface="Proxima Nova Semibold"/>
              <a:sym typeface="Proxima Nova Semibold"/>
            </a:endParaRPr>
          </a:p>
        </p:txBody>
      </p:sp>
      <p:sp>
        <p:nvSpPr>
          <p:cNvPr id="153" name="Google Shape;153;p31"/>
          <p:cNvSpPr txBox="1"/>
          <p:nvPr>
            <p:ph idx="1" type="body"/>
          </p:nvPr>
        </p:nvSpPr>
        <p:spPr>
          <a:xfrm>
            <a:off x="509000" y="1605625"/>
            <a:ext cx="4062900" cy="26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We just learned about </a:t>
            </a:r>
            <a:r>
              <a:rPr b="1" lang="en" sz="1400">
                <a:latin typeface="Proxima Nova"/>
                <a:ea typeface="Proxima Nova"/>
                <a:cs typeface="Proxima Nova"/>
                <a:sym typeface="Proxima Nova"/>
              </a:rPr>
              <a:t>Inline</a:t>
            </a:r>
            <a:r>
              <a:rPr lang="en" sz="1400">
                <a:latin typeface="Proxima Nova"/>
                <a:ea typeface="Proxima Nova"/>
                <a:cs typeface="Proxima Nova"/>
                <a:sym typeface="Proxima Nova"/>
              </a:rPr>
              <a:t> styling and how to manipulate elements individually. But what if we have hundreds of elements? It would be a pain to go to each individual element and style them one by one especially if an element requires multiple css properties. Your code will also become difficult to read. Luckily there’s a way to target multiple elements and keep your css readable and organized by using internal css.</a:t>
            </a:r>
            <a:endParaRPr sz="1400">
              <a:latin typeface="Proxima Nova"/>
              <a:ea typeface="Proxima Nova"/>
              <a:cs typeface="Proxima Nova"/>
              <a:sym typeface="Proxima Nova"/>
            </a:endParaRPr>
          </a:p>
        </p:txBody>
      </p:sp>
      <p:sp>
        <p:nvSpPr>
          <p:cNvPr id="154" name="Google Shape;154;p31"/>
          <p:cNvSpPr txBox="1"/>
          <p:nvPr>
            <p:ph idx="1" type="body"/>
          </p:nvPr>
        </p:nvSpPr>
        <p:spPr>
          <a:xfrm>
            <a:off x="4966700" y="1605625"/>
            <a:ext cx="4062900" cy="113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Instead of styling elements inline we can put all of our css inside of style </a:t>
            </a:r>
            <a:r>
              <a:rPr lang="en" sz="1400">
                <a:solidFill>
                  <a:srgbClr val="FEC14F"/>
                </a:solidFill>
                <a:latin typeface="Proxima Nova"/>
                <a:ea typeface="Proxima Nova"/>
                <a:cs typeface="Proxima Nova"/>
                <a:sym typeface="Proxima Nova"/>
              </a:rPr>
              <a:t>&lt;style&gt;&lt;/style&gt; </a:t>
            </a:r>
            <a:r>
              <a:rPr lang="en" sz="1400">
                <a:solidFill>
                  <a:srgbClr val="09507C"/>
                </a:solidFill>
                <a:latin typeface="Proxima Nova"/>
                <a:ea typeface="Proxima Nova"/>
                <a:cs typeface="Proxima Nova"/>
                <a:sym typeface="Proxima Nova"/>
              </a:rPr>
              <a:t>tags which will be placed inside of the </a:t>
            </a:r>
            <a:r>
              <a:rPr lang="en" sz="1400">
                <a:solidFill>
                  <a:srgbClr val="FEC14F"/>
                </a:solidFill>
                <a:latin typeface="Proxima Nova"/>
                <a:ea typeface="Proxima Nova"/>
                <a:cs typeface="Proxima Nova"/>
                <a:sym typeface="Proxima Nova"/>
              </a:rPr>
              <a:t>&lt;head&gt;&lt;/head&gt;</a:t>
            </a:r>
            <a:r>
              <a:rPr lang="en" sz="1400">
                <a:solidFill>
                  <a:srgbClr val="09507C"/>
                </a:solidFill>
                <a:latin typeface="Proxima Nova"/>
                <a:ea typeface="Proxima Nova"/>
                <a:cs typeface="Proxima Nova"/>
                <a:sym typeface="Proxima Nova"/>
              </a:rPr>
              <a:t> tags in your HTML file.</a:t>
            </a:r>
            <a:endParaRPr sz="1400">
              <a:solidFill>
                <a:srgbClr val="09507C"/>
              </a:solidFill>
              <a:latin typeface="Proxima Nova"/>
              <a:ea typeface="Proxima Nova"/>
              <a:cs typeface="Proxima Nova"/>
              <a:sym typeface="Proxima Nova"/>
            </a:endParaRPr>
          </a:p>
        </p:txBody>
      </p:sp>
      <p:sp>
        <p:nvSpPr>
          <p:cNvPr id="155" name="Google Shape;155;p31"/>
          <p:cNvSpPr txBox="1"/>
          <p:nvPr>
            <p:ph idx="1" type="body"/>
          </p:nvPr>
        </p:nvSpPr>
        <p:spPr>
          <a:xfrm>
            <a:off x="6683000" y="2738125"/>
            <a:ext cx="1716300" cy="18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&lt;head&gt;</a:t>
            </a:r>
            <a:endParaRPr sz="1400">
              <a:solidFill>
                <a:srgbClr val="FEC14F"/>
              </a:solidFill>
              <a:latin typeface="Proxima Nova"/>
              <a:ea typeface="Proxima Nova"/>
              <a:cs typeface="Proxima Nova"/>
              <a:sym typeface="Proxima Nova"/>
            </a:endParaRPr>
          </a:p>
          <a:p>
            <a:pPr indent="45720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&lt;style&gt;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FEC14F"/>
              </a:solidFill>
              <a:latin typeface="Proxima Nova"/>
              <a:ea typeface="Proxima Nova"/>
              <a:cs typeface="Proxima Nova"/>
              <a:sym typeface="Proxima Nova"/>
            </a:endParaRPr>
          </a:p>
          <a:p>
            <a:pPr indent="45720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&lt;/style&gt;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&lt;/head&gt;</a:t>
            </a:r>
            <a:r>
              <a:rPr lang="en" sz="1400">
                <a:solidFill>
                  <a:srgbClr val="09507C"/>
                </a:solidFill>
                <a:latin typeface="Proxima Nova"/>
                <a:ea typeface="Proxima Nova"/>
                <a:cs typeface="Proxima Nova"/>
                <a:sym typeface="Proxima Nova"/>
              </a:rPr>
              <a:t> </a:t>
            </a:r>
            <a:endParaRPr sz="1400">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&lt;body&gt;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&lt;/body&gt;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9507C"/>
              </a:solidFill>
              <a:latin typeface="Proxima Nova"/>
              <a:ea typeface="Proxima Nova"/>
              <a:cs typeface="Proxima Nova"/>
              <a:sym typeface="Proxima Nova"/>
            </a:endParaRPr>
          </a:p>
        </p:txBody>
      </p:sp>
      <p:sp>
        <p:nvSpPr>
          <p:cNvPr id="156" name="Google Shape;156;p31"/>
          <p:cNvSpPr txBox="1"/>
          <p:nvPr>
            <p:ph idx="1" type="body"/>
          </p:nvPr>
        </p:nvSpPr>
        <p:spPr>
          <a:xfrm>
            <a:off x="4966700" y="3456475"/>
            <a:ext cx="1716300" cy="44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09507C"/>
                </a:solidFill>
                <a:latin typeface="Proxima Nova"/>
                <a:ea typeface="Proxima Nova"/>
                <a:cs typeface="Proxima Nova"/>
                <a:sym typeface="Proxima Nova"/>
              </a:rPr>
              <a:t>Example -------------&gt; </a:t>
            </a:r>
            <a:endParaRPr sz="1400">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9507C"/>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idx="12" type="sldNum"/>
          </p:nvPr>
        </p:nvSpPr>
        <p:spPr>
          <a:xfrm>
            <a:off x="8485144" y="473924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62" name="Google Shape;162;p32"/>
          <p:cNvSpPr txBox="1"/>
          <p:nvPr>
            <p:ph type="title"/>
          </p:nvPr>
        </p:nvSpPr>
        <p:spPr>
          <a:xfrm>
            <a:off x="455359" y="783548"/>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Targeting elements</a:t>
            </a:r>
            <a:endParaRPr b="0">
              <a:latin typeface="Proxima Nova Semibold"/>
              <a:ea typeface="Proxima Nova Semibold"/>
              <a:cs typeface="Proxima Nova Semibold"/>
              <a:sym typeface="Proxima Nova Semibold"/>
            </a:endParaRPr>
          </a:p>
        </p:txBody>
      </p:sp>
      <p:sp>
        <p:nvSpPr>
          <p:cNvPr id="163" name="Google Shape;163;p32"/>
          <p:cNvSpPr txBox="1"/>
          <p:nvPr>
            <p:ph idx="1" type="body"/>
          </p:nvPr>
        </p:nvSpPr>
        <p:spPr>
          <a:xfrm>
            <a:off x="455350" y="1398650"/>
            <a:ext cx="4003500" cy="16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latin typeface="Proxima Nova"/>
                <a:ea typeface="Proxima Nova"/>
                <a:cs typeface="Proxima Nova"/>
                <a:sym typeface="Proxima Nova"/>
              </a:rPr>
              <a:t>In order to target elements, you will need to specify it inside of your </a:t>
            </a:r>
            <a:r>
              <a:rPr lang="en" sz="1400">
                <a:solidFill>
                  <a:srgbClr val="FEC14F"/>
                </a:solidFill>
                <a:latin typeface="Proxima Nova"/>
                <a:ea typeface="Proxima Nova"/>
                <a:cs typeface="Proxima Nova"/>
                <a:sym typeface="Proxima Nova"/>
              </a:rPr>
              <a:t>style</a:t>
            </a:r>
            <a:r>
              <a:rPr lang="en" sz="1400">
                <a:latin typeface="Proxima Nova"/>
                <a:ea typeface="Proxima Nova"/>
                <a:cs typeface="Proxima Nova"/>
                <a:sym typeface="Proxima Nova"/>
              </a:rPr>
              <a:t> tags. You can do this by typing what element you’re targeting, followed by curly braces </a:t>
            </a:r>
            <a:r>
              <a:rPr lang="en" sz="1400">
                <a:solidFill>
                  <a:srgbClr val="FEC14F"/>
                </a:solidFill>
                <a:latin typeface="Proxima Nova"/>
                <a:ea typeface="Proxima Nova"/>
                <a:cs typeface="Proxima Nova"/>
                <a:sym typeface="Proxima Nova"/>
              </a:rPr>
              <a:t>{ }</a:t>
            </a:r>
            <a:r>
              <a:rPr lang="en" sz="1400">
                <a:latin typeface="Proxima Nova"/>
                <a:ea typeface="Proxima Nova"/>
                <a:cs typeface="Proxima Nova"/>
                <a:sym typeface="Proxima Nova"/>
              </a:rPr>
              <a:t> with your css properties and values in between the curly braces.</a:t>
            </a:r>
            <a:endParaRPr sz="1400">
              <a:latin typeface="Proxima Nova"/>
              <a:ea typeface="Proxima Nova"/>
              <a:cs typeface="Proxima Nova"/>
              <a:sym typeface="Proxima Nova"/>
            </a:endParaRPr>
          </a:p>
        </p:txBody>
      </p:sp>
      <p:sp>
        <p:nvSpPr>
          <p:cNvPr id="164" name="Google Shape;164;p32"/>
          <p:cNvSpPr txBox="1"/>
          <p:nvPr>
            <p:ph idx="1" type="body"/>
          </p:nvPr>
        </p:nvSpPr>
        <p:spPr>
          <a:xfrm>
            <a:off x="4779700" y="1177150"/>
            <a:ext cx="3705000" cy="35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rgbClr val="09507C"/>
                </a:solidFill>
                <a:latin typeface="Proxima Nova"/>
                <a:ea typeface="Proxima Nova"/>
                <a:cs typeface="Proxima Nova"/>
                <a:sym typeface="Proxima Nova"/>
              </a:rPr>
              <a:t>Example:</a:t>
            </a:r>
            <a:endParaRPr sz="1400">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&lt;head&gt;</a:t>
            </a:r>
            <a:endParaRPr sz="1400">
              <a:solidFill>
                <a:srgbClr val="FEC14F"/>
              </a:solidFill>
              <a:latin typeface="Proxima Nova"/>
              <a:ea typeface="Proxima Nova"/>
              <a:cs typeface="Proxima Nova"/>
              <a:sym typeface="Proxima Nova"/>
            </a:endParaRPr>
          </a:p>
          <a:p>
            <a:pPr indent="45720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&lt;style&gt;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p</a:t>
            </a:r>
            <a:r>
              <a:rPr lang="en" sz="1400">
                <a:solidFill>
                  <a:srgbClr val="0079C0"/>
                </a:solidFill>
                <a:latin typeface="Proxima Nova"/>
                <a:ea typeface="Proxima Nova"/>
                <a:cs typeface="Proxima Nova"/>
                <a:sym typeface="Proxima Nova"/>
              </a:rPr>
              <a:t> {</a:t>
            </a:r>
            <a:endParaRPr sz="1400">
              <a:solidFill>
                <a:srgbClr val="0079C0"/>
              </a:solidFill>
              <a:latin typeface="Proxima Nova"/>
              <a:ea typeface="Proxima Nova"/>
              <a:cs typeface="Proxima Nova"/>
              <a:sym typeface="Proxima Nova"/>
            </a:endParaRPr>
          </a:p>
          <a:p>
            <a:pPr indent="457200" lvl="0" marL="457200" rtl="0" algn="l">
              <a:lnSpc>
                <a:spcPct val="100000"/>
              </a:lnSpc>
              <a:spcBef>
                <a:spcPts val="0"/>
              </a:spcBef>
              <a:spcAft>
                <a:spcPts val="0"/>
              </a:spcAft>
              <a:buClr>
                <a:schemeClr val="dk1"/>
              </a:buClr>
              <a:buSzPts val="1100"/>
              <a:buFont typeface="Arial"/>
              <a:buNone/>
            </a:pPr>
            <a:r>
              <a:rPr lang="en" sz="1400">
                <a:solidFill>
                  <a:srgbClr val="0079C0"/>
                </a:solidFill>
                <a:latin typeface="Proxima Nova"/>
                <a:ea typeface="Proxima Nova"/>
                <a:cs typeface="Proxima Nova"/>
                <a:sym typeface="Proxima Nova"/>
              </a:rPr>
              <a:t>	color: red;</a:t>
            </a:r>
            <a:endParaRPr sz="1400">
              <a:solidFill>
                <a:srgbClr val="0079C0"/>
              </a:solidFill>
              <a:latin typeface="Proxima Nova"/>
              <a:ea typeface="Proxima Nova"/>
              <a:cs typeface="Proxima Nova"/>
              <a:sym typeface="Proxima Nova"/>
            </a:endParaRPr>
          </a:p>
          <a:p>
            <a:pPr indent="457200" lvl="0" marL="457200" rtl="0" algn="l">
              <a:lnSpc>
                <a:spcPct val="100000"/>
              </a:lnSpc>
              <a:spcBef>
                <a:spcPts val="0"/>
              </a:spcBef>
              <a:spcAft>
                <a:spcPts val="0"/>
              </a:spcAft>
              <a:buClr>
                <a:schemeClr val="dk1"/>
              </a:buClr>
              <a:buSzPts val="1100"/>
              <a:buFont typeface="Arial"/>
              <a:buNone/>
            </a:pPr>
            <a:r>
              <a:rPr lang="en" sz="1400">
                <a:solidFill>
                  <a:srgbClr val="0079C0"/>
                </a:solidFill>
                <a:latin typeface="Proxima Nova"/>
                <a:ea typeface="Proxima Nova"/>
                <a:cs typeface="Proxima Nova"/>
                <a:sym typeface="Proxima Nova"/>
              </a:rPr>
              <a:t>}</a:t>
            </a:r>
            <a:endParaRPr sz="1400">
              <a:solidFill>
                <a:srgbClr val="0079C0"/>
              </a:solidFill>
              <a:latin typeface="Proxima Nova"/>
              <a:ea typeface="Proxima Nova"/>
              <a:cs typeface="Proxima Nova"/>
              <a:sym typeface="Proxima Nova"/>
            </a:endParaRPr>
          </a:p>
          <a:p>
            <a:pPr indent="457200" lvl="0" marL="45720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div</a:t>
            </a:r>
            <a:r>
              <a:rPr lang="en" sz="1400">
                <a:solidFill>
                  <a:srgbClr val="0079C0"/>
                </a:solidFill>
                <a:latin typeface="Proxima Nova"/>
                <a:ea typeface="Proxima Nova"/>
                <a:cs typeface="Proxima Nova"/>
                <a:sym typeface="Proxima Nova"/>
              </a:rPr>
              <a:t> {</a:t>
            </a:r>
            <a:endParaRPr sz="1400">
              <a:solidFill>
                <a:srgbClr val="0079C0"/>
              </a:solidFill>
              <a:latin typeface="Proxima Nova"/>
              <a:ea typeface="Proxima Nova"/>
              <a:cs typeface="Proxima Nova"/>
              <a:sym typeface="Proxima Nova"/>
            </a:endParaRPr>
          </a:p>
          <a:p>
            <a:pPr indent="457200" lvl="0" marL="457200" rtl="0" algn="l">
              <a:lnSpc>
                <a:spcPct val="100000"/>
              </a:lnSpc>
              <a:spcBef>
                <a:spcPts val="0"/>
              </a:spcBef>
              <a:spcAft>
                <a:spcPts val="0"/>
              </a:spcAft>
              <a:buClr>
                <a:schemeClr val="dk1"/>
              </a:buClr>
              <a:buSzPts val="1100"/>
              <a:buFont typeface="Arial"/>
              <a:buNone/>
            </a:pPr>
            <a:r>
              <a:rPr lang="en" sz="1400">
                <a:solidFill>
                  <a:srgbClr val="0079C0"/>
                </a:solidFill>
                <a:latin typeface="Proxima Nova"/>
                <a:ea typeface="Proxima Nova"/>
                <a:cs typeface="Proxima Nova"/>
                <a:sym typeface="Proxima Nova"/>
              </a:rPr>
              <a:t>}</a:t>
            </a:r>
            <a:endParaRPr sz="1400">
              <a:solidFill>
                <a:srgbClr val="0079C0"/>
              </a:solidFill>
              <a:latin typeface="Proxima Nova"/>
              <a:ea typeface="Proxima Nova"/>
              <a:cs typeface="Proxima Nova"/>
              <a:sym typeface="Proxima Nova"/>
            </a:endParaRPr>
          </a:p>
          <a:p>
            <a:pPr indent="45720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&lt;/style&gt;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&lt;/head&gt;</a:t>
            </a:r>
            <a:r>
              <a:rPr lang="en" sz="1400">
                <a:solidFill>
                  <a:srgbClr val="09507C"/>
                </a:solidFill>
                <a:latin typeface="Proxima Nova"/>
                <a:ea typeface="Proxima Nova"/>
                <a:cs typeface="Proxima Nova"/>
                <a:sym typeface="Proxima Nova"/>
              </a:rPr>
              <a:t> </a:t>
            </a:r>
            <a:endParaRPr sz="1400">
              <a:solidFill>
                <a:srgbClr val="09507C"/>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&lt;body&gt;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&lt;p&gt;Hello&lt;/p&gt;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&lt;p&gt;World&lt;/p&gt;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	&lt;div&gt;&lt;/div&gt;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sz="1400">
                <a:solidFill>
                  <a:srgbClr val="FEC14F"/>
                </a:solidFill>
                <a:latin typeface="Proxima Nova"/>
                <a:ea typeface="Proxima Nova"/>
                <a:cs typeface="Proxima Nova"/>
                <a:sym typeface="Proxima Nova"/>
              </a:rPr>
              <a:t>&lt;/body&gt;</a:t>
            </a:r>
            <a:endParaRPr sz="1400">
              <a:solidFill>
                <a:srgbClr val="FEC14F"/>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sz="1400">
              <a:solidFill>
                <a:srgbClr val="09507C"/>
              </a:solidFill>
              <a:latin typeface="Proxima Nova"/>
              <a:ea typeface="Proxima Nova"/>
              <a:cs typeface="Proxima Nova"/>
              <a:sym typeface="Proxima Nova"/>
            </a:endParaRPr>
          </a:p>
        </p:txBody>
      </p:sp>
      <p:sp>
        <p:nvSpPr>
          <p:cNvPr id="165" name="Google Shape;165;p32"/>
          <p:cNvSpPr txBox="1"/>
          <p:nvPr/>
        </p:nvSpPr>
        <p:spPr>
          <a:xfrm>
            <a:off x="455350" y="3177000"/>
            <a:ext cx="3456600" cy="16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1" i="0" lang="en" sz="1400" u="none" cap="none" strike="noStrike">
                <a:solidFill>
                  <a:srgbClr val="09507C"/>
                </a:solidFill>
                <a:latin typeface="Proxima Nova"/>
                <a:ea typeface="Proxima Nova"/>
                <a:cs typeface="Proxima Nova"/>
                <a:sym typeface="Proxima Nova"/>
              </a:rPr>
              <a:t>Note:</a:t>
            </a:r>
            <a:r>
              <a:rPr b="0" i="0" lang="en" sz="1400" u="none" cap="none" strike="noStrike">
                <a:solidFill>
                  <a:srgbClr val="09507C"/>
                </a:solidFill>
                <a:latin typeface="Proxima Nova"/>
                <a:ea typeface="Proxima Nova"/>
                <a:cs typeface="Proxima Nova"/>
                <a:sym typeface="Proxima Nova"/>
              </a:rPr>
              <a:t> By targeting a specific tag, you’re targeting ALL of the elements that use that tag. So if I target </a:t>
            </a:r>
            <a:r>
              <a:rPr b="0" i="0" lang="en" sz="1400" u="none" cap="none" strike="noStrike">
                <a:solidFill>
                  <a:srgbClr val="FEC14F"/>
                </a:solidFill>
                <a:latin typeface="Proxima Nova"/>
                <a:ea typeface="Proxima Nova"/>
                <a:cs typeface="Proxima Nova"/>
                <a:sym typeface="Proxima Nova"/>
              </a:rPr>
              <a:t>p </a:t>
            </a:r>
            <a:r>
              <a:rPr b="0" i="0" lang="en" sz="1400" u="none" cap="none" strike="noStrike">
                <a:solidFill>
                  <a:srgbClr val="09507C"/>
                </a:solidFill>
                <a:latin typeface="Proxima Nova"/>
                <a:ea typeface="Proxima Nova"/>
                <a:cs typeface="Proxima Nova"/>
                <a:sym typeface="Proxima Nova"/>
              </a:rPr>
              <a:t>tags in my CSS and change the color to red, ALL of the paragraph elements in the HTML file will turn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idx="12" type="sldNum"/>
          </p:nvPr>
        </p:nvSpPr>
        <p:spPr>
          <a:xfrm>
            <a:off x="8454094" y="4352794"/>
            <a:ext cx="4908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100"/>
              <a:buNone/>
            </a:pPr>
            <a:fld id="{00000000-1234-1234-1234-123412341234}" type="slidenum">
              <a:rPr lang="en"/>
              <a:t>‹#›</a:t>
            </a:fld>
            <a:endParaRPr/>
          </a:p>
        </p:txBody>
      </p:sp>
      <p:sp>
        <p:nvSpPr>
          <p:cNvPr id="171" name="Google Shape;171;p33"/>
          <p:cNvSpPr txBox="1"/>
          <p:nvPr>
            <p:ph type="title"/>
          </p:nvPr>
        </p:nvSpPr>
        <p:spPr>
          <a:xfrm>
            <a:off x="424309" y="397098"/>
            <a:ext cx="8520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b="0" lang="en">
                <a:latin typeface="Proxima Nova Semibold"/>
                <a:ea typeface="Proxima Nova Semibold"/>
                <a:cs typeface="Proxima Nova Semibold"/>
                <a:sym typeface="Proxima Nova Semibold"/>
              </a:rPr>
              <a:t>The id attribute and styling elements individually</a:t>
            </a:r>
            <a:endParaRPr b="0">
              <a:latin typeface="Proxima Nova Semibold"/>
              <a:ea typeface="Proxima Nova Semibold"/>
              <a:cs typeface="Proxima Nova Semibold"/>
              <a:sym typeface="Proxima Nova Semibold"/>
            </a:endParaRPr>
          </a:p>
        </p:txBody>
      </p:sp>
      <p:sp>
        <p:nvSpPr>
          <p:cNvPr id="172" name="Google Shape;172;p33"/>
          <p:cNvSpPr txBox="1"/>
          <p:nvPr>
            <p:ph idx="1" type="body"/>
          </p:nvPr>
        </p:nvSpPr>
        <p:spPr>
          <a:xfrm>
            <a:off x="424300" y="1012200"/>
            <a:ext cx="4116600" cy="37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latin typeface="Proxima Nova"/>
                <a:ea typeface="Proxima Nova"/>
                <a:cs typeface="Proxima Nova"/>
                <a:sym typeface="Proxima Nova"/>
              </a:rPr>
              <a:t>After completing the previous exercise you’ll </a:t>
            </a:r>
            <a:r>
              <a:rPr lang="en" sz="1400">
                <a:solidFill>
                  <a:srgbClr val="09507C"/>
                </a:solidFill>
                <a:latin typeface="Proxima Nova"/>
                <a:ea typeface="Proxima Nova"/>
                <a:cs typeface="Proxima Nova"/>
                <a:sym typeface="Proxima Nova"/>
              </a:rPr>
              <a:t>notice that unlike our inline styling which styled our elements individually, our internal styling was able to affect elements with the same tags equally. </a:t>
            </a:r>
            <a:endParaRPr sz="1400">
              <a:solidFill>
                <a:srgbClr val="09507C"/>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400">
                <a:solidFill>
                  <a:srgbClr val="09507C"/>
                </a:solidFill>
                <a:latin typeface="Proxima Nova"/>
                <a:ea typeface="Proxima Nova"/>
                <a:cs typeface="Proxima Nova"/>
                <a:sym typeface="Proxima Nova"/>
              </a:rPr>
              <a:t>This is great for when you want to style multiple elements at once, but what if you want to style a specific element without changing the others?</a:t>
            </a:r>
            <a:endParaRPr sz="1400">
              <a:solidFill>
                <a:srgbClr val="09507C"/>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400">
                <a:solidFill>
                  <a:srgbClr val="09507C"/>
                </a:solidFill>
                <a:latin typeface="Proxima Nova"/>
                <a:ea typeface="Proxima Nova"/>
                <a:cs typeface="Proxima Nova"/>
                <a:sym typeface="Proxima Nova"/>
              </a:rPr>
              <a:t>In HTML there is an attribute we can used called </a:t>
            </a:r>
            <a:r>
              <a:rPr lang="en" sz="1400">
                <a:solidFill>
                  <a:srgbClr val="FEC14F"/>
                </a:solidFill>
                <a:latin typeface="Proxima Nova"/>
                <a:ea typeface="Proxima Nova"/>
                <a:cs typeface="Proxima Nova"/>
                <a:sym typeface="Proxima Nova"/>
              </a:rPr>
              <a:t>id</a:t>
            </a:r>
            <a:r>
              <a:rPr lang="en" sz="1400">
                <a:solidFill>
                  <a:srgbClr val="09507C"/>
                </a:solidFill>
                <a:latin typeface="Proxima Nova"/>
                <a:ea typeface="Proxima Nova"/>
                <a:cs typeface="Proxima Nova"/>
                <a:sym typeface="Proxima Nova"/>
              </a:rPr>
              <a:t>. This allows us to give any element a unique name in order for us to reference it. </a:t>
            </a:r>
            <a:endParaRPr sz="1400">
              <a:solidFill>
                <a:srgbClr val="09507C"/>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400">
                <a:solidFill>
                  <a:srgbClr val="09507C"/>
                </a:solidFill>
                <a:latin typeface="Proxima Nova"/>
                <a:ea typeface="Proxima Nova"/>
                <a:cs typeface="Proxima Nova"/>
                <a:sym typeface="Proxima Nova"/>
              </a:rPr>
              <a:t>You can reference an id by prefixing the name with the </a:t>
            </a:r>
            <a:r>
              <a:rPr lang="en" sz="1400">
                <a:solidFill>
                  <a:srgbClr val="FEC14F"/>
                </a:solidFill>
                <a:latin typeface="Proxima Nova"/>
                <a:ea typeface="Proxima Nova"/>
                <a:cs typeface="Proxima Nova"/>
                <a:sym typeface="Proxima Nova"/>
              </a:rPr>
              <a:t># </a:t>
            </a:r>
            <a:r>
              <a:rPr lang="en" sz="1400">
                <a:solidFill>
                  <a:srgbClr val="09507C"/>
                </a:solidFill>
                <a:latin typeface="Proxima Nova"/>
                <a:ea typeface="Proxima Nova"/>
                <a:cs typeface="Proxima Nova"/>
                <a:sym typeface="Proxima Nova"/>
              </a:rPr>
              <a:t>symbol. ( i.e. </a:t>
            </a:r>
            <a:r>
              <a:rPr lang="en" sz="1400">
                <a:solidFill>
                  <a:srgbClr val="FEC14F"/>
                </a:solidFill>
                <a:latin typeface="Proxima Nova"/>
                <a:ea typeface="Proxima Nova"/>
                <a:cs typeface="Proxima Nova"/>
                <a:sym typeface="Proxima Nova"/>
              </a:rPr>
              <a:t>#red-box {</a:t>
            </a:r>
            <a:r>
              <a:rPr lang="en" sz="1400">
                <a:solidFill>
                  <a:srgbClr val="09507C"/>
                </a:solidFill>
                <a:latin typeface="Proxima Nova"/>
                <a:ea typeface="Proxima Nova"/>
                <a:cs typeface="Proxima Nova"/>
                <a:sym typeface="Proxima Nova"/>
              </a:rPr>
              <a:t>color: orange;</a:t>
            </a:r>
            <a:r>
              <a:rPr lang="en" sz="1400">
                <a:solidFill>
                  <a:srgbClr val="FEC14F"/>
                </a:solidFill>
                <a:latin typeface="Proxima Nova"/>
                <a:ea typeface="Proxima Nova"/>
                <a:cs typeface="Proxima Nova"/>
                <a:sym typeface="Proxima Nova"/>
              </a:rPr>
              <a:t>}</a:t>
            </a:r>
            <a:r>
              <a:rPr lang="en" sz="1400">
                <a:solidFill>
                  <a:srgbClr val="09507C"/>
                </a:solidFill>
                <a:latin typeface="Proxima Nova"/>
                <a:ea typeface="Proxima Nova"/>
                <a:cs typeface="Proxima Nova"/>
                <a:sym typeface="Proxima Nova"/>
              </a:rPr>
              <a:t>  )</a:t>
            </a:r>
            <a:endParaRPr sz="1400">
              <a:solidFill>
                <a:srgbClr val="09507C"/>
              </a:solidFill>
              <a:latin typeface="Proxima Nova"/>
              <a:ea typeface="Proxima Nova"/>
              <a:cs typeface="Proxima Nova"/>
              <a:sym typeface="Proxima Nova"/>
            </a:endParaRPr>
          </a:p>
          <a:p>
            <a:pPr indent="0" lvl="0" marL="0" rtl="0" algn="l">
              <a:lnSpc>
                <a:spcPct val="115000"/>
              </a:lnSpc>
              <a:spcBef>
                <a:spcPts val="1600"/>
              </a:spcBef>
              <a:spcAft>
                <a:spcPts val="1600"/>
              </a:spcAft>
              <a:buClr>
                <a:schemeClr val="dk1"/>
              </a:buClr>
              <a:buSzPts val="1100"/>
              <a:buFont typeface="Arial"/>
              <a:buNone/>
            </a:pPr>
            <a:r>
              <a:t/>
            </a:r>
            <a:endParaRPr sz="1400">
              <a:latin typeface="Proxima Nova"/>
              <a:ea typeface="Proxima Nova"/>
              <a:cs typeface="Proxima Nova"/>
              <a:sym typeface="Proxima Nova"/>
            </a:endParaRPr>
          </a:p>
        </p:txBody>
      </p:sp>
      <p:sp>
        <p:nvSpPr>
          <p:cNvPr id="173" name="Google Shape;173;p33"/>
          <p:cNvSpPr txBox="1"/>
          <p:nvPr/>
        </p:nvSpPr>
        <p:spPr>
          <a:xfrm>
            <a:off x="5526725" y="790700"/>
            <a:ext cx="3177300" cy="3603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i="0" lang="en" sz="1400" u="sng" cap="none" strike="noStrike">
                <a:solidFill>
                  <a:srgbClr val="09507C"/>
                </a:solidFill>
                <a:latin typeface="Proxima Nova"/>
                <a:ea typeface="Proxima Nova"/>
                <a:cs typeface="Proxima Nova"/>
                <a:sym typeface="Proxima Nova"/>
              </a:rPr>
              <a:t>Example</a:t>
            </a:r>
            <a:endParaRPr b="1" i="0" sz="1400" u="sng"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&lt;div id=”red-box”&gt;&lt;/div&gt;</a:t>
            </a:r>
            <a:endParaRPr b="0" i="0" sz="1400" u="none" cap="none" strike="noStrike">
              <a:solidFill>
                <a:srgbClr val="FEC14F"/>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FEC14F"/>
                </a:solidFill>
                <a:latin typeface="Proxima Nova"/>
                <a:ea typeface="Proxima Nova"/>
                <a:cs typeface="Proxima Nova"/>
                <a:sym typeface="Proxima Nova"/>
              </a:rPr>
              <a:t>&lt;div id=”green-box”&gt;&lt;/div&gt;</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0"/>
              </a:spcAft>
              <a:buClr>
                <a:srgbClr val="000000"/>
              </a:buClr>
              <a:buSzPts val="1400"/>
              <a:buFont typeface="Arial"/>
              <a:buNone/>
            </a:pPr>
            <a:r>
              <a:rPr b="1" i="0" lang="en" sz="1400" u="none" cap="none" strike="noStrike">
                <a:solidFill>
                  <a:srgbClr val="09507C"/>
                </a:solidFill>
                <a:latin typeface="Proxima Nova"/>
                <a:ea typeface="Proxima Nova"/>
                <a:cs typeface="Proxima Nova"/>
                <a:sym typeface="Proxima Nova"/>
              </a:rPr>
              <a:t>Note:</a:t>
            </a:r>
            <a:r>
              <a:rPr b="0" i="0" lang="en" sz="1400" u="none" cap="none" strike="noStrike">
                <a:solidFill>
                  <a:srgbClr val="09507C"/>
                </a:solidFill>
                <a:latin typeface="Proxima Nova"/>
                <a:ea typeface="Proxima Nova"/>
                <a:cs typeface="Proxima Nova"/>
                <a:sym typeface="Proxima Nova"/>
              </a:rPr>
              <a:t> Every id has to be unique, meaning you can’t give two elements the same id.  You can target the id of an element like so </a:t>
            </a:r>
            <a:r>
              <a:rPr b="0" i="0" lang="en" sz="1400" u="none" cap="none" strike="noStrike">
                <a:solidFill>
                  <a:srgbClr val="FEC14F"/>
                </a:solidFill>
                <a:latin typeface="Proxima Nova"/>
                <a:ea typeface="Proxima Nova"/>
                <a:cs typeface="Proxima Nova"/>
                <a:sym typeface="Proxima Nova"/>
              </a:rPr>
              <a:t>#red-box</a:t>
            </a:r>
            <a:endParaRPr b="0" i="0" sz="1400" u="none" cap="none" strike="noStrike">
              <a:solidFill>
                <a:srgbClr val="09507C"/>
              </a:solidFill>
              <a:latin typeface="Proxima Nova"/>
              <a:ea typeface="Proxima Nova"/>
              <a:cs typeface="Proxima Nova"/>
              <a:sym typeface="Proxima Nova"/>
            </a:endParaRPr>
          </a:p>
          <a:p>
            <a:pPr indent="0" lvl="0" marL="0" marR="0" rtl="0" algn="l">
              <a:lnSpc>
                <a:spcPct val="115000"/>
              </a:lnSpc>
              <a:spcBef>
                <a:spcPts val="1600"/>
              </a:spcBef>
              <a:spcAft>
                <a:spcPts val="1600"/>
              </a:spcAft>
              <a:buClr>
                <a:schemeClr val="dk1"/>
              </a:buClr>
              <a:buSzPts val="1100"/>
              <a:buFont typeface="Arial"/>
              <a:buNone/>
            </a:pPr>
            <a:r>
              <a:rPr b="1" i="0" lang="en" sz="1400" u="none" cap="none" strike="noStrike">
                <a:solidFill>
                  <a:srgbClr val="09507C"/>
                </a:solidFill>
                <a:latin typeface="Proxima Nova"/>
                <a:ea typeface="Proxima Nova"/>
                <a:cs typeface="Proxima Nova"/>
                <a:sym typeface="Proxima Nova"/>
              </a:rPr>
              <a:t>IMPORTANT: </a:t>
            </a:r>
            <a:r>
              <a:rPr b="0" i="0" lang="en" sz="1400" u="none" cap="none" strike="noStrike">
                <a:solidFill>
                  <a:srgbClr val="09507C"/>
                </a:solidFill>
                <a:latin typeface="Proxima Nova"/>
                <a:ea typeface="Proxima Nova"/>
                <a:cs typeface="Proxima Nova"/>
                <a:sym typeface="Proxima Nova"/>
              </a:rPr>
              <a:t>When using multiple words for an id, use a hyphen </a:t>
            </a:r>
            <a:r>
              <a:rPr b="0" i="0" lang="en" sz="1400" u="none" cap="none" strike="noStrike">
                <a:solidFill>
                  <a:srgbClr val="FEC14F"/>
                </a:solidFill>
                <a:latin typeface="Proxima Nova"/>
                <a:ea typeface="Proxima Nova"/>
                <a:cs typeface="Proxima Nova"/>
                <a:sym typeface="Proxima Nova"/>
              </a:rPr>
              <a:t>-</a:t>
            </a:r>
            <a:r>
              <a:rPr b="0" i="0" lang="en" sz="1400" u="none" cap="none" strike="noStrike">
                <a:solidFill>
                  <a:srgbClr val="09507C"/>
                </a:solidFill>
                <a:latin typeface="Proxima Nova"/>
                <a:ea typeface="Proxima Nova"/>
                <a:cs typeface="Proxima Nova"/>
                <a:sym typeface="Proxima Nova"/>
              </a:rPr>
              <a:t> instead of a space to separate words. Having a space between 2 words will create 2 separate ids.</a:t>
            </a:r>
            <a:endParaRPr b="0" i="0" sz="1400" u="none" cap="none" strike="noStrike">
              <a:solidFill>
                <a:srgbClr val="09507C"/>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