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
      <p:font typeface="Proxima Nova Semibold"/>
      <p:regular r:id="rId22"/>
      <p:bold r:id="rId23"/>
      <p:boldItalic r:id="rId24"/>
    </p:embeddedFont>
    <p:embeddedFont>
      <p:font typeface="Roboto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ProximaNovaSemibold-regular.fntdata"/><Relationship Id="rId21" Type="http://schemas.openxmlformats.org/officeDocument/2006/relationships/font" Target="fonts/ProximaNova-boldItalic.fntdata"/><Relationship Id="rId24" Type="http://schemas.openxmlformats.org/officeDocument/2006/relationships/font" Target="fonts/ProximaNovaSemibold-boldItalic.fntdata"/><Relationship Id="rId23" Type="http://schemas.openxmlformats.org/officeDocument/2006/relationships/font" Target="fonts/ProximaNovaSemi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Light-bold.fntdata"/><Relationship Id="rId25" Type="http://schemas.openxmlformats.org/officeDocument/2006/relationships/font" Target="fonts/RobotoLight-regular.fntdata"/><Relationship Id="rId28" Type="http://schemas.openxmlformats.org/officeDocument/2006/relationships/font" Target="fonts/RobotoLight-boldItalic.fntdata"/><Relationship Id="rId27" Type="http://schemas.openxmlformats.org/officeDocument/2006/relationships/font" Target="fonts/Roboto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14"/>
          <p:cNvSpPr txBox="1"/>
          <p:nvPr>
            <p:ph type="title"/>
          </p:nvPr>
        </p:nvSpPr>
        <p:spPr>
          <a:xfrm>
            <a:off x="311700" y="148000"/>
            <a:ext cx="85206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79C0"/>
              </a:buClr>
              <a:buSzPts val="2400"/>
              <a:buNone/>
              <a:defRPr b="1" sz="2400">
                <a:solidFill>
                  <a:srgbClr val="0079C0"/>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14"/>
          <p:cNvSpPr txBox="1"/>
          <p:nvPr>
            <p:ph idx="1" type="body"/>
          </p:nvPr>
        </p:nvSpPr>
        <p:spPr>
          <a:xfrm>
            <a:off x="311700" y="970375"/>
            <a:ext cx="8520600" cy="34641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09507C"/>
              </a:buClr>
              <a:buSzPts val="1800"/>
              <a:buChar char="●"/>
              <a:defRPr>
                <a:solidFill>
                  <a:srgbClr val="09507C"/>
                </a:solidFill>
              </a:defRPr>
            </a:lvl1pPr>
            <a:lvl2pPr indent="-317500" lvl="1" marL="914400" algn="l">
              <a:lnSpc>
                <a:spcPct val="115000"/>
              </a:lnSpc>
              <a:spcBef>
                <a:spcPts val="1600"/>
              </a:spcBef>
              <a:spcAft>
                <a:spcPts val="0"/>
              </a:spcAft>
              <a:buClr>
                <a:srgbClr val="09507C"/>
              </a:buClr>
              <a:buSzPts val="1400"/>
              <a:buChar char="○"/>
              <a:defRPr>
                <a:solidFill>
                  <a:srgbClr val="09507C"/>
                </a:solidFill>
              </a:defRPr>
            </a:lvl2pPr>
            <a:lvl3pPr indent="-317500" lvl="2" marL="1371600" algn="l">
              <a:lnSpc>
                <a:spcPct val="115000"/>
              </a:lnSpc>
              <a:spcBef>
                <a:spcPts val="1600"/>
              </a:spcBef>
              <a:spcAft>
                <a:spcPts val="0"/>
              </a:spcAft>
              <a:buClr>
                <a:srgbClr val="09507C"/>
              </a:buClr>
              <a:buSzPts val="1400"/>
              <a:buChar char="■"/>
              <a:defRPr>
                <a:solidFill>
                  <a:srgbClr val="09507C"/>
                </a:solidFill>
              </a:defRPr>
            </a:lvl3pPr>
            <a:lvl4pPr indent="-317500" lvl="3" marL="1828800" algn="l">
              <a:lnSpc>
                <a:spcPct val="115000"/>
              </a:lnSpc>
              <a:spcBef>
                <a:spcPts val="1600"/>
              </a:spcBef>
              <a:spcAft>
                <a:spcPts val="0"/>
              </a:spcAft>
              <a:buClr>
                <a:srgbClr val="09507C"/>
              </a:buClr>
              <a:buSzPts val="1400"/>
              <a:buChar char="●"/>
              <a:defRPr>
                <a:solidFill>
                  <a:srgbClr val="09507C"/>
                </a:solidFill>
              </a:defRPr>
            </a:lvl4pPr>
            <a:lvl5pPr indent="-317500" lvl="4" marL="2286000" algn="l">
              <a:lnSpc>
                <a:spcPct val="115000"/>
              </a:lnSpc>
              <a:spcBef>
                <a:spcPts val="1600"/>
              </a:spcBef>
              <a:spcAft>
                <a:spcPts val="0"/>
              </a:spcAft>
              <a:buClr>
                <a:srgbClr val="09507C"/>
              </a:buClr>
              <a:buSzPts val="1400"/>
              <a:buChar char="○"/>
              <a:defRPr>
                <a:solidFill>
                  <a:srgbClr val="09507C"/>
                </a:solidFill>
              </a:defRPr>
            </a:lvl5pPr>
            <a:lvl6pPr indent="-317500" lvl="5" marL="2743200" algn="l">
              <a:lnSpc>
                <a:spcPct val="115000"/>
              </a:lnSpc>
              <a:spcBef>
                <a:spcPts val="1600"/>
              </a:spcBef>
              <a:spcAft>
                <a:spcPts val="0"/>
              </a:spcAft>
              <a:buClr>
                <a:srgbClr val="09507C"/>
              </a:buClr>
              <a:buSzPts val="1400"/>
              <a:buChar char="■"/>
              <a:defRPr>
                <a:solidFill>
                  <a:srgbClr val="09507C"/>
                </a:solidFill>
              </a:defRPr>
            </a:lvl6pPr>
            <a:lvl7pPr indent="-317500" lvl="6" marL="3200400" algn="l">
              <a:lnSpc>
                <a:spcPct val="115000"/>
              </a:lnSpc>
              <a:spcBef>
                <a:spcPts val="1600"/>
              </a:spcBef>
              <a:spcAft>
                <a:spcPts val="0"/>
              </a:spcAft>
              <a:buClr>
                <a:srgbClr val="09507C"/>
              </a:buClr>
              <a:buSzPts val="1400"/>
              <a:buChar char="●"/>
              <a:defRPr>
                <a:solidFill>
                  <a:srgbClr val="09507C"/>
                </a:solidFill>
              </a:defRPr>
            </a:lvl7pPr>
            <a:lvl8pPr indent="-317500" lvl="7" marL="3657600" algn="l">
              <a:lnSpc>
                <a:spcPct val="115000"/>
              </a:lnSpc>
              <a:spcBef>
                <a:spcPts val="1600"/>
              </a:spcBef>
              <a:spcAft>
                <a:spcPts val="0"/>
              </a:spcAft>
              <a:buClr>
                <a:srgbClr val="09507C"/>
              </a:buClr>
              <a:buSzPts val="1400"/>
              <a:buChar char="○"/>
              <a:defRPr>
                <a:solidFill>
                  <a:srgbClr val="09507C"/>
                </a:solidFill>
              </a:defRPr>
            </a:lvl8pPr>
            <a:lvl9pPr indent="-317500" lvl="8" marL="4114800" algn="l">
              <a:lnSpc>
                <a:spcPct val="115000"/>
              </a:lnSpc>
              <a:spcBef>
                <a:spcPts val="1600"/>
              </a:spcBef>
              <a:spcAft>
                <a:spcPts val="1600"/>
              </a:spcAft>
              <a:buClr>
                <a:srgbClr val="09507C"/>
              </a:buClr>
              <a:buSzPts val="1400"/>
              <a:buChar char="■"/>
              <a:defRPr>
                <a:solidFill>
                  <a:srgbClr val="09507C"/>
                </a:solidFill>
              </a:defRPr>
            </a:lvl9pPr>
          </a:lstStyle>
          <a:p/>
        </p:txBody>
      </p:sp>
      <p:sp>
        <p:nvSpPr>
          <p:cNvPr id="58" name="Google Shape;58;p14"/>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15"/>
          <p:cNvSpPr txBox="1"/>
          <p:nvPr>
            <p:ph idx="12" type="sldNum"/>
          </p:nvPr>
        </p:nvSpPr>
        <p:spPr>
          <a:xfrm>
            <a:off x="8472458" y="45108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p:nvPr/>
        </p:nvSpPr>
        <p:spPr>
          <a:xfrm rot="10800000">
            <a:off x="8593900" y="4754350"/>
            <a:ext cx="284750" cy="389150"/>
          </a:xfrm>
          <a:prstGeom prst="flowChartOffpageConnector">
            <a:avLst/>
          </a:prstGeom>
          <a:solidFill>
            <a:srgbClr val="E984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latin typeface="Roboto Light"/>
              <a:ea typeface="Roboto Light"/>
              <a:cs typeface="Roboto Light"/>
              <a:sym typeface="Roboto Light"/>
            </a:endParaRPr>
          </a:p>
        </p:txBody>
      </p:sp>
      <p:sp>
        <p:nvSpPr>
          <p:cNvPr id="101" name="Google Shape;101;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02" name="Google Shape;102;p25"/>
          <p:cNvSpPr/>
          <p:nvPr/>
        </p:nvSpPr>
        <p:spPr>
          <a:xfrm>
            <a:off x="0" y="490000"/>
            <a:ext cx="9144000" cy="4658700"/>
          </a:xfrm>
          <a:prstGeom prst="rect">
            <a:avLst/>
          </a:prstGeom>
          <a:solidFill>
            <a:srgbClr val="0079C0"/>
          </a:solidFill>
          <a:ln cap="flat" cmpd="sng" w="9525">
            <a:solidFill>
              <a:srgbClr val="FEC1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p25"/>
          <p:cNvPicPr preferRelativeResize="0"/>
          <p:nvPr/>
        </p:nvPicPr>
        <p:blipFill rotWithShape="1">
          <a:blip r:embed="rId3">
            <a:alphaModFix/>
          </a:blip>
          <a:srcRect b="0" l="0" r="0" t="0"/>
          <a:stretch/>
        </p:blipFill>
        <p:spPr>
          <a:xfrm>
            <a:off x="6731600" y="0"/>
            <a:ext cx="2412401" cy="490000"/>
          </a:xfrm>
          <a:prstGeom prst="rect">
            <a:avLst/>
          </a:prstGeom>
          <a:noFill/>
          <a:ln>
            <a:noFill/>
          </a:ln>
        </p:spPr>
      </p:pic>
      <p:sp>
        <p:nvSpPr>
          <p:cNvPr id="104" name="Google Shape;104;p25"/>
          <p:cNvSpPr txBox="1"/>
          <p:nvPr/>
        </p:nvSpPr>
        <p:spPr>
          <a:xfrm>
            <a:off x="113525" y="1964675"/>
            <a:ext cx="7591800" cy="83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F3F3F3"/>
                </a:solidFill>
                <a:latin typeface="Proxima Nova Semibold"/>
                <a:ea typeface="Proxima Nova Semibold"/>
                <a:cs typeface="Proxima Nova Semibold"/>
                <a:sym typeface="Proxima Nova Semibold"/>
              </a:rPr>
              <a:t>Software Engineering </a:t>
            </a:r>
            <a:endParaRPr b="0" i="0" sz="1700" u="none" cap="none" strike="noStrike">
              <a:solidFill>
                <a:srgbClr val="F3F3F3"/>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Proxima Nova Semibold"/>
              <a:ea typeface="Proxima Nova Semibold"/>
              <a:cs typeface="Proxima Nova Semibold"/>
              <a:sym typeface="Proxima Nova Semibold"/>
            </a:endParaRPr>
          </a:p>
        </p:txBody>
      </p:sp>
      <p:sp>
        <p:nvSpPr>
          <p:cNvPr id="105" name="Google Shape;105;p25"/>
          <p:cNvSpPr/>
          <p:nvPr/>
        </p:nvSpPr>
        <p:spPr>
          <a:xfrm>
            <a:off x="260350" y="1855175"/>
            <a:ext cx="795600" cy="109500"/>
          </a:xfrm>
          <a:prstGeom prst="rect">
            <a:avLst/>
          </a:prstGeom>
          <a:solidFill>
            <a:schemeClr val="lt1"/>
          </a:solidFill>
          <a:ln cap="flat" cmpd="sng" w="9525">
            <a:solidFill>
              <a:srgbClr val="FEC1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txBox="1"/>
          <p:nvPr/>
        </p:nvSpPr>
        <p:spPr>
          <a:xfrm>
            <a:off x="124675" y="2678325"/>
            <a:ext cx="75918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lt1"/>
                </a:solidFill>
                <a:latin typeface="Proxima Nova"/>
                <a:ea typeface="Proxima Nova"/>
                <a:cs typeface="Proxima Nova"/>
                <a:sym typeface="Proxima Nova"/>
              </a:rPr>
              <a:t>Pre-work: Day 3</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82" name="Google Shape;182;p34"/>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Margin and Padding Shortcuts</a:t>
            </a:r>
            <a:endParaRPr b="0">
              <a:latin typeface="Proxima Nova Semibold"/>
              <a:ea typeface="Proxima Nova Semibold"/>
              <a:cs typeface="Proxima Nova Semibold"/>
              <a:sym typeface="Proxima Nova Semibold"/>
            </a:endParaRPr>
          </a:p>
        </p:txBody>
      </p:sp>
      <p:sp>
        <p:nvSpPr>
          <p:cNvPr id="183" name="Google Shape;183;p34"/>
          <p:cNvSpPr txBox="1"/>
          <p:nvPr>
            <p:ph idx="1" type="body"/>
          </p:nvPr>
        </p:nvSpPr>
        <p:spPr>
          <a:xfrm>
            <a:off x="509000" y="1833675"/>
            <a:ext cx="5608800" cy="252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Proxima Nova"/>
                <a:ea typeface="Proxima Nova"/>
                <a:cs typeface="Proxima Nova"/>
                <a:sym typeface="Proxima Nova"/>
              </a:rPr>
              <a:t>It can get very daunting having to specify which side receives margin or padding. Luckily there is an easier way to do this by just using the css properties </a:t>
            </a:r>
            <a:r>
              <a:rPr lang="en" sz="1200">
                <a:solidFill>
                  <a:srgbClr val="FEC14F"/>
                </a:solidFill>
                <a:latin typeface="Proxima Nova"/>
                <a:ea typeface="Proxima Nova"/>
                <a:cs typeface="Proxima Nova"/>
                <a:sym typeface="Proxima Nova"/>
              </a:rPr>
              <a:t>margin</a:t>
            </a:r>
            <a:r>
              <a:rPr lang="en" sz="1200">
                <a:latin typeface="Proxima Nova"/>
                <a:ea typeface="Proxima Nova"/>
                <a:cs typeface="Proxima Nova"/>
                <a:sym typeface="Proxima Nova"/>
              </a:rPr>
              <a:t> and </a:t>
            </a:r>
            <a:r>
              <a:rPr lang="en" sz="1200">
                <a:solidFill>
                  <a:srgbClr val="FEC14F"/>
                </a:solidFill>
                <a:latin typeface="Proxima Nova"/>
                <a:ea typeface="Proxima Nova"/>
                <a:cs typeface="Proxima Nova"/>
                <a:sym typeface="Proxima Nova"/>
              </a:rPr>
              <a:t>padding</a:t>
            </a:r>
            <a:r>
              <a:rPr lang="en" sz="1200">
                <a:latin typeface="Proxima Nova"/>
                <a:ea typeface="Proxima Nova"/>
                <a:cs typeface="Proxima Nova"/>
                <a:sym typeface="Proxima Nova"/>
              </a:rPr>
              <a:t> without specific sides. </a:t>
            </a:r>
            <a:endParaRPr sz="1200">
              <a:latin typeface="Proxima Nova"/>
              <a:ea typeface="Proxima Nova"/>
              <a:cs typeface="Proxima Nova"/>
              <a:sym typeface="Proxima Nova"/>
            </a:endParaRPr>
          </a:p>
          <a:p>
            <a:pPr indent="0" lvl="0" marL="0" rtl="0" algn="l">
              <a:lnSpc>
                <a:spcPct val="100000"/>
              </a:lnSpc>
              <a:spcBef>
                <a:spcPts val="0"/>
              </a:spcBef>
              <a:spcAft>
                <a:spcPts val="0"/>
              </a:spcAft>
              <a:buSzPts val="1800"/>
              <a:buNone/>
            </a:pPr>
            <a:r>
              <a:t/>
            </a:r>
            <a:endParaRPr sz="1200">
              <a:latin typeface="Proxima Nova"/>
              <a:ea typeface="Proxima Nova"/>
              <a:cs typeface="Proxima Nova"/>
              <a:sym typeface="Proxima Nova"/>
            </a:endParaRPr>
          </a:p>
          <a:p>
            <a:pPr indent="0" lvl="0" marL="0" rtl="0" algn="l">
              <a:lnSpc>
                <a:spcPct val="100000"/>
              </a:lnSpc>
              <a:spcBef>
                <a:spcPts val="0"/>
              </a:spcBef>
              <a:spcAft>
                <a:spcPts val="0"/>
              </a:spcAft>
              <a:buSzPts val="1800"/>
              <a:buNone/>
            </a:pPr>
            <a:r>
              <a:rPr lang="en" sz="1200">
                <a:latin typeface="Proxima Nova"/>
                <a:ea typeface="Proxima Nova"/>
                <a:cs typeface="Proxima Nova"/>
                <a:sym typeface="Proxima Nova"/>
              </a:rPr>
              <a:t>Giving margin or padding </a:t>
            </a:r>
            <a:r>
              <a:rPr b="1" lang="en" sz="1200">
                <a:solidFill>
                  <a:srgbClr val="09507C"/>
                </a:solidFill>
                <a:latin typeface="Proxima Nova"/>
                <a:ea typeface="Proxima Nova"/>
                <a:cs typeface="Proxima Nova"/>
                <a:sym typeface="Proxima Nova"/>
              </a:rPr>
              <a:t>one</a:t>
            </a:r>
            <a:r>
              <a:rPr lang="en" sz="1200">
                <a:latin typeface="Proxima Nova"/>
                <a:ea typeface="Proxima Nova"/>
                <a:cs typeface="Proxima Nova"/>
                <a:sym typeface="Proxima Nova"/>
              </a:rPr>
              <a:t> value will apply that value to </a:t>
            </a:r>
            <a:r>
              <a:rPr b="1" lang="en" sz="1200">
                <a:latin typeface="Proxima Nova"/>
                <a:ea typeface="Proxima Nova"/>
                <a:cs typeface="Proxima Nova"/>
                <a:sym typeface="Proxima Nova"/>
              </a:rPr>
              <a:t>ALL</a:t>
            </a:r>
            <a:r>
              <a:rPr lang="en" sz="1200">
                <a:latin typeface="Proxima Nova"/>
                <a:ea typeface="Proxima Nova"/>
                <a:cs typeface="Proxima Nova"/>
                <a:sym typeface="Proxima Nova"/>
              </a:rPr>
              <a:t> sides of the element.</a:t>
            </a:r>
            <a:endParaRPr sz="1200">
              <a:latin typeface="Proxima Nova"/>
              <a:ea typeface="Proxima Nova"/>
              <a:cs typeface="Proxima Nova"/>
              <a:sym typeface="Proxima Nova"/>
            </a:endParaRPr>
          </a:p>
          <a:p>
            <a:pPr indent="0" lvl="0" marL="0" rtl="0" algn="l">
              <a:lnSpc>
                <a:spcPct val="100000"/>
              </a:lnSpc>
              <a:spcBef>
                <a:spcPts val="0"/>
              </a:spcBef>
              <a:spcAft>
                <a:spcPts val="0"/>
              </a:spcAft>
              <a:buSzPts val="1800"/>
              <a:buNone/>
            </a:pPr>
            <a:r>
              <a:t/>
            </a:r>
            <a:endParaRPr sz="1200">
              <a:latin typeface="Proxima Nova"/>
              <a:ea typeface="Proxima Nova"/>
              <a:cs typeface="Proxima Nova"/>
              <a:sym typeface="Proxima Nova"/>
            </a:endParaRPr>
          </a:p>
          <a:p>
            <a:pPr indent="0" lvl="0" marL="0" rtl="0" algn="l">
              <a:lnSpc>
                <a:spcPct val="100000"/>
              </a:lnSpc>
              <a:spcBef>
                <a:spcPts val="0"/>
              </a:spcBef>
              <a:spcAft>
                <a:spcPts val="0"/>
              </a:spcAft>
              <a:buSzPts val="1800"/>
              <a:buNone/>
            </a:pPr>
            <a:r>
              <a:rPr lang="en" sz="1200">
                <a:latin typeface="Proxima Nova"/>
                <a:ea typeface="Proxima Nova"/>
                <a:cs typeface="Proxima Nova"/>
                <a:sym typeface="Proxima Nova"/>
              </a:rPr>
              <a:t>You can add up to </a:t>
            </a:r>
            <a:r>
              <a:rPr b="1" lang="en" sz="1200">
                <a:latin typeface="Proxima Nova"/>
                <a:ea typeface="Proxima Nova"/>
                <a:cs typeface="Proxima Nova"/>
                <a:sym typeface="Proxima Nova"/>
              </a:rPr>
              <a:t>four</a:t>
            </a:r>
            <a:r>
              <a:rPr lang="en" sz="1200">
                <a:latin typeface="Proxima Nova"/>
                <a:ea typeface="Proxima Nova"/>
                <a:cs typeface="Proxima Nova"/>
                <a:sym typeface="Proxima Nova"/>
              </a:rPr>
              <a:t> values to margin or padding. If you give it four values it will add margin or padding to each side in the following order: Top, Right, Bottom, Left</a:t>
            </a:r>
            <a:endParaRPr sz="1200">
              <a:latin typeface="Proxima Nova"/>
              <a:ea typeface="Proxima Nova"/>
              <a:cs typeface="Proxima Nova"/>
              <a:sym typeface="Proxima Nova"/>
            </a:endParaRPr>
          </a:p>
        </p:txBody>
      </p:sp>
      <p:sp>
        <p:nvSpPr>
          <p:cNvPr id="184" name="Google Shape;184;p34"/>
          <p:cNvSpPr txBox="1"/>
          <p:nvPr/>
        </p:nvSpPr>
        <p:spPr>
          <a:xfrm>
            <a:off x="6626925" y="1956975"/>
            <a:ext cx="2113500" cy="227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n" sz="1200" u="none" cap="none" strike="noStrike">
                <a:solidFill>
                  <a:srgbClr val="09507C"/>
                </a:solidFill>
                <a:latin typeface="Proxima Nova"/>
                <a:ea typeface="Proxima Nova"/>
                <a:cs typeface="Proxima Nova"/>
                <a:sym typeface="Proxima Nova"/>
              </a:rPr>
              <a:t>Example</a:t>
            </a:r>
            <a:r>
              <a:rPr b="0" i="0" lang="en" sz="1400" u="none" cap="none" strike="noStrike">
                <a:solidFill>
                  <a:srgbClr val="09507C"/>
                </a:solidFill>
                <a:latin typeface="Proxima Nova"/>
                <a:ea typeface="Proxima Nova"/>
                <a:cs typeface="Proxima Nova"/>
                <a:sym typeface="Proxima Nova"/>
              </a:rPr>
              <a:t>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rgbClr val="FEC14F"/>
                </a:solidFill>
                <a:latin typeface="Proxima Nova"/>
                <a:ea typeface="Proxima Nova"/>
                <a:cs typeface="Proxima Nova"/>
                <a:sym typeface="Proxima Nova"/>
              </a:rPr>
              <a:t>div </a:t>
            </a:r>
            <a:r>
              <a:rPr b="0" i="0" lang="en" sz="1000" u="none" cap="none" strike="noStrike">
                <a:solidFill>
                  <a:srgbClr val="09507C"/>
                </a:solidFill>
                <a:latin typeface="Proxima Nova"/>
                <a:ea typeface="Proxima Nova"/>
                <a:cs typeface="Proxima Nova"/>
                <a:sym typeface="Proxima Nova"/>
              </a:rPr>
              <a:t>{</a:t>
            </a:r>
            <a:endParaRPr b="0" i="0"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rgbClr val="09507C"/>
                </a:solidFill>
                <a:latin typeface="Proxima Nova"/>
                <a:ea typeface="Proxima Nova"/>
                <a:cs typeface="Proxima Nova"/>
                <a:sym typeface="Proxima Nova"/>
              </a:rPr>
              <a:t>  margin: 40px </a:t>
            </a:r>
            <a:endParaRPr b="0" i="0"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rgbClr val="09507C"/>
                </a:solidFill>
                <a:latin typeface="Proxima Nova"/>
                <a:ea typeface="Proxima Nova"/>
                <a:cs typeface="Proxima Nova"/>
                <a:sym typeface="Proxima Nova"/>
              </a:rPr>
              <a:t>}</a:t>
            </a:r>
            <a:endParaRPr b="0" i="0"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dk1"/>
              </a:buClr>
              <a:buSzPts val="1100"/>
              <a:buFont typeface="Arial"/>
              <a:buNone/>
            </a:pPr>
            <a:r>
              <a:t/>
            </a:r>
            <a:endParaRPr b="0" i="0"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dk1"/>
              </a:buClr>
              <a:buSzPts val="1100"/>
              <a:buFont typeface="Arial"/>
              <a:buNone/>
            </a:pPr>
            <a:r>
              <a:rPr b="0" i="0" lang="en" sz="1000" u="none" cap="none" strike="noStrike">
                <a:solidFill>
                  <a:srgbClr val="FEC14F"/>
                </a:solidFill>
                <a:latin typeface="Proxima Nova"/>
                <a:ea typeface="Proxima Nova"/>
                <a:cs typeface="Proxima Nova"/>
                <a:sym typeface="Proxima Nova"/>
              </a:rPr>
              <a:t>div </a:t>
            </a:r>
            <a:r>
              <a:rPr b="0" i="0" lang="en" sz="1000" u="none" cap="none" strike="noStrike">
                <a:solidFill>
                  <a:srgbClr val="09507C"/>
                </a:solidFill>
                <a:latin typeface="Proxima Nova"/>
                <a:ea typeface="Proxima Nova"/>
                <a:cs typeface="Proxima Nova"/>
                <a:sym typeface="Proxima Nova"/>
              </a:rPr>
              <a:t>{</a:t>
            </a:r>
            <a:endParaRPr b="0" i="0"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rgbClr val="09507C"/>
                </a:solidFill>
                <a:latin typeface="Proxima Nova"/>
                <a:ea typeface="Proxima Nova"/>
                <a:cs typeface="Proxima Nova"/>
                <a:sym typeface="Proxima Nova"/>
              </a:rPr>
              <a:t>  margin: 40px 50px 30px 20px</a:t>
            </a:r>
            <a:endParaRPr b="0" i="0"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0"/>
              </a:spcBef>
              <a:spcAft>
                <a:spcPts val="1600"/>
              </a:spcAft>
              <a:buClr>
                <a:schemeClr val="dk1"/>
              </a:buClr>
              <a:buSzPts val="1100"/>
              <a:buFont typeface="Arial"/>
              <a:buNone/>
            </a:pPr>
            <a:r>
              <a:rPr b="0" i="0" lang="en" sz="1000" u="none" cap="none" strike="noStrike">
                <a:solidFill>
                  <a:srgbClr val="09507C"/>
                </a:solidFill>
                <a:latin typeface="Proxima Nova"/>
                <a:ea typeface="Proxima Nova"/>
                <a:cs typeface="Proxima Nova"/>
                <a:sym typeface="Proxima Nova"/>
              </a:rPr>
              <a:t>}</a:t>
            </a:r>
            <a:endParaRPr b="0" i="0" sz="10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90" name="Google Shape;190;p35"/>
          <p:cNvSpPr/>
          <p:nvPr/>
        </p:nvSpPr>
        <p:spPr>
          <a:xfrm>
            <a:off x="0" y="0"/>
            <a:ext cx="9144000" cy="5143500"/>
          </a:xfrm>
          <a:prstGeom prst="rect">
            <a:avLst/>
          </a:prstGeom>
          <a:solidFill>
            <a:srgbClr val="09507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p35"/>
          <p:cNvPicPr preferRelativeResize="0"/>
          <p:nvPr/>
        </p:nvPicPr>
        <p:blipFill rotWithShape="1">
          <a:blip r:embed="rId3">
            <a:alphaModFix/>
          </a:blip>
          <a:srcRect b="0" l="0" r="0" t="0"/>
          <a:stretch/>
        </p:blipFill>
        <p:spPr>
          <a:xfrm>
            <a:off x="1592650" y="1972925"/>
            <a:ext cx="5958702" cy="119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Learning Objectives</a:t>
            </a:r>
            <a:endParaRPr b="0">
              <a:latin typeface="Proxima Nova Semibold"/>
              <a:ea typeface="Proxima Nova Semibold"/>
              <a:cs typeface="Proxima Nova Semibold"/>
              <a:sym typeface="Proxima Nova Semibold"/>
            </a:endParaRPr>
          </a:p>
        </p:txBody>
      </p:sp>
      <p:sp>
        <p:nvSpPr>
          <p:cNvPr id="112" name="Google Shape;112;p26"/>
          <p:cNvSpPr txBox="1"/>
          <p:nvPr>
            <p:ph idx="1" type="body"/>
          </p:nvPr>
        </p:nvSpPr>
        <p:spPr>
          <a:xfrm>
            <a:off x="530375" y="1630423"/>
            <a:ext cx="6387300" cy="2422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Separate styling into its own file</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Learn how to position your html elements</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Create a static web page</a:t>
            </a:r>
            <a:endParaRPr sz="2000">
              <a:latin typeface="Proxima Nova"/>
              <a:ea typeface="Proxima Nova"/>
              <a:cs typeface="Proxima Nova"/>
              <a:sym typeface="Proxima Nova"/>
            </a:endParaRPr>
          </a:p>
        </p:txBody>
      </p:sp>
      <p:sp>
        <p:nvSpPr>
          <p:cNvPr id="113" name="Google Shape;113;p26"/>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pic>
        <p:nvPicPr>
          <p:cNvPr id="114" name="Google Shape;114;p26"/>
          <p:cNvPicPr preferRelativeResize="0"/>
          <p:nvPr/>
        </p:nvPicPr>
        <p:blipFill rotWithShape="1">
          <a:blip r:embed="rId3">
            <a:alphaModFix/>
          </a:blip>
          <a:srcRect b="0" l="0" r="0" t="0"/>
          <a:stretch/>
        </p:blipFill>
        <p:spPr>
          <a:xfrm>
            <a:off x="7184522" y="1507588"/>
            <a:ext cx="1364128" cy="23002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idx="12" type="sldNum"/>
          </p:nvPr>
        </p:nvSpPr>
        <p:spPr>
          <a:xfrm>
            <a:off x="8287844" y="4428769"/>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20" name="Google Shape;120;p27"/>
          <p:cNvSpPr txBox="1"/>
          <p:nvPr>
            <p:ph type="title"/>
          </p:nvPr>
        </p:nvSpPr>
        <p:spPr>
          <a:xfrm>
            <a:off x="311709" y="680048"/>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External Stylesheet</a:t>
            </a:r>
            <a:endParaRPr b="0">
              <a:latin typeface="Proxima Nova Semibold"/>
              <a:ea typeface="Proxima Nova Semibold"/>
              <a:cs typeface="Proxima Nova Semibold"/>
              <a:sym typeface="Proxima Nova Semibold"/>
            </a:endParaRPr>
          </a:p>
        </p:txBody>
      </p:sp>
      <p:sp>
        <p:nvSpPr>
          <p:cNvPr id="121" name="Google Shape;121;p27"/>
          <p:cNvSpPr txBox="1"/>
          <p:nvPr>
            <p:ph idx="1" type="body"/>
          </p:nvPr>
        </p:nvSpPr>
        <p:spPr>
          <a:xfrm>
            <a:off x="311700" y="1295150"/>
            <a:ext cx="4062900" cy="35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Proxima Nova"/>
                <a:ea typeface="Proxima Nova"/>
                <a:cs typeface="Proxima Nova"/>
                <a:sym typeface="Proxima Nova"/>
              </a:rPr>
              <a:t>We just finished learning about </a:t>
            </a:r>
            <a:r>
              <a:rPr lang="en" sz="1400">
                <a:solidFill>
                  <a:srgbClr val="FEC14F"/>
                </a:solidFill>
                <a:latin typeface="Proxima Nova"/>
                <a:ea typeface="Proxima Nova"/>
                <a:cs typeface="Proxima Nova"/>
                <a:sym typeface="Proxima Nova"/>
              </a:rPr>
              <a:t>Inline</a:t>
            </a:r>
            <a:r>
              <a:rPr lang="en" sz="1400">
                <a:latin typeface="Proxima Nova"/>
                <a:ea typeface="Proxima Nova"/>
                <a:cs typeface="Proxima Nova"/>
                <a:sym typeface="Proxima Nova"/>
              </a:rPr>
              <a:t> and </a:t>
            </a:r>
            <a:r>
              <a:rPr lang="en" sz="1400">
                <a:solidFill>
                  <a:srgbClr val="FEC14F"/>
                </a:solidFill>
                <a:latin typeface="Proxima Nova"/>
                <a:ea typeface="Proxima Nova"/>
                <a:cs typeface="Proxima Nova"/>
                <a:sym typeface="Proxima Nova"/>
              </a:rPr>
              <a:t>internal</a:t>
            </a:r>
            <a:r>
              <a:rPr lang="en" sz="1400">
                <a:latin typeface="Proxima Nova"/>
                <a:ea typeface="Proxima Nova"/>
                <a:cs typeface="Proxima Nova"/>
                <a:sym typeface="Proxima Nova"/>
              </a:rPr>
              <a:t> styling as well as adding and targeting an </a:t>
            </a:r>
            <a:r>
              <a:rPr lang="en" sz="1400">
                <a:solidFill>
                  <a:srgbClr val="FEC14F"/>
                </a:solidFill>
                <a:latin typeface="Proxima Nova"/>
                <a:ea typeface="Proxima Nova"/>
                <a:cs typeface="Proxima Nova"/>
                <a:sym typeface="Proxima Nova"/>
              </a:rPr>
              <a:t>id</a:t>
            </a:r>
            <a:r>
              <a:rPr lang="en" sz="1400">
                <a:latin typeface="Proxima Nova"/>
                <a:ea typeface="Proxima Nova"/>
                <a:cs typeface="Proxima Nova"/>
                <a:sym typeface="Proxima Nova"/>
              </a:rPr>
              <a:t> or </a:t>
            </a:r>
            <a:r>
              <a:rPr lang="en" sz="1400">
                <a:solidFill>
                  <a:srgbClr val="FEC14F"/>
                </a:solidFill>
                <a:latin typeface="Proxima Nova"/>
                <a:ea typeface="Proxima Nova"/>
                <a:cs typeface="Proxima Nova"/>
                <a:sym typeface="Proxima Nova"/>
              </a:rPr>
              <a:t>class</a:t>
            </a:r>
            <a:r>
              <a:rPr lang="en" sz="1400">
                <a:latin typeface="Proxima Nova"/>
                <a:ea typeface="Proxima Nova"/>
                <a:cs typeface="Proxima Nova"/>
                <a:sym typeface="Proxima Nova"/>
              </a:rPr>
              <a:t> for more specific styling. Internal styling is better organized and more readable than inline styling, but we can take it a step further with an </a:t>
            </a:r>
            <a:r>
              <a:rPr lang="en" sz="1400">
                <a:solidFill>
                  <a:srgbClr val="FEC14F"/>
                </a:solidFill>
                <a:latin typeface="Proxima Nova"/>
                <a:ea typeface="Proxima Nova"/>
                <a:cs typeface="Proxima Nova"/>
                <a:sym typeface="Proxima Nova"/>
              </a:rPr>
              <a:t>external stylesheet</a:t>
            </a:r>
            <a:r>
              <a:rPr lang="en" sz="1400">
                <a:latin typeface="Proxima Nova"/>
                <a:ea typeface="Proxima Nova"/>
                <a:cs typeface="Proxima Nova"/>
                <a:sym typeface="Proxima Nova"/>
              </a:rPr>
              <a:t>.</a:t>
            </a:r>
            <a:endParaRPr sz="1400">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lang="en" sz="1400">
                <a:latin typeface="Proxima Nova"/>
                <a:ea typeface="Proxima Nova"/>
                <a:cs typeface="Proxima Nova"/>
                <a:sym typeface="Proxima Nova"/>
              </a:rPr>
              <a:t>With an </a:t>
            </a:r>
            <a:r>
              <a:rPr lang="en" sz="1400">
                <a:solidFill>
                  <a:srgbClr val="FEC14F"/>
                </a:solidFill>
                <a:latin typeface="Proxima Nova"/>
                <a:ea typeface="Proxima Nova"/>
                <a:cs typeface="Proxima Nova"/>
                <a:sym typeface="Proxima Nova"/>
              </a:rPr>
              <a:t>external stylesheet</a:t>
            </a:r>
            <a:r>
              <a:rPr lang="en" sz="1400">
                <a:latin typeface="Proxima Nova"/>
                <a:ea typeface="Proxima Nova"/>
                <a:cs typeface="Proxima Nova"/>
                <a:sym typeface="Proxima Nova"/>
              </a:rPr>
              <a:t> we can keep our HTML and CSS separate, making our code more organized. A CSS file will always have the extension </a:t>
            </a:r>
            <a:r>
              <a:rPr b="1" lang="en" sz="1400">
                <a:latin typeface="Proxima Nova"/>
                <a:ea typeface="Proxima Nova"/>
                <a:cs typeface="Proxima Nova"/>
                <a:sym typeface="Proxima Nova"/>
              </a:rPr>
              <a:t>.css</a:t>
            </a:r>
            <a:r>
              <a:rPr lang="en" sz="1400">
                <a:latin typeface="Proxima Nova"/>
                <a:ea typeface="Proxima Nova"/>
                <a:cs typeface="Proxima Nova"/>
                <a:sym typeface="Proxima Nova"/>
              </a:rPr>
              <a:t> at the end of its name.</a:t>
            </a:r>
            <a:endParaRPr sz="1400">
              <a:latin typeface="Proxima Nova"/>
              <a:ea typeface="Proxima Nova"/>
              <a:cs typeface="Proxima Nova"/>
              <a:sym typeface="Proxima Nova"/>
            </a:endParaRPr>
          </a:p>
          <a:p>
            <a:pPr indent="0" lvl="0" marL="0" rtl="0" algn="l">
              <a:lnSpc>
                <a:spcPct val="115000"/>
              </a:lnSpc>
              <a:spcBef>
                <a:spcPts val="1600"/>
              </a:spcBef>
              <a:spcAft>
                <a:spcPts val="1600"/>
              </a:spcAft>
              <a:buClr>
                <a:schemeClr val="dk1"/>
              </a:buClr>
              <a:buSzPts val="1100"/>
              <a:buFont typeface="Arial"/>
              <a:buNone/>
            </a:pPr>
            <a:r>
              <a:rPr lang="en" sz="1400">
                <a:latin typeface="Proxima Nova"/>
                <a:ea typeface="Proxima Nova"/>
                <a:cs typeface="Proxima Nova"/>
                <a:sym typeface="Proxima Nova"/>
              </a:rPr>
              <a:t>The syntax remains the same and we no longer require any </a:t>
            </a:r>
            <a:r>
              <a:rPr lang="en" sz="1400">
                <a:solidFill>
                  <a:srgbClr val="FEC14F"/>
                </a:solidFill>
                <a:latin typeface="Proxima Nova"/>
                <a:ea typeface="Proxima Nova"/>
                <a:cs typeface="Proxima Nova"/>
                <a:sym typeface="Proxima Nova"/>
              </a:rPr>
              <a:t>style</a:t>
            </a:r>
            <a:r>
              <a:rPr lang="en" sz="1400">
                <a:latin typeface="Proxima Nova"/>
                <a:ea typeface="Proxima Nova"/>
                <a:cs typeface="Proxima Nova"/>
                <a:sym typeface="Proxima Nova"/>
              </a:rPr>
              <a:t> tags. </a:t>
            </a:r>
            <a:endParaRPr sz="1400">
              <a:latin typeface="Proxima Nova"/>
              <a:ea typeface="Proxima Nova"/>
              <a:cs typeface="Proxima Nova"/>
              <a:sym typeface="Proxima Nova"/>
            </a:endParaRPr>
          </a:p>
        </p:txBody>
      </p:sp>
      <p:sp>
        <p:nvSpPr>
          <p:cNvPr id="122" name="Google Shape;122;p27"/>
          <p:cNvSpPr txBox="1"/>
          <p:nvPr>
            <p:ph idx="1" type="body"/>
          </p:nvPr>
        </p:nvSpPr>
        <p:spPr>
          <a:xfrm>
            <a:off x="5743400" y="1295150"/>
            <a:ext cx="2473500" cy="3107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1400" u="sng">
                <a:solidFill>
                  <a:srgbClr val="09507C"/>
                </a:solidFill>
                <a:latin typeface="Proxima Nova"/>
                <a:ea typeface="Proxima Nova"/>
                <a:cs typeface="Proxima Nova"/>
                <a:sym typeface="Proxima Nova"/>
              </a:rPr>
              <a:t>CSS Syntax</a:t>
            </a:r>
            <a:endParaRPr b="1" sz="1400" u="sng">
              <a:solidFill>
                <a:srgbClr val="09507C"/>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body {</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  background-color: black;</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.some-class {</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  color: white;</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  font-size: 10px;</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sz="1400">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#some-id {</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  width: 200px;</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a:t>
            </a:r>
            <a:endParaRPr sz="14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pic>
        <p:nvPicPr>
          <p:cNvPr id="128" name="Google Shape;128;p28"/>
          <p:cNvPicPr preferRelativeResize="0"/>
          <p:nvPr/>
        </p:nvPicPr>
        <p:blipFill rotWithShape="1">
          <a:blip r:embed="rId3">
            <a:alphaModFix/>
          </a:blip>
          <a:srcRect b="0" l="0" r="0" t="0"/>
          <a:stretch/>
        </p:blipFill>
        <p:spPr>
          <a:xfrm>
            <a:off x="6765277" y="1833672"/>
            <a:ext cx="1901724" cy="1476164"/>
          </a:xfrm>
          <a:prstGeom prst="rect">
            <a:avLst/>
          </a:prstGeom>
          <a:noFill/>
          <a:ln>
            <a:noFill/>
          </a:ln>
        </p:spPr>
      </p:pic>
      <p:sp>
        <p:nvSpPr>
          <p:cNvPr id="129" name="Google Shape;129;p28"/>
          <p:cNvSpPr txBox="1"/>
          <p:nvPr>
            <p:ph type="title"/>
          </p:nvPr>
        </p:nvSpPr>
        <p:spPr>
          <a:xfrm>
            <a:off x="455359" y="87667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Linking stylesheet to HTML file</a:t>
            </a:r>
            <a:endParaRPr b="0">
              <a:latin typeface="Proxima Nova Semibold"/>
              <a:ea typeface="Proxima Nova Semibold"/>
              <a:cs typeface="Proxima Nova Semibold"/>
              <a:sym typeface="Proxima Nova Semibold"/>
            </a:endParaRPr>
          </a:p>
        </p:txBody>
      </p:sp>
      <p:sp>
        <p:nvSpPr>
          <p:cNvPr id="130" name="Google Shape;130;p28"/>
          <p:cNvSpPr txBox="1"/>
          <p:nvPr>
            <p:ph idx="1" type="body"/>
          </p:nvPr>
        </p:nvSpPr>
        <p:spPr>
          <a:xfrm>
            <a:off x="455350" y="1383200"/>
            <a:ext cx="6311400" cy="27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Proxima Nova"/>
                <a:ea typeface="Proxima Nova"/>
                <a:cs typeface="Proxima Nova"/>
                <a:sym typeface="Proxima Nova"/>
              </a:rPr>
              <a:t>Linking a stylesheet to an html file is very straightforward. Assuming the stylesheet is named </a:t>
            </a:r>
            <a:r>
              <a:rPr lang="en" sz="1400">
                <a:solidFill>
                  <a:srgbClr val="FEC14F"/>
                </a:solidFill>
                <a:latin typeface="Proxima Nova"/>
                <a:ea typeface="Proxima Nova"/>
                <a:cs typeface="Proxima Nova"/>
                <a:sym typeface="Proxima Nova"/>
              </a:rPr>
              <a:t>index.css</a:t>
            </a:r>
            <a:r>
              <a:rPr lang="en" sz="1400">
                <a:latin typeface="Proxima Nova"/>
                <a:ea typeface="Proxima Nova"/>
                <a:cs typeface="Proxima Nova"/>
                <a:sym typeface="Proxima Nova"/>
              </a:rPr>
              <a:t>:</a:t>
            </a:r>
            <a:endParaRPr sz="1400">
              <a:latin typeface="Proxima Nova"/>
              <a:ea typeface="Proxima Nova"/>
              <a:cs typeface="Proxima Nova"/>
              <a:sym typeface="Proxima Nova"/>
            </a:endParaRPr>
          </a:p>
          <a:p>
            <a:pPr indent="-317500" lvl="0" marL="457200" rtl="0" algn="l">
              <a:lnSpc>
                <a:spcPct val="115000"/>
              </a:lnSpc>
              <a:spcBef>
                <a:spcPts val="1600"/>
              </a:spcBef>
              <a:spcAft>
                <a:spcPts val="0"/>
              </a:spcAft>
              <a:buSzPts val="1400"/>
              <a:buFont typeface="Proxima Nova"/>
              <a:buChar char="●"/>
            </a:pPr>
            <a:r>
              <a:rPr lang="en" sz="1400">
                <a:latin typeface="Proxima Nova"/>
                <a:ea typeface="Proxima Nova"/>
                <a:cs typeface="Proxima Nova"/>
                <a:sym typeface="Proxima Nova"/>
              </a:rPr>
              <a:t>You will need to add a self closing </a:t>
            </a:r>
            <a:r>
              <a:rPr lang="en" sz="1400">
                <a:solidFill>
                  <a:srgbClr val="FEC14F"/>
                </a:solidFill>
                <a:latin typeface="Proxima Nova"/>
                <a:ea typeface="Proxima Nova"/>
                <a:cs typeface="Proxima Nova"/>
                <a:sym typeface="Proxima Nova"/>
              </a:rPr>
              <a:t>link</a:t>
            </a:r>
            <a:r>
              <a:rPr lang="en" sz="1400">
                <a:solidFill>
                  <a:srgbClr val="09507C"/>
                </a:solidFill>
                <a:latin typeface="Proxima Nova"/>
                <a:ea typeface="Proxima Nova"/>
                <a:cs typeface="Proxima Nova"/>
                <a:sym typeface="Proxima Nova"/>
              </a:rPr>
              <a:t> tag to your html file inside of the </a:t>
            </a:r>
            <a:r>
              <a:rPr lang="en" sz="1400">
                <a:solidFill>
                  <a:srgbClr val="FEC14F"/>
                </a:solidFill>
                <a:latin typeface="Proxima Nova"/>
                <a:ea typeface="Proxima Nova"/>
                <a:cs typeface="Proxima Nova"/>
                <a:sym typeface="Proxima Nova"/>
              </a:rPr>
              <a:t>head</a:t>
            </a:r>
            <a:r>
              <a:rPr lang="en" sz="1400">
                <a:solidFill>
                  <a:srgbClr val="09507C"/>
                </a:solidFill>
                <a:latin typeface="Proxima Nova"/>
                <a:ea typeface="Proxima Nova"/>
                <a:cs typeface="Proxima Nova"/>
                <a:sym typeface="Proxima Nova"/>
              </a:rPr>
              <a:t> tags.</a:t>
            </a:r>
            <a:endParaRPr sz="1400">
              <a:solidFill>
                <a:srgbClr val="09507C"/>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09507C"/>
              </a:buClr>
              <a:buSzPts val="1400"/>
              <a:buFont typeface="Proxima Nova"/>
              <a:buChar char="●"/>
            </a:pPr>
            <a:r>
              <a:rPr lang="en" sz="1400">
                <a:solidFill>
                  <a:srgbClr val="09507C"/>
                </a:solidFill>
                <a:latin typeface="Proxima Nova"/>
                <a:ea typeface="Proxima Nova"/>
                <a:cs typeface="Proxima Nova"/>
                <a:sym typeface="Proxima Nova"/>
              </a:rPr>
              <a:t>Inside of your link tag, insert the attribute </a:t>
            </a:r>
            <a:r>
              <a:rPr lang="en" sz="1400">
                <a:solidFill>
                  <a:srgbClr val="FEC14F"/>
                </a:solidFill>
                <a:latin typeface="Proxima Nova"/>
                <a:ea typeface="Proxima Nova"/>
                <a:cs typeface="Proxima Nova"/>
                <a:sym typeface="Proxima Nova"/>
              </a:rPr>
              <a:t>rel</a:t>
            </a:r>
            <a:r>
              <a:rPr lang="en" sz="1400">
                <a:solidFill>
                  <a:srgbClr val="09507C"/>
                </a:solidFill>
                <a:latin typeface="Proxima Nova"/>
                <a:ea typeface="Proxima Nova"/>
                <a:cs typeface="Proxima Nova"/>
                <a:sym typeface="Proxima Nova"/>
              </a:rPr>
              <a:t> and have it equal to </a:t>
            </a:r>
            <a:r>
              <a:rPr lang="en" sz="1400">
                <a:solidFill>
                  <a:srgbClr val="FEC14F"/>
                </a:solidFill>
                <a:latin typeface="Proxima Nova"/>
                <a:ea typeface="Proxima Nova"/>
                <a:cs typeface="Proxima Nova"/>
                <a:sym typeface="Proxima Nova"/>
              </a:rPr>
              <a:t>“stylesheet”</a:t>
            </a:r>
            <a:r>
              <a:rPr lang="en" sz="1400">
                <a:solidFill>
                  <a:srgbClr val="09507C"/>
                </a:solidFill>
                <a:latin typeface="Proxima Nova"/>
                <a:ea typeface="Proxima Nova"/>
                <a:cs typeface="Proxima Nova"/>
                <a:sym typeface="Proxima Nova"/>
              </a:rPr>
              <a:t>. This let’s you know what the relation is between the html file and the file you’re linking.</a:t>
            </a:r>
            <a:endParaRPr sz="1400">
              <a:solidFill>
                <a:srgbClr val="09507C"/>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09507C"/>
              </a:buClr>
              <a:buSzPts val="1400"/>
              <a:buFont typeface="Proxima Nova"/>
              <a:buChar char="●"/>
            </a:pPr>
            <a:r>
              <a:rPr lang="en" sz="1400">
                <a:solidFill>
                  <a:srgbClr val="09507C"/>
                </a:solidFill>
                <a:latin typeface="Proxima Nova"/>
                <a:ea typeface="Proxima Nova"/>
                <a:cs typeface="Proxima Nova"/>
                <a:sym typeface="Proxima Nova"/>
              </a:rPr>
              <a:t>Now add the </a:t>
            </a:r>
            <a:r>
              <a:rPr lang="en" sz="1400">
                <a:solidFill>
                  <a:srgbClr val="FEC14F"/>
                </a:solidFill>
                <a:latin typeface="Proxima Nova"/>
                <a:ea typeface="Proxima Nova"/>
                <a:cs typeface="Proxima Nova"/>
                <a:sym typeface="Proxima Nova"/>
              </a:rPr>
              <a:t>href</a:t>
            </a:r>
            <a:r>
              <a:rPr lang="en" sz="1400">
                <a:solidFill>
                  <a:srgbClr val="09507C"/>
                </a:solidFill>
                <a:latin typeface="Proxima Nova"/>
                <a:ea typeface="Proxima Nova"/>
                <a:cs typeface="Proxima Nova"/>
                <a:sym typeface="Proxima Nova"/>
              </a:rPr>
              <a:t> attribute. The value for this attribute depends on the name of the file and its location. Assuming the stylesheet is in the same folder as the HTML file, the </a:t>
            </a:r>
            <a:r>
              <a:rPr lang="en" sz="1400">
                <a:solidFill>
                  <a:srgbClr val="FEC14F"/>
                </a:solidFill>
                <a:latin typeface="Proxima Nova"/>
                <a:ea typeface="Proxima Nova"/>
                <a:cs typeface="Proxima Nova"/>
                <a:sym typeface="Proxima Nova"/>
              </a:rPr>
              <a:t>href</a:t>
            </a:r>
            <a:r>
              <a:rPr lang="en" sz="1400">
                <a:solidFill>
                  <a:srgbClr val="09507C"/>
                </a:solidFill>
                <a:latin typeface="Proxima Nova"/>
                <a:ea typeface="Proxima Nova"/>
                <a:cs typeface="Proxima Nova"/>
                <a:sym typeface="Proxima Nova"/>
              </a:rPr>
              <a:t> attribute will equal to </a:t>
            </a:r>
            <a:r>
              <a:rPr lang="en" sz="1400">
                <a:solidFill>
                  <a:srgbClr val="FEC14F"/>
                </a:solidFill>
                <a:latin typeface="Proxima Nova"/>
                <a:ea typeface="Proxima Nova"/>
                <a:cs typeface="Proxima Nova"/>
                <a:sym typeface="Proxima Nova"/>
              </a:rPr>
              <a:t>“index.css”</a:t>
            </a:r>
            <a:endParaRPr sz="1400">
              <a:solidFill>
                <a:srgbClr val="FEC14F"/>
              </a:solidFill>
              <a:latin typeface="Proxima Nova"/>
              <a:ea typeface="Proxima Nova"/>
              <a:cs typeface="Proxima Nova"/>
              <a:sym typeface="Proxima Nova"/>
            </a:endParaRPr>
          </a:p>
        </p:txBody>
      </p:sp>
      <p:sp>
        <p:nvSpPr>
          <p:cNvPr id="131" name="Google Shape;131;p28"/>
          <p:cNvSpPr txBox="1"/>
          <p:nvPr/>
        </p:nvSpPr>
        <p:spPr>
          <a:xfrm>
            <a:off x="517775" y="4377475"/>
            <a:ext cx="62922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9507C"/>
                </a:solidFill>
                <a:latin typeface="Proxima Nova"/>
                <a:ea typeface="Proxima Nova"/>
                <a:cs typeface="Proxima Nova"/>
                <a:sym typeface="Proxima Nova"/>
              </a:rPr>
              <a:t>Example: </a:t>
            </a:r>
            <a:r>
              <a:rPr b="0" i="0" lang="en" sz="1400" u="none" cap="none" strike="noStrike">
                <a:solidFill>
                  <a:srgbClr val="FEC14F"/>
                </a:solidFill>
                <a:latin typeface="Proxima Nova"/>
                <a:ea typeface="Proxima Nova"/>
                <a:cs typeface="Proxima Nova"/>
                <a:sym typeface="Proxima Nova"/>
              </a:rPr>
              <a:t>&lt;link</a:t>
            </a:r>
            <a:r>
              <a:rPr b="0" i="0" lang="en" sz="1400" u="none" cap="none" strike="noStrike">
                <a:solidFill>
                  <a:srgbClr val="09507C"/>
                </a:solidFill>
                <a:latin typeface="Proxima Nova"/>
                <a:ea typeface="Proxima Nova"/>
                <a:cs typeface="Proxima Nova"/>
                <a:sym typeface="Proxima Nova"/>
              </a:rPr>
              <a:t> rel=”stylesheet” href=”index.css”</a:t>
            </a:r>
            <a:r>
              <a:rPr b="0" i="0" lang="en" sz="1400" u="none" cap="none" strike="noStrike">
                <a:solidFill>
                  <a:srgbClr val="FEC14F"/>
                </a:solidFill>
                <a:latin typeface="Proxima Nova"/>
                <a:ea typeface="Proxima Nova"/>
                <a:cs typeface="Proxima Nova"/>
                <a:sym typeface="Proxima Nova"/>
              </a:rPr>
              <a:t>&gt;</a:t>
            </a:r>
            <a:endParaRPr b="0" i="0" sz="1400" u="none" cap="none" strike="noStrike">
              <a:solidFill>
                <a:srgbClr val="FEC14F"/>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37" name="Google Shape;137;p29"/>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Positioning</a:t>
            </a:r>
            <a:endParaRPr b="0">
              <a:latin typeface="Proxima Nova Semibold"/>
              <a:ea typeface="Proxima Nova Semibold"/>
              <a:cs typeface="Proxima Nova Semibold"/>
              <a:sym typeface="Proxima Nova Semibold"/>
            </a:endParaRPr>
          </a:p>
        </p:txBody>
      </p:sp>
      <p:sp>
        <p:nvSpPr>
          <p:cNvPr id="138" name="Google Shape;138;p29"/>
          <p:cNvSpPr txBox="1"/>
          <p:nvPr>
            <p:ph idx="1" type="body"/>
          </p:nvPr>
        </p:nvSpPr>
        <p:spPr>
          <a:xfrm>
            <a:off x="1084350" y="1498650"/>
            <a:ext cx="6975300" cy="107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400">
                <a:latin typeface="Proxima Nova"/>
                <a:ea typeface="Proxima Nova"/>
                <a:cs typeface="Proxima Nova"/>
                <a:sym typeface="Proxima Nova"/>
              </a:rPr>
              <a:t>HTML elements can be moved around using CSS. First you’ll need to specify how the element will move by using the css property </a:t>
            </a:r>
            <a:r>
              <a:rPr lang="en" sz="1400">
                <a:solidFill>
                  <a:srgbClr val="FEC14F"/>
                </a:solidFill>
                <a:latin typeface="Proxima Nova"/>
                <a:ea typeface="Proxima Nova"/>
                <a:cs typeface="Proxima Nova"/>
                <a:sym typeface="Proxima Nova"/>
              </a:rPr>
              <a:t>position</a:t>
            </a:r>
            <a:r>
              <a:rPr lang="en" sz="1400">
                <a:solidFill>
                  <a:srgbClr val="09507C"/>
                </a:solidFill>
                <a:latin typeface="Proxima Nova"/>
                <a:ea typeface="Proxima Nova"/>
                <a:cs typeface="Proxima Nova"/>
                <a:sym typeface="Proxima Nova"/>
              </a:rPr>
              <a:t>.</a:t>
            </a:r>
            <a:r>
              <a:rPr lang="en" sz="1400">
                <a:latin typeface="Proxima Nova"/>
                <a:ea typeface="Proxima Nova"/>
                <a:cs typeface="Proxima Nova"/>
                <a:sym typeface="Proxima Nova"/>
              </a:rPr>
              <a:t> There are a handful of values you can use with this property (Static, Relative, Fixed, Absolute, Sticky)</a:t>
            </a:r>
            <a:endParaRPr sz="1400">
              <a:latin typeface="Proxima Nova"/>
              <a:ea typeface="Proxima Nova"/>
              <a:cs typeface="Proxima Nova"/>
              <a:sym typeface="Proxima Nova"/>
            </a:endParaRPr>
          </a:p>
        </p:txBody>
      </p:sp>
      <p:sp>
        <p:nvSpPr>
          <p:cNvPr id="139" name="Google Shape;139;p29"/>
          <p:cNvSpPr txBox="1"/>
          <p:nvPr/>
        </p:nvSpPr>
        <p:spPr>
          <a:xfrm>
            <a:off x="357625" y="2571750"/>
            <a:ext cx="3552600" cy="1909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Static</a:t>
            </a:r>
            <a:r>
              <a:rPr b="0" i="0" lang="en" sz="1200" u="none" cap="none" strike="noStrike">
                <a:solidFill>
                  <a:srgbClr val="09507C"/>
                </a:solidFill>
                <a:latin typeface="Proxima Nova"/>
                <a:ea typeface="Proxima Nova"/>
                <a:cs typeface="Proxima Nova"/>
                <a:sym typeface="Proxima Nova"/>
              </a:rPr>
              <a:t>: Does not position an element. This is usually the default position of an element.</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Relative</a:t>
            </a:r>
            <a:r>
              <a:rPr b="0" i="0" lang="en" sz="1200" u="none" cap="none" strike="noStrike">
                <a:solidFill>
                  <a:srgbClr val="09507C"/>
                </a:solidFill>
                <a:latin typeface="Proxima Nova"/>
                <a:ea typeface="Proxima Nova"/>
                <a:cs typeface="Proxima Nova"/>
                <a:sym typeface="Proxima Nova"/>
              </a:rPr>
              <a:t>: Positions an element relative to its normal position.</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Fixed</a:t>
            </a:r>
            <a:r>
              <a:rPr b="0" i="0" lang="en" sz="1200" u="none" cap="none" strike="noStrike">
                <a:solidFill>
                  <a:srgbClr val="09507C"/>
                </a:solidFill>
                <a:latin typeface="Proxima Nova"/>
                <a:ea typeface="Proxima Nova"/>
                <a:cs typeface="Proxima Nova"/>
                <a:sym typeface="Proxima Nova"/>
              </a:rPr>
              <a:t>: Fixes an element to the page so it stays in the same place even when you scroll.</a:t>
            </a:r>
            <a:endParaRPr b="0" i="0" sz="1200" u="none" cap="none" strike="noStrike">
              <a:solidFill>
                <a:srgbClr val="09507C"/>
              </a:solidFill>
              <a:latin typeface="Proxima Nova"/>
              <a:ea typeface="Proxima Nova"/>
              <a:cs typeface="Proxima Nova"/>
              <a:sym typeface="Proxima Nova"/>
            </a:endParaRPr>
          </a:p>
        </p:txBody>
      </p:sp>
      <p:sp>
        <p:nvSpPr>
          <p:cNvPr id="140" name="Google Shape;140;p29"/>
          <p:cNvSpPr txBox="1"/>
          <p:nvPr/>
        </p:nvSpPr>
        <p:spPr>
          <a:xfrm>
            <a:off x="4572000" y="2571750"/>
            <a:ext cx="3552600" cy="1909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Absolute</a:t>
            </a:r>
            <a:r>
              <a:rPr b="0" i="0" lang="en" sz="1200" u="none" cap="none" strike="noStrike">
                <a:solidFill>
                  <a:srgbClr val="09507C"/>
                </a:solidFill>
                <a:latin typeface="Proxima Nova"/>
                <a:ea typeface="Proxima Nova"/>
                <a:cs typeface="Proxima Nova"/>
                <a:sym typeface="Proxima Nova"/>
              </a:rPr>
              <a:t>: Positions an element relative to their </a:t>
            </a:r>
            <a:r>
              <a:rPr b="0" i="0" lang="en" sz="1200" u="sng" cap="none" strike="noStrike">
                <a:solidFill>
                  <a:srgbClr val="09507C"/>
                </a:solidFill>
                <a:latin typeface="Proxima Nova"/>
                <a:ea typeface="Proxima Nova"/>
                <a:cs typeface="Proxima Nova"/>
                <a:sym typeface="Proxima Nova"/>
              </a:rPr>
              <a:t>parent</a:t>
            </a:r>
            <a:r>
              <a:rPr b="0" i="0" lang="en" sz="1200" u="none" cap="none" strike="noStrike">
                <a:solidFill>
                  <a:srgbClr val="09507C"/>
                </a:solidFill>
                <a:latin typeface="Proxima Nova"/>
                <a:ea typeface="Proxima Nova"/>
                <a:cs typeface="Proxima Nova"/>
                <a:sym typeface="Proxima Nova"/>
              </a:rPr>
              <a:t> element. (i.e. If there’s a div inside of a div, the element on the inside is the child and the outer div is the parent). If there is no parent element, it will get positioned relative to the body.</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100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Sticky</a:t>
            </a:r>
            <a:r>
              <a:rPr b="0" i="0" lang="en" sz="1200" u="none" cap="none" strike="noStrike">
                <a:solidFill>
                  <a:srgbClr val="09507C"/>
                </a:solidFill>
                <a:latin typeface="Proxima Nova"/>
                <a:ea typeface="Proxima Nova"/>
                <a:cs typeface="Proxima Nova"/>
                <a:sym typeface="Proxima Nova"/>
              </a:rPr>
              <a:t>: Toggles between relative and fixed depending on the scroll position</a:t>
            </a:r>
            <a:endParaRPr b="0" i="0" sz="12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2" type="sldNum"/>
          </p:nvPr>
        </p:nvSpPr>
        <p:spPr>
          <a:xfrm>
            <a:off x="8518944" y="45418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46" name="Google Shape;146;p30"/>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Positioning</a:t>
            </a:r>
            <a:endParaRPr b="0">
              <a:latin typeface="Proxima Nova Semibold"/>
              <a:ea typeface="Proxima Nova Semibold"/>
              <a:cs typeface="Proxima Nova Semibold"/>
              <a:sym typeface="Proxima Nova Semibold"/>
            </a:endParaRPr>
          </a:p>
        </p:txBody>
      </p:sp>
      <p:sp>
        <p:nvSpPr>
          <p:cNvPr id="147" name="Google Shape;147;p30"/>
          <p:cNvSpPr txBox="1"/>
          <p:nvPr>
            <p:ph idx="1" type="body"/>
          </p:nvPr>
        </p:nvSpPr>
        <p:spPr>
          <a:xfrm>
            <a:off x="1415400" y="1609825"/>
            <a:ext cx="6188700" cy="71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400">
                <a:latin typeface="Proxima Nova"/>
                <a:ea typeface="Proxima Nova"/>
                <a:cs typeface="Proxima Nova"/>
                <a:sym typeface="Proxima Nova"/>
              </a:rPr>
              <a:t>Once you specify the </a:t>
            </a:r>
            <a:r>
              <a:rPr lang="en" sz="1400">
                <a:solidFill>
                  <a:srgbClr val="FEC14F"/>
                </a:solidFill>
                <a:latin typeface="Proxima Nova"/>
                <a:ea typeface="Proxima Nova"/>
                <a:cs typeface="Proxima Nova"/>
                <a:sym typeface="Proxima Nova"/>
              </a:rPr>
              <a:t>position</a:t>
            </a:r>
            <a:r>
              <a:rPr lang="en" sz="1400">
                <a:latin typeface="Proxima Nova"/>
                <a:ea typeface="Proxima Nova"/>
                <a:cs typeface="Proxima Nova"/>
                <a:sym typeface="Proxima Nova"/>
              </a:rPr>
              <a:t> </a:t>
            </a:r>
            <a:r>
              <a:rPr lang="en" sz="1400">
                <a:solidFill>
                  <a:srgbClr val="09507C"/>
                </a:solidFill>
                <a:latin typeface="Proxima Nova"/>
                <a:ea typeface="Proxima Nova"/>
                <a:cs typeface="Proxima Nova"/>
                <a:sym typeface="Proxima Nova"/>
              </a:rPr>
              <a:t>pr</a:t>
            </a:r>
            <a:r>
              <a:rPr lang="en" sz="1400">
                <a:latin typeface="Proxima Nova"/>
                <a:ea typeface="Proxima Nova"/>
                <a:cs typeface="Proxima Nova"/>
                <a:sym typeface="Proxima Nova"/>
              </a:rPr>
              <a:t>operty of an element. You can then start moving the element. There are four ways to move an element. </a:t>
            </a:r>
            <a:endParaRPr sz="1400">
              <a:latin typeface="Proxima Nova"/>
              <a:ea typeface="Proxima Nova"/>
              <a:cs typeface="Proxima Nova"/>
              <a:sym typeface="Proxima Nova"/>
            </a:endParaRPr>
          </a:p>
        </p:txBody>
      </p:sp>
      <p:sp>
        <p:nvSpPr>
          <p:cNvPr id="148" name="Google Shape;148;p30"/>
          <p:cNvSpPr txBox="1"/>
          <p:nvPr/>
        </p:nvSpPr>
        <p:spPr>
          <a:xfrm>
            <a:off x="528850" y="2743575"/>
            <a:ext cx="3552600" cy="1909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Top</a:t>
            </a:r>
            <a:r>
              <a:rPr b="0" i="0" lang="en" sz="1200" u="none" cap="none" strike="noStrike">
                <a:solidFill>
                  <a:srgbClr val="09507C"/>
                </a:solidFill>
                <a:latin typeface="Proxima Nova"/>
                <a:ea typeface="Proxima Nova"/>
                <a:cs typeface="Proxima Nova"/>
                <a:sym typeface="Proxima Nova"/>
              </a:rPr>
              <a:t>: Moves an element from the top</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Right</a:t>
            </a:r>
            <a:r>
              <a:rPr b="0" i="0" lang="en" sz="1200" u="none" cap="none" strike="noStrike">
                <a:solidFill>
                  <a:srgbClr val="09507C"/>
                </a:solidFill>
                <a:latin typeface="Proxima Nova"/>
                <a:ea typeface="Proxima Nova"/>
                <a:cs typeface="Proxima Nova"/>
                <a:sym typeface="Proxima Nova"/>
              </a:rPr>
              <a:t>: Moves an element from the right</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Left</a:t>
            </a:r>
            <a:r>
              <a:rPr b="0" i="0" lang="en" sz="1200" u="none" cap="none" strike="noStrike">
                <a:solidFill>
                  <a:srgbClr val="09507C"/>
                </a:solidFill>
                <a:latin typeface="Proxima Nova"/>
                <a:ea typeface="Proxima Nova"/>
                <a:cs typeface="Proxima Nova"/>
                <a:sym typeface="Proxima Nova"/>
              </a:rPr>
              <a:t>: Moves an element from the left</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100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Bottom</a:t>
            </a:r>
            <a:r>
              <a:rPr b="0" i="0" lang="en" sz="1200" u="none" cap="none" strike="noStrike">
                <a:solidFill>
                  <a:srgbClr val="09507C"/>
                </a:solidFill>
                <a:latin typeface="Proxima Nova"/>
                <a:ea typeface="Proxima Nova"/>
                <a:cs typeface="Proxima Nova"/>
                <a:sym typeface="Proxima Nova"/>
              </a:rPr>
              <a:t>: Moves an element from the bottom</a:t>
            </a:r>
            <a:endParaRPr b="0" i="0" sz="1200" u="none" cap="none" strike="noStrike">
              <a:solidFill>
                <a:srgbClr val="09507C"/>
              </a:solidFill>
              <a:latin typeface="Proxima Nova"/>
              <a:ea typeface="Proxima Nova"/>
              <a:cs typeface="Proxima Nova"/>
              <a:sym typeface="Proxima Nova"/>
            </a:endParaRPr>
          </a:p>
        </p:txBody>
      </p:sp>
      <p:sp>
        <p:nvSpPr>
          <p:cNvPr id="149" name="Google Shape;149;p30"/>
          <p:cNvSpPr txBox="1"/>
          <p:nvPr>
            <p:ph idx="1" type="body"/>
          </p:nvPr>
        </p:nvSpPr>
        <p:spPr>
          <a:xfrm>
            <a:off x="5278350" y="2374400"/>
            <a:ext cx="3240600" cy="19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100" u="sng">
                <a:latin typeface="Proxima Nova"/>
                <a:ea typeface="Proxima Nova"/>
                <a:cs typeface="Proxima Nova"/>
                <a:sym typeface="Proxima Nova"/>
              </a:rPr>
              <a:t>Example</a:t>
            </a:r>
            <a:endParaRPr sz="1100" u="sng">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lang="en" sz="1100">
                <a:solidFill>
                  <a:srgbClr val="09507C"/>
                </a:solidFill>
                <a:latin typeface="Proxima Nova"/>
                <a:ea typeface="Proxima Nova"/>
                <a:cs typeface="Proxima Nova"/>
                <a:sym typeface="Proxima Nova"/>
              </a:rPr>
              <a:t>div</a:t>
            </a: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100">
                <a:latin typeface="Proxima Nova"/>
                <a:ea typeface="Proxima Nova"/>
                <a:cs typeface="Proxima Nova"/>
                <a:sym typeface="Proxima Nova"/>
              </a:rPr>
              <a:t>  </a:t>
            </a:r>
            <a:r>
              <a:rPr lang="en" sz="1100">
                <a:solidFill>
                  <a:srgbClr val="FEC14F"/>
                </a:solidFill>
                <a:latin typeface="Proxima Nova"/>
                <a:ea typeface="Proxima Nova"/>
                <a:cs typeface="Proxima Nova"/>
                <a:sym typeface="Proxima Nova"/>
              </a:rPr>
              <a:t>position</a:t>
            </a:r>
            <a:r>
              <a:rPr lang="en" sz="1100">
                <a:latin typeface="Proxima Nova"/>
                <a:ea typeface="Proxima Nova"/>
                <a:cs typeface="Proxima Nova"/>
                <a:sym typeface="Proxima Nova"/>
              </a:rPr>
              <a:t>: relative;</a:t>
            </a:r>
            <a:endParaRPr sz="11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100">
                <a:latin typeface="Proxima Nova"/>
                <a:ea typeface="Proxima Nova"/>
                <a:cs typeface="Proxima Nova"/>
                <a:sym typeface="Proxima Nova"/>
              </a:rPr>
              <a:t>  </a:t>
            </a:r>
            <a:r>
              <a:rPr lang="en" sz="1100">
                <a:solidFill>
                  <a:srgbClr val="FEC14F"/>
                </a:solidFill>
                <a:latin typeface="Proxima Nova"/>
                <a:ea typeface="Proxima Nova"/>
                <a:cs typeface="Proxima Nova"/>
                <a:sym typeface="Proxima Nova"/>
              </a:rPr>
              <a:t>top</a:t>
            </a:r>
            <a:r>
              <a:rPr lang="en" sz="1100">
                <a:latin typeface="Proxima Nova"/>
                <a:ea typeface="Proxima Nova"/>
                <a:cs typeface="Proxima Nova"/>
                <a:sym typeface="Proxima Nova"/>
              </a:rPr>
              <a:t>: 30px</a:t>
            </a:r>
            <a:endParaRPr sz="11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100">
                <a:latin typeface="Proxima Nova"/>
                <a:ea typeface="Proxima Nova"/>
                <a:cs typeface="Proxima Nova"/>
                <a:sym typeface="Proxima Nova"/>
              </a:rPr>
              <a:t>}</a:t>
            </a:r>
            <a:endParaRPr sz="1100">
              <a:latin typeface="Proxima Nova"/>
              <a:ea typeface="Proxima Nova"/>
              <a:cs typeface="Proxima Nova"/>
              <a:sym typeface="Proxima Nova"/>
            </a:endParaRPr>
          </a:p>
          <a:p>
            <a:pPr indent="0" lvl="0" marL="0" rtl="0" algn="l">
              <a:lnSpc>
                <a:spcPct val="115000"/>
              </a:lnSpc>
              <a:spcBef>
                <a:spcPts val="1600"/>
              </a:spcBef>
              <a:spcAft>
                <a:spcPts val="1600"/>
              </a:spcAft>
              <a:buClr>
                <a:schemeClr val="dk1"/>
              </a:buClr>
              <a:buSzPts val="1100"/>
              <a:buFont typeface="Arial"/>
              <a:buNone/>
            </a:pPr>
            <a:r>
              <a:rPr lang="en" sz="1100">
                <a:latin typeface="Proxima Nova"/>
                <a:ea typeface="Proxima Nova"/>
                <a:cs typeface="Proxima Nova"/>
                <a:sym typeface="Proxima Nova"/>
              </a:rPr>
              <a:t>This will move the div element 30 pixels from the left, relative to its normal position.</a:t>
            </a:r>
            <a:endParaRPr sz="11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55" name="Google Shape;155;p31"/>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Margin and Padding</a:t>
            </a:r>
            <a:endParaRPr b="0">
              <a:latin typeface="Proxima Nova Semibold"/>
              <a:ea typeface="Proxima Nova Semibold"/>
              <a:cs typeface="Proxima Nova Semibold"/>
              <a:sym typeface="Proxima Nova Semibold"/>
            </a:endParaRPr>
          </a:p>
        </p:txBody>
      </p:sp>
      <p:sp>
        <p:nvSpPr>
          <p:cNvPr id="156" name="Google Shape;156;p31"/>
          <p:cNvSpPr txBox="1"/>
          <p:nvPr>
            <p:ph idx="1" type="body"/>
          </p:nvPr>
        </p:nvSpPr>
        <p:spPr>
          <a:xfrm>
            <a:off x="528850" y="1781700"/>
            <a:ext cx="5268000" cy="213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400">
                <a:latin typeface="Proxima Nova"/>
                <a:ea typeface="Proxima Nova"/>
                <a:cs typeface="Proxima Nova"/>
                <a:sym typeface="Proxima Nova"/>
              </a:rPr>
              <a:t>When creating your html elements you will notice that some of your elements are too close together. Given that we’ve just learned how to position elements that would probably be your approach to solving the problem, but that would be tedious and take up too much time. Luckily there are CSS properties that makes it easier for us to add space either inside or outside of an element, margin and padding.</a:t>
            </a:r>
            <a:endParaRPr sz="1400">
              <a:latin typeface="Proxima Nova"/>
              <a:ea typeface="Proxima Nova"/>
              <a:cs typeface="Proxima Nova"/>
              <a:sym typeface="Proxima Nova"/>
            </a:endParaRPr>
          </a:p>
        </p:txBody>
      </p:sp>
      <p:sp>
        <p:nvSpPr>
          <p:cNvPr id="157" name="Google Shape;157;p31"/>
          <p:cNvSpPr txBox="1"/>
          <p:nvPr/>
        </p:nvSpPr>
        <p:spPr>
          <a:xfrm>
            <a:off x="528850" y="4046650"/>
            <a:ext cx="3578100" cy="6366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100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Padding</a:t>
            </a:r>
            <a:r>
              <a:rPr b="0" i="0" lang="en" sz="1200" u="none" cap="none" strike="noStrike">
                <a:solidFill>
                  <a:srgbClr val="09507C"/>
                </a:solidFill>
                <a:latin typeface="Proxima Nova"/>
                <a:ea typeface="Proxima Nova"/>
                <a:cs typeface="Proxima Nova"/>
                <a:sym typeface="Proxima Nova"/>
              </a:rPr>
              <a:t>: Generates space around the content inside of an element.</a:t>
            </a:r>
            <a:endParaRPr b="0" i="0" sz="1200" u="none" cap="none" strike="noStrike">
              <a:solidFill>
                <a:srgbClr val="09507C"/>
              </a:solidFill>
              <a:latin typeface="Proxima Nova"/>
              <a:ea typeface="Proxima Nova"/>
              <a:cs typeface="Proxima Nova"/>
              <a:sym typeface="Proxima Nova"/>
            </a:endParaRPr>
          </a:p>
        </p:txBody>
      </p:sp>
      <p:pic>
        <p:nvPicPr>
          <p:cNvPr id="158" name="Google Shape;158;p31"/>
          <p:cNvPicPr preferRelativeResize="0"/>
          <p:nvPr/>
        </p:nvPicPr>
        <p:blipFill rotWithShape="1">
          <a:blip r:embed="rId3">
            <a:alphaModFix/>
          </a:blip>
          <a:srcRect b="0" l="0" r="0" t="0"/>
          <a:stretch/>
        </p:blipFill>
        <p:spPr>
          <a:xfrm>
            <a:off x="6716027" y="1833672"/>
            <a:ext cx="1901724" cy="14761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64" name="Google Shape;164;p32"/>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Margin</a:t>
            </a:r>
            <a:endParaRPr b="0">
              <a:latin typeface="Proxima Nova Semibold"/>
              <a:ea typeface="Proxima Nova Semibold"/>
              <a:cs typeface="Proxima Nova Semibold"/>
              <a:sym typeface="Proxima Nova Semibold"/>
            </a:endParaRPr>
          </a:p>
        </p:txBody>
      </p:sp>
      <p:sp>
        <p:nvSpPr>
          <p:cNvPr id="165" name="Google Shape;165;p32"/>
          <p:cNvSpPr txBox="1"/>
          <p:nvPr>
            <p:ph idx="1" type="body"/>
          </p:nvPr>
        </p:nvSpPr>
        <p:spPr>
          <a:xfrm>
            <a:off x="528850" y="1498650"/>
            <a:ext cx="7956300" cy="63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400">
                <a:latin typeface="Proxima Nova"/>
                <a:ea typeface="Proxima Nova"/>
                <a:cs typeface="Proxima Nova"/>
                <a:sym typeface="Proxima Nova"/>
              </a:rPr>
              <a:t>Margin generates space around the </a:t>
            </a:r>
            <a:r>
              <a:rPr b="1" lang="en" sz="1400">
                <a:latin typeface="Proxima Nova"/>
                <a:ea typeface="Proxima Nova"/>
                <a:cs typeface="Proxima Nova"/>
                <a:sym typeface="Proxima Nova"/>
              </a:rPr>
              <a:t>outside</a:t>
            </a:r>
            <a:r>
              <a:rPr lang="en" sz="1400">
                <a:latin typeface="Proxima Nova"/>
                <a:ea typeface="Proxima Nova"/>
                <a:cs typeface="Proxima Nova"/>
                <a:sym typeface="Proxima Nova"/>
              </a:rPr>
              <a:t> of an element. Margin has four properties that lets you generate space to specific sides of an element.</a:t>
            </a:r>
            <a:endParaRPr sz="1400">
              <a:latin typeface="Proxima Nova"/>
              <a:ea typeface="Proxima Nova"/>
              <a:cs typeface="Proxima Nova"/>
              <a:sym typeface="Proxima Nova"/>
            </a:endParaRPr>
          </a:p>
        </p:txBody>
      </p:sp>
      <p:sp>
        <p:nvSpPr>
          <p:cNvPr id="166" name="Google Shape;166;p32"/>
          <p:cNvSpPr txBox="1"/>
          <p:nvPr/>
        </p:nvSpPr>
        <p:spPr>
          <a:xfrm>
            <a:off x="518925" y="2432288"/>
            <a:ext cx="3578100" cy="1258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margin-top</a:t>
            </a:r>
            <a:r>
              <a:rPr b="0" i="0" lang="en" sz="1200" u="none" cap="none" strike="noStrike">
                <a:solidFill>
                  <a:srgbClr val="09507C"/>
                </a:solidFill>
                <a:latin typeface="Proxima Nova"/>
                <a:ea typeface="Proxima Nova"/>
                <a:cs typeface="Proxima Nova"/>
                <a:sym typeface="Proxima Nova"/>
              </a:rPr>
              <a:t>: Generates space to the top of an element.</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100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margin-bottom</a:t>
            </a:r>
            <a:r>
              <a:rPr b="0" i="0" lang="en" sz="1200" u="none" cap="none" strike="noStrike">
                <a:solidFill>
                  <a:srgbClr val="09507C"/>
                </a:solidFill>
                <a:latin typeface="Proxima Nova"/>
                <a:ea typeface="Proxima Nova"/>
                <a:cs typeface="Proxima Nova"/>
                <a:sym typeface="Proxima Nova"/>
              </a:rPr>
              <a:t>: Generates space to the bottom of an element.</a:t>
            </a:r>
            <a:endParaRPr b="0" i="0" sz="1200" u="none" cap="none" strike="noStrike">
              <a:solidFill>
                <a:srgbClr val="09507C"/>
              </a:solidFill>
              <a:latin typeface="Proxima Nova"/>
              <a:ea typeface="Proxima Nova"/>
              <a:cs typeface="Proxima Nova"/>
              <a:sym typeface="Proxima Nova"/>
            </a:endParaRPr>
          </a:p>
        </p:txBody>
      </p:sp>
      <p:sp>
        <p:nvSpPr>
          <p:cNvPr id="167" name="Google Shape;167;p32"/>
          <p:cNvSpPr txBox="1"/>
          <p:nvPr/>
        </p:nvSpPr>
        <p:spPr>
          <a:xfrm>
            <a:off x="4916975" y="2432288"/>
            <a:ext cx="3578100" cy="1258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margin-left</a:t>
            </a:r>
            <a:r>
              <a:rPr b="0" i="0" lang="en" sz="1200" u="none" cap="none" strike="noStrike">
                <a:solidFill>
                  <a:srgbClr val="09507C"/>
                </a:solidFill>
                <a:latin typeface="Proxima Nova"/>
                <a:ea typeface="Proxima Nova"/>
                <a:cs typeface="Proxima Nova"/>
                <a:sym typeface="Proxima Nova"/>
              </a:rPr>
              <a:t>: Generates space to the left of an element.</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100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margin-right</a:t>
            </a:r>
            <a:r>
              <a:rPr b="0" i="0" lang="en" sz="1200" u="none" cap="none" strike="noStrike">
                <a:solidFill>
                  <a:srgbClr val="09507C"/>
                </a:solidFill>
                <a:latin typeface="Proxima Nova"/>
                <a:ea typeface="Proxima Nova"/>
                <a:cs typeface="Proxima Nova"/>
                <a:sym typeface="Proxima Nova"/>
              </a:rPr>
              <a:t>: Generates space to the right of an element.</a:t>
            </a:r>
            <a:endParaRPr b="0" i="0" sz="12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73" name="Google Shape;173;p33"/>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Padding</a:t>
            </a:r>
            <a:endParaRPr b="0">
              <a:latin typeface="Proxima Nova Semibold"/>
              <a:ea typeface="Proxima Nova Semibold"/>
              <a:cs typeface="Proxima Nova Semibold"/>
              <a:sym typeface="Proxima Nova Semibold"/>
            </a:endParaRPr>
          </a:p>
        </p:txBody>
      </p:sp>
      <p:sp>
        <p:nvSpPr>
          <p:cNvPr id="174" name="Google Shape;174;p33"/>
          <p:cNvSpPr txBox="1"/>
          <p:nvPr>
            <p:ph idx="1" type="body"/>
          </p:nvPr>
        </p:nvSpPr>
        <p:spPr>
          <a:xfrm>
            <a:off x="528850" y="1498650"/>
            <a:ext cx="7956300" cy="63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400">
                <a:latin typeface="Proxima Nova"/>
                <a:ea typeface="Proxima Nova"/>
                <a:cs typeface="Proxima Nova"/>
                <a:sym typeface="Proxima Nova"/>
              </a:rPr>
              <a:t>Padding generates space around the content </a:t>
            </a:r>
            <a:r>
              <a:rPr b="1" lang="en" sz="1400">
                <a:latin typeface="Proxima Nova"/>
                <a:ea typeface="Proxima Nova"/>
                <a:cs typeface="Proxima Nova"/>
                <a:sym typeface="Proxima Nova"/>
              </a:rPr>
              <a:t>inside</a:t>
            </a:r>
            <a:r>
              <a:rPr lang="en" sz="1400">
                <a:latin typeface="Proxima Nova"/>
                <a:ea typeface="Proxima Nova"/>
                <a:cs typeface="Proxima Nova"/>
                <a:sym typeface="Proxima Nova"/>
              </a:rPr>
              <a:t> of an element. Padding has four properties that lets you generate space to specific sides of an element.</a:t>
            </a:r>
            <a:endParaRPr sz="1400">
              <a:latin typeface="Proxima Nova"/>
              <a:ea typeface="Proxima Nova"/>
              <a:cs typeface="Proxima Nova"/>
              <a:sym typeface="Proxima Nova"/>
            </a:endParaRPr>
          </a:p>
        </p:txBody>
      </p:sp>
      <p:sp>
        <p:nvSpPr>
          <p:cNvPr id="175" name="Google Shape;175;p33"/>
          <p:cNvSpPr txBox="1"/>
          <p:nvPr/>
        </p:nvSpPr>
        <p:spPr>
          <a:xfrm>
            <a:off x="518925" y="2571750"/>
            <a:ext cx="3578100" cy="1258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padding-top</a:t>
            </a:r>
            <a:r>
              <a:rPr b="0" i="0" lang="en" sz="1200" u="none" cap="none" strike="noStrike">
                <a:solidFill>
                  <a:srgbClr val="09507C"/>
                </a:solidFill>
                <a:latin typeface="Proxima Nova"/>
                <a:ea typeface="Proxima Nova"/>
                <a:cs typeface="Proxima Nova"/>
                <a:sym typeface="Proxima Nova"/>
              </a:rPr>
              <a:t>: Generates space to the top of the element’s content.</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100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padding-bottom</a:t>
            </a:r>
            <a:r>
              <a:rPr b="0" i="0" lang="en" sz="1200" u="none" cap="none" strike="noStrike">
                <a:solidFill>
                  <a:srgbClr val="09507C"/>
                </a:solidFill>
                <a:latin typeface="Proxima Nova"/>
                <a:ea typeface="Proxima Nova"/>
                <a:cs typeface="Proxima Nova"/>
                <a:sym typeface="Proxima Nova"/>
              </a:rPr>
              <a:t>: Generates space to the bottom of the element’s content.</a:t>
            </a:r>
            <a:endParaRPr b="0" i="0" sz="1200" u="none" cap="none" strike="noStrike">
              <a:solidFill>
                <a:srgbClr val="09507C"/>
              </a:solidFill>
              <a:latin typeface="Proxima Nova"/>
              <a:ea typeface="Proxima Nova"/>
              <a:cs typeface="Proxima Nova"/>
              <a:sym typeface="Proxima Nova"/>
            </a:endParaRPr>
          </a:p>
        </p:txBody>
      </p:sp>
      <p:sp>
        <p:nvSpPr>
          <p:cNvPr id="176" name="Google Shape;176;p33"/>
          <p:cNvSpPr txBox="1"/>
          <p:nvPr/>
        </p:nvSpPr>
        <p:spPr>
          <a:xfrm>
            <a:off x="4916975" y="2571750"/>
            <a:ext cx="3578100" cy="1258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padding-left</a:t>
            </a:r>
            <a:r>
              <a:rPr b="0" i="0" lang="en" sz="1200" u="none" cap="none" strike="noStrike">
                <a:solidFill>
                  <a:srgbClr val="09507C"/>
                </a:solidFill>
                <a:latin typeface="Proxima Nova"/>
                <a:ea typeface="Proxima Nova"/>
                <a:cs typeface="Proxima Nova"/>
                <a:sym typeface="Proxima Nova"/>
              </a:rPr>
              <a:t>: Generates space to the left of the element’s content.</a:t>
            </a:r>
            <a:endParaRPr b="0" i="0" sz="12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1000"/>
              </a:spcAft>
              <a:buClr>
                <a:srgbClr val="09507C"/>
              </a:buClr>
              <a:buSzPts val="1200"/>
              <a:buFont typeface="Proxima Nova"/>
              <a:buChar char="●"/>
            </a:pPr>
            <a:r>
              <a:rPr b="0" i="0" lang="en" sz="1200" u="none" cap="none" strike="noStrike">
                <a:solidFill>
                  <a:srgbClr val="FEC14F"/>
                </a:solidFill>
                <a:latin typeface="Proxima Nova"/>
                <a:ea typeface="Proxima Nova"/>
                <a:cs typeface="Proxima Nova"/>
                <a:sym typeface="Proxima Nova"/>
              </a:rPr>
              <a:t>padding-right</a:t>
            </a:r>
            <a:r>
              <a:rPr b="0" i="0" lang="en" sz="1200" u="none" cap="none" strike="noStrike">
                <a:solidFill>
                  <a:srgbClr val="09507C"/>
                </a:solidFill>
                <a:latin typeface="Proxima Nova"/>
                <a:ea typeface="Proxima Nova"/>
                <a:cs typeface="Proxima Nova"/>
                <a:sym typeface="Proxima Nova"/>
              </a:rPr>
              <a:t>: Generates space to the right of the element’s content.</a:t>
            </a:r>
            <a:endParaRPr b="0" i="0" sz="12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