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56" r:id="rId5"/>
    <p:sldId id="258" r:id="rId6"/>
    <p:sldId id="268" r:id="rId7"/>
    <p:sldId id="269" r:id="rId8"/>
    <p:sldId id="261" r:id="rId9"/>
    <p:sldId id="270" r:id="rId10"/>
    <p:sldId id="271" r:id="rId11"/>
    <p:sldId id="262" r:id="rId12"/>
    <p:sldId id="272" r:id="rId13"/>
    <p:sldId id="273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64" r:id="rId24"/>
    <p:sldId id="282" r:id="rId25"/>
    <p:sldId id="283" r:id="rId26"/>
    <p:sldId id="284" r:id="rId27"/>
    <p:sldId id="265" r:id="rId28"/>
    <p:sldId id="266" r:id="rId29"/>
    <p:sldId id="287" r:id="rId30"/>
    <p:sldId id="285" r:id="rId31"/>
    <p:sldId id="286" r:id="rId32"/>
    <p:sldId id="26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05C04-1EC1-41BE-8186-CC7CD2C84B49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0980-9DC1-4557-BAEF-CEFDBB44C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D186E-D56E-421A-A789-B0CD83F76EE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83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7A80-AFAA-475B-A4C7-CD475C82E90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C52A-50FB-4ABC-951F-AB0CB8EE614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33C8-AB38-4BC2-915E-81F77BF8CA7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EABB-6B90-47BD-BB95-BCE281D779D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FDFF-30F1-422F-AB3D-D45423399FB0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19FD-A9CC-47FC-8E81-9E3C79C675E6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5FD2-24AD-44DA-A522-98C871566C36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3C0C-3CE6-439E-B114-3F4A654ACEC9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4A99-4D82-4D05-BFD0-40FBA8F4BABC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9A3D-6022-4731-8791-6A544B537F9F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4610-E120-4085-8591-520973B7E3C4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B5E1-8F43-4FA8-893B-48DC4E583D3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244A-B129-4F36-A066-AD642C37D8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emf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1.wdp"/><Relationship Id="rId4" Type="http://schemas.microsoft.com/office/2007/relationships/hdphoto" Target="../media/hdphoto9.wdp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3.wdp"/><Relationship Id="rId5" Type="http://schemas.openxmlformats.org/officeDocument/2006/relationships/image" Target="../media/image60.png"/><Relationship Id="rId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/>
          <p:cNvSpPr/>
          <p:nvPr/>
        </p:nvSpPr>
        <p:spPr>
          <a:xfrm>
            <a:off x="2001771" y="378666"/>
            <a:ext cx="8138160" cy="17366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Licence 1, FSEG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Phase d’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rientation Active (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POA</a:t>
            </a:r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</a:p>
          <a:p>
            <a:pPr algn="ctr"/>
            <a:r>
              <a:rPr lang="fr-FR" sz="3200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en </a:t>
            </a:r>
            <a:r>
              <a:rPr lang="fr-FR" sz="3200" b="1" dirty="0" smtClea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Mathématiques</a:t>
            </a:r>
            <a:endParaRPr lang="fr-FR" sz="3200" b="1" dirty="0" smtClean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2" descr="http://www.coignieres-foyer-club.org/rando/infosrando/image_02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80" y="4829509"/>
            <a:ext cx="2388743" cy="22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0" descr="http://www.google.fr/url?source=imglanding&amp;ct=img&amp;q=http://retinart.net/jambi/wp-content/themes/wings/images/heading-3.jpg&amp;sa=X&amp;ei=GOtBVeZfzdpo8YyBqAg&amp;ved=0CAkQ8wc&amp;usg=AFQjCNFPO6ludJSMx2pwkYLE3SUGxbOqpw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30" y="1400175"/>
            <a:ext cx="4763421" cy="11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6745" y="3081669"/>
            <a:ext cx="11203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Objectifs :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  <a:p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i="0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Réduire l'hétérogénéité en mathématiques.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b="1" i="0" dirty="0" smtClean="0">
              <a:solidFill>
                <a:schemeClr val="accent5">
                  <a:lumMod val="50000"/>
                </a:schemeClr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Söhne"/>
              </a:rPr>
              <a:t>Prévenir les erreurs courantes en microéconomie et macroéconomie.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b="0" i="0" dirty="0" smtClean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4351" y="2524047"/>
            <a:ext cx="5630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latin typeface="Arial Black" panose="020B0A04020102020204" pitchFamily="34" charset="0"/>
                <a:cs typeface="Aharoni" panose="02010803020104030203" pitchFamily="2" charset="-79"/>
              </a:rPr>
              <a:t>Enseignant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: 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Arnold SOH VOUTSA</a:t>
            </a:r>
            <a:r>
              <a:rPr lang="fr-FR" sz="2400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Bodoni MT Black" panose="02070A03080606020203" pitchFamily="18" charset="0"/>
                <a:cs typeface="Aharoni" panose="02010803020104030203" pitchFamily="2" charset="-79"/>
              </a:rPr>
              <a:t> </a:t>
            </a:r>
            <a:endParaRPr lang="fr-FR" sz="240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Bodoni MT Black" panose="02070A03080606020203" pitchFamily="18" charset="0"/>
              <a:cs typeface="Aharoni" panose="02010803020104030203" pitchFamily="2" charset="-79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77236" b="93962"/>
          <a:stretch/>
        </p:blipFill>
        <p:spPr>
          <a:xfrm>
            <a:off x="256045" y="125465"/>
            <a:ext cx="1613395" cy="50445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0318" r="86411" b="59467"/>
          <a:stretch/>
        </p:blipFill>
        <p:spPr>
          <a:xfrm>
            <a:off x="174765" y="550353"/>
            <a:ext cx="963155" cy="8534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45762" r="85264" b="45117"/>
          <a:stretch/>
        </p:blipFill>
        <p:spPr>
          <a:xfrm>
            <a:off x="174765" y="2428240"/>
            <a:ext cx="1044435" cy="76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62909" r="87558" b="27848"/>
          <a:stretch/>
        </p:blipFill>
        <p:spPr>
          <a:xfrm>
            <a:off x="174765" y="4602480"/>
            <a:ext cx="881875" cy="772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0295" r="12156" b="81396"/>
          <a:stretch/>
        </p:blipFill>
        <p:spPr>
          <a:xfrm>
            <a:off x="1036320" y="836546"/>
            <a:ext cx="5140960" cy="6941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7" t="37615" r="23981" b="54602"/>
          <a:stretch/>
        </p:blipFill>
        <p:spPr>
          <a:xfrm>
            <a:off x="1056640" y="2834640"/>
            <a:ext cx="4221480" cy="6502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746" t="62909" r="36812" b="29186"/>
          <a:stretch/>
        </p:blipFill>
        <p:spPr>
          <a:xfrm>
            <a:off x="1137920" y="5881519"/>
            <a:ext cx="3220720" cy="660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310" t="19820" r="39822" b="72519"/>
          <a:stretch/>
        </p:blipFill>
        <p:spPr>
          <a:xfrm>
            <a:off x="1432560" y="1622173"/>
            <a:ext cx="3180080" cy="6400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7603" t="28698" r="50717" b="63358"/>
          <a:stretch/>
        </p:blipFill>
        <p:spPr>
          <a:xfrm>
            <a:off x="4765040" y="1598545"/>
            <a:ext cx="2245360" cy="6637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46371" r="14019" b="46332"/>
          <a:stretch/>
        </p:blipFill>
        <p:spPr>
          <a:xfrm>
            <a:off x="1432560" y="3447667"/>
            <a:ext cx="4927600" cy="609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6456" t="55491" r="36023" b="37212"/>
          <a:stretch/>
        </p:blipFill>
        <p:spPr>
          <a:xfrm>
            <a:off x="6360160" y="3484880"/>
            <a:ext cx="3368040" cy="6096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4561" t="66391" r="35846"/>
          <a:stretch/>
        </p:blipFill>
        <p:spPr>
          <a:xfrm>
            <a:off x="1137920" y="4494147"/>
            <a:ext cx="4521200" cy="1280692"/>
          </a:xfrm>
          <a:prstGeom prst="rect">
            <a:avLst/>
          </a:prstGeom>
        </p:spPr>
      </p:pic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10</a:t>
            </a:fld>
            <a:endParaRPr lang="en-US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30720" y="1530734"/>
            <a:ext cx="225872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1585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Contextes de gestion modélisés à l’aide d’expression algébrique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849"/>
            <a:ext cx="12192000" cy="16795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3" y="3271960"/>
            <a:ext cx="11969168" cy="95350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33356" b="67660"/>
          <a:stretch/>
        </p:blipFill>
        <p:spPr>
          <a:xfrm>
            <a:off x="204187" y="4417611"/>
            <a:ext cx="7933974" cy="4693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67761" b="49584"/>
          <a:stretch/>
        </p:blipFill>
        <p:spPr>
          <a:xfrm>
            <a:off x="1007959" y="5898378"/>
            <a:ext cx="3340522" cy="46178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t="35141"/>
          <a:stretch/>
        </p:blipFill>
        <p:spPr>
          <a:xfrm>
            <a:off x="204186" y="4927599"/>
            <a:ext cx="11904955" cy="94128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2435" t="-1" r="31873" b="55131"/>
          <a:stretch/>
        </p:blipFill>
        <p:spPr>
          <a:xfrm>
            <a:off x="4368801" y="5898378"/>
            <a:ext cx="3698240" cy="4109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7637" b="48475"/>
          <a:stretch/>
        </p:blipFill>
        <p:spPr>
          <a:xfrm>
            <a:off x="8016240" y="5898378"/>
            <a:ext cx="3353341" cy="47194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5382" t="50415" r="11085" b="1887"/>
          <a:stretch/>
        </p:blipFill>
        <p:spPr>
          <a:xfrm>
            <a:off x="7782561" y="6360160"/>
            <a:ext cx="2438400" cy="4368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8719" t="58181"/>
          <a:stretch/>
        </p:blipFill>
        <p:spPr>
          <a:xfrm>
            <a:off x="10200640" y="6431280"/>
            <a:ext cx="1168941" cy="3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7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2614" b="89193"/>
          <a:stretch/>
        </p:blipFill>
        <p:spPr>
          <a:xfrm>
            <a:off x="264160" y="175460"/>
            <a:ext cx="11734800" cy="403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87" t="18151" b="49908"/>
          <a:stretch/>
        </p:blipFill>
        <p:spPr>
          <a:xfrm>
            <a:off x="508000" y="553648"/>
            <a:ext cx="11328400" cy="11930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9333"/>
          <a:stretch/>
        </p:blipFill>
        <p:spPr>
          <a:xfrm>
            <a:off x="182880" y="4857190"/>
            <a:ext cx="11816080" cy="3970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64160" y="3662495"/>
            <a:ext cx="4490720" cy="1120899"/>
            <a:chOff x="264160" y="3923989"/>
            <a:chExt cx="4490720" cy="112089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/>
            <a:srcRect r="67932" b="77785"/>
            <a:stretch/>
          </p:blipFill>
          <p:spPr>
            <a:xfrm>
              <a:off x="264160" y="3923989"/>
              <a:ext cx="4490720" cy="50577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21322" r="86506" b="55473"/>
            <a:stretch/>
          </p:blipFill>
          <p:spPr>
            <a:xfrm>
              <a:off x="264160" y="4516568"/>
              <a:ext cx="1889760" cy="528320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13639" t="21767" r="42394" b="55029"/>
          <a:stretch/>
        </p:blipFill>
        <p:spPr>
          <a:xfrm>
            <a:off x="2174240" y="4265234"/>
            <a:ext cx="6156960" cy="52832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8437880" y="4252311"/>
            <a:ext cx="2834640" cy="510756"/>
            <a:chOff x="8437880" y="4513805"/>
            <a:chExt cx="2834640" cy="51075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882" t="54223" r="87702" b="25251"/>
            <a:stretch/>
          </p:blipFill>
          <p:spPr>
            <a:xfrm>
              <a:off x="8768080" y="4544285"/>
              <a:ext cx="1178560" cy="46736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/>
            <a:srcRect l="1524" t="56454" r="96191" b="24683"/>
            <a:stretch/>
          </p:blipFill>
          <p:spPr>
            <a:xfrm>
              <a:off x="8437880" y="4595085"/>
              <a:ext cx="320040" cy="429476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3"/>
            <a:srcRect l="12296" t="52884" r="78237" b="24683"/>
            <a:stretch/>
          </p:blipFill>
          <p:spPr>
            <a:xfrm>
              <a:off x="9946640" y="4513805"/>
              <a:ext cx="1325880" cy="510756"/>
            </a:xfrm>
            <a:prstGeom prst="rect">
              <a:avLst/>
            </a:prstGeom>
          </p:spPr>
        </p:pic>
      </p:grpSp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928" y="6258419"/>
            <a:ext cx="5893943" cy="3426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928" y="5421247"/>
            <a:ext cx="9220544" cy="7345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/>
          <a:srcRect l="5987" t="47916" b="36308"/>
          <a:stretch/>
        </p:blipFill>
        <p:spPr>
          <a:xfrm>
            <a:off x="508000" y="1652618"/>
            <a:ext cx="11328400" cy="58928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/>
          <a:srcRect l="5987" t="66684" b="16451"/>
          <a:stretch/>
        </p:blipFill>
        <p:spPr>
          <a:xfrm>
            <a:off x="508000" y="2137116"/>
            <a:ext cx="11328400" cy="62992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/>
          <a:srcRect l="5987" t="80828"/>
          <a:stretch/>
        </p:blipFill>
        <p:spPr>
          <a:xfrm>
            <a:off x="508000" y="2696969"/>
            <a:ext cx="11328400" cy="7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13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84796" b="85498"/>
          <a:stretch/>
        </p:blipFill>
        <p:spPr>
          <a:xfrm>
            <a:off x="226641" y="152811"/>
            <a:ext cx="1500559" cy="4669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16396" r="47941" b="69721"/>
          <a:stretch/>
        </p:blipFill>
        <p:spPr>
          <a:xfrm>
            <a:off x="584200" y="2423420"/>
            <a:ext cx="5137839" cy="4470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441" t="34342" r="68601" b="49842"/>
          <a:stretch/>
        </p:blipFill>
        <p:spPr>
          <a:xfrm>
            <a:off x="1381760" y="2946400"/>
            <a:ext cx="2956560" cy="509230"/>
          </a:xfrm>
          <a:prstGeom prst="rect">
            <a:avLst/>
          </a:prstGeom>
        </p:spPr>
      </p:pic>
      <p:grpSp>
        <p:nvGrpSpPr>
          <p:cNvPr id="28" name="Groupe 27"/>
          <p:cNvGrpSpPr/>
          <p:nvPr/>
        </p:nvGrpSpPr>
        <p:grpSpPr>
          <a:xfrm>
            <a:off x="4307840" y="2915920"/>
            <a:ext cx="3495040" cy="539710"/>
            <a:chOff x="4307840" y="2915920"/>
            <a:chExt cx="3495040" cy="539710"/>
          </a:xfrm>
        </p:grpSpPr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34487" t="34657" r="47703" b="49842"/>
            <a:stretch/>
          </p:blipFill>
          <p:spPr>
            <a:xfrm>
              <a:off x="4643120" y="2956560"/>
              <a:ext cx="1757680" cy="49907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2"/>
            <a:srcRect l="31089" t="35289" r="65205" b="49842"/>
            <a:stretch/>
          </p:blipFill>
          <p:spPr>
            <a:xfrm>
              <a:off x="4307840" y="2976880"/>
              <a:ext cx="365760" cy="4787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2"/>
            <a:srcRect l="52400" t="33395" r="33496" b="49842"/>
            <a:stretch/>
          </p:blipFill>
          <p:spPr>
            <a:xfrm>
              <a:off x="6410960" y="2915920"/>
              <a:ext cx="1391920" cy="539710"/>
            </a:xfrm>
            <a:prstGeom prst="rect">
              <a:avLst/>
            </a:prstGeom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b="58984"/>
          <a:stretch/>
        </p:blipFill>
        <p:spPr>
          <a:xfrm>
            <a:off x="584200" y="735995"/>
            <a:ext cx="4458322" cy="45324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/>
          <a:srcRect t="45613"/>
          <a:stretch/>
        </p:blipFill>
        <p:spPr>
          <a:xfrm>
            <a:off x="1268797" y="1379419"/>
            <a:ext cx="4458322" cy="60100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/>
          <a:srcRect r="44651"/>
          <a:stretch/>
        </p:blipFill>
        <p:spPr>
          <a:xfrm>
            <a:off x="820717" y="3689579"/>
            <a:ext cx="5204164" cy="12670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6"/>
          <a:srcRect l="54808" r="18826"/>
          <a:stretch/>
        </p:blipFill>
        <p:spPr>
          <a:xfrm>
            <a:off x="5974081" y="3689579"/>
            <a:ext cx="2479040" cy="126700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/>
          <a:srcRect l="80958"/>
          <a:stretch/>
        </p:blipFill>
        <p:spPr>
          <a:xfrm>
            <a:off x="8432800" y="3689579"/>
            <a:ext cx="179040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24728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Equations et inéquations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68848"/>
          <a:stretch/>
        </p:blipFill>
        <p:spPr>
          <a:xfrm>
            <a:off x="741469" y="1215005"/>
            <a:ext cx="10612331" cy="1721236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741469" y="3291840"/>
            <a:ext cx="10612331" cy="3336675"/>
            <a:chOff x="741469" y="3291840"/>
            <a:chExt cx="10612331" cy="333667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t="39611"/>
            <a:stretch/>
          </p:blipFill>
          <p:spPr>
            <a:xfrm>
              <a:off x="741469" y="3291840"/>
              <a:ext cx="10612331" cy="333667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234" y="5126945"/>
              <a:ext cx="257211" cy="64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6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15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68376" b="90352"/>
          <a:stretch/>
        </p:blipFill>
        <p:spPr>
          <a:xfrm>
            <a:off x="1" y="78637"/>
            <a:ext cx="2072640" cy="5817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9205" r="90699" b="80412"/>
          <a:stretch/>
        </p:blipFill>
        <p:spPr>
          <a:xfrm>
            <a:off x="482600" y="621639"/>
            <a:ext cx="609599" cy="6261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669" t="23508" r="40939" b="67226"/>
          <a:stretch/>
        </p:blipFill>
        <p:spPr>
          <a:xfrm>
            <a:off x="2692400" y="1517498"/>
            <a:ext cx="1402081" cy="55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9183" r="87754" b="30496"/>
          <a:stretch/>
        </p:blipFill>
        <p:spPr>
          <a:xfrm>
            <a:off x="507999" y="2475215"/>
            <a:ext cx="802639" cy="6224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24" t="56836" r="78552" b="33493"/>
          <a:stretch/>
        </p:blipFill>
        <p:spPr>
          <a:xfrm>
            <a:off x="1076959" y="664528"/>
            <a:ext cx="1686560" cy="53662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2558" t="8026" r="62330" b="80412"/>
          <a:stretch/>
        </p:blipFill>
        <p:spPr>
          <a:xfrm>
            <a:off x="3393441" y="607151"/>
            <a:ext cx="1645919" cy="69728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7980" t="9726" r="54269" b="80412"/>
          <a:stretch/>
        </p:blipFill>
        <p:spPr>
          <a:xfrm>
            <a:off x="2824480" y="726892"/>
            <a:ext cx="508000" cy="5947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7515" t="8026" r="38768" b="80412"/>
          <a:stretch/>
        </p:blipFill>
        <p:spPr>
          <a:xfrm>
            <a:off x="5029199" y="607151"/>
            <a:ext cx="1554481" cy="6972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022" t="24000" r="90312" b="67744"/>
          <a:stretch/>
        </p:blipFill>
        <p:spPr>
          <a:xfrm>
            <a:off x="690879" y="1544320"/>
            <a:ext cx="436881" cy="49784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021" t="37660" r="39388" b="54253"/>
          <a:stretch/>
        </p:blipFill>
        <p:spPr>
          <a:xfrm>
            <a:off x="1132839" y="2578465"/>
            <a:ext cx="3119121" cy="4876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60301" t="37829" r="1564" b="54084"/>
          <a:stretch/>
        </p:blipFill>
        <p:spPr>
          <a:xfrm>
            <a:off x="4297678" y="2597322"/>
            <a:ext cx="2499361" cy="48768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331" t="49286" r="45899" b="42964"/>
          <a:stretch/>
        </p:blipFill>
        <p:spPr>
          <a:xfrm>
            <a:off x="3662678" y="3265820"/>
            <a:ext cx="2672081" cy="4673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3481" t="48949" r="789" b="41154"/>
          <a:stretch/>
        </p:blipFill>
        <p:spPr>
          <a:xfrm>
            <a:off x="3662678" y="3846660"/>
            <a:ext cx="2997201" cy="59679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176" t="59183" r="47604" b="31675"/>
          <a:stretch/>
        </p:blipFill>
        <p:spPr>
          <a:xfrm>
            <a:off x="3693158" y="4443457"/>
            <a:ext cx="2570481" cy="55128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1936" t="71358" r="54890" b="19881"/>
          <a:stretch/>
        </p:blipFill>
        <p:spPr>
          <a:xfrm>
            <a:off x="3632198" y="5194414"/>
            <a:ext cx="2174241" cy="52832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867" t="82646" r="57371"/>
          <a:stretch/>
        </p:blipFill>
        <p:spPr>
          <a:xfrm>
            <a:off x="4297678" y="5674995"/>
            <a:ext cx="1950721" cy="10464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86" t="61754" r="78453" b="32012"/>
          <a:stretch/>
        </p:blipFill>
        <p:spPr>
          <a:xfrm>
            <a:off x="3769358" y="6010275"/>
            <a:ext cx="528320" cy="37592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168" t="19420" r="62641" b="63350"/>
          <a:stretch/>
        </p:blipFill>
        <p:spPr>
          <a:xfrm>
            <a:off x="1036321" y="1268121"/>
            <a:ext cx="1650999" cy="10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582" t="2761" r="3137" b="30818"/>
          <a:stretch/>
        </p:blipFill>
        <p:spPr>
          <a:xfrm>
            <a:off x="3169920" y="1026159"/>
            <a:ext cx="5191760" cy="26517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9555" b="44008"/>
          <a:stretch/>
        </p:blipFill>
        <p:spPr>
          <a:xfrm>
            <a:off x="320040" y="99567"/>
            <a:ext cx="11445240" cy="4287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13940" b="43987"/>
          <a:stretch/>
        </p:blipFill>
        <p:spPr>
          <a:xfrm>
            <a:off x="320040" y="564134"/>
            <a:ext cx="11282681" cy="4010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0079" y="386262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" y="3485601"/>
            <a:ext cx="1075436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i="1" dirty="0" smtClean="0"/>
              <a:t>La résolution </a:t>
            </a:r>
            <a:r>
              <a:rPr lang="fr-FR" sz="2000" i="1" dirty="0"/>
              <a:t>d'une inéquation à une variable </a:t>
            </a:r>
            <a:r>
              <a:rPr lang="fr-FR" sz="2000" i="1" dirty="0" smtClean="0"/>
              <a:t>se fait par </a:t>
            </a:r>
            <a:r>
              <a:rPr lang="fr-FR" sz="2000" i="1" dirty="0"/>
              <a:t>des </a:t>
            </a:r>
            <a:r>
              <a:rPr lang="fr-FR" sz="2000" i="1" dirty="0" smtClean="0"/>
              <a:t>opérations sans </a:t>
            </a:r>
            <a:r>
              <a:rPr lang="fr-FR" sz="2000" i="1" dirty="0"/>
              <a:t>modifier sa signification.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79" y="477470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608" y="4461515"/>
            <a:ext cx="1407479" cy="42367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810" y="4512398"/>
            <a:ext cx="5996145" cy="44522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066" y="4546099"/>
            <a:ext cx="466765" cy="30878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6"/>
          <a:srcRect r="79542" b="12594"/>
          <a:stretch/>
        </p:blipFill>
        <p:spPr>
          <a:xfrm>
            <a:off x="1306608" y="5495072"/>
            <a:ext cx="1337593" cy="4243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537" y="5595008"/>
            <a:ext cx="490361" cy="32439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8"/>
          <a:srcRect r="85715"/>
          <a:stretch/>
        </p:blipFill>
        <p:spPr>
          <a:xfrm>
            <a:off x="3459385" y="5301806"/>
            <a:ext cx="1113118" cy="91721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/>
          <a:srcRect l="33972" t="29369" b="28538"/>
          <a:stretch/>
        </p:blipFill>
        <p:spPr>
          <a:xfrm>
            <a:off x="4604990" y="5587342"/>
            <a:ext cx="5145162" cy="3860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0728" y="6105427"/>
            <a:ext cx="1267490" cy="7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727" y="2996984"/>
            <a:ext cx="10464800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Multiplication ou division par un nombre négatif inverse le sens de l'inéquation.</a:t>
            </a:r>
            <a:endParaRPr lang="en-US" sz="20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8" y="3643747"/>
            <a:ext cx="1312279" cy="42975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83558" b="-996"/>
          <a:stretch/>
        </p:blipFill>
        <p:spPr>
          <a:xfrm>
            <a:off x="1328192" y="3693237"/>
            <a:ext cx="1713497" cy="39527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16442" b="1600"/>
          <a:stretch/>
        </p:blipFill>
        <p:spPr>
          <a:xfrm>
            <a:off x="3041688" y="3693238"/>
            <a:ext cx="8708003" cy="3851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1039" y="72945"/>
            <a:ext cx="10962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Ajouter ou soustraire une même quantité des deux côtés équivaut à une inéquation équivalente.</a:t>
            </a:r>
            <a:endParaRPr lang="en-US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39" y="985020"/>
            <a:ext cx="10464800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>
                <a:solidFill>
                  <a:srgbClr val="002060"/>
                </a:solidFill>
              </a:rPr>
              <a:t>Multiplication ou division par un même nombre positif conserve l'ensemble de solutions.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68" y="671835"/>
            <a:ext cx="1407479" cy="42367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770" y="722718"/>
            <a:ext cx="5996145" cy="44522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026" y="756419"/>
            <a:ext cx="466765" cy="30878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r="79542" b="12594"/>
          <a:stretch/>
        </p:blipFill>
        <p:spPr>
          <a:xfrm>
            <a:off x="1367568" y="1705392"/>
            <a:ext cx="1337593" cy="42432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497" y="1805328"/>
            <a:ext cx="490361" cy="32439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/>
          <a:srcRect l="33972" t="29369" b="28538"/>
          <a:stretch/>
        </p:blipFill>
        <p:spPr>
          <a:xfrm>
            <a:off x="4665950" y="1797662"/>
            <a:ext cx="5145162" cy="3860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1688" y="2315747"/>
            <a:ext cx="1267490" cy="7525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7"/>
          <a:srcRect r="85715"/>
          <a:stretch/>
        </p:blipFill>
        <p:spPr>
          <a:xfrm>
            <a:off x="3447791" y="1476681"/>
            <a:ext cx="1113118" cy="91721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9"/>
          <a:srcRect r="17316" b="84574"/>
          <a:stretch/>
        </p:blipFill>
        <p:spPr>
          <a:xfrm>
            <a:off x="1682363" y="4432864"/>
            <a:ext cx="6587878" cy="36265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3803" y="6149136"/>
            <a:ext cx="8403767" cy="54068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/>
          <a:srcRect t="30121" r="16934" b="53456"/>
          <a:stretch/>
        </p:blipFill>
        <p:spPr>
          <a:xfrm>
            <a:off x="2774046" y="4921851"/>
            <a:ext cx="6618358" cy="38608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9"/>
          <a:srcRect t="61671" r="-281"/>
          <a:stretch/>
        </p:blipFill>
        <p:spPr>
          <a:xfrm>
            <a:off x="3041688" y="5284473"/>
            <a:ext cx="7989958" cy="90104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4947128"/>
            <a:ext cx="490361" cy="32439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750" y="5598863"/>
            <a:ext cx="490361" cy="3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e 5"/>
          <p:cNvGrpSpPr/>
          <p:nvPr/>
        </p:nvGrpSpPr>
        <p:grpSpPr>
          <a:xfrm>
            <a:off x="622405" y="317128"/>
            <a:ext cx="10807595" cy="6221784"/>
            <a:chOff x="622405" y="317128"/>
            <a:chExt cx="10807595" cy="6221784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405" y="317128"/>
              <a:ext cx="10807595" cy="6221784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008" y="5902960"/>
              <a:ext cx="848392" cy="45339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8110" y="5902960"/>
              <a:ext cx="946129" cy="453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8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19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8" y="80010"/>
            <a:ext cx="403916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85" y="473521"/>
            <a:ext cx="10688715" cy="588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Sommaire</a:t>
            </a:r>
          </a:p>
          <a:p>
            <a:r>
              <a:rPr lang="fr-FR" sz="2400" dirty="0" smtClean="0"/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Notion de variables et expression algébriques</a:t>
            </a:r>
            <a:r>
              <a:rPr lang="fr-FR" sz="2400" dirty="0" smtClean="0">
                <a:solidFill>
                  <a:srgbClr val="002060"/>
                </a:solidFill>
              </a:rPr>
              <a:t> (définitions)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Règles et propriétés des exposants</a:t>
            </a:r>
            <a:r>
              <a:rPr lang="fr-FR" sz="2400" dirty="0" smtClean="0">
                <a:solidFill>
                  <a:srgbClr val="002060"/>
                </a:solidFill>
              </a:rPr>
              <a:t> (puissances)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Opérations sur les expressions algébriques</a:t>
            </a:r>
            <a:r>
              <a:rPr lang="fr-FR" sz="2400" dirty="0" smtClean="0">
                <a:solidFill>
                  <a:srgbClr val="002060"/>
                </a:solidFill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Contextes de gestion modélisés à l’aide d’expression algébrique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Equations et inéquations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Rappels sur les opérations sur des ratios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Système d’équations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 smtClean="0">
                <a:solidFill>
                  <a:srgbClr val="002060"/>
                </a:solidFill>
              </a:rPr>
              <a:t>Fonction Domaine et Image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Etc.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6749" b="91240"/>
          <a:stretch/>
        </p:blipFill>
        <p:spPr>
          <a:xfrm>
            <a:off x="167803" y="3400"/>
            <a:ext cx="1498437" cy="482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3817" t="13742" r="56829" b="78692"/>
          <a:stretch/>
        </p:blipFill>
        <p:spPr>
          <a:xfrm>
            <a:off x="167803" y="526800"/>
            <a:ext cx="4450080" cy="4165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309" t="21861" b="71496"/>
          <a:stretch/>
        </p:blipFill>
        <p:spPr>
          <a:xfrm>
            <a:off x="4617883" y="600586"/>
            <a:ext cx="7624916" cy="2689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309" t="29242" r="75608" b="63931"/>
          <a:stretch/>
        </p:blipFill>
        <p:spPr>
          <a:xfrm>
            <a:off x="2799243" y="1011488"/>
            <a:ext cx="1818640" cy="3759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8309" t="37546" r="28795" b="56180"/>
          <a:stretch/>
        </p:blipFill>
        <p:spPr>
          <a:xfrm>
            <a:off x="4617883" y="1043301"/>
            <a:ext cx="7112000" cy="3454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309" t="49350" r="81944" b="43454"/>
          <a:stretch/>
        </p:blipFill>
        <p:spPr>
          <a:xfrm>
            <a:off x="2799243" y="1503271"/>
            <a:ext cx="1102197" cy="39624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309" t="60795" r="64107" b="22229"/>
          <a:stretch/>
        </p:blipFill>
        <p:spPr>
          <a:xfrm>
            <a:off x="4633488" y="1840385"/>
            <a:ext cx="3119120" cy="9347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8326" t="44372" r="69947" b="39575"/>
          <a:stretch/>
        </p:blipFill>
        <p:spPr>
          <a:xfrm>
            <a:off x="2467649" y="1817640"/>
            <a:ext cx="1326043" cy="8839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r="32728" b="50320"/>
          <a:stretch/>
        </p:blipFill>
        <p:spPr>
          <a:xfrm>
            <a:off x="167803" y="2687961"/>
            <a:ext cx="5658755" cy="56318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2241"/>
          <a:stretch/>
        </p:blipFill>
        <p:spPr>
          <a:xfrm>
            <a:off x="5876359" y="2775105"/>
            <a:ext cx="6301822" cy="40561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0543" b="83921"/>
          <a:stretch/>
        </p:blipFill>
        <p:spPr>
          <a:xfrm>
            <a:off x="0" y="3341877"/>
            <a:ext cx="2738769" cy="5514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5524" t="18745" r="51201" b="70646"/>
          <a:stretch/>
        </p:blipFill>
        <p:spPr>
          <a:xfrm>
            <a:off x="2881008" y="3529443"/>
            <a:ext cx="2164081" cy="3638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30299" r="75023" b="57851"/>
          <a:stretch/>
        </p:blipFill>
        <p:spPr>
          <a:xfrm>
            <a:off x="2779407" y="4474325"/>
            <a:ext cx="1778001" cy="4064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42445" r="608" b="45409"/>
          <a:stretch/>
        </p:blipFill>
        <p:spPr>
          <a:xfrm>
            <a:off x="4872368" y="4510122"/>
            <a:ext cx="6990080" cy="3348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54887" r="77318" b="32374"/>
          <a:stretch/>
        </p:blipFill>
        <p:spPr>
          <a:xfrm>
            <a:off x="2779407" y="4906128"/>
            <a:ext cx="1564641" cy="4368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167803" y="5412104"/>
            <a:ext cx="7914641" cy="57912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14047" y="6090800"/>
            <a:ext cx="6248401" cy="53109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8908" t="18745" r="32406" b="70942"/>
          <a:stretch/>
        </p:blipFill>
        <p:spPr>
          <a:xfrm>
            <a:off x="2881008" y="4006964"/>
            <a:ext cx="1737360" cy="35369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9303" y="1047469"/>
            <a:ext cx="390580" cy="31436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9948" y="1482239"/>
            <a:ext cx="390580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21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95287" b="93934"/>
          <a:stretch/>
        </p:blipFill>
        <p:spPr>
          <a:xfrm>
            <a:off x="251824" y="2930660"/>
            <a:ext cx="520336" cy="48887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4897" t="645" r="29400" b="94312"/>
          <a:stretch/>
        </p:blipFill>
        <p:spPr>
          <a:xfrm>
            <a:off x="3643954" y="3012024"/>
            <a:ext cx="7254240" cy="4064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541" t="5814" r="70258" b="89648"/>
          <a:stretch/>
        </p:blipFill>
        <p:spPr>
          <a:xfrm>
            <a:off x="845456" y="3009485"/>
            <a:ext cx="2672080" cy="3657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357" t="36574" r="71914" b="58651"/>
          <a:stretch/>
        </p:blipFill>
        <p:spPr>
          <a:xfrm>
            <a:off x="814976" y="3495422"/>
            <a:ext cx="2509520" cy="3848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8104" t="42562" r="36070" b="53404"/>
          <a:stretch/>
        </p:blipFill>
        <p:spPr>
          <a:xfrm>
            <a:off x="2341880" y="4337068"/>
            <a:ext cx="5059680" cy="3251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449" t="46659" r="83509" b="47920"/>
          <a:stretch/>
        </p:blipFill>
        <p:spPr>
          <a:xfrm>
            <a:off x="814976" y="4272029"/>
            <a:ext cx="1219200" cy="43688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53089" r="80932" b="36172"/>
          <a:stretch/>
        </p:blipFill>
        <p:spPr>
          <a:xfrm>
            <a:off x="289560" y="4633350"/>
            <a:ext cx="1483360" cy="8655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705" t="87535" r="73130" b="7675"/>
          <a:stretch/>
        </p:blipFill>
        <p:spPr>
          <a:xfrm>
            <a:off x="5788584" y="5900313"/>
            <a:ext cx="2336800" cy="3860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7994" t="36685" r="53510" b="58383"/>
          <a:stretch/>
        </p:blipFill>
        <p:spPr>
          <a:xfrm>
            <a:off x="299720" y="3914836"/>
            <a:ext cx="2042160" cy="3975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90134" b="30215"/>
          <a:stretch/>
        </p:blipFill>
        <p:spPr>
          <a:xfrm>
            <a:off x="289196" y="4304096"/>
            <a:ext cx="467360" cy="32766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80932" b="29640"/>
          <a:stretch/>
        </p:blipFill>
        <p:spPr>
          <a:xfrm>
            <a:off x="1772920" y="4900154"/>
            <a:ext cx="1483360" cy="3740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633" t="65719" r="90134" b="30215"/>
          <a:stretch/>
        </p:blipFill>
        <p:spPr>
          <a:xfrm>
            <a:off x="269240" y="3516690"/>
            <a:ext cx="467360" cy="32766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-1740" r="7188" b="62942"/>
          <a:stretch/>
        </p:blipFill>
        <p:spPr>
          <a:xfrm>
            <a:off x="3228340" y="4794017"/>
            <a:ext cx="8346440" cy="4989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39427" b="25813"/>
          <a:stretch/>
        </p:blipFill>
        <p:spPr>
          <a:xfrm>
            <a:off x="2331380" y="5426661"/>
            <a:ext cx="8021200" cy="39873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2607" r="81730"/>
          <a:stretch/>
        </p:blipFill>
        <p:spPr>
          <a:xfrm>
            <a:off x="10352580" y="5461371"/>
            <a:ext cx="1535900" cy="3293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2"/>
          <a:srcRect l="5541" t="5814" r="70258" b="89648"/>
          <a:stretch/>
        </p:blipFill>
        <p:spPr>
          <a:xfrm>
            <a:off x="2661920" y="5914765"/>
            <a:ext cx="2611120" cy="35741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982" t="94342" r="83252"/>
          <a:stretch/>
        </p:blipFill>
        <p:spPr>
          <a:xfrm>
            <a:off x="8175420" y="5900313"/>
            <a:ext cx="1188720" cy="45603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6686" t="91568" r="57283" b="4146"/>
          <a:stretch/>
        </p:blipFill>
        <p:spPr>
          <a:xfrm>
            <a:off x="9642128" y="5955611"/>
            <a:ext cx="1770016" cy="34544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/>
          <a:srcRect l="5633" t="65719" r="90134" b="30215"/>
          <a:stretch/>
        </p:blipFill>
        <p:spPr>
          <a:xfrm>
            <a:off x="5271188" y="5934723"/>
            <a:ext cx="467360" cy="3276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720" y="46004"/>
            <a:ext cx="10114820" cy="27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22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0543" b="83921"/>
          <a:stretch/>
        </p:blipFill>
        <p:spPr>
          <a:xfrm>
            <a:off x="70471" y="222653"/>
            <a:ext cx="2738769" cy="5514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5524" t="18745" r="51201" b="70646"/>
          <a:stretch/>
        </p:blipFill>
        <p:spPr>
          <a:xfrm>
            <a:off x="2951479" y="410219"/>
            <a:ext cx="2164081" cy="363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30299" r="75023" b="57851"/>
          <a:stretch/>
        </p:blipFill>
        <p:spPr>
          <a:xfrm>
            <a:off x="2849878" y="1355101"/>
            <a:ext cx="1778001" cy="406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42445" r="608" b="45409"/>
          <a:stretch/>
        </p:blipFill>
        <p:spPr>
          <a:xfrm>
            <a:off x="4942839" y="1390898"/>
            <a:ext cx="6990080" cy="3348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5854" t="54887" r="77318" b="32374"/>
          <a:stretch/>
        </p:blipFill>
        <p:spPr>
          <a:xfrm>
            <a:off x="2849878" y="1786904"/>
            <a:ext cx="1564641" cy="4368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54" t="67035" r="9022" b="16079"/>
          <a:stretch/>
        </p:blipFill>
        <p:spPr>
          <a:xfrm>
            <a:off x="457198" y="2342528"/>
            <a:ext cx="7914641" cy="5791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854" t="84513" r="26943"/>
          <a:stretch/>
        </p:blipFill>
        <p:spPr>
          <a:xfrm>
            <a:off x="5684518" y="2971576"/>
            <a:ext cx="6248401" cy="53109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8908" t="18745" r="32406" b="70942"/>
          <a:stretch/>
        </p:blipFill>
        <p:spPr>
          <a:xfrm>
            <a:off x="2951479" y="887740"/>
            <a:ext cx="1737360" cy="3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73457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Rappels sur les opérations sur des ratios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23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16" y="5940316"/>
            <a:ext cx="2962688" cy="78115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6" y="1440280"/>
            <a:ext cx="11366701" cy="46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24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0" y="76514"/>
            <a:ext cx="604921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9469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Système d’équations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9110"/>
              </p:ext>
            </p:extLst>
          </p:nvPr>
        </p:nvGraphicFramePr>
        <p:xfrm>
          <a:off x="204186" y="119745"/>
          <a:ext cx="1190495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Fonction Domaine et Image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825" y="470518"/>
            <a:ext cx="10688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Méthodologie du cours</a:t>
            </a:r>
          </a:p>
          <a:p>
            <a:r>
              <a:rPr lang="fr-FR" sz="20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cours s'organise de la façon suivante pour chaque point abordés</a:t>
            </a:r>
            <a:r>
              <a:rPr lang="fr-FR" sz="32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endParaRPr lang="fr-FR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Un bref rappel de cours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Un </a:t>
            </a: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exemple 	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Des exercices d’applications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fr-F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005" y="4004229"/>
            <a:ext cx="11265763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1" i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Important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</a:t>
            </a:r>
            <a:r>
              <a:rPr lang="fr-FR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fr-FR" sz="2800" b="0" i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rendre le temps pour traiter les exercices avant la correction. </a:t>
            </a:r>
            <a:endParaRPr lang="fr-FR" sz="28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005" y="4973689"/>
            <a:ext cx="107331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On corrigera les exercices en </a:t>
            </a:r>
            <a:r>
              <a:rPr lang="fr-FR" sz="2000" b="1" i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détaillant</a:t>
            </a:r>
            <a:r>
              <a:rPr lang="fr-FR" sz="20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 chacune des étapes pour une meilleure compréhension. 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7643"/>
              </p:ext>
            </p:extLst>
          </p:nvPr>
        </p:nvGraphicFramePr>
        <p:xfrm>
          <a:off x="204186" y="119745"/>
          <a:ext cx="11904955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kern="1200" dirty="0" smtClean="0">
                          <a:ln w="0"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Andalus" panose="02020603050405020304" pitchFamily="18" charset="-78"/>
                          <a:ea typeface="+mn-ea"/>
                          <a:cs typeface="Andalus" panose="02020603050405020304" pitchFamily="18" charset="-78"/>
                        </a:rPr>
                        <a:t>Notion de variables et expression algébriques </a:t>
                      </a:r>
                      <a:endParaRPr lang="en-US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  <a:p>
                      <a:pPr algn="l"/>
                      <a:endParaRPr lang="fr-FR" sz="3200" kern="1200" dirty="0" smtClean="0">
                        <a:ln w="0"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Andalus" panose="02020603050405020304" pitchFamily="18" charset="-78"/>
                        <a:ea typeface="+mn-ea"/>
                        <a:cs typeface="Andalus" panose="02020603050405020304" pitchFamily="18" charset="-78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/>
          <a:srcRect b="86596"/>
          <a:stretch/>
        </p:blipFill>
        <p:spPr>
          <a:xfrm>
            <a:off x="730285" y="1430385"/>
            <a:ext cx="10536120" cy="771277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2"/>
          <a:srcRect t="19267" b="73873"/>
          <a:stretch/>
        </p:blipFill>
        <p:spPr>
          <a:xfrm>
            <a:off x="730285" y="2446161"/>
            <a:ext cx="10536120" cy="39469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 rotWithShape="1">
          <a:blip r:embed="rId2"/>
          <a:srcRect t="46114" b="41175"/>
          <a:stretch/>
        </p:blipFill>
        <p:spPr>
          <a:xfrm>
            <a:off x="730285" y="3893861"/>
            <a:ext cx="10536120" cy="731406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2"/>
          <a:srcRect t="71263" b="15660"/>
          <a:stretch/>
        </p:blipFill>
        <p:spPr>
          <a:xfrm>
            <a:off x="730285" y="5204500"/>
            <a:ext cx="10536120" cy="75241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 rotWithShape="1">
          <a:blip r:embed="rId2"/>
          <a:srcRect t="85111"/>
          <a:stretch/>
        </p:blipFill>
        <p:spPr>
          <a:xfrm>
            <a:off x="730285" y="6001304"/>
            <a:ext cx="10536120" cy="856695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2"/>
          <a:srcRect t="59443" b="33520"/>
          <a:stretch/>
        </p:blipFill>
        <p:spPr>
          <a:xfrm>
            <a:off x="730285" y="4660777"/>
            <a:ext cx="10536120" cy="40493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2"/>
          <a:srcRect t="26127" b="59903"/>
          <a:stretch/>
        </p:blipFill>
        <p:spPr>
          <a:xfrm>
            <a:off x="730285" y="2840853"/>
            <a:ext cx="10536120" cy="803793"/>
          </a:xfrm>
          <a:prstGeom prst="rect">
            <a:avLst/>
          </a:prstGeom>
        </p:spPr>
      </p:pic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01047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84736"/>
          <a:stretch/>
        </p:blipFill>
        <p:spPr>
          <a:xfrm>
            <a:off x="367796" y="1576779"/>
            <a:ext cx="5668166" cy="562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83759"/>
          <a:stretch/>
        </p:blipFill>
        <p:spPr>
          <a:xfrm>
            <a:off x="6623494" y="1351782"/>
            <a:ext cx="5106113" cy="8942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17432" b="67157"/>
          <a:stretch/>
        </p:blipFill>
        <p:spPr>
          <a:xfrm>
            <a:off x="367796" y="2625571"/>
            <a:ext cx="5668166" cy="5681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34769" b="34649"/>
          <a:stretch/>
        </p:blipFill>
        <p:spPr>
          <a:xfrm>
            <a:off x="367796" y="3679794"/>
            <a:ext cx="5668166" cy="11274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68722" r="61677"/>
          <a:stretch/>
        </p:blipFill>
        <p:spPr>
          <a:xfrm>
            <a:off x="367796" y="5042516"/>
            <a:ext cx="2172204" cy="115310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18982" r="41683" b="67958"/>
          <a:stretch/>
        </p:blipFill>
        <p:spPr>
          <a:xfrm>
            <a:off x="6623495" y="2396971"/>
            <a:ext cx="2977706" cy="71909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t="38975" b="38614"/>
          <a:stretch/>
        </p:blipFill>
        <p:spPr>
          <a:xfrm>
            <a:off x="6623494" y="3497802"/>
            <a:ext cx="5106113" cy="12339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t="63320" b="3144"/>
          <a:stretch/>
        </p:blipFill>
        <p:spPr>
          <a:xfrm>
            <a:off x="6623494" y="4838330"/>
            <a:ext cx="5106113" cy="1846555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Règles et propriétés des exposants (puissances)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87499"/>
          <a:stretch/>
        </p:blipFill>
        <p:spPr>
          <a:xfrm>
            <a:off x="828086" y="1428456"/>
            <a:ext cx="9097645" cy="102178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/>
          <a:srcRect t="12392" r="73582" b="77833"/>
          <a:stretch/>
        </p:blipFill>
        <p:spPr>
          <a:xfrm>
            <a:off x="1159024" y="2780507"/>
            <a:ext cx="2403386" cy="79899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/>
          <a:srcRect t="49647" r="78949"/>
          <a:stretch/>
        </p:blipFill>
        <p:spPr>
          <a:xfrm>
            <a:off x="6598573" y="2441359"/>
            <a:ext cx="1915114" cy="411564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/>
          <a:srcRect t="22711" r="73582" b="65667"/>
          <a:stretch/>
        </p:blipFill>
        <p:spPr>
          <a:xfrm>
            <a:off x="1159024" y="4128116"/>
            <a:ext cx="2403386" cy="94991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2"/>
          <a:srcRect t="34332" r="73582" b="50570"/>
          <a:stretch/>
        </p:blipFill>
        <p:spPr>
          <a:xfrm>
            <a:off x="1159024" y="5323009"/>
            <a:ext cx="2403386" cy="1233997"/>
          </a:xfrm>
          <a:prstGeom prst="rect">
            <a:avLst/>
          </a:prstGeom>
        </p:spPr>
      </p:pic>
      <p:sp>
        <p:nvSpPr>
          <p:cNvPr id="34" name="Espace réservé du numéro de diapositive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882" t="-95" r="75830" b="92597"/>
          <a:stretch/>
        </p:blipFill>
        <p:spPr>
          <a:xfrm>
            <a:off x="142240" y="60960"/>
            <a:ext cx="1574800" cy="49784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7</a:t>
            </a:fld>
            <a:endParaRPr 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8322" r="77719" b="83414"/>
          <a:stretch/>
        </p:blipFill>
        <p:spPr>
          <a:xfrm>
            <a:off x="3019098" y="594156"/>
            <a:ext cx="1918662" cy="5486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7963" r="79606" b="70866"/>
          <a:stretch/>
        </p:blipFill>
        <p:spPr>
          <a:xfrm>
            <a:off x="3019098" y="1234236"/>
            <a:ext cx="1756102" cy="7416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280" t="30819" r="84208" b="54643"/>
          <a:stretch/>
        </p:blipFill>
        <p:spPr>
          <a:xfrm>
            <a:off x="3129280" y="2087676"/>
            <a:ext cx="1249680" cy="9652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162" t="47652" r="79724" b="35820"/>
          <a:stretch/>
        </p:blipFill>
        <p:spPr>
          <a:xfrm>
            <a:off x="3119120" y="3205276"/>
            <a:ext cx="1645920" cy="109728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044" t="66017" r="78662" b="18373"/>
          <a:stretch/>
        </p:blipFill>
        <p:spPr>
          <a:xfrm>
            <a:off x="3108960" y="4424476"/>
            <a:ext cx="1747520" cy="103632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043" t="83769" r="78427" b="315"/>
          <a:stretch/>
        </p:blipFill>
        <p:spPr>
          <a:xfrm>
            <a:off x="3108960" y="5603036"/>
            <a:ext cx="1767840" cy="105664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046" t="7711" r="65093" b="83414"/>
          <a:stretch/>
        </p:blipFill>
        <p:spPr>
          <a:xfrm>
            <a:off x="4917440" y="553516"/>
            <a:ext cx="1107440" cy="58928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4788" t="7098" r="49637" b="83414"/>
          <a:stretch/>
        </p:blipFill>
        <p:spPr>
          <a:xfrm>
            <a:off x="6014720" y="512876"/>
            <a:ext cx="1341120" cy="62992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0630" t="17963" r="43148" b="70866"/>
          <a:stretch/>
        </p:blipFill>
        <p:spPr>
          <a:xfrm>
            <a:off x="4795520" y="1234236"/>
            <a:ext cx="3119120" cy="7416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7325" t="17963" r="7750" b="70866"/>
          <a:stretch/>
        </p:blipFill>
        <p:spPr>
          <a:xfrm>
            <a:off x="7955280" y="1234236"/>
            <a:ext cx="3007360" cy="74168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5910" t="30819" b="54643"/>
          <a:stretch/>
        </p:blipFill>
        <p:spPr>
          <a:xfrm>
            <a:off x="4389120" y="2087676"/>
            <a:ext cx="7240904" cy="9652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0394" t="47652" r="66981" b="35820"/>
          <a:stretch/>
        </p:blipFill>
        <p:spPr>
          <a:xfrm>
            <a:off x="4775200" y="3205276"/>
            <a:ext cx="1087120" cy="109728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1692" t="66017" r="29343" b="18373"/>
          <a:stretch/>
        </p:blipFill>
        <p:spPr>
          <a:xfrm>
            <a:off x="4886960" y="4424476"/>
            <a:ext cx="4216400" cy="103632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1809" t="83769" r="62026" b="315"/>
          <a:stretch/>
        </p:blipFill>
        <p:spPr>
          <a:xfrm>
            <a:off x="4897120" y="5603036"/>
            <a:ext cx="1391920" cy="105664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1" y="4461097"/>
            <a:ext cx="2299256" cy="81338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5"/>
          <a:srcRect t="18982" r="41683" b="67958"/>
          <a:stretch/>
        </p:blipFill>
        <p:spPr>
          <a:xfrm>
            <a:off x="520427" y="702480"/>
            <a:ext cx="2035786" cy="49162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 rotWithShape="1">
          <a:blip r:embed="rId5"/>
          <a:srcRect r="48449" b="83759"/>
          <a:stretch/>
        </p:blipFill>
        <p:spPr>
          <a:xfrm>
            <a:off x="523621" y="1342833"/>
            <a:ext cx="1738185" cy="590519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21" y="2347626"/>
            <a:ext cx="1283171" cy="633254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21" y="3370373"/>
            <a:ext cx="1859165" cy="7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99148"/>
              </p:ext>
            </p:extLst>
          </p:nvPr>
        </p:nvGraphicFramePr>
        <p:xfrm>
          <a:off x="204186" y="119745"/>
          <a:ext cx="11904955" cy="121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2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Cours de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Maths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--</a:t>
                      </a:r>
                      <a:r>
                        <a:rPr lang="fr-FR" sz="2800" i="0" u="none" baseline="0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r>
                        <a:rPr lang="fr-FR" sz="28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POA</a:t>
                      </a:r>
                      <a:r>
                        <a:rPr lang="fr-FR" sz="3200" i="0" u="none" dirty="0" smtClean="0">
                          <a:ln w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Bodoni MT Black" panose="02070A03080606020203" pitchFamily="18" charset="0"/>
                          <a:cs typeface="Aharoni" panose="02010803020104030203" pitchFamily="2" charset="-79"/>
                        </a:rPr>
                        <a:t> </a:t>
                      </a:r>
                      <a:endParaRPr lang="fr-FR" sz="3200" i="0" u="none" dirty="0" smtClean="0">
                        <a:ln w="0"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Bodoni MT Black" panose="02070A03080606020203" pitchFamily="18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lnL>
                      <a:noFill/>
                    </a:lnL>
                    <a:lnR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fr-FR" sz="3200" b="1" kern="0" dirty="0" smtClean="0">
                          <a:solidFill>
                            <a:srgbClr val="365F91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Opérations sur les expressions algébriques</a:t>
                      </a:r>
                      <a:endParaRPr lang="en-US" sz="3200" b="1" kern="0" dirty="0" smtClean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lgDash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  <a:alpha val="99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17478" b="86116"/>
          <a:stretch/>
        </p:blipFill>
        <p:spPr>
          <a:xfrm>
            <a:off x="366419" y="1383649"/>
            <a:ext cx="10982301" cy="9734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9" y="3797682"/>
            <a:ext cx="11326806" cy="13813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54" y="5183253"/>
            <a:ext cx="11525217" cy="1066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54" y="6366222"/>
            <a:ext cx="9406021" cy="40895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4174" r="32136" b="76987"/>
          <a:stretch/>
        </p:blipFill>
        <p:spPr>
          <a:xfrm>
            <a:off x="366419" y="2377440"/>
            <a:ext cx="9031581" cy="6197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" t="24172" r="52061" b="65143"/>
          <a:stretch/>
        </p:blipFill>
        <p:spPr>
          <a:xfrm>
            <a:off x="366419" y="3078480"/>
            <a:ext cx="6379821" cy="7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b="72004"/>
          <a:stretch/>
        </p:blipFill>
        <p:spPr>
          <a:xfrm>
            <a:off x="287971" y="142240"/>
            <a:ext cx="9116697" cy="10668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244A-B129-4F36-A066-AD642C37D82A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9063" b="53873"/>
          <a:stretch/>
        </p:blipFill>
        <p:spPr>
          <a:xfrm>
            <a:off x="865503" y="1495425"/>
            <a:ext cx="9116697" cy="6502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460" b="34409"/>
          <a:stretch/>
        </p:blipFill>
        <p:spPr>
          <a:xfrm>
            <a:off x="865503" y="2672582"/>
            <a:ext cx="9116697" cy="6908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66657"/>
          <a:stretch/>
        </p:blipFill>
        <p:spPr>
          <a:xfrm>
            <a:off x="865503" y="3890379"/>
            <a:ext cx="9116697" cy="12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380</Words>
  <Application>Microsoft Office PowerPoint</Application>
  <PresentationFormat>Grand écran</PresentationFormat>
  <Paragraphs>101</Paragraphs>
  <Slides>35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Aharoni</vt:lpstr>
      <vt:lpstr>Andalus</vt:lpstr>
      <vt:lpstr>Arial</vt:lpstr>
      <vt:lpstr>Arial Black</vt:lpstr>
      <vt:lpstr>Bodoni MT Black</vt:lpstr>
      <vt:lpstr>Calibri</vt:lpstr>
      <vt:lpstr>Calibri Light</vt:lpstr>
      <vt:lpstr>Cambria</vt:lpstr>
      <vt:lpstr>Söhne</vt:lpstr>
      <vt:lpstr>Times New Roman</vt:lpstr>
      <vt:lpstr>Wingdings</vt:lpstr>
      <vt:lpstr>Thème Office</vt:lpstr>
      <vt:lpstr>Equation.DSMT4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 SOH</dc:creator>
  <cp:lastModifiedBy>ARNOLD SOH</cp:lastModifiedBy>
  <cp:revision>211</cp:revision>
  <dcterms:created xsi:type="dcterms:W3CDTF">2023-09-11T08:19:42Z</dcterms:created>
  <dcterms:modified xsi:type="dcterms:W3CDTF">2023-09-12T08:35:15Z</dcterms:modified>
</cp:coreProperties>
</file>