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323" r:id="rId2"/>
    <p:sldId id="324" r:id="rId3"/>
    <p:sldId id="297" r:id="rId4"/>
    <p:sldId id="325" r:id="rId5"/>
    <p:sldId id="299" r:id="rId6"/>
    <p:sldId id="307" r:id="rId7"/>
    <p:sldId id="309" r:id="rId8"/>
    <p:sldId id="326" r:id="rId9"/>
    <p:sldId id="301" r:id="rId10"/>
    <p:sldId id="25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46" autoAdjust="0"/>
    <p:restoredTop sz="94660"/>
  </p:normalViewPr>
  <p:slideViewPr>
    <p:cSldViewPr snapToGrid="0">
      <p:cViewPr varScale="1">
        <p:scale>
          <a:sx n="73" d="100"/>
          <a:sy n="73" d="100"/>
        </p:scale>
        <p:origin x="67"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98A8D-BE20-4502-8144-7F3489BECA1B}" type="datetimeFigureOut">
              <a:rPr lang="zh-CN" altLang="en-US" smtClean="0"/>
              <a:t>2024/6/5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F8B74-A589-4FBE-900B-B47DC5FA3103}" type="slidenum">
              <a:rPr lang="zh-CN" altLang="en-US" smtClean="0"/>
              <a:t>‹#›</a:t>
            </a:fld>
            <a:endParaRPr lang="zh-CN" altLang="en-US"/>
          </a:p>
        </p:txBody>
      </p:sp>
    </p:spTree>
    <p:extLst>
      <p:ext uri="{BB962C8B-B14F-4D97-AF65-F5344CB8AC3E}">
        <p14:creationId xmlns:p14="http://schemas.microsoft.com/office/powerpoint/2010/main" val="401202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E110B-AA99-4D7A-9626-140249B1D0A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855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of all please allow me to introduce some background. You know, my interest is about bioinformatics, but I'm exactly not good at biology. But as student in the school of computer science, we don't need to know a lot as biological students. We only need to know what the dataset is and how to handle it. So I will briefly talk about biological background to make you sense. Well obviously it’s a slice of human brain. It contains different cells with different genes. Traditionally, our techniques can read genes from this slice and do some analysis. But it takes average. It may ignore some effect of rare but important cells, like cancer. So recent years a new technique called single cell sequencing can test cells one by one, and can be used to identify the cell types, reveal the disease and do rare cell analysis. With the amount of cell number detected grow exponentially year by year, the publications of this field increase rapidly. And with the big and complex data, the help of our major as cs and data science is essential.</a:t>
            </a:r>
            <a:endParaRPr lang="zh-CN" altLang="en-US" dirty="0"/>
          </a:p>
        </p:txBody>
      </p:sp>
      <p:sp>
        <p:nvSpPr>
          <p:cNvPr id="4" name="灯片编号占位符 3"/>
          <p:cNvSpPr>
            <a:spLocks noGrp="1"/>
          </p:cNvSpPr>
          <p:nvPr>
            <p:ph type="sldNum" sz="quarter" idx="5"/>
          </p:nvPr>
        </p:nvSpPr>
        <p:spPr/>
        <p:txBody>
          <a:bodyPr/>
          <a:lstStyle/>
          <a:p>
            <a:fld id="{963E110B-AA99-4D7A-9626-140249B1D0A1}" type="slidenum">
              <a:rPr lang="zh-CN" altLang="en-US" smtClean="0"/>
              <a:t>3</a:t>
            </a:fld>
            <a:endParaRPr lang="zh-CN" altLang="en-US"/>
          </a:p>
        </p:txBody>
      </p:sp>
    </p:spTree>
    <p:extLst>
      <p:ext uri="{BB962C8B-B14F-4D97-AF65-F5344CB8AC3E}">
        <p14:creationId xmlns:p14="http://schemas.microsoft.com/office/powerpoint/2010/main" val="59138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of all please allow me to introduce some background. You know, my interest is about bioinformatics, but I'm exactly not good at biology. But as student in the school of computer science, we don't need to know a lot as biological students. We only need to know what the dataset is and how to handle it. So I will briefly talk about biological background to make you sense. Well obviously it’s a slice of human brain. It contains different cells with different genes. Traditionally, our techniques can read genes from this slice and do some analysis. But it takes average. It may ignore some effect of rare but important cells, like cancer. So recent years a new technique called single cell sequencing can test cells one by one, and can be used to identify the cell types, reveal the disease and do rare cell analysis. With the amount of cell number detected grow exponentially year by year, the publications of this field increase rapidly. And with the big and complex data, the help of our major as cs and data science is essential.</a:t>
            </a:r>
            <a:endParaRPr lang="zh-CN" altLang="en-US" dirty="0"/>
          </a:p>
        </p:txBody>
      </p:sp>
      <p:sp>
        <p:nvSpPr>
          <p:cNvPr id="4" name="灯片编号占位符 3"/>
          <p:cNvSpPr>
            <a:spLocks noGrp="1"/>
          </p:cNvSpPr>
          <p:nvPr>
            <p:ph type="sldNum" sz="quarter" idx="5"/>
          </p:nvPr>
        </p:nvSpPr>
        <p:spPr/>
        <p:txBody>
          <a:bodyPr/>
          <a:lstStyle/>
          <a:p>
            <a:fld id="{963E110B-AA99-4D7A-9626-140249B1D0A1}" type="slidenum">
              <a:rPr lang="zh-CN" altLang="en-US" smtClean="0"/>
              <a:t>4</a:t>
            </a:fld>
            <a:endParaRPr lang="zh-CN" altLang="en-US"/>
          </a:p>
        </p:txBody>
      </p:sp>
    </p:spTree>
    <p:extLst>
      <p:ext uri="{BB962C8B-B14F-4D97-AF65-F5344CB8AC3E}">
        <p14:creationId xmlns:p14="http://schemas.microsoft.com/office/powerpoint/2010/main" val="59138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3E110B-AA99-4D7A-9626-140249B1D0A1}" type="slidenum">
              <a:rPr lang="zh-CN" altLang="en-US" smtClean="0"/>
              <a:t>5</a:t>
            </a:fld>
            <a:endParaRPr lang="zh-CN" altLang="en-US"/>
          </a:p>
        </p:txBody>
      </p:sp>
    </p:spTree>
    <p:extLst>
      <p:ext uri="{BB962C8B-B14F-4D97-AF65-F5344CB8AC3E}">
        <p14:creationId xmlns:p14="http://schemas.microsoft.com/office/powerpoint/2010/main" val="2973832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3E110B-AA99-4D7A-9626-140249B1D0A1}" type="slidenum">
              <a:rPr lang="zh-CN" altLang="en-US" smtClean="0"/>
              <a:t>6</a:t>
            </a:fld>
            <a:endParaRPr lang="zh-CN" altLang="en-US"/>
          </a:p>
        </p:txBody>
      </p:sp>
    </p:spTree>
    <p:extLst>
      <p:ext uri="{BB962C8B-B14F-4D97-AF65-F5344CB8AC3E}">
        <p14:creationId xmlns:p14="http://schemas.microsoft.com/office/powerpoint/2010/main" val="387854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84BD5-0EDF-2807-7C3A-A42833AD39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7C36E8-CFD4-938A-71BF-C6D0CC1FD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4233A-CFC7-A29A-8015-0C9763DE8902}"/>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1968D780-110E-03D5-E5B6-BA40CFD96B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10FC0-090F-15D4-54DB-FF766DA49724}"/>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388829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E4E4D-683C-C45C-4A4F-35D42498CA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8904C5-5EC3-ABB1-3B9B-B724D3E811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09084A-3B2C-BD86-DD4F-B718E7483847}"/>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D2C96F69-CC82-74FF-E15E-34EB5D5571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717B68-EFF7-0B21-61E3-14FC8274C50D}"/>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23984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A0836F-BEC6-D554-F565-5051BAAB9D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6E404EA-944D-F25B-B434-61A28170F12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4117B7-D34B-A3DA-B573-6217086846FD}"/>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08018B7F-6253-5E30-D085-DC17DC54F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8083F7-6F3C-E6BF-543E-C611219A67C9}"/>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358061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6ADFD-9C4F-306F-F0F1-61F656ED32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88E233-C1EF-8E4C-9D86-6E2C15C04E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969BCE-4667-B678-165A-9DF7547D15BC}"/>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04702807-8E51-9576-5287-AA3BBD832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F68581-4B36-4A8D-5CA3-C6E51195DDB7}"/>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282935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93288-0909-42D7-F3D2-409DBDFE0A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DF9457-E22C-ACDB-7E79-8B191CABE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1E69B8-BB48-A020-6717-9B9E4F95A24E}"/>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0D3C0EB9-AC5D-7395-CD3F-6FA4864279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EB9F31-4AAF-5503-FCE0-4660E23A7F06}"/>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213158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6DED9-CC6C-E907-25E5-470736299A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7B1B10-ED4B-C8B7-EE4C-CA2335F935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F75B83-CDD1-B569-8B62-FD66EC798C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77AFAC-6CD8-0AFA-4170-9DB2770F5AE6}"/>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6" name="页脚占位符 5">
            <a:extLst>
              <a:ext uri="{FF2B5EF4-FFF2-40B4-BE49-F238E27FC236}">
                <a16:creationId xmlns:a16="http://schemas.microsoft.com/office/drawing/2014/main" id="{49BC7F07-D335-316D-1E7C-656A7FE551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EA41D7-E9AA-4495-581C-DD766CEDE994}"/>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105025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CAA2A-B38D-9F31-836A-9E9F2F9D4B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EC457B-1C52-3FD3-F919-5A612E537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6CE860-E928-069B-C169-E95AD64C8B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529699-91B1-9938-535C-4A1CF33F0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F7592B-7EF6-03D1-9498-141AAABFF2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297A19-1A75-5E5C-8DD2-1DE2A406954A}"/>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8" name="页脚占位符 7">
            <a:extLst>
              <a:ext uri="{FF2B5EF4-FFF2-40B4-BE49-F238E27FC236}">
                <a16:creationId xmlns:a16="http://schemas.microsoft.com/office/drawing/2014/main" id="{6DFACA88-75EE-F951-F846-B478D19348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7C887-998E-535D-D84D-061A2BDC4CF6}"/>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343985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43BBA-337A-D882-A2E3-9FDD19B7BE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4A14E3-F929-021B-8F62-C2EEE2EA349C}"/>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4" name="页脚占位符 3">
            <a:extLst>
              <a:ext uri="{FF2B5EF4-FFF2-40B4-BE49-F238E27FC236}">
                <a16:creationId xmlns:a16="http://schemas.microsoft.com/office/drawing/2014/main" id="{7410D582-D8BA-6ABD-FFFC-4A7C577CEC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66618E-76B8-D1C0-B058-112CDF6F50BD}"/>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362533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4E4909-26A2-2D1F-C2EC-9E7F83FF4B57}"/>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3" name="页脚占位符 2">
            <a:extLst>
              <a:ext uri="{FF2B5EF4-FFF2-40B4-BE49-F238E27FC236}">
                <a16:creationId xmlns:a16="http://schemas.microsoft.com/office/drawing/2014/main" id="{9F92151E-820F-0595-5E89-A9EC3D7EC0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B95EF6-B930-40E0-C5B2-15860E6DB6AB}"/>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20326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12250-7646-06F5-D4AF-440CAE4F9B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6FF36E-487F-7E88-BF8E-9F473B425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25839B-9F7A-E85F-28F4-86D2614F2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9B6F57-9F76-6FD6-1696-03E930E60ACE}"/>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6" name="页脚占位符 5">
            <a:extLst>
              <a:ext uri="{FF2B5EF4-FFF2-40B4-BE49-F238E27FC236}">
                <a16:creationId xmlns:a16="http://schemas.microsoft.com/office/drawing/2014/main" id="{4CBC1BFB-38E5-7DA4-D472-E08F6DF36F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32202C-6931-15AF-59AA-AB90F61F7C0C}"/>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380809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6A388-646F-4948-D002-4C93008E71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8F197E-BAE6-792A-99D0-DECF83744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0BF1AB-8156-7D94-7590-CA8BF9D67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CAE246-F925-7AC4-BB80-BC25DC2DEE20}"/>
              </a:ext>
            </a:extLst>
          </p:cNvPr>
          <p:cNvSpPr>
            <a:spLocks noGrp="1"/>
          </p:cNvSpPr>
          <p:nvPr>
            <p:ph type="dt" sz="half" idx="10"/>
          </p:nvPr>
        </p:nvSpPr>
        <p:spPr/>
        <p:txBody>
          <a:bodyPr/>
          <a:lstStyle/>
          <a:p>
            <a:fld id="{A320C5E7-CC0C-4156-9D35-4D86B0438BB6}" type="datetimeFigureOut">
              <a:rPr lang="zh-CN" altLang="en-US" smtClean="0"/>
              <a:t>2024/6/5</a:t>
            </a:fld>
            <a:endParaRPr lang="zh-CN" altLang="en-US"/>
          </a:p>
        </p:txBody>
      </p:sp>
      <p:sp>
        <p:nvSpPr>
          <p:cNvPr id="6" name="页脚占位符 5">
            <a:extLst>
              <a:ext uri="{FF2B5EF4-FFF2-40B4-BE49-F238E27FC236}">
                <a16:creationId xmlns:a16="http://schemas.microsoft.com/office/drawing/2014/main" id="{9FAB601A-EDA1-17B1-0325-EA3C99D417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1A864E-7CE6-AFAF-929A-622D2902D4FC}"/>
              </a:ext>
            </a:extLst>
          </p:cNvPr>
          <p:cNvSpPr>
            <a:spLocks noGrp="1"/>
          </p:cNvSpPr>
          <p:nvPr>
            <p:ph type="sldNum" sz="quarter" idx="12"/>
          </p:nvPr>
        </p:nvSpPr>
        <p:spPr/>
        <p:txBody>
          <a:body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8244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35CAB1-84B9-7EB1-10DA-FCBEFE5B66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CB8C4C-7550-CC55-66BF-0C47DE992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16CBBF-8C87-E707-1ECC-4D3F8B561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0C5E7-CC0C-4156-9D35-4D86B0438BB6}"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5CB84FEC-4255-D2C6-AE9B-F8C6FEAE8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4AAF35-135A-E9B1-29FF-B8E1CA6A1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0109F-0C35-4A8F-9FCE-0CAC865CC1E2}" type="slidenum">
              <a:rPr lang="zh-CN" altLang="en-US" smtClean="0"/>
              <a:t>‹#›</a:t>
            </a:fld>
            <a:endParaRPr lang="zh-CN" altLang="en-US"/>
          </a:p>
        </p:txBody>
      </p:sp>
    </p:spTree>
    <p:extLst>
      <p:ext uri="{BB962C8B-B14F-4D97-AF65-F5344CB8AC3E}">
        <p14:creationId xmlns:p14="http://schemas.microsoft.com/office/powerpoint/2010/main" val="3282278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7.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p:cNvSpPr txBox="1"/>
          <p:nvPr/>
        </p:nvSpPr>
        <p:spPr>
          <a:xfrm>
            <a:off x="1238747" y="2084194"/>
            <a:ext cx="1070383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ENGLISH TITLE</a:t>
            </a:r>
            <a:endParaRPr kumimoji="0" lang="en-US" altLang="zh-TW"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681325" y="3490620"/>
            <a:ext cx="7300875" cy="369332"/>
          </a:xfrm>
          <a:prstGeom prst="rect">
            <a:avLst/>
          </a:prstGeom>
          <a:solidFill>
            <a:srgbClr val="FFDE31"/>
          </a:solidFill>
        </p:spPr>
        <p:txBody>
          <a:bodyPr wrap="square" rtlCol="0">
            <a:spAutoFit/>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72C4"/>
                </a:solidFill>
                <a:effectLst/>
                <a:uLnTx/>
                <a:uFillTx/>
                <a:latin typeface="等线" panose="020F0502020204030204"/>
                <a:ea typeface="新細明體" panose="02020500000000000000" pitchFamily="18" charset="-120"/>
                <a:cs typeface="+mn-cs"/>
              </a:rPr>
              <a:t>中文标题</a:t>
            </a:r>
            <a:endParaRPr kumimoji="0" lang="zh-TW" altLang="en-US" sz="1800" b="1" i="0" u="none" strike="noStrike" kern="1200" cap="none" spc="0" normalizeH="0" baseline="0" noProof="0" dirty="0">
              <a:ln>
                <a:noFill/>
              </a:ln>
              <a:solidFill>
                <a:srgbClr val="4472C4"/>
              </a:solidFill>
              <a:effectLst/>
              <a:uLnTx/>
              <a:uFillTx/>
              <a:latin typeface="等线" panose="020F0502020204030204"/>
              <a:ea typeface="新細明體" panose="02020500000000000000" pitchFamily="18" charset="-120"/>
              <a:cs typeface="+mn-cs"/>
            </a:endParaRPr>
          </a:p>
        </p:txBody>
      </p:sp>
      <p:cxnSp>
        <p:nvCxnSpPr>
          <p:cNvPr id="5" name="直接连接符 4"/>
          <p:cNvCxnSpPr>
            <a:cxnSpLocks/>
            <a:endCxn id="47" idx="1"/>
          </p:cNvCxnSpPr>
          <p:nvPr/>
        </p:nvCxnSpPr>
        <p:spPr>
          <a:xfrm>
            <a:off x="1238747" y="3675286"/>
            <a:ext cx="1442578" cy="0"/>
          </a:xfrm>
          <a:prstGeom prst="line">
            <a:avLst/>
          </a:prstGeom>
          <a:ln w="19050">
            <a:solidFill>
              <a:srgbClr val="FFDE3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94858" y="4110549"/>
            <a:ext cx="7402285" cy="430054"/>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學生：</a:t>
            </a:r>
            <a:r>
              <a:rPr kumimoji="0" lang="en-US" altLang="zh-TW"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XXX</a:t>
            </a:r>
            <a:r>
              <a:rPr kumimoji="0" lang="zh-TW"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導師：</a:t>
            </a:r>
            <a:r>
              <a:rPr kumimoji="0" lang="en-US" altLang="zh-TW"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XXX</a:t>
            </a:r>
            <a:endParaRPr kumimoji="0" lang="zh-CN" altLang="en-US" sz="20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53" name="直接连接符 52"/>
          <p:cNvCxnSpPr>
            <a:cxnSpLocks/>
            <a:stCxn id="47" idx="3"/>
          </p:cNvCxnSpPr>
          <p:nvPr/>
        </p:nvCxnSpPr>
        <p:spPr>
          <a:xfrm>
            <a:off x="9982200" y="3675286"/>
            <a:ext cx="1100328" cy="0"/>
          </a:xfrm>
          <a:prstGeom prst="line">
            <a:avLst/>
          </a:prstGeom>
          <a:ln w="19050">
            <a:solidFill>
              <a:srgbClr val="FFDE3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F1399462-E039-5C0A-7250-FCF6DDB40FAC}"/>
              </a:ext>
            </a:extLst>
          </p:cNvPr>
          <p:cNvPicPr>
            <a:picLocks noChangeAspect="1"/>
          </p:cNvPicPr>
          <p:nvPr/>
        </p:nvPicPr>
        <p:blipFill rotWithShape="1">
          <a:blip r:embed="rId3"/>
          <a:srcRect t="-929" r="67461" b="-1"/>
          <a:stretch/>
        </p:blipFill>
        <p:spPr>
          <a:xfrm>
            <a:off x="254202" y="146304"/>
            <a:ext cx="1446582" cy="1361096"/>
          </a:xfrm>
          <a:prstGeom prst="rect">
            <a:avLst/>
          </a:prstGeom>
        </p:spPr>
      </p:pic>
      <p:pic>
        <p:nvPicPr>
          <p:cNvPr id="1034" name="Picture 10">
            <a:extLst>
              <a:ext uri="{FF2B5EF4-FFF2-40B4-BE49-F238E27FC236}">
                <a16:creationId xmlns:a16="http://schemas.microsoft.com/office/drawing/2014/main" id="{096BF1D5-97EA-7BC4-A937-3F9D484DDDB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32879" t="22049" r="2739" b="30042"/>
          <a:stretch/>
        </p:blipFill>
        <p:spPr bwMode="auto">
          <a:xfrm>
            <a:off x="1672620" y="318607"/>
            <a:ext cx="3376817" cy="1005103"/>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7B46B0C1-A12D-6BA2-54ED-BC355371D8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F7AB22-D645-4049-A999-D381342BF0A7}"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023EA7-B34A-1998-899B-BD75A1E438F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20000"/>
                    </a14:imgEffect>
                  </a14:imgLayer>
                </a14:imgProps>
              </a:ext>
            </a:extLst>
          </a:blip>
          <a:srcRect t="39207" b="3120"/>
          <a:stretch/>
        </p:blipFill>
        <p:spPr>
          <a:xfrm>
            <a:off x="-1" y="-31538"/>
            <a:ext cx="12192001" cy="4021494"/>
          </a:xfrm>
          <a:prstGeom prst="rect">
            <a:avLst/>
          </a:prstGeom>
        </p:spPr>
      </p:pic>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  谢谢</a:t>
            </a:r>
            <a:r>
              <a:rPr lang="en-US" altLang="zh-CN" sz="3600" b="1" dirty="0">
                <a:solidFill>
                  <a:schemeClr val="accent1"/>
                </a:solidFill>
                <a:latin typeface="微软雅黑" panose="020B0503020204020204" pitchFamily="34" charset="-122"/>
                <a:ea typeface="微软雅黑" panose="020B0503020204020204" pitchFamily="34" charset="-122"/>
              </a:rPr>
              <a:t>! Thanks a lot!</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TW" altLang="en-US" sz="2400" b="1" dirty="0">
                <a:solidFill>
                  <a:schemeClr val="accent1"/>
                </a:solidFill>
                <a:latin typeface="微软雅黑" panose="020B0503020204020204" pitchFamily="34" charset="-122"/>
                <a:ea typeface="微软雅黑" panose="020B0503020204020204" pitchFamily="34" charset="-122"/>
              </a:rPr>
              <a:t>答辯人：</a:t>
            </a:r>
            <a:r>
              <a:rPr lang="en-US" altLang="zh-TW" sz="2400" b="1" dirty="0">
                <a:solidFill>
                  <a:schemeClr val="accent1"/>
                </a:solidFill>
                <a:latin typeface="微软雅黑" panose="020B0503020204020204" pitchFamily="34" charset="-122"/>
                <a:ea typeface="微软雅黑" panose="020B0503020204020204" pitchFamily="34" charset="-122"/>
              </a:rPr>
              <a:t>XXX</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449382" y="5978246"/>
            <a:ext cx="7610475" cy="0"/>
          </a:xfrm>
          <a:prstGeom prst="line">
            <a:avLst/>
          </a:prstGeom>
          <a:ln w="38100">
            <a:solidFill>
              <a:srgbClr val="FFDE3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147934" y="3247368"/>
            <a:ext cx="1896132" cy="18961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F6DE5ADD-17FC-6045-0A47-7D38E57F8694}"/>
              </a:ext>
            </a:extLst>
          </p:cNvPr>
          <p:cNvPicPr>
            <a:picLocks noChangeAspect="1"/>
          </p:cNvPicPr>
          <p:nvPr/>
        </p:nvPicPr>
        <p:blipFill rotWithShape="1">
          <a:blip r:embed="rId4"/>
          <a:srcRect t="-929" r="67461" b="-1"/>
          <a:stretch/>
        </p:blipFill>
        <p:spPr>
          <a:xfrm>
            <a:off x="5203920" y="3285012"/>
            <a:ext cx="1896132" cy="17275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200269"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200269" y="1476334"/>
            <a:ext cx="2232836" cy="523220"/>
          </a:xfrm>
          <a:prstGeom prst="rect">
            <a:avLst/>
          </a:prstGeom>
          <a:noFill/>
        </p:spPr>
        <p:txBody>
          <a:bodyPr wrap="square" rtlCol="0">
            <a:spAutoFit/>
          </a:bodyPr>
          <a:lstStyle/>
          <a:p>
            <a:pPr algn="ctr"/>
            <a:r>
              <a:rPr lang="en-US" altLang="zh-CN"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 name="矩形 6"/>
          <p:cNvSpPr/>
          <p:nvPr/>
        </p:nvSpPr>
        <p:spPr>
          <a:xfrm>
            <a:off x="7933533"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箭头: 五边形 14">
            <a:extLst>
              <a:ext uri="{FF2B5EF4-FFF2-40B4-BE49-F238E27FC236}">
                <a16:creationId xmlns:a16="http://schemas.microsoft.com/office/drawing/2014/main" id="{328AE251-1617-EFDB-718C-65EBBDBBFE36}"/>
              </a:ext>
            </a:extLst>
          </p:cNvPr>
          <p:cNvSpPr/>
          <p:nvPr/>
        </p:nvSpPr>
        <p:spPr>
          <a:xfrm>
            <a:off x="0" y="0"/>
            <a:ext cx="5057049" cy="6858000"/>
          </a:xfrm>
          <a:prstGeom prst="homePlate">
            <a:avLst>
              <a:gd name="adj" fmla="val 24855"/>
            </a:avLst>
          </a:prstGeom>
          <a:blipFill>
            <a:blip r:embed="rId2">
              <a:alphaModFix amt="93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FFCD4CDA-BE05-5056-D2CE-40A9083FF384}"/>
              </a:ext>
            </a:extLst>
          </p:cNvPr>
          <p:cNvPicPr>
            <a:picLocks noChangeAspect="1"/>
          </p:cNvPicPr>
          <p:nvPr/>
        </p:nvPicPr>
        <p:blipFill rotWithShape="1">
          <a:blip r:embed="rId3"/>
          <a:srcRect t="-929" r="67461" b="-1"/>
          <a:stretch/>
        </p:blipFill>
        <p:spPr>
          <a:xfrm>
            <a:off x="7794636" y="476589"/>
            <a:ext cx="1092313" cy="1027763"/>
          </a:xfrm>
          <a:prstGeom prst="rect">
            <a:avLst/>
          </a:prstGeom>
        </p:spPr>
      </p:pic>
      <p:grpSp>
        <p:nvGrpSpPr>
          <p:cNvPr id="30" name="组合 29">
            <a:extLst>
              <a:ext uri="{FF2B5EF4-FFF2-40B4-BE49-F238E27FC236}">
                <a16:creationId xmlns:a16="http://schemas.microsoft.com/office/drawing/2014/main" id="{BF1AF60C-33BD-2208-C84E-27C19BD9DA27}"/>
              </a:ext>
            </a:extLst>
          </p:cNvPr>
          <p:cNvGrpSpPr/>
          <p:nvPr/>
        </p:nvGrpSpPr>
        <p:grpSpPr>
          <a:xfrm>
            <a:off x="5764979" y="2541806"/>
            <a:ext cx="2739945" cy="935602"/>
            <a:chOff x="2495171" y="1318199"/>
            <a:chExt cx="3160078" cy="1060782"/>
          </a:xfrm>
        </p:grpSpPr>
        <p:sp>
          <p:nvSpPr>
            <p:cNvPr id="28" name="文本框 27">
              <a:extLst>
                <a:ext uri="{FF2B5EF4-FFF2-40B4-BE49-F238E27FC236}">
                  <a16:creationId xmlns:a16="http://schemas.microsoft.com/office/drawing/2014/main" id="{100DDEFF-4A00-0458-BDDA-6158E8564936}"/>
                </a:ext>
              </a:extLst>
            </p:cNvPr>
            <p:cNvSpPr txBox="1"/>
            <p:nvPr/>
          </p:nvSpPr>
          <p:spPr>
            <a:xfrm>
              <a:off x="3510459" y="1506592"/>
              <a:ext cx="2144790" cy="872389"/>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選題背景</a:t>
              </a:r>
              <a:r>
                <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rPr>
                <a:t>Background</a:t>
              </a:r>
            </a:p>
          </p:txBody>
        </p:sp>
        <p:sp>
          <p:nvSpPr>
            <p:cNvPr id="29" name="文本框 28">
              <a:extLst>
                <a:ext uri="{FF2B5EF4-FFF2-40B4-BE49-F238E27FC236}">
                  <a16:creationId xmlns:a16="http://schemas.microsoft.com/office/drawing/2014/main" id="{5C00EF2C-9D0B-2A7F-929D-BFC9C06362C5}"/>
                </a:ext>
              </a:extLst>
            </p:cNvPr>
            <p:cNvSpPr txBox="1"/>
            <p:nvPr/>
          </p:nvSpPr>
          <p:spPr>
            <a:xfrm>
              <a:off x="2495171" y="1318199"/>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87ED7463-965B-FDE1-8B94-FCA03969F41A}"/>
              </a:ext>
            </a:extLst>
          </p:cNvPr>
          <p:cNvGrpSpPr/>
          <p:nvPr/>
        </p:nvGrpSpPr>
        <p:grpSpPr>
          <a:xfrm>
            <a:off x="8623840" y="2500672"/>
            <a:ext cx="2739945" cy="935602"/>
            <a:chOff x="2495171" y="1318199"/>
            <a:chExt cx="3160078" cy="1060782"/>
          </a:xfrm>
        </p:grpSpPr>
        <p:sp>
          <p:nvSpPr>
            <p:cNvPr id="46" name="文本框 45">
              <a:extLst>
                <a:ext uri="{FF2B5EF4-FFF2-40B4-BE49-F238E27FC236}">
                  <a16:creationId xmlns:a16="http://schemas.microsoft.com/office/drawing/2014/main" id="{005BB3DE-7AE7-BE2A-2EF1-4BB80C718C9A}"/>
                </a:ext>
              </a:extLst>
            </p:cNvPr>
            <p:cNvSpPr txBox="1"/>
            <p:nvPr/>
          </p:nvSpPr>
          <p:spPr>
            <a:xfrm>
              <a:off x="3510459" y="1506592"/>
              <a:ext cx="2144790" cy="872389"/>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相關研究</a:t>
              </a:r>
              <a:r>
                <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rPr>
                <a:t>Related Works</a:t>
              </a:r>
            </a:p>
          </p:txBody>
        </p:sp>
        <p:sp>
          <p:nvSpPr>
            <p:cNvPr id="47" name="文本框 46">
              <a:extLst>
                <a:ext uri="{FF2B5EF4-FFF2-40B4-BE49-F238E27FC236}">
                  <a16:creationId xmlns:a16="http://schemas.microsoft.com/office/drawing/2014/main" id="{804AFA14-2A89-2D3B-3613-4649AF457248}"/>
                </a:ext>
              </a:extLst>
            </p:cNvPr>
            <p:cNvSpPr txBox="1"/>
            <p:nvPr/>
          </p:nvSpPr>
          <p:spPr>
            <a:xfrm>
              <a:off x="2495171" y="1318199"/>
              <a:ext cx="1015288" cy="1046868"/>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8" name="组合 47">
            <a:extLst>
              <a:ext uri="{FF2B5EF4-FFF2-40B4-BE49-F238E27FC236}">
                <a16:creationId xmlns:a16="http://schemas.microsoft.com/office/drawing/2014/main" id="{071197A8-B9A7-C546-C114-1F6216B1B891}"/>
              </a:ext>
            </a:extLst>
          </p:cNvPr>
          <p:cNvGrpSpPr/>
          <p:nvPr/>
        </p:nvGrpSpPr>
        <p:grpSpPr>
          <a:xfrm>
            <a:off x="5746542" y="3550180"/>
            <a:ext cx="2739945" cy="935602"/>
            <a:chOff x="2495171" y="1318199"/>
            <a:chExt cx="3160078" cy="1060782"/>
          </a:xfrm>
        </p:grpSpPr>
        <p:sp>
          <p:nvSpPr>
            <p:cNvPr id="49" name="文本框 48">
              <a:extLst>
                <a:ext uri="{FF2B5EF4-FFF2-40B4-BE49-F238E27FC236}">
                  <a16:creationId xmlns:a16="http://schemas.microsoft.com/office/drawing/2014/main" id="{AA13E971-1EAD-F4C1-E755-BE6C4EA1244B}"/>
                </a:ext>
              </a:extLst>
            </p:cNvPr>
            <p:cNvSpPr txBox="1"/>
            <p:nvPr/>
          </p:nvSpPr>
          <p:spPr>
            <a:xfrm>
              <a:off x="3510459" y="1506592"/>
              <a:ext cx="2144790" cy="872389"/>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研究方法</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rPr>
                <a:t>Methods</a:t>
              </a:r>
            </a:p>
          </p:txBody>
        </p:sp>
        <p:sp>
          <p:nvSpPr>
            <p:cNvPr id="50" name="文本框 49">
              <a:extLst>
                <a:ext uri="{FF2B5EF4-FFF2-40B4-BE49-F238E27FC236}">
                  <a16:creationId xmlns:a16="http://schemas.microsoft.com/office/drawing/2014/main" id="{FDE84CA1-60BE-B2C9-7DC9-C46680B82DA4}"/>
                </a:ext>
              </a:extLst>
            </p:cNvPr>
            <p:cNvSpPr txBox="1"/>
            <p:nvPr/>
          </p:nvSpPr>
          <p:spPr>
            <a:xfrm>
              <a:off x="2495171" y="1318199"/>
              <a:ext cx="1015288" cy="1046868"/>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1" name="组合 50">
            <a:extLst>
              <a:ext uri="{FF2B5EF4-FFF2-40B4-BE49-F238E27FC236}">
                <a16:creationId xmlns:a16="http://schemas.microsoft.com/office/drawing/2014/main" id="{CB69A849-9F74-2AD9-B572-9BC2AC9FBCB2}"/>
              </a:ext>
            </a:extLst>
          </p:cNvPr>
          <p:cNvGrpSpPr/>
          <p:nvPr/>
        </p:nvGrpSpPr>
        <p:grpSpPr>
          <a:xfrm>
            <a:off x="8697275" y="3550180"/>
            <a:ext cx="2739945" cy="935602"/>
            <a:chOff x="2495171" y="1318199"/>
            <a:chExt cx="3160078" cy="1060782"/>
          </a:xfrm>
        </p:grpSpPr>
        <p:sp>
          <p:nvSpPr>
            <p:cNvPr id="52" name="文本框 51">
              <a:extLst>
                <a:ext uri="{FF2B5EF4-FFF2-40B4-BE49-F238E27FC236}">
                  <a16:creationId xmlns:a16="http://schemas.microsoft.com/office/drawing/2014/main" id="{B35E7FD9-36C9-00E1-40E3-9B237C3A196F}"/>
                </a:ext>
              </a:extLst>
            </p:cNvPr>
            <p:cNvSpPr txBox="1"/>
            <p:nvPr/>
          </p:nvSpPr>
          <p:spPr>
            <a:xfrm>
              <a:off x="3510459" y="1506592"/>
              <a:ext cx="2144790" cy="872389"/>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實驗設計</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rPr>
                <a:t>Experiments</a:t>
              </a:r>
            </a:p>
          </p:txBody>
        </p:sp>
        <p:sp>
          <p:nvSpPr>
            <p:cNvPr id="53" name="文本框 52">
              <a:extLst>
                <a:ext uri="{FF2B5EF4-FFF2-40B4-BE49-F238E27FC236}">
                  <a16:creationId xmlns:a16="http://schemas.microsoft.com/office/drawing/2014/main" id="{9285EA9F-5769-65E4-855F-B991A5DF611C}"/>
                </a:ext>
              </a:extLst>
            </p:cNvPr>
            <p:cNvSpPr txBox="1"/>
            <p:nvPr/>
          </p:nvSpPr>
          <p:spPr>
            <a:xfrm>
              <a:off x="2495171" y="1318199"/>
              <a:ext cx="1015288" cy="1046868"/>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4" name="组合 53">
            <a:extLst>
              <a:ext uri="{FF2B5EF4-FFF2-40B4-BE49-F238E27FC236}">
                <a16:creationId xmlns:a16="http://schemas.microsoft.com/office/drawing/2014/main" id="{83380172-E28D-3A62-EBC9-9A3B5E0FC800}"/>
              </a:ext>
            </a:extLst>
          </p:cNvPr>
          <p:cNvGrpSpPr/>
          <p:nvPr/>
        </p:nvGrpSpPr>
        <p:grpSpPr>
          <a:xfrm>
            <a:off x="5746542" y="4639668"/>
            <a:ext cx="4192985" cy="935603"/>
            <a:chOff x="2495171" y="1318199"/>
            <a:chExt cx="4835923" cy="1060784"/>
          </a:xfrm>
        </p:grpSpPr>
        <p:sp>
          <p:nvSpPr>
            <p:cNvPr id="55" name="文本框 54">
              <a:extLst>
                <a:ext uri="{FF2B5EF4-FFF2-40B4-BE49-F238E27FC236}">
                  <a16:creationId xmlns:a16="http://schemas.microsoft.com/office/drawing/2014/main" id="{C68EE6E4-C898-85CB-7215-D3D1AC701C14}"/>
                </a:ext>
              </a:extLst>
            </p:cNvPr>
            <p:cNvSpPr txBox="1"/>
            <p:nvPr/>
          </p:nvSpPr>
          <p:spPr>
            <a:xfrm>
              <a:off x="3510458" y="1506593"/>
              <a:ext cx="3820636" cy="872390"/>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總結展望</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rPr>
                <a:t>Conclusion &amp; Plans</a:t>
              </a:r>
            </a:p>
          </p:txBody>
        </p:sp>
        <p:sp>
          <p:nvSpPr>
            <p:cNvPr id="56" name="文本框 55">
              <a:extLst>
                <a:ext uri="{FF2B5EF4-FFF2-40B4-BE49-F238E27FC236}">
                  <a16:creationId xmlns:a16="http://schemas.microsoft.com/office/drawing/2014/main" id="{DF21FD13-D431-AB7B-3563-DBB81D90409C}"/>
                </a:ext>
              </a:extLst>
            </p:cNvPr>
            <p:cNvSpPr txBox="1"/>
            <p:nvPr/>
          </p:nvSpPr>
          <p:spPr>
            <a:xfrm>
              <a:off x="2495171" y="1318199"/>
              <a:ext cx="1015288" cy="1046868"/>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C0B325BC-F24F-11F7-185B-730E3E4D5D9D}"/>
              </a:ext>
            </a:extLst>
          </p:cNvPr>
          <p:cNvSpPr>
            <a:spLocks noGrp="1"/>
          </p:cNvSpPr>
          <p:nvPr>
            <p:ph type="sldNum" sz="quarter" idx="12"/>
          </p:nvPr>
        </p:nvSpPr>
        <p:spPr/>
        <p:txBody>
          <a:bodyPr/>
          <a:lstStyle/>
          <a:p>
            <a:fld id="{21F7AB22-D645-4049-A999-D381342BF0A7}" type="slidenum">
              <a:rPr lang="zh-CN" altLang="en-US"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0">
            <a:extLst>
              <a:ext uri="{FF2B5EF4-FFF2-40B4-BE49-F238E27FC236}">
                <a16:creationId xmlns:a16="http://schemas.microsoft.com/office/drawing/2014/main" id="{75015A98-BF3E-84F6-5704-F6562C1C4BD6}"/>
              </a:ext>
            </a:extLst>
          </p:cNvPr>
          <p:cNvSpPr>
            <a:spLocks noChangeArrowheads="1"/>
          </p:cNvSpPr>
          <p:nvPr/>
        </p:nvSpPr>
        <p:spPr bwMode="auto">
          <a:xfrm>
            <a:off x="2415118" y="-2118"/>
            <a:ext cx="9776882" cy="800101"/>
          </a:xfrm>
          <a:prstGeom prst="rect">
            <a:avLst/>
          </a:prstGeom>
          <a:solidFill>
            <a:srgbClr val="2B77C2"/>
          </a:solidFill>
          <a:ln w="12700" cap="flat" cmpd="sng">
            <a:noFill/>
            <a:bevel/>
            <a:headEnd/>
            <a:tailEnd/>
          </a:ln>
        </p:spPr>
        <p:txBody>
          <a:bodyPr anchor="ctr"/>
          <a:lstStyle/>
          <a:p>
            <a:pPr algn="ctr" defTabSz="914377"/>
            <a:endParaRPr lang="zh-CN" altLang="zh-CN">
              <a:solidFill>
                <a:srgbClr val="FFFFFF"/>
              </a:solidFill>
              <a:latin typeface="Nexa Light"/>
              <a:ea typeface="微软雅黑"/>
            </a:endParaRPr>
          </a:p>
        </p:txBody>
      </p:sp>
      <p:grpSp>
        <p:nvGrpSpPr>
          <p:cNvPr id="5" name="组合 7">
            <a:extLst>
              <a:ext uri="{FF2B5EF4-FFF2-40B4-BE49-F238E27FC236}">
                <a16:creationId xmlns:a16="http://schemas.microsoft.com/office/drawing/2014/main" id="{100D7B4E-F40F-A72B-4B90-4EA753B00A9E}"/>
              </a:ext>
            </a:extLst>
          </p:cNvPr>
          <p:cNvGrpSpPr>
            <a:grpSpLocks/>
          </p:cNvGrpSpPr>
          <p:nvPr/>
        </p:nvGrpSpPr>
        <p:grpSpPr bwMode="auto">
          <a:xfrm>
            <a:off x="1826685" y="141817"/>
            <a:ext cx="1773767" cy="601895"/>
            <a:chOff x="0" y="0"/>
            <a:chExt cx="1329556" cy="451276"/>
          </a:xfrm>
        </p:grpSpPr>
        <p:sp>
          <p:nvSpPr>
            <p:cNvPr id="6" name="圆角矩形 8">
              <a:extLst>
                <a:ext uri="{FF2B5EF4-FFF2-40B4-BE49-F238E27FC236}">
                  <a16:creationId xmlns:a16="http://schemas.microsoft.com/office/drawing/2014/main" id="{992FFCB6-5548-886F-59C4-9D9F825E119F}"/>
                </a:ext>
              </a:extLst>
            </p:cNvPr>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914377"/>
              <a:endParaRPr lang="zh-CN" altLang="zh-CN" sz="2133">
                <a:solidFill>
                  <a:srgbClr val="FFFFFF"/>
                </a:solidFill>
                <a:latin typeface="Nexa Light"/>
                <a:ea typeface="微软雅黑"/>
              </a:endParaRPr>
            </a:p>
          </p:txBody>
        </p:sp>
        <p:sp>
          <p:nvSpPr>
            <p:cNvPr id="7" name="TextBox 15">
              <a:extLst>
                <a:ext uri="{FF2B5EF4-FFF2-40B4-BE49-F238E27FC236}">
                  <a16:creationId xmlns:a16="http://schemas.microsoft.com/office/drawing/2014/main" id="{6F24D048-EA01-7CAB-DA53-2195C4BF7963}"/>
                </a:ext>
              </a:extLst>
            </p:cNvPr>
            <p:cNvSpPr>
              <a:spLocks noChangeArrowheads="1"/>
            </p:cNvSpPr>
            <p:nvPr/>
          </p:nvSpPr>
          <p:spPr bwMode="auto">
            <a:xfrm>
              <a:off x="291773" y="135955"/>
              <a:ext cx="138468" cy="31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defTabSz="914377"/>
              <a:endParaRPr lang="zh-CN" altLang="zh-CN" sz="2133">
                <a:solidFill>
                  <a:prstClr val="white"/>
                </a:solidFill>
                <a:latin typeface="微软雅黑" pitchFamily="34" charset="-122"/>
                <a:ea typeface="微软雅黑" pitchFamily="34" charset="-122"/>
                <a:sym typeface="微软雅黑" pitchFamily="34" charset="-122"/>
              </a:endParaRPr>
            </a:p>
          </p:txBody>
        </p:sp>
      </p:grpSp>
      <p:sp>
        <p:nvSpPr>
          <p:cNvPr id="9" name="TextBox 17">
            <a:hlinkClick r:id="" action="ppaction://hlinkshowjump?jump=nextslide"/>
            <a:hlinkHover r:id="" action="ppaction://noaction"/>
            <a:extLst>
              <a:ext uri="{FF2B5EF4-FFF2-40B4-BE49-F238E27FC236}">
                <a16:creationId xmlns:a16="http://schemas.microsoft.com/office/drawing/2014/main" id="{D5F26029-BD55-4FF4-B18F-AA8DA0B44931}"/>
              </a:ext>
            </a:extLst>
          </p:cNvPr>
          <p:cNvSpPr>
            <a:spLocks noChangeArrowheads="1"/>
          </p:cNvSpPr>
          <p:nvPr/>
        </p:nvSpPr>
        <p:spPr bwMode="auto">
          <a:xfrm>
            <a:off x="4491815" y="97358"/>
            <a:ext cx="177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相關研究</a:t>
            </a:r>
          </a:p>
        </p:txBody>
      </p:sp>
      <p:sp>
        <p:nvSpPr>
          <p:cNvPr id="10" name="TextBox 18">
            <a:hlinkHover r:id="" action="ppaction://noaction"/>
            <a:extLst>
              <a:ext uri="{FF2B5EF4-FFF2-40B4-BE49-F238E27FC236}">
                <a16:creationId xmlns:a16="http://schemas.microsoft.com/office/drawing/2014/main" id="{58B15106-195F-95F3-F540-57568839DF15}"/>
              </a:ext>
            </a:extLst>
          </p:cNvPr>
          <p:cNvSpPr>
            <a:spLocks noChangeArrowheads="1"/>
          </p:cNvSpPr>
          <p:nvPr/>
        </p:nvSpPr>
        <p:spPr bwMode="auto">
          <a:xfrm>
            <a:off x="6339121" y="97358"/>
            <a:ext cx="1792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研究方法</a:t>
            </a:r>
          </a:p>
        </p:txBody>
      </p:sp>
      <p:sp>
        <p:nvSpPr>
          <p:cNvPr id="11" name="TextBox 19">
            <a:hlinkHover r:id="rId3" action="ppaction://hlinksldjump"/>
            <a:extLst>
              <a:ext uri="{FF2B5EF4-FFF2-40B4-BE49-F238E27FC236}">
                <a16:creationId xmlns:a16="http://schemas.microsoft.com/office/drawing/2014/main" id="{D4787339-A6D6-42B7-2F15-862F8EB3E7B5}"/>
              </a:ext>
            </a:extLst>
          </p:cNvPr>
          <p:cNvSpPr>
            <a:spLocks noChangeArrowheads="1"/>
          </p:cNvSpPr>
          <p:nvPr/>
        </p:nvSpPr>
        <p:spPr bwMode="auto">
          <a:xfrm>
            <a:off x="8281747" y="97358"/>
            <a:ext cx="1902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實驗設計</a:t>
            </a:r>
          </a:p>
        </p:txBody>
      </p:sp>
      <p:sp>
        <p:nvSpPr>
          <p:cNvPr id="12" name="TextBox 20">
            <a:hlinkHover r:id="rId4" action="ppaction://hlinksldjump"/>
            <a:extLst>
              <a:ext uri="{FF2B5EF4-FFF2-40B4-BE49-F238E27FC236}">
                <a16:creationId xmlns:a16="http://schemas.microsoft.com/office/drawing/2014/main" id="{C40B856C-69A8-AD26-5F78-08911446483D}"/>
              </a:ext>
            </a:extLst>
          </p:cNvPr>
          <p:cNvSpPr>
            <a:spLocks noChangeArrowheads="1"/>
          </p:cNvSpPr>
          <p:nvPr/>
        </p:nvSpPr>
        <p:spPr bwMode="auto">
          <a:xfrm>
            <a:off x="10406207" y="97358"/>
            <a:ext cx="156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總結展望</a:t>
            </a:r>
          </a:p>
        </p:txBody>
      </p:sp>
      <p:sp>
        <p:nvSpPr>
          <p:cNvPr id="14" name="直接连接符 24">
            <a:extLst>
              <a:ext uri="{FF2B5EF4-FFF2-40B4-BE49-F238E27FC236}">
                <a16:creationId xmlns:a16="http://schemas.microsoft.com/office/drawing/2014/main" id="{783B47C7-86AE-CACD-1C3D-9EBB1E9A803B}"/>
              </a:ext>
            </a:extLst>
          </p:cNvPr>
          <p:cNvSpPr>
            <a:spLocks noChangeShapeType="1"/>
          </p:cNvSpPr>
          <p:nvPr/>
        </p:nvSpPr>
        <p:spPr bwMode="auto">
          <a:xfrm flipH="1">
            <a:off x="6272317" y="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pic>
        <p:nvPicPr>
          <p:cNvPr id="19" name="图片 18">
            <a:extLst>
              <a:ext uri="{FF2B5EF4-FFF2-40B4-BE49-F238E27FC236}">
                <a16:creationId xmlns:a16="http://schemas.microsoft.com/office/drawing/2014/main" id="{26579624-172F-876E-E8C1-D286FA4F5417}"/>
              </a:ext>
            </a:extLst>
          </p:cNvPr>
          <p:cNvPicPr>
            <a:picLocks noChangeAspect="1"/>
          </p:cNvPicPr>
          <p:nvPr/>
        </p:nvPicPr>
        <p:blipFill>
          <a:blip r:embed="rId5"/>
          <a:stretch>
            <a:fillRect/>
          </a:stretch>
        </p:blipFill>
        <p:spPr>
          <a:xfrm>
            <a:off x="-1" y="0"/>
            <a:ext cx="2424548" cy="797983"/>
          </a:xfrm>
          <a:prstGeom prst="rect">
            <a:avLst/>
          </a:prstGeom>
        </p:spPr>
      </p:pic>
      <p:sp>
        <p:nvSpPr>
          <p:cNvPr id="21" name="矩形 20">
            <a:extLst>
              <a:ext uri="{FF2B5EF4-FFF2-40B4-BE49-F238E27FC236}">
                <a16:creationId xmlns:a16="http://schemas.microsoft.com/office/drawing/2014/main" id="{2E6772F3-CF05-C348-9B80-97FFEC76D025}"/>
              </a:ext>
            </a:extLst>
          </p:cNvPr>
          <p:cNvSpPr/>
          <p:nvPr/>
        </p:nvSpPr>
        <p:spPr>
          <a:xfrm>
            <a:off x="2510146" y="-12703"/>
            <a:ext cx="1941576" cy="819826"/>
          </a:xfrm>
          <a:prstGeom prst="rect">
            <a:avLst/>
          </a:prstGeom>
          <a:solidFill>
            <a:srgbClr val="FADE3D"/>
          </a:solidFill>
          <a:ln>
            <a:solidFill>
              <a:srgbClr val="FAD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TextBox 16">
            <a:hlinkHover r:id="" action="ppaction://noaction"/>
            <a:extLst>
              <a:ext uri="{FF2B5EF4-FFF2-40B4-BE49-F238E27FC236}">
                <a16:creationId xmlns:a16="http://schemas.microsoft.com/office/drawing/2014/main" id="{15410B7A-0974-77BD-D56A-9DFFD63565B6}"/>
              </a:ext>
            </a:extLst>
          </p:cNvPr>
          <p:cNvSpPr>
            <a:spLocks noChangeArrowheads="1"/>
          </p:cNvSpPr>
          <p:nvPr/>
        </p:nvSpPr>
        <p:spPr bwMode="auto">
          <a:xfrm>
            <a:off x="2682485" y="99634"/>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選題背景</a:t>
            </a:r>
          </a:p>
        </p:txBody>
      </p:sp>
      <p:sp>
        <p:nvSpPr>
          <p:cNvPr id="22" name="等腰三角形 21">
            <a:extLst>
              <a:ext uri="{FF2B5EF4-FFF2-40B4-BE49-F238E27FC236}">
                <a16:creationId xmlns:a16="http://schemas.microsoft.com/office/drawing/2014/main" id="{CD006B77-3FC9-3A27-51C7-3BACA7AB5B44}"/>
              </a:ext>
            </a:extLst>
          </p:cNvPr>
          <p:cNvSpPr/>
          <p:nvPr/>
        </p:nvSpPr>
        <p:spPr>
          <a:xfrm rot="10800000">
            <a:off x="3343774" y="807123"/>
            <a:ext cx="347472" cy="141817"/>
          </a:xfrm>
          <a:prstGeom prst="triangle">
            <a:avLst/>
          </a:prstGeom>
          <a:solidFill>
            <a:srgbClr val="FADE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接连接符 24">
            <a:extLst>
              <a:ext uri="{FF2B5EF4-FFF2-40B4-BE49-F238E27FC236}">
                <a16:creationId xmlns:a16="http://schemas.microsoft.com/office/drawing/2014/main" id="{9EE0A52B-41A4-C8A4-5F57-6C71AAC5C1AF}"/>
              </a:ext>
            </a:extLst>
          </p:cNvPr>
          <p:cNvSpPr>
            <a:spLocks noChangeShapeType="1"/>
          </p:cNvSpPr>
          <p:nvPr/>
        </p:nvSpPr>
        <p:spPr bwMode="auto">
          <a:xfrm>
            <a:off x="4452442" y="-12703"/>
            <a:ext cx="6912" cy="787399"/>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29" name="直接连接符 24">
            <a:extLst>
              <a:ext uri="{FF2B5EF4-FFF2-40B4-BE49-F238E27FC236}">
                <a16:creationId xmlns:a16="http://schemas.microsoft.com/office/drawing/2014/main" id="{994A9FEC-FA00-F9C2-7CAE-CBBCB9B8367A}"/>
              </a:ext>
            </a:extLst>
          </p:cNvPr>
          <p:cNvSpPr>
            <a:spLocks noChangeShapeType="1"/>
          </p:cNvSpPr>
          <p:nvPr/>
        </p:nvSpPr>
        <p:spPr bwMode="auto">
          <a:xfrm flipH="1">
            <a:off x="818038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30" name="直接连接符 24">
            <a:extLst>
              <a:ext uri="{FF2B5EF4-FFF2-40B4-BE49-F238E27FC236}">
                <a16:creationId xmlns:a16="http://schemas.microsoft.com/office/drawing/2014/main" id="{302F4D1F-8324-7D0D-3F47-C01E8A53BBF1}"/>
              </a:ext>
            </a:extLst>
          </p:cNvPr>
          <p:cNvSpPr>
            <a:spLocks noChangeShapeType="1"/>
          </p:cNvSpPr>
          <p:nvPr/>
        </p:nvSpPr>
        <p:spPr bwMode="auto">
          <a:xfrm flipH="1">
            <a:off x="1018103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31" name="直接连接符 24">
            <a:extLst>
              <a:ext uri="{FF2B5EF4-FFF2-40B4-BE49-F238E27FC236}">
                <a16:creationId xmlns:a16="http://schemas.microsoft.com/office/drawing/2014/main" id="{D70C853F-E9D4-850C-56AF-20206356F5A1}"/>
              </a:ext>
            </a:extLst>
          </p:cNvPr>
          <p:cNvSpPr>
            <a:spLocks noChangeShapeType="1"/>
          </p:cNvSpPr>
          <p:nvPr/>
        </p:nvSpPr>
        <p:spPr bwMode="auto">
          <a:xfrm flipH="1">
            <a:off x="4449987" y="-4278"/>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33" name="直接连接符 24">
            <a:extLst>
              <a:ext uri="{FF2B5EF4-FFF2-40B4-BE49-F238E27FC236}">
                <a16:creationId xmlns:a16="http://schemas.microsoft.com/office/drawing/2014/main" id="{919762F9-3EC4-AD5E-4EED-28BCCB945FAF}"/>
              </a:ext>
            </a:extLst>
          </p:cNvPr>
          <p:cNvSpPr>
            <a:spLocks noChangeShapeType="1"/>
          </p:cNvSpPr>
          <p:nvPr/>
        </p:nvSpPr>
        <p:spPr bwMode="auto">
          <a:xfrm>
            <a:off x="2505655" y="-22567"/>
            <a:ext cx="11772" cy="816987"/>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2" name="文本框 1">
            <a:extLst>
              <a:ext uri="{FF2B5EF4-FFF2-40B4-BE49-F238E27FC236}">
                <a16:creationId xmlns:a16="http://schemas.microsoft.com/office/drawing/2014/main" id="{59F1C0CB-86BA-8989-99F0-7DC394ACECE4}"/>
              </a:ext>
            </a:extLst>
          </p:cNvPr>
          <p:cNvSpPr txBox="1"/>
          <p:nvPr/>
        </p:nvSpPr>
        <p:spPr>
          <a:xfrm>
            <a:off x="2831614" y="323149"/>
            <a:ext cx="1373926" cy="369332"/>
          </a:xfrm>
          <a:prstGeom prst="rect">
            <a:avLst/>
          </a:prstGeom>
          <a:noFill/>
        </p:spPr>
        <p:txBody>
          <a:bodyPr wrap="square" rtlCol="0">
            <a:spAutoFit/>
          </a:bodyPr>
          <a:lstStyle/>
          <a:p>
            <a:r>
              <a:rPr lang="en-US" altLang="zh-CN" dirty="0">
                <a:solidFill>
                  <a:srgbClr val="2B77C2"/>
                </a:solidFill>
              </a:rPr>
              <a:t>Background</a:t>
            </a:r>
            <a:endParaRPr lang="zh-CN" altLang="en-US" dirty="0">
              <a:solidFill>
                <a:srgbClr val="2B77C2"/>
              </a:solidFill>
            </a:endParaRPr>
          </a:p>
        </p:txBody>
      </p:sp>
      <p:sp>
        <p:nvSpPr>
          <p:cNvPr id="13" name="文本框 12">
            <a:extLst>
              <a:ext uri="{FF2B5EF4-FFF2-40B4-BE49-F238E27FC236}">
                <a16:creationId xmlns:a16="http://schemas.microsoft.com/office/drawing/2014/main" id="{AE44F06C-2BCE-CBC5-0EF1-634B76236D17}"/>
              </a:ext>
            </a:extLst>
          </p:cNvPr>
          <p:cNvSpPr txBox="1"/>
          <p:nvPr/>
        </p:nvSpPr>
        <p:spPr>
          <a:xfrm>
            <a:off x="4605991" y="347643"/>
            <a:ext cx="1694900" cy="369332"/>
          </a:xfrm>
          <a:prstGeom prst="rect">
            <a:avLst/>
          </a:prstGeom>
          <a:noFill/>
        </p:spPr>
        <p:txBody>
          <a:bodyPr wrap="square">
            <a:spAutoFit/>
          </a:bodyPr>
          <a:lstStyle/>
          <a:p>
            <a:r>
              <a:rPr lang="en-US" altLang="zh-CN" dirty="0">
                <a:solidFill>
                  <a:schemeClr val="bg1"/>
                </a:solidFill>
              </a:rPr>
              <a:t>Related Works</a:t>
            </a:r>
            <a:endParaRPr lang="zh-CN" altLang="en-US" dirty="0">
              <a:solidFill>
                <a:schemeClr val="bg1"/>
              </a:solidFill>
            </a:endParaRPr>
          </a:p>
        </p:txBody>
      </p:sp>
      <p:sp>
        <p:nvSpPr>
          <p:cNvPr id="15" name="文本框 14">
            <a:extLst>
              <a:ext uri="{FF2B5EF4-FFF2-40B4-BE49-F238E27FC236}">
                <a16:creationId xmlns:a16="http://schemas.microsoft.com/office/drawing/2014/main" id="{354C5E65-CC9B-05DA-6270-DB81F6E9A44B}"/>
              </a:ext>
            </a:extLst>
          </p:cNvPr>
          <p:cNvSpPr txBox="1"/>
          <p:nvPr/>
        </p:nvSpPr>
        <p:spPr>
          <a:xfrm>
            <a:off x="6718671" y="347643"/>
            <a:ext cx="1084290" cy="369332"/>
          </a:xfrm>
          <a:prstGeom prst="rect">
            <a:avLst/>
          </a:prstGeom>
          <a:noFill/>
        </p:spPr>
        <p:txBody>
          <a:bodyPr wrap="square">
            <a:spAutoFit/>
          </a:bodyPr>
          <a:lstStyle/>
          <a:p>
            <a:r>
              <a:rPr lang="en-US" altLang="zh-CN" dirty="0">
                <a:solidFill>
                  <a:schemeClr val="bg1"/>
                </a:solidFill>
              </a:rPr>
              <a:t>Methods</a:t>
            </a:r>
            <a:endParaRPr lang="zh-CN" altLang="en-US" dirty="0">
              <a:solidFill>
                <a:schemeClr val="bg1"/>
              </a:solidFill>
            </a:endParaRPr>
          </a:p>
        </p:txBody>
      </p:sp>
      <p:sp>
        <p:nvSpPr>
          <p:cNvPr id="16" name="文本框 15">
            <a:extLst>
              <a:ext uri="{FF2B5EF4-FFF2-40B4-BE49-F238E27FC236}">
                <a16:creationId xmlns:a16="http://schemas.microsoft.com/office/drawing/2014/main" id="{9A84C1CD-A257-8A34-AA36-37191F5C26E8}"/>
              </a:ext>
            </a:extLst>
          </p:cNvPr>
          <p:cNvSpPr txBox="1"/>
          <p:nvPr/>
        </p:nvSpPr>
        <p:spPr>
          <a:xfrm>
            <a:off x="8562595" y="347643"/>
            <a:ext cx="1471639" cy="369332"/>
          </a:xfrm>
          <a:prstGeom prst="rect">
            <a:avLst/>
          </a:prstGeom>
          <a:noFill/>
        </p:spPr>
        <p:txBody>
          <a:bodyPr wrap="square">
            <a:spAutoFit/>
          </a:bodyPr>
          <a:lstStyle/>
          <a:p>
            <a:r>
              <a:rPr lang="en-US" altLang="zh-CN" dirty="0">
                <a:solidFill>
                  <a:schemeClr val="bg1"/>
                </a:solidFill>
              </a:rPr>
              <a:t>Experiments</a:t>
            </a:r>
            <a:endParaRPr lang="zh-CN" altLang="en-US" dirty="0">
              <a:solidFill>
                <a:schemeClr val="bg1"/>
              </a:solidFill>
            </a:endParaRPr>
          </a:p>
        </p:txBody>
      </p:sp>
      <p:sp>
        <p:nvSpPr>
          <p:cNvPr id="17" name="文本框 16">
            <a:extLst>
              <a:ext uri="{FF2B5EF4-FFF2-40B4-BE49-F238E27FC236}">
                <a16:creationId xmlns:a16="http://schemas.microsoft.com/office/drawing/2014/main" id="{6B47BA55-0B76-515E-445F-9F57F132B4DA}"/>
              </a:ext>
            </a:extLst>
          </p:cNvPr>
          <p:cNvSpPr txBox="1"/>
          <p:nvPr/>
        </p:nvSpPr>
        <p:spPr>
          <a:xfrm>
            <a:off x="10166438" y="359896"/>
            <a:ext cx="2057165" cy="369332"/>
          </a:xfrm>
          <a:prstGeom prst="rect">
            <a:avLst/>
          </a:prstGeom>
          <a:noFill/>
        </p:spPr>
        <p:txBody>
          <a:bodyPr wrap="square">
            <a:spAutoFit/>
          </a:bodyPr>
          <a:lstStyle/>
          <a:p>
            <a:r>
              <a:rPr lang="en-US" altLang="zh-CN" dirty="0">
                <a:solidFill>
                  <a:schemeClr val="bg1"/>
                </a:solidFill>
              </a:rPr>
              <a:t>Conclusion&amp; Plans</a:t>
            </a:r>
            <a:endParaRPr lang="zh-CN" altLang="en-US" dirty="0">
              <a:solidFill>
                <a:schemeClr val="bg1"/>
              </a:solidFill>
            </a:endParaRPr>
          </a:p>
        </p:txBody>
      </p:sp>
      <p:grpSp>
        <p:nvGrpSpPr>
          <p:cNvPr id="18" name="组合 17">
            <a:extLst>
              <a:ext uri="{FF2B5EF4-FFF2-40B4-BE49-F238E27FC236}">
                <a16:creationId xmlns:a16="http://schemas.microsoft.com/office/drawing/2014/main" id="{E019A736-8800-EC6D-5B44-7F8A59BCB61B}"/>
              </a:ext>
            </a:extLst>
          </p:cNvPr>
          <p:cNvGrpSpPr>
            <a:grpSpLocks/>
          </p:cNvGrpSpPr>
          <p:nvPr/>
        </p:nvGrpSpPr>
        <p:grpSpPr bwMode="auto">
          <a:xfrm>
            <a:off x="455991" y="1159997"/>
            <a:ext cx="5385836" cy="2469818"/>
            <a:chOff x="2954339" y="1349947"/>
            <a:chExt cx="3859449" cy="1744901"/>
          </a:xfrm>
        </p:grpSpPr>
        <p:sp>
          <p:nvSpPr>
            <p:cNvPr id="20" name="矩形 25">
              <a:extLst>
                <a:ext uri="{FF2B5EF4-FFF2-40B4-BE49-F238E27FC236}">
                  <a16:creationId xmlns:a16="http://schemas.microsoft.com/office/drawing/2014/main" id="{AC9C5ABF-3AB4-EAF3-2AB6-D518920C4707}"/>
                </a:ext>
              </a:extLst>
            </p:cNvPr>
            <p:cNvSpPr>
              <a:spLocks noChangeArrowheads="1"/>
            </p:cNvSpPr>
            <p:nvPr/>
          </p:nvSpPr>
          <p:spPr bwMode="auto">
            <a:xfrm>
              <a:off x="2954339" y="1694800"/>
              <a:ext cx="3859449" cy="140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342900" indent="-342900" defTabSz="914377" fontAlgn="base">
                <a:lnSpc>
                  <a:spcPct val="130000"/>
                </a:lnSpc>
                <a:spcBef>
                  <a:spcPct val="0"/>
                </a:spcBef>
                <a:spcAft>
                  <a:spcPct val="0"/>
                </a:spcAft>
                <a:buFont typeface="Arial" panose="020B0604020202020204" pitchFamily="34" charset="0"/>
                <a:buChar char="•"/>
              </a:pPr>
              <a:r>
                <a:rPr lang="en-US" altLang="zh-CN" sz="2000" b="0" i="0" dirty="0">
                  <a:solidFill>
                    <a:srgbClr val="000000"/>
                  </a:solidFill>
                  <a:effectLst/>
                  <a:latin typeface="-apple-system"/>
                </a:rPr>
                <a:t>1.</a:t>
              </a:r>
            </a:p>
            <a:p>
              <a:pPr marL="342900" indent="-342900" defTabSz="914377" fontAlgn="base">
                <a:lnSpc>
                  <a:spcPct val="130000"/>
                </a:lnSpc>
                <a:spcBef>
                  <a:spcPct val="0"/>
                </a:spcBef>
                <a:spcAft>
                  <a:spcPct val="0"/>
                </a:spcAft>
                <a:buFont typeface="Arial" panose="020B0604020202020204" pitchFamily="34" charset="0"/>
                <a:buChar char="•"/>
              </a:pPr>
              <a:r>
                <a:rPr lang="en-US" altLang="zh-CN" sz="2000" b="0" i="0" dirty="0">
                  <a:solidFill>
                    <a:srgbClr val="000000"/>
                  </a:solidFill>
                  <a:effectLst/>
                  <a:latin typeface="-apple-system"/>
                </a:rPr>
                <a:t>2.</a:t>
              </a:r>
            </a:p>
            <a:p>
              <a:pPr marL="342900" indent="-342900" defTabSz="914377" fontAlgn="base">
                <a:lnSpc>
                  <a:spcPct val="130000"/>
                </a:lnSpc>
                <a:spcBef>
                  <a:spcPct val="0"/>
                </a:spcBef>
                <a:spcAft>
                  <a:spcPct val="0"/>
                </a:spcAft>
                <a:buFont typeface="Arial" panose="020B0604020202020204" pitchFamily="34" charset="0"/>
                <a:buChar char="•"/>
              </a:pPr>
              <a:r>
                <a:rPr lang="en-US" altLang="zh-CN" sz="2000" b="0" i="0" dirty="0">
                  <a:solidFill>
                    <a:srgbClr val="000000"/>
                  </a:solidFill>
                  <a:effectLst/>
                  <a:latin typeface="-apple-system"/>
                </a:rPr>
                <a:t>3.</a:t>
              </a:r>
            </a:p>
            <a:p>
              <a:pPr marL="342900" indent="-342900" defTabSz="914377" fontAlgn="base">
                <a:lnSpc>
                  <a:spcPct val="130000"/>
                </a:lnSpc>
                <a:spcBef>
                  <a:spcPct val="0"/>
                </a:spcBef>
                <a:spcAft>
                  <a:spcPct val="0"/>
                </a:spcAft>
                <a:buFont typeface="Arial" panose="020B0604020202020204" pitchFamily="34" charset="0"/>
                <a:buChar char="•"/>
              </a:pPr>
              <a:r>
                <a:rPr lang="en-US" altLang="zh-CN" sz="2000" dirty="0">
                  <a:solidFill>
                    <a:srgbClr val="000000"/>
                  </a:solidFill>
                  <a:latin typeface="-apple-system"/>
                </a:rPr>
                <a:t>…</a:t>
              </a:r>
              <a:endParaRPr lang="en-US" altLang="zh-CN" sz="1600" dirty="0">
                <a:solidFill>
                  <a:srgbClr val="000000"/>
                </a:solidFill>
                <a:latin typeface="微软雅黑" panose="020B0503020204020204" pitchFamily="34" charset="-122"/>
              </a:endParaRPr>
            </a:p>
            <a:p>
              <a:pPr defTabSz="914377" fontAlgn="base">
                <a:lnSpc>
                  <a:spcPct val="130000"/>
                </a:lnSpc>
                <a:spcBef>
                  <a:spcPct val="0"/>
                </a:spcBef>
                <a:spcAft>
                  <a:spcPct val="0"/>
                </a:spcAft>
              </a:pPr>
              <a:endParaRPr lang="en-US" altLang="zh-CN" sz="1600" dirty="0">
                <a:solidFill>
                  <a:srgbClr val="000000"/>
                </a:solidFill>
                <a:latin typeface="微软雅黑" panose="020B0503020204020204" pitchFamily="34" charset="-122"/>
              </a:endParaRPr>
            </a:p>
          </p:txBody>
        </p:sp>
        <p:sp>
          <p:nvSpPr>
            <p:cNvPr id="23" name="矩形 26">
              <a:extLst>
                <a:ext uri="{FF2B5EF4-FFF2-40B4-BE49-F238E27FC236}">
                  <a16:creationId xmlns:a16="http://schemas.microsoft.com/office/drawing/2014/main" id="{1E1C7553-0FBD-EEB0-4498-53E1898ACE24}"/>
                </a:ext>
              </a:extLst>
            </p:cNvPr>
            <p:cNvSpPr>
              <a:spLocks noChangeArrowheads="1"/>
            </p:cNvSpPr>
            <p:nvPr/>
          </p:nvSpPr>
          <p:spPr bwMode="auto">
            <a:xfrm>
              <a:off x="2963100" y="1349947"/>
              <a:ext cx="533226" cy="29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377" fontAlgn="base">
                <a:spcBef>
                  <a:spcPct val="0"/>
                </a:spcBef>
                <a:spcAft>
                  <a:spcPct val="0"/>
                </a:spcAft>
              </a:pPr>
              <a:r>
                <a:rPr lang="en-US" altLang="zh-CN" sz="2133" dirty="0">
                  <a:solidFill>
                    <a:srgbClr val="2B77C2"/>
                  </a:solidFill>
                  <a:latin typeface="微软雅黑" panose="020B0503020204020204" pitchFamily="34" charset="-122"/>
                </a:rPr>
                <a:t>Title</a:t>
              </a:r>
              <a:endParaRPr lang="zh-CN" altLang="en-US" sz="2133" dirty="0">
                <a:solidFill>
                  <a:srgbClr val="2B77C2"/>
                </a:solidFill>
                <a:latin typeface="微软雅黑" panose="020B0503020204020204" pitchFamily="34" charset="-122"/>
              </a:endParaRPr>
            </a:p>
          </p:txBody>
        </p:sp>
      </p:grpSp>
      <p:pic>
        <p:nvPicPr>
          <p:cNvPr id="28" name="图片 27">
            <a:extLst>
              <a:ext uri="{FF2B5EF4-FFF2-40B4-BE49-F238E27FC236}">
                <a16:creationId xmlns:a16="http://schemas.microsoft.com/office/drawing/2014/main" id="{54D609A1-FAF8-EC16-EF1D-9733F015FEE1}"/>
              </a:ext>
            </a:extLst>
          </p:cNvPr>
          <p:cNvPicPr>
            <a:picLocks noChangeAspect="1"/>
          </p:cNvPicPr>
          <p:nvPr/>
        </p:nvPicPr>
        <p:blipFill>
          <a:blip r:embed="rId6"/>
          <a:stretch>
            <a:fillRect/>
          </a:stretch>
        </p:blipFill>
        <p:spPr>
          <a:xfrm>
            <a:off x="959912" y="3793918"/>
            <a:ext cx="9221121" cy="2484941"/>
          </a:xfrm>
          <a:prstGeom prst="rect">
            <a:avLst/>
          </a:prstGeom>
        </p:spPr>
      </p:pic>
      <p:sp>
        <p:nvSpPr>
          <p:cNvPr id="34" name="灯片编号占位符 33">
            <a:extLst>
              <a:ext uri="{FF2B5EF4-FFF2-40B4-BE49-F238E27FC236}">
                <a16:creationId xmlns:a16="http://schemas.microsoft.com/office/drawing/2014/main" id="{48C69C70-FA6E-FA87-2661-F997B85284E4}"/>
              </a:ext>
            </a:extLst>
          </p:cNvPr>
          <p:cNvSpPr>
            <a:spLocks noGrp="1"/>
          </p:cNvSpPr>
          <p:nvPr>
            <p:ph type="sldNum" sz="quarter" idx="12"/>
          </p:nvPr>
        </p:nvSpPr>
        <p:spPr/>
        <p:txBody>
          <a:bodyPr/>
          <a:lstStyle/>
          <a:p>
            <a:fld id="{21F7AB22-D645-4049-A999-D381342BF0A7}" type="slidenum">
              <a:rPr lang="zh-CN" altLang="en-US" smtClean="0"/>
              <a:t>3</a:t>
            </a:fld>
            <a:endParaRPr lang="zh-CN" altLang="en-US" dirty="0"/>
          </a:p>
        </p:txBody>
      </p:sp>
      <p:sp>
        <p:nvSpPr>
          <p:cNvPr id="35" name="文本框 34">
            <a:extLst>
              <a:ext uri="{FF2B5EF4-FFF2-40B4-BE49-F238E27FC236}">
                <a16:creationId xmlns:a16="http://schemas.microsoft.com/office/drawing/2014/main" id="{FBD9C99D-C4A3-7531-10EF-76E5D3FBE572}"/>
              </a:ext>
            </a:extLst>
          </p:cNvPr>
          <p:cNvSpPr txBox="1"/>
          <p:nvPr/>
        </p:nvSpPr>
        <p:spPr>
          <a:xfrm>
            <a:off x="3148909" y="6297533"/>
            <a:ext cx="4833883" cy="369332"/>
          </a:xfrm>
          <a:prstGeom prst="rect">
            <a:avLst/>
          </a:prstGeom>
          <a:noFill/>
        </p:spPr>
        <p:txBody>
          <a:bodyPr wrap="square" rtlCol="0">
            <a:spAutoFit/>
          </a:bodyPr>
          <a:lstStyle/>
          <a:p>
            <a:r>
              <a:rPr lang="en-US" altLang="zh-CN" i="1" dirty="0"/>
              <a:t>Figure 1.1. </a:t>
            </a:r>
            <a:r>
              <a:rPr lang="en-US" altLang="zh-CN" dirty="0"/>
              <a:t>Simple procedure of Sc-RNA seq.</a:t>
            </a:r>
            <a:r>
              <a:rPr lang="en-US" altLang="zh-CN" dirty="0">
                <a:hlinkClick r:id="" action="ppaction://noaction"/>
              </a:rPr>
              <a:t>[1]</a:t>
            </a:r>
            <a:endParaRPr lang="zh-CN" altLang="en-US" dirty="0"/>
          </a:p>
        </p:txBody>
      </p:sp>
      <p:sp>
        <p:nvSpPr>
          <p:cNvPr id="51" name="文本框 50">
            <a:extLst>
              <a:ext uri="{FF2B5EF4-FFF2-40B4-BE49-F238E27FC236}">
                <a16:creationId xmlns:a16="http://schemas.microsoft.com/office/drawing/2014/main" id="{7E38C7A6-B0F1-08AB-49B7-DE3AA937DDE5}"/>
              </a:ext>
            </a:extLst>
          </p:cNvPr>
          <p:cNvSpPr txBox="1"/>
          <p:nvPr/>
        </p:nvSpPr>
        <p:spPr>
          <a:xfrm>
            <a:off x="5379757" y="3180359"/>
            <a:ext cx="6112764" cy="369332"/>
          </a:xfrm>
          <a:prstGeom prst="rect">
            <a:avLst/>
          </a:prstGeom>
          <a:noFill/>
        </p:spPr>
        <p:txBody>
          <a:bodyPr wrap="square">
            <a:spAutoFit/>
          </a:bodyPr>
          <a:lstStyle/>
          <a:p>
            <a:r>
              <a:rPr lang="en-US" altLang="zh-CN" i="1" dirty="0"/>
              <a:t>Figure 1.2. </a:t>
            </a:r>
            <a:r>
              <a:rPr lang="en-US" altLang="zh-CN" dirty="0"/>
              <a:t>XXXX</a:t>
            </a:r>
            <a:endParaRPr lang="zh-CN" altLang="en-US" dirty="0"/>
          </a:p>
        </p:txBody>
      </p:sp>
    </p:spTree>
    <p:extLst>
      <p:ext uri="{BB962C8B-B14F-4D97-AF65-F5344CB8AC3E}">
        <p14:creationId xmlns:p14="http://schemas.microsoft.com/office/powerpoint/2010/main" val="420791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0">
            <a:extLst>
              <a:ext uri="{FF2B5EF4-FFF2-40B4-BE49-F238E27FC236}">
                <a16:creationId xmlns:a16="http://schemas.microsoft.com/office/drawing/2014/main" id="{75015A98-BF3E-84F6-5704-F6562C1C4BD6}"/>
              </a:ext>
            </a:extLst>
          </p:cNvPr>
          <p:cNvSpPr>
            <a:spLocks noChangeArrowheads="1"/>
          </p:cNvSpPr>
          <p:nvPr/>
        </p:nvSpPr>
        <p:spPr bwMode="auto">
          <a:xfrm>
            <a:off x="2415118" y="-2118"/>
            <a:ext cx="9776882" cy="800101"/>
          </a:xfrm>
          <a:prstGeom prst="rect">
            <a:avLst/>
          </a:prstGeom>
          <a:solidFill>
            <a:srgbClr val="2B77C2"/>
          </a:solidFill>
          <a:ln w="12700" cap="flat" cmpd="sng">
            <a:noFill/>
            <a:bevel/>
            <a:headEnd/>
            <a:tailEnd/>
          </a:ln>
        </p:spPr>
        <p:txBody>
          <a:bodyPr anchor="ctr"/>
          <a:lstStyle/>
          <a:p>
            <a:pPr algn="ctr" defTabSz="914377"/>
            <a:endParaRPr lang="zh-CN" altLang="zh-CN">
              <a:solidFill>
                <a:srgbClr val="FFFFFF"/>
              </a:solidFill>
              <a:latin typeface="Nexa Light"/>
              <a:ea typeface="微软雅黑"/>
            </a:endParaRPr>
          </a:p>
        </p:txBody>
      </p:sp>
      <p:grpSp>
        <p:nvGrpSpPr>
          <p:cNvPr id="5" name="组合 7">
            <a:extLst>
              <a:ext uri="{FF2B5EF4-FFF2-40B4-BE49-F238E27FC236}">
                <a16:creationId xmlns:a16="http://schemas.microsoft.com/office/drawing/2014/main" id="{100D7B4E-F40F-A72B-4B90-4EA753B00A9E}"/>
              </a:ext>
            </a:extLst>
          </p:cNvPr>
          <p:cNvGrpSpPr>
            <a:grpSpLocks/>
          </p:cNvGrpSpPr>
          <p:nvPr/>
        </p:nvGrpSpPr>
        <p:grpSpPr bwMode="auto">
          <a:xfrm>
            <a:off x="1826685" y="141817"/>
            <a:ext cx="1773767" cy="601895"/>
            <a:chOff x="0" y="0"/>
            <a:chExt cx="1329556" cy="451276"/>
          </a:xfrm>
        </p:grpSpPr>
        <p:sp>
          <p:nvSpPr>
            <p:cNvPr id="6" name="圆角矩形 8">
              <a:extLst>
                <a:ext uri="{FF2B5EF4-FFF2-40B4-BE49-F238E27FC236}">
                  <a16:creationId xmlns:a16="http://schemas.microsoft.com/office/drawing/2014/main" id="{992FFCB6-5548-886F-59C4-9D9F825E119F}"/>
                </a:ext>
              </a:extLst>
            </p:cNvPr>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914377"/>
              <a:endParaRPr lang="zh-CN" altLang="zh-CN" sz="2133">
                <a:solidFill>
                  <a:srgbClr val="FFFFFF"/>
                </a:solidFill>
                <a:latin typeface="Nexa Light"/>
                <a:ea typeface="微软雅黑"/>
              </a:endParaRPr>
            </a:p>
          </p:txBody>
        </p:sp>
        <p:sp>
          <p:nvSpPr>
            <p:cNvPr id="7" name="TextBox 15">
              <a:extLst>
                <a:ext uri="{FF2B5EF4-FFF2-40B4-BE49-F238E27FC236}">
                  <a16:creationId xmlns:a16="http://schemas.microsoft.com/office/drawing/2014/main" id="{6F24D048-EA01-7CAB-DA53-2195C4BF7963}"/>
                </a:ext>
              </a:extLst>
            </p:cNvPr>
            <p:cNvSpPr>
              <a:spLocks noChangeArrowheads="1"/>
            </p:cNvSpPr>
            <p:nvPr/>
          </p:nvSpPr>
          <p:spPr bwMode="auto">
            <a:xfrm>
              <a:off x="291773" y="135955"/>
              <a:ext cx="138468" cy="31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defTabSz="914377"/>
              <a:endParaRPr lang="zh-CN" altLang="zh-CN" sz="2133">
                <a:solidFill>
                  <a:prstClr val="white"/>
                </a:solidFill>
                <a:latin typeface="微软雅黑" pitchFamily="34" charset="-122"/>
                <a:ea typeface="微软雅黑" pitchFamily="34" charset="-122"/>
                <a:sym typeface="微软雅黑" pitchFamily="34" charset="-122"/>
              </a:endParaRPr>
            </a:p>
          </p:txBody>
        </p:sp>
      </p:grpSp>
      <p:sp>
        <p:nvSpPr>
          <p:cNvPr id="9" name="TextBox 17">
            <a:hlinkClick r:id="" action="ppaction://hlinkshowjump?jump=nextslide"/>
            <a:hlinkHover r:id="" action="ppaction://noaction"/>
            <a:extLst>
              <a:ext uri="{FF2B5EF4-FFF2-40B4-BE49-F238E27FC236}">
                <a16:creationId xmlns:a16="http://schemas.microsoft.com/office/drawing/2014/main" id="{D5F26029-BD55-4FF4-B18F-AA8DA0B44931}"/>
              </a:ext>
            </a:extLst>
          </p:cNvPr>
          <p:cNvSpPr>
            <a:spLocks noChangeArrowheads="1"/>
          </p:cNvSpPr>
          <p:nvPr/>
        </p:nvSpPr>
        <p:spPr bwMode="auto">
          <a:xfrm>
            <a:off x="4491815" y="97358"/>
            <a:ext cx="177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相關研究</a:t>
            </a:r>
          </a:p>
        </p:txBody>
      </p:sp>
      <p:sp>
        <p:nvSpPr>
          <p:cNvPr id="10" name="TextBox 18">
            <a:hlinkHover r:id="" action="ppaction://noaction"/>
            <a:extLst>
              <a:ext uri="{FF2B5EF4-FFF2-40B4-BE49-F238E27FC236}">
                <a16:creationId xmlns:a16="http://schemas.microsoft.com/office/drawing/2014/main" id="{58B15106-195F-95F3-F540-57568839DF15}"/>
              </a:ext>
            </a:extLst>
          </p:cNvPr>
          <p:cNvSpPr>
            <a:spLocks noChangeArrowheads="1"/>
          </p:cNvSpPr>
          <p:nvPr/>
        </p:nvSpPr>
        <p:spPr bwMode="auto">
          <a:xfrm>
            <a:off x="6339121" y="97358"/>
            <a:ext cx="1792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研究方法</a:t>
            </a:r>
          </a:p>
        </p:txBody>
      </p:sp>
      <p:sp>
        <p:nvSpPr>
          <p:cNvPr id="11" name="TextBox 19">
            <a:hlinkHover r:id="rId3" action="ppaction://hlinksldjump"/>
            <a:extLst>
              <a:ext uri="{FF2B5EF4-FFF2-40B4-BE49-F238E27FC236}">
                <a16:creationId xmlns:a16="http://schemas.microsoft.com/office/drawing/2014/main" id="{D4787339-A6D6-42B7-2F15-862F8EB3E7B5}"/>
              </a:ext>
            </a:extLst>
          </p:cNvPr>
          <p:cNvSpPr>
            <a:spLocks noChangeArrowheads="1"/>
          </p:cNvSpPr>
          <p:nvPr/>
        </p:nvSpPr>
        <p:spPr bwMode="auto">
          <a:xfrm>
            <a:off x="8281747" y="97358"/>
            <a:ext cx="1902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實驗設計</a:t>
            </a:r>
          </a:p>
        </p:txBody>
      </p:sp>
      <p:sp>
        <p:nvSpPr>
          <p:cNvPr id="12" name="TextBox 20">
            <a:hlinkHover r:id="rId4" action="ppaction://hlinksldjump"/>
            <a:extLst>
              <a:ext uri="{FF2B5EF4-FFF2-40B4-BE49-F238E27FC236}">
                <a16:creationId xmlns:a16="http://schemas.microsoft.com/office/drawing/2014/main" id="{C40B856C-69A8-AD26-5F78-08911446483D}"/>
              </a:ext>
            </a:extLst>
          </p:cNvPr>
          <p:cNvSpPr>
            <a:spLocks noChangeArrowheads="1"/>
          </p:cNvSpPr>
          <p:nvPr/>
        </p:nvSpPr>
        <p:spPr bwMode="auto">
          <a:xfrm>
            <a:off x="10406207" y="97358"/>
            <a:ext cx="156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總結展望</a:t>
            </a:r>
          </a:p>
        </p:txBody>
      </p:sp>
      <p:sp>
        <p:nvSpPr>
          <p:cNvPr id="14" name="直接连接符 24">
            <a:extLst>
              <a:ext uri="{FF2B5EF4-FFF2-40B4-BE49-F238E27FC236}">
                <a16:creationId xmlns:a16="http://schemas.microsoft.com/office/drawing/2014/main" id="{783B47C7-86AE-CACD-1C3D-9EBB1E9A803B}"/>
              </a:ext>
            </a:extLst>
          </p:cNvPr>
          <p:cNvSpPr>
            <a:spLocks noChangeShapeType="1"/>
          </p:cNvSpPr>
          <p:nvPr/>
        </p:nvSpPr>
        <p:spPr bwMode="auto">
          <a:xfrm flipH="1">
            <a:off x="6272317" y="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pic>
        <p:nvPicPr>
          <p:cNvPr id="19" name="图片 18">
            <a:extLst>
              <a:ext uri="{FF2B5EF4-FFF2-40B4-BE49-F238E27FC236}">
                <a16:creationId xmlns:a16="http://schemas.microsoft.com/office/drawing/2014/main" id="{26579624-172F-876E-E8C1-D286FA4F5417}"/>
              </a:ext>
            </a:extLst>
          </p:cNvPr>
          <p:cNvPicPr>
            <a:picLocks noChangeAspect="1"/>
          </p:cNvPicPr>
          <p:nvPr/>
        </p:nvPicPr>
        <p:blipFill>
          <a:blip r:embed="rId5"/>
          <a:stretch>
            <a:fillRect/>
          </a:stretch>
        </p:blipFill>
        <p:spPr>
          <a:xfrm>
            <a:off x="-1" y="0"/>
            <a:ext cx="2424548" cy="797983"/>
          </a:xfrm>
          <a:prstGeom prst="rect">
            <a:avLst/>
          </a:prstGeom>
        </p:spPr>
      </p:pic>
      <p:sp>
        <p:nvSpPr>
          <p:cNvPr id="21" name="矩形 20">
            <a:extLst>
              <a:ext uri="{FF2B5EF4-FFF2-40B4-BE49-F238E27FC236}">
                <a16:creationId xmlns:a16="http://schemas.microsoft.com/office/drawing/2014/main" id="{2E6772F3-CF05-C348-9B80-97FFEC76D025}"/>
              </a:ext>
            </a:extLst>
          </p:cNvPr>
          <p:cNvSpPr/>
          <p:nvPr/>
        </p:nvSpPr>
        <p:spPr>
          <a:xfrm>
            <a:off x="2510146" y="-12703"/>
            <a:ext cx="1941576" cy="819826"/>
          </a:xfrm>
          <a:prstGeom prst="rect">
            <a:avLst/>
          </a:prstGeom>
          <a:solidFill>
            <a:srgbClr val="FADE3D"/>
          </a:solidFill>
          <a:ln>
            <a:solidFill>
              <a:srgbClr val="FAD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TextBox 16">
            <a:hlinkHover r:id="" action="ppaction://noaction"/>
            <a:extLst>
              <a:ext uri="{FF2B5EF4-FFF2-40B4-BE49-F238E27FC236}">
                <a16:creationId xmlns:a16="http://schemas.microsoft.com/office/drawing/2014/main" id="{15410B7A-0974-77BD-D56A-9DFFD63565B6}"/>
              </a:ext>
            </a:extLst>
          </p:cNvPr>
          <p:cNvSpPr>
            <a:spLocks noChangeArrowheads="1"/>
          </p:cNvSpPr>
          <p:nvPr/>
        </p:nvSpPr>
        <p:spPr bwMode="auto">
          <a:xfrm>
            <a:off x="2682485" y="99634"/>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選題背景</a:t>
            </a:r>
          </a:p>
        </p:txBody>
      </p:sp>
      <p:sp>
        <p:nvSpPr>
          <p:cNvPr id="22" name="等腰三角形 21">
            <a:extLst>
              <a:ext uri="{FF2B5EF4-FFF2-40B4-BE49-F238E27FC236}">
                <a16:creationId xmlns:a16="http://schemas.microsoft.com/office/drawing/2014/main" id="{CD006B77-3FC9-3A27-51C7-3BACA7AB5B44}"/>
              </a:ext>
            </a:extLst>
          </p:cNvPr>
          <p:cNvSpPr/>
          <p:nvPr/>
        </p:nvSpPr>
        <p:spPr>
          <a:xfrm rot="10800000">
            <a:off x="3343774" y="807123"/>
            <a:ext cx="347472" cy="141817"/>
          </a:xfrm>
          <a:prstGeom prst="triangle">
            <a:avLst/>
          </a:prstGeom>
          <a:solidFill>
            <a:srgbClr val="FADE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接连接符 24">
            <a:extLst>
              <a:ext uri="{FF2B5EF4-FFF2-40B4-BE49-F238E27FC236}">
                <a16:creationId xmlns:a16="http://schemas.microsoft.com/office/drawing/2014/main" id="{9EE0A52B-41A4-C8A4-5F57-6C71AAC5C1AF}"/>
              </a:ext>
            </a:extLst>
          </p:cNvPr>
          <p:cNvSpPr>
            <a:spLocks noChangeShapeType="1"/>
          </p:cNvSpPr>
          <p:nvPr/>
        </p:nvSpPr>
        <p:spPr bwMode="auto">
          <a:xfrm>
            <a:off x="4452442" y="-12703"/>
            <a:ext cx="6912" cy="787399"/>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29" name="直接连接符 24">
            <a:extLst>
              <a:ext uri="{FF2B5EF4-FFF2-40B4-BE49-F238E27FC236}">
                <a16:creationId xmlns:a16="http://schemas.microsoft.com/office/drawing/2014/main" id="{994A9FEC-FA00-F9C2-7CAE-CBBCB9B8367A}"/>
              </a:ext>
            </a:extLst>
          </p:cNvPr>
          <p:cNvSpPr>
            <a:spLocks noChangeShapeType="1"/>
          </p:cNvSpPr>
          <p:nvPr/>
        </p:nvSpPr>
        <p:spPr bwMode="auto">
          <a:xfrm flipH="1">
            <a:off x="818038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30" name="直接连接符 24">
            <a:extLst>
              <a:ext uri="{FF2B5EF4-FFF2-40B4-BE49-F238E27FC236}">
                <a16:creationId xmlns:a16="http://schemas.microsoft.com/office/drawing/2014/main" id="{302F4D1F-8324-7D0D-3F47-C01E8A53BBF1}"/>
              </a:ext>
            </a:extLst>
          </p:cNvPr>
          <p:cNvSpPr>
            <a:spLocks noChangeShapeType="1"/>
          </p:cNvSpPr>
          <p:nvPr/>
        </p:nvSpPr>
        <p:spPr bwMode="auto">
          <a:xfrm flipH="1">
            <a:off x="1018103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31" name="直接连接符 24">
            <a:extLst>
              <a:ext uri="{FF2B5EF4-FFF2-40B4-BE49-F238E27FC236}">
                <a16:creationId xmlns:a16="http://schemas.microsoft.com/office/drawing/2014/main" id="{D70C853F-E9D4-850C-56AF-20206356F5A1}"/>
              </a:ext>
            </a:extLst>
          </p:cNvPr>
          <p:cNvSpPr>
            <a:spLocks noChangeShapeType="1"/>
          </p:cNvSpPr>
          <p:nvPr/>
        </p:nvSpPr>
        <p:spPr bwMode="auto">
          <a:xfrm flipH="1">
            <a:off x="4449987" y="-4278"/>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33" name="直接连接符 24">
            <a:extLst>
              <a:ext uri="{FF2B5EF4-FFF2-40B4-BE49-F238E27FC236}">
                <a16:creationId xmlns:a16="http://schemas.microsoft.com/office/drawing/2014/main" id="{919762F9-3EC4-AD5E-4EED-28BCCB945FAF}"/>
              </a:ext>
            </a:extLst>
          </p:cNvPr>
          <p:cNvSpPr>
            <a:spLocks noChangeShapeType="1"/>
          </p:cNvSpPr>
          <p:nvPr/>
        </p:nvSpPr>
        <p:spPr bwMode="auto">
          <a:xfrm>
            <a:off x="2505655" y="-22567"/>
            <a:ext cx="11772" cy="816987"/>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2" name="文本框 1">
            <a:extLst>
              <a:ext uri="{FF2B5EF4-FFF2-40B4-BE49-F238E27FC236}">
                <a16:creationId xmlns:a16="http://schemas.microsoft.com/office/drawing/2014/main" id="{59F1C0CB-86BA-8989-99F0-7DC394ACECE4}"/>
              </a:ext>
            </a:extLst>
          </p:cNvPr>
          <p:cNvSpPr txBox="1"/>
          <p:nvPr/>
        </p:nvSpPr>
        <p:spPr>
          <a:xfrm>
            <a:off x="2831614" y="323149"/>
            <a:ext cx="1373926" cy="369332"/>
          </a:xfrm>
          <a:prstGeom prst="rect">
            <a:avLst/>
          </a:prstGeom>
          <a:noFill/>
        </p:spPr>
        <p:txBody>
          <a:bodyPr wrap="square" rtlCol="0">
            <a:spAutoFit/>
          </a:bodyPr>
          <a:lstStyle/>
          <a:p>
            <a:r>
              <a:rPr lang="en-US" altLang="zh-CN" dirty="0">
                <a:solidFill>
                  <a:srgbClr val="2B77C2"/>
                </a:solidFill>
              </a:rPr>
              <a:t>Background</a:t>
            </a:r>
            <a:endParaRPr lang="zh-CN" altLang="en-US" dirty="0">
              <a:solidFill>
                <a:srgbClr val="2B77C2"/>
              </a:solidFill>
            </a:endParaRPr>
          </a:p>
        </p:txBody>
      </p:sp>
      <p:sp>
        <p:nvSpPr>
          <p:cNvPr id="13" name="文本框 12">
            <a:extLst>
              <a:ext uri="{FF2B5EF4-FFF2-40B4-BE49-F238E27FC236}">
                <a16:creationId xmlns:a16="http://schemas.microsoft.com/office/drawing/2014/main" id="{AE44F06C-2BCE-CBC5-0EF1-634B76236D17}"/>
              </a:ext>
            </a:extLst>
          </p:cNvPr>
          <p:cNvSpPr txBox="1"/>
          <p:nvPr/>
        </p:nvSpPr>
        <p:spPr>
          <a:xfrm>
            <a:off x="4605991" y="347643"/>
            <a:ext cx="1694900" cy="369332"/>
          </a:xfrm>
          <a:prstGeom prst="rect">
            <a:avLst/>
          </a:prstGeom>
          <a:noFill/>
        </p:spPr>
        <p:txBody>
          <a:bodyPr wrap="square">
            <a:spAutoFit/>
          </a:bodyPr>
          <a:lstStyle/>
          <a:p>
            <a:r>
              <a:rPr lang="en-US" altLang="zh-CN" dirty="0">
                <a:solidFill>
                  <a:schemeClr val="bg1"/>
                </a:solidFill>
              </a:rPr>
              <a:t>Related Works</a:t>
            </a:r>
            <a:endParaRPr lang="zh-CN" altLang="en-US" dirty="0">
              <a:solidFill>
                <a:schemeClr val="bg1"/>
              </a:solidFill>
            </a:endParaRPr>
          </a:p>
        </p:txBody>
      </p:sp>
      <p:sp>
        <p:nvSpPr>
          <p:cNvPr id="15" name="文本框 14">
            <a:extLst>
              <a:ext uri="{FF2B5EF4-FFF2-40B4-BE49-F238E27FC236}">
                <a16:creationId xmlns:a16="http://schemas.microsoft.com/office/drawing/2014/main" id="{354C5E65-CC9B-05DA-6270-DB81F6E9A44B}"/>
              </a:ext>
            </a:extLst>
          </p:cNvPr>
          <p:cNvSpPr txBox="1"/>
          <p:nvPr/>
        </p:nvSpPr>
        <p:spPr>
          <a:xfrm>
            <a:off x="6718671" y="347643"/>
            <a:ext cx="1084290" cy="369332"/>
          </a:xfrm>
          <a:prstGeom prst="rect">
            <a:avLst/>
          </a:prstGeom>
          <a:noFill/>
        </p:spPr>
        <p:txBody>
          <a:bodyPr wrap="square">
            <a:spAutoFit/>
          </a:bodyPr>
          <a:lstStyle/>
          <a:p>
            <a:r>
              <a:rPr lang="en-US" altLang="zh-CN" dirty="0">
                <a:solidFill>
                  <a:schemeClr val="bg1"/>
                </a:solidFill>
              </a:rPr>
              <a:t>Methods</a:t>
            </a:r>
            <a:endParaRPr lang="zh-CN" altLang="en-US" dirty="0">
              <a:solidFill>
                <a:schemeClr val="bg1"/>
              </a:solidFill>
            </a:endParaRPr>
          </a:p>
        </p:txBody>
      </p:sp>
      <p:sp>
        <p:nvSpPr>
          <p:cNvPr id="16" name="文本框 15">
            <a:extLst>
              <a:ext uri="{FF2B5EF4-FFF2-40B4-BE49-F238E27FC236}">
                <a16:creationId xmlns:a16="http://schemas.microsoft.com/office/drawing/2014/main" id="{9A84C1CD-A257-8A34-AA36-37191F5C26E8}"/>
              </a:ext>
            </a:extLst>
          </p:cNvPr>
          <p:cNvSpPr txBox="1"/>
          <p:nvPr/>
        </p:nvSpPr>
        <p:spPr>
          <a:xfrm>
            <a:off x="8562595" y="347643"/>
            <a:ext cx="1471639" cy="369332"/>
          </a:xfrm>
          <a:prstGeom prst="rect">
            <a:avLst/>
          </a:prstGeom>
          <a:noFill/>
        </p:spPr>
        <p:txBody>
          <a:bodyPr wrap="square">
            <a:spAutoFit/>
          </a:bodyPr>
          <a:lstStyle/>
          <a:p>
            <a:r>
              <a:rPr lang="en-US" altLang="zh-CN" dirty="0">
                <a:solidFill>
                  <a:schemeClr val="bg1"/>
                </a:solidFill>
              </a:rPr>
              <a:t>Experiments</a:t>
            </a:r>
            <a:endParaRPr lang="zh-CN" altLang="en-US" dirty="0">
              <a:solidFill>
                <a:schemeClr val="bg1"/>
              </a:solidFill>
            </a:endParaRPr>
          </a:p>
        </p:txBody>
      </p:sp>
      <p:sp>
        <p:nvSpPr>
          <p:cNvPr id="17" name="文本框 16">
            <a:extLst>
              <a:ext uri="{FF2B5EF4-FFF2-40B4-BE49-F238E27FC236}">
                <a16:creationId xmlns:a16="http://schemas.microsoft.com/office/drawing/2014/main" id="{6B47BA55-0B76-515E-445F-9F57F132B4DA}"/>
              </a:ext>
            </a:extLst>
          </p:cNvPr>
          <p:cNvSpPr txBox="1"/>
          <p:nvPr/>
        </p:nvSpPr>
        <p:spPr>
          <a:xfrm>
            <a:off x="10166438" y="359896"/>
            <a:ext cx="2057165" cy="369332"/>
          </a:xfrm>
          <a:prstGeom prst="rect">
            <a:avLst/>
          </a:prstGeom>
          <a:noFill/>
        </p:spPr>
        <p:txBody>
          <a:bodyPr wrap="square">
            <a:spAutoFit/>
          </a:bodyPr>
          <a:lstStyle/>
          <a:p>
            <a:r>
              <a:rPr lang="en-US" altLang="zh-CN" dirty="0">
                <a:solidFill>
                  <a:schemeClr val="bg1"/>
                </a:solidFill>
              </a:rPr>
              <a:t>Conclusion&amp; Plans</a:t>
            </a:r>
            <a:endParaRPr lang="zh-CN" altLang="en-US" dirty="0">
              <a:solidFill>
                <a:schemeClr val="bg1"/>
              </a:solidFill>
            </a:endParaRPr>
          </a:p>
        </p:txBody>
      </p:sp>
      <p:sp>
        <p:nvSpPr>
          <p:cNvPr id="34" name="灯片编号占位符 33">
            <a:extLst>
              <a:ext uri="{FF2B5EF4-FFF2-40B4-BE49-F238E27FC236}">
                <a16:creationId xmlns:a16="http://schemas.microsoft.com/office/drawing/2014/main" id="{48C69C70-FA6E-FA87-2661-F997B85284E4}"/>
              </a:ext>
            </a:extLst>
          </p:cNvPr>
          <p:cNvSpPr>
            <a:spLocks noGrp="1"/>
          </p:cNvSpPr>
          <p:nvPr>
            <p:ph type="sldNum" sz="quarter" idx="12"/>
          </p:nvPr>
        </p:nvSpPr>
        <p:spPr/>
        <p:txBody>
          <a:bodyPr/>
          <a:lstStyle/>
          <a:p>
            <a:fld id="{21F7AB22-D645-4049-A999-D381342BF0A7}" type="slidenum">
              <a:rPr lang="zh-CN" altLang="en-US" smtClean="0"/>
              <a:t>4</a:t>
            </a:fld>
            <a:endParaRPr lang="zh-CN" altLang="en-US" dirty="0"/>
          </a:p>
        </p:txBody>
      </p:sp>
    </p:spTree>
    <p:extLst>
      <p:ext uri="{BB962C8B-B14F-4D97-AF65-F5344CB8AC3E}">
        <p14:creationId xmlns:p14="http://schemas.microsoft.com/office/powerpoint/2010/main" val="55905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8">
            <a:extLst>
              <a:ext uri="{FF2B5EF4-FFF2-40B4-BE49-F238E27FC236}">
                <a16:creationId xmlns:a16="http://schemas.microsoft.com/office/drawing/2014/main" id="{41A5F29A-9626-98F1-9EAE-488287FA5DD6}"/>
              </a:ext>
            </a:extLst>
          </p:cNvPr>
          <p:cNvSpPr>
            <a:spLocks noGrp="1"/>
          </p:cNvSpPr>
          <p:nvPr>
            <p:ph type="sldNum" sz="quarter" idx="12"/>
          </p:nvPr>
        </p:nvSpPr>
        <p:spPr/>
        <p:txBody>
          <a:bodyPr/>
          <a:lstStyle/>
          <a:p>
            <a:fld id="{21F7AB22-D645-4049-A999-D381342BF0A7}" type="slidenum">
              <a:rPr lang="zh-CN" altLang="en-US" smtClean="0"/>
              <a:t>5</a:t>
            </a:fld>
            <a:endParaRPr lang="zh-CN" altLang="en-US"/>
          </a:p>
        </p:txBody>
      </p:sp>
      <p:grpSp>
        <p:nvGrpSpPr>
          <p:cNvPr id="72" name="组合 71">
            <a:extLst>
              <a:ext uri="{FF2B5EF4-FFF2-40B4-BE49-F238E27FC236}">
                <a16:creationId xmlns:a16="http://schemas.microsoft.com/office/drawing/2014/main" id="{979D9691-DF05-125D-3ED2-DD8D850BE864}"/>
              </a:ext>
            </a:extLst>
          </p:cNvPr>
          <p:cNvGrpSpPr/>
          <p:nvPr/>
        </p:nvGrpSpPr>
        <p:grpSpPr>
          <a:xfrm>
            <a:off x="-1" y="-12703"/>
            <a:ext cx="12223604" cy="970068"/>
            <a:chOff x="-1" y="-12703"/>
            <a:chExt cx="12223604" cy="970068"/>
          </a:xfrm>
        </p:grpSpPr>
        <p:sp>
          <p:nvSpPr>
            <p:cNvPr id="73" name="矩形 20">
              <a:extLst>
                <a:ext uri="{FF2B5EF4-FFF2-40B4-BE49-F238E27FC236}">
                  <a16:creationId xmlns:a16="http://schemas.microsoft.com/office/drawing/2014/main" id="{0F625532-5BBC-4D14-3357-22604DB6158A}"/>
                </a:ext>
              </a:extLst>
            </p:cNvPr>
            <p:cNvSpPr>
              <a:spLocks noChangeArrowheads="1"/>
            </p:cNvSpPr>
            <p:nvPr/>
          </p:nvSpPr>
          <p:spPr bwMode="auto">
            <a:xfrm>
              <a:off x="2415118" y="-2118"/>
              <a:ext cx="9776882" cy="800101"/>
            </a:xfrm>
            <a:prstGeom prst="rect">
              <a:avLst/>
            </a:prstGeom>
            <a:solidFill>
              <a:srgbClr val="2B77C2"/>
            </a:solidFill>
            <a:ln w="12700" cap="flat" cmpd="sng">
              <a:noFill/>
              <a:bevel/>
              <a:headEnd/>
              <a:tailEnd/>
            </a:ln>
          </p:spPr>
          <p:txBody>
            <a:bodyPr anchor="ctr"/>
            <a:lstStyle/>
            <a:p>
              <a:pPr algn="ctr" defTabSz="914377"/>
              <a:endParaRPr lang="zh-CN" altLang="zh-CN">
                <a:solidFill>
                  <a:srgbClr val="FFFFFF"/>
                </a:solidFill>
                <a:latin typeface="Nexa Light"/>
                <a:ea typeface="微软雅黑"/>
              </a:endParaRPr>
            </a:p>
          </p:txBody>
        </p:sp>
        <p:grpSp>
          <p:nvGrpSpPr>
            <p:cNvPr id="74" name="组合 7">
              <a:extLst>
                <a:ext uri="{FF2B5EF4-FFF2-40B4-BE49-F238E27FC236}">
                  <a16:creationId xmlns:a16="http://schemas.microsoft.com/office/drawing/2014/main" id="{7838527B-40CB-FED4-F002-01CC5305C7CD}"/>
                </a:ext>
              </a:extLst>
            </p:cNvPr>
            <p:cNvGrpSpPr>
              <a:grpSpLocks/>
            </p:cNvGrpSpPr>
            <p:nvPr/>
          </p:nvGrpSpPr>
          <p:grpSpPr bwMode="auto">
            <a:xfrm>
              <a:off x="1826685" y="141817"/>
              <a:ext cx="1773767" cy="601895"/>
              <a:chOff x="0" y="0"/>
              <a:chExt cx="1329556" cy="451276"/>
            </a:xfrm>
          </p:grpSpPr>
          <p:sp>
            <p:nvSpPr>
              <p:cNvPr id="94" name="圆角矩形 8">
                <a:extLst>
                  <a:ext uri="{FF2B5EF4-FFF2-40B4-BE49-F238E27FC236}">
                    <a16:creationId xmlns:a16="http://schemas.microsoft.com/office/drawing/2014/main" id="{2FE3FD29-3E90-1AA8-EA2D-6A3689E2024C}"/>
                  </a:ext>
                </a:extLst>
              </p:cNvPr>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914377"/>
                <a:endParaRPr lang="zh-CN" altLang="zh-CN" sz="2133">
                  <a:solidFill>
                    <a:srgbClr val="FFFFFF"/>
                  </a:solidFill>
                  <a:latin typeface="Nexa Light"/>
                  <a:ea typeface="微软雅黑"/>
                </a:endParaRPr>
              </a:p>
            </p:txBody>
          </p:sp>
          <p:sp>
            <p:nvSpPr>
              <p:cNvPr id="95" name="TextBox 15">
                <a:extLst>
                  <a:ext uri="{FF2B5EF4-FFF2-40B4-BE49-F238E27FC236}">
                    <a16:creationId xmlns:a16="http://schemas.microsoft.com/office/drawing/2014/main" id="{32294AD0-5A55-6B10-FCB7-0E0FA68FB4B5}"/>
                  </a:ext>
                </a:extLst>
              </p:cNvPr>
              <p:cNvSpPr>
                <a:spLocks noChangeArrowheads="1"/>
              </p:cNvSpPr>
              <p:nvPr/>
            </p:nvSpPr>
            <p:spPr bwMode="auto">
              <a:xfrm>
                <a:off x="291773" y="135955"/>
                <a:ext cx="138468" cy="31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defTabSz="914377"/>
                <a:endParaRPr lang="zh-CN" altLang="zh-CN" sz="2133">
                  <a:solidFill>
                    <a:prstClr val="white"/>
                  </a:solidFill>
                  <a:latin typeface="微软雅黑" pitchFamily="34" charset="-122"/>
                  <a:ea typeface="微软雅黑" pitchFamily="34" charset="-122"/>
                  <a:sym typeface="微软雅黑" pitchFamily="34" charset="-122"/>
                </a:endParaRPr>
              </a:p>
            </p:txBody>
          </p:sp>
        </p:grpSp>
        <p:sp>
          <p:nvSpPr>
            <p:cNvPr id="75" name="TextBox 18">
              <a:hlinkHover r:id="" action="ppaction://noaction"/>
              <a:extLst>
                <a:ext uri="{FF2B5EF4-FFF2-40B4-BE49-F238E27FC236}">
                  <a16:creationId xmlns:a16="http://schemas.microsoft.com/office/drawing/2014/main" id="{10A10601-5BC0-8053-0872-5FB6CDA1C985}"/>
                </a:ext>
              </a:extLst>
            </p:cNvPr>
            <p:cNvSpPr>
              <a:spLocks noChangeArrowheads="1"/>
            </p:cNvSpPr>
            <p:nvPr/>
          </p:nvSpPr>
          <p:spPr bwMode="auto">
            <a:xfrm>
              <a:off x="6339121" y="97358"/>
              <a:ext cx="1792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研究方法</a:t>
              </a:r>
            </a:p>
          </p:txBody>
        </p:sp>
        <p:sp>
          <p:nvSpPr>
            <p:cNvPr id="76" name="TextBox 19">
              <a:hlinkHover r:id="rId3" action="ppaction://hlinksldjump"/>
              <a:extLst>
                <a:ext uri="{FF2B5EF4-FFF2-40B4-BE49-F238E27FC236}">
                  <a16:creationId xmlns:a16="http://schemas.microsoft.com/office/drawing/2014/main" id="{63534B27-DF69-8EDD-C05E-416DE6BDFA53}"/>
                </a:ext>
              </a:extLst>
            </p:cNvPr>
            <p:cNvSpPr>
              <a:spLocks noChangeArrowheads="1"/>
            </p:cNvSpPr>
            <p:nvPr/>
          </p:nvSpPr>
          <p:spPr bwMode="auto">
            <a:xfrm>
              <a:off x="8281747" y="97358"/>
              <a:ext cx="1902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實驗設計</a:t>
              </a:r>
            </a:p>
          </p:txBody>
        </p:sp>
        <p:sp>
          <p:nvSpPr>
            <p:cNvPr id="77" name="TextBox 20">
              <a:hlinkHover r:id="rId4" action="ppaction://hlinksldjump"/>
              <a:extLst>
                <a:ext uri="{FF2B5EF4-FFF2-40B4-BE49-F238E27FC236}">
                  <a16:creationId xmlns:a16="http://schemas.microsoft.com/office/drawing/2014/main" id="{3ED31789-DE91-9EF2-1EEB-0FEB129BB59F}"/>
                </a:ext>
              </a:extLst>
            </p:cNvPr>
            <p:cNvSpPr>
              <a:spLocks noChangeArrowheads="1"/>
            </p:cNvSpPr>
            <p:nvPr/>
          </p:nvSpPr>
          <p:spPr bwMode="auto">
            <a:xfrm>
              <a:off x="10406207" y="97358"/>
              <a:ext cx="156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總結展望</a:t>
              </a:r>
            </a:p>
          </p:txBody>
        </p:sp>
        <p:sp>
          <p:nvSpPr>
            <p:cNvPr id="78" name="直接连接符 24">
              <a:extLst>
                <a:ext uri="{FF2B5EF4-FFF2-40B4-BE49-F238E27FC236}">
                  <a16:creationId xmlns:a16="http://schemas.microsoft.com/office/drawing/2014/main" id="{CE25CCE7-C820-D2C0-C886-74DB23468FEE}"/>
                </a:ext>
              </a:extLst>
            </p:cNvPr>
            <p:cNvSpPr>
              <a:spLocks noChangeShapeType="1"/>
            </p:cNvSpPr>
            <p:nvPr/>
          </p:nvSpPr>
          <p:spPr bwMode="auto">
            <a:xfrm flipH="1">
              <a:off x="6272317" y="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pic>
          <p:nvPicPr>
            <p:cNvPr id="79" name="图片 78">
              <a:extLst>
                <a:ext uri="{FF2B5EF4-FFF2-40B4-BE49-F238E27FC236}">
                  <a16:creationId xmlns:a16="http://schemas.microsoft.com/office/drawing/2014/main" id="{E686F1B4-EE83-EFB9-F12A-7E6F78D9C2C4}"/>
                </a:ext>
              </a:extLst>
            </p:cNvPr>
            <p:cNvPicPr>
              <a:picLocks noChangeAspect="1"/>
            </p:cNvPicPr>
            <p:nvPr/>
          </p:nvPicPr>
          <p:blipFill>
            <a:blip r:embed="rId5"/>
            <a:stretch>
              <a:fillRect/>
            </a:stretch>
          </p:blipFill>
          <p:spPr>
            <a:xfrm>
              <a:off x="-1" y="0"/>
              <a:ext cx="2424548" cy="797983"/>
            </a:xfrm>
            <a:prstGeom prst="rect">
              <a:avLst/>
            </a:prstGeom>
          </p:spPr>
        </p:pic>
        <p:sp>
          <p:nvSpPr>
            <p:cNvPr id="80" name="TextBox 16">
              <a:hlinkHover r:id="" action="ppaction://noaction"/>
              <a:extLst>
                <a:ext uri="{FF2B5EF4-FFF2-40B4-BE49-F238E27FC236}">
                  <a16:creationId xmlns:a16="http://schemas.microsoft.com/office/drawing/2014/main" id="{B638F75C-5E2B-9B5B-2EE7-F27F70513EB8}"/>
                </a:ext>
              </a:extLst>
            </p:cNvPr>
            <p:cNvSpPr>
              <a:spLocks noChangeArrowheads="1"/>
            </p:cNvSpPr>
            <p:nvPr/>
          </p:nvSpPr>
          <p:spPr bwMode="auto">
            <a:xfrm>
              <a:off x="2682485" y="99634"/>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選題背景</a:t>
              </a:r>
            </a:p>
          </p:txBody>
        </p:sp>
        <p:sp>
          <p:nvSpPr>
            <p:cNvPr id="81" name="直接连接符 24">
              <a:extLst>
                <a:ext uri="{FF2B5EF4-FFF2-40B4-BE49-F238E27FC236}">
                  <a16:creationId xmlns:a16="http://schemas.microsoft.com/office/drawing/2014/main" id="{2F8A37B5-7F38-E726-19A6-06CF25EC0E2C}"/>
                </a:ext>
              </a:extLst>
            </p:cNvPr>
            <p:cNvSpPr>
              <a:spLocks noChangeShapeType="1"/>
            </p:cNvSpPr>
            <p:nvPr/>
          </p:nvSpPr>
          <p:spPr bwMode="auto">
            <a:xfrm>
              <a:off x="4452442" y="-12703"/>
              <a:ext cx="6912" cy="787399"/>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82" name="直接连接符 24">
              <a:extLst>
                <a:ext uri="{FF2B5EF4-FFF2-40B4-BE49-F238E27FC236}">
                  <a16:creationId xmlns:a16="http://schemas.microsoft.com/office/drawing/2014/main" id="{822D87A0-2D89-DF05-22E5-77011C373842}"/>
                </a:ext>
              </a:extLst>
            </p:cNvPr>
            <p:cNvSpPr>
              <a:spLocks noChangeShapeType="1"/>
            </p:cNvSpPr>
            <p:nvPr/>
          </p:nvSpPr>
          <p:spPr bwMode="auto">
            <a:xfrm flipH="1">
              <a:off x="818038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83" name="直接连接符 24">
              <a:extLst>
                <a:ext uri="{FF2B5EF4-FFF2-40B4-BE49-F238E27FC236}">
                  <a16:creationId xmlns:a16="http://schemas.microsoft.com/office/drawing/2014/main" id="{AD40EF8C-9CC0-9424-31EB-1CEC39D31B53}"/>
                </a:ext>
              </a:extLst>
            </p:cNvPr>
            <p:cNvSpPr>
              <a:spLocks noChangeShapeType="1"/>
            </p:cNvSpPr>
            <p:nvPr/>
          </p:nvSpPr>
          <p:spPr bwMode="auto">
            <a:xfrm flipH="1">
              <a:off x="1018103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84" name="直接连接符 24">
              <a:extLst>
                <a:ext uri="{FF2B5EF4-FFF2-40B4-BE49-F238E27FC236}">
                  <a16:creationId xmlns:a16="http://schemas.microsoft.com/office/drawing/2014/main" id="{FB049C22-EEEA-58EF-813C-5C10FFE2145F}"/>
                </a:ext>
              </a:extLst>
            </p:cNvPr>
            <p:cNvSpPr>
              <a:spLocks noChangeShapeType="1"/>
            </p:cNvSpPr>
            <p:nvPr/>
          </p:nvSpPr>
          <p:spPr bwMode="auto">
            <a:xfrm flipH="1">
              <a:off x="4449987" y="-4278"/>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85" name="文本框 84">
              <a:extLst>
                <a:ext uri="{FF2B5EF4-FFF2-40B4-BE49-F238E27FC236}">
                  <a16:creationId xmlns:a16="http://schemas.microsoft.com/office/drawing/2014/main" id="{63C373FA-F70F-140B-CCA5-3975D1C01D59}"/>
                </a:ext>
              </a:extLst>
            </p:cNvPr>
            <p:cNvSpPr txBox="1"/>
            <p:nvPr/>
          </p:nvSpPr>
          <p:spPr>
            <a:xfrm>
              <a:off x="2831614" y="323149"/>
              <a:ext cx="1373926" cy="369332"/>
            </a:xfrm>
            <a:prstGeom prst="rect">
              <a:avLst/>
            </a:prstGeom>
            <a:noFill/>
          </p:spPr>
          <p:txBody>
            <a:bodyPr wrap="square" rtlCol="0">
              <a:spAutoFit/>
            </a:bodyPr>
            <a:lstStyle/>
            <a:p>
              <a:r>
                <a:rPr lang="en-US" altLang="zh-CN" dirty="0">
                  <a:solidFill>
                    <a:schemeClr val="bg1"/>
                  </a:solidFill>
                </a:rPr>
                <a:t>Background</a:t>
              </a:r>
              <a:endParaRPr lang="zh-CN" altLang="en-US" dirty="0">
                <a:solidFill>
                  <a:schemeClr val="bg1"/>
                </a:solidFill>
              </a:endParaRPr>
            </a:p>
          </p:txBody>
        </p:sp>
        <p:sp>
          <p:nvSpPr>
            <p:cNvPr id="86" name="文本框 85">
              <a:extLst>
                <a:ext uri="{FF2B5EF4-FFF2-40B4-BE49-F238E27FC236}">
                  <a16:creationId xmlns:a16="http://schemas.microsoft.com/office/drawing/2014/main" id="{EF109604-6A94-A56D-B624-81C5B9D45168}"/>
                </a:ext>
              </a:extLst>
            </p:cNvPr>
            <p:cNvSpPr txBox="1"/>
            <p:nvPr/>
          </p:nvSpPr>
          <p:spPr>
            <a:xfrm>
              <a:off x="6718671" y="347643"/>
              <a:ext cx="1084290" cy="369332"/>
            </a:xfrm>
            <a:prstGeom prst="rect">
              <a:avLst/>
            </a:prstGeom>
            <a:noFill/>
          </p:spPr>
          <p:txBody>
            <a:bodyPr wrap="square">
              <a:spAutoFit/>
            </a:bodyPr>
            <a:lstStyle/>
            <a:p>
              <a:r>
                <a:rPr lang="en-US" altLang="zh-CN" dirty="0">
                  <a:solidFill>
                    <a:schemeClr val="bg1"/>
                  </a:solidFill>
                </a:rPr>
                <a:t>Methods</a:t>
              </a:r>
              <a:endParaRPr lang="zh-CN" altLang="en-US" dirty="0">
                <a:solidFill>
                  <a:schemeClr val="bg1"/>
                </a:solidFill>
              </a:endParaRPr>
            </a:p>
          </p:txBody>
        </p:sp>
        <p:sp>
          <p:nvSpPr>
            <p:cNvPr id="87" name="文本框 86">
              <a:extLst>
                <a:ext uri="{FF2B5EF4-FFF2-40B4-BE49-F238E27FC236}">
                  <a16:creationId xmlns:a16="http://schemas.microsoft.com/office/drawing/2014/main" id="{1304C1DA-26C2-7DC5-E139-EDA4D5C8104C}"/>
                </a:ext>
              </a:extLst>
            </p:cNvPr>
            <p:cNvSpPr txBox="1"/>
            <p:nvPr/>
          </p:nvSpPr>
          <p:spPr>
            <a:xfrm>
              <a:off x="8562595" y="347643"/>
              <a:ext cx="1471639" cy="369332"/>
            </a:xfrm>
            <a:prstGeom prst="rect">
              <a:avLst/>
            </a:prstGeom>
            <a:noFill/>
          </p:spPr>
          <p:txBody>
            <a:bodyPr wrap="square">
              <a:spAutoFit/>
            </a:bodyPr>
            <a:lstStyle/>
            <a:p>
              <a:r>
                <a:rPr lang="en-US" altLang="zh-CN" dirty="0">
                  <a:solidFill>
                    <a:schemeClr val="bg1"/>
                  </a:solidFill>
                </a:rPr>
                <a:t>Experiments</a:t>
              </a:r>
              <a:endParaRPr lang="zh-CN" altLang="en-US" dirty="0">
                <a:solidFill>
                  <a:schemeClr val="bg1"/>
                </a:solidFill>
              </a:endParaRPr>
            </a:p>
          </p:txBody>
        </p:sp>
        <p:sp>
          <p:nvSpPr>
            <p:cNvPr id="88" name="文本框 87">
              <a:extLst>
                <a:ext uri="{FF2B5EF4-FFF2-40B4-BE49-F238E27FC236}">
                  <a16:creationId xmlns:a16="http://schemas.microsoft.com/office/drawing/2014/main" id="{4AF873BF-BD44-C684-E4B3-FA842ED4BCDB}"/>
                </a:ext>
              </a:extLst>
            </p:cNvPr>
            <p:cNvSpPr txBox="1"/>
            <p:nvPr/>
          </p:nvSpPr>
          <p:spPr>
            <a:xfrm>
              <a:off x="10166438" y="359896"/>
              <a:ext cx="2057165" cy="369332"/>
            </a:xfrm>
            <a:prstGeom prst="rect">
              <a:avLst/>
            </a:prstGeom>
            <a:noFill/>
          </p:spPr>
          <p:txBody>
            <a:bodyPr wrap="square">
              <a:spAutoFit/>
            </a:bodyPr>
            <a:lstStyle/>
            <a:p>
              <a:r>
                <a:rPr lang="en-US" altLang="zh-CN" dirty="0">
                  <a:solidFill>
                    <a:schemeClr val="bg1"/>
                  </a:solidFill>
                </a:rPr>
                <a:t>Conclusion&amp; Plans</a:t>
              </a:r>
              <a:endParaRPr lang="zh-CN" altLang="en-US" dirty="0">
                <a:solidFill>
                  <a:schemeClr val="bg1"/>
                </a:solidFill>
              </a:endParaRPr>
            </a:p>
          </p:txBody>
        </p:sp>
        <p:grpSp>
          <p:nvGrpSpPr>
            <p:cNvPr id="89" name="组合 88">
              <a:extLst>
                <a:ext uri="{FF2B5EF4-FFF2-40B4-BE49-F238E27FC236}">
                  <a16:creationId xmlns:a16="http://schemas.microsoft.com/office/drawing/2014/main" id="{A725DA0D-F21E-A65E-0542-3019FBD1A1CF}"/>
                </a:ext>
              </a:extLst>
            </p:cNvPr>
            <p:cNvGrpSpPr/>
            <p:nvPr/>
          </p:nvGrpSpPr>
          <p:grpSpPr>
            <a:xfrm>
              <a:off x="4442672" y="-4278"/>
              <a:ext cx="1941576" cy="961643"/>
              <a:chOff x="2510146" y="-12703"/>
              <a:chExt cx="1941576" cy="961643"/>
            </a:xfrm>
          </p:grpSpPr>
          <p:sp>
            <p:nvSpPr>
              <p:cNvPr id="92" name="矩形 91">
                <a:extLst>
                  <a:ext uri="{FF2B5EF4-FFF2-40B4-BE49-F238E27FC236}">
                    <a16:creationId xmlns:a16="http://schemas.microsoft.com/office/drawing/2014/main" id="{79EFB9F6-AA6F-C301-6DFD-072B030BE7C2}"/>
                  </a:ext>
                </a:extLst>
              </p:cNvPr>
              <p:cNvSpPr/>
              <p:nvPr/>
            </p:nvSpPr>
            <p:spPr>
              <a:xfrm>
                <a:off x="2510146" y="-12703"/>
                <a:ext cx="1941576" cy="819826"/>
              </a:xfrm>
              <a:prstGeom prst="rect">
                <a:avLst/>
              </a:prstGeom>
              <a:solidFill>
                <a:srgbClr val="FADE3D"/>
              </a:solidFill>
              <a:ln>
                <a:solidFill>
                  <a:srgbClr val="FAD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93" name="等腰三角形 92">
                <a:extLst>
                  <a:ext uri="{FF2B5EF4-FFF2-40B4-BE49-F238E27FC236}">
                    <a16:creationId xmlns:a16="http://schemas.microsoft.com/office/drawing/2014/main" id="{CD5AE261-F19B-7BBC-60F7-DFE3BB9E6864}"/>
                  </a:ext>
                </a:extLst>
              </p:cNvPr>
              <p:cNvSpPr/>
              <p:nvPr/>
            </p:nvSpPr>
            <p:spPr>
              <a:xfrm rot="10800000">
                <a:off x="3343774" y="807123"/>
                <a:ext cx="347472" cy="141817"/>
              </a:xfrm>
              <a:prstGeom prst="triangle">
                <a:avLst/>
              </a:prstGeom>
              <a:solidFill>
                <a:srgbClr val="FADE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TextBox 17">
              <a:hlinkClick r:id="" action="ppaction://hlinkshowjump?jump=nextslide"/>
              <a:hlinkHover r:id="" action="ppaction://noaction"/>
              <a:extLst>
                <a:ext uri="{FF2B5EF4-FFF2-40B4-BE49-F238E27FC236}">
                  <a16:creationId xmlns:a16="http://schemas.microsoft.com/office/drawing/2014/main" id="{34E8ABD5-C565-BD46-2279-8D0603816576}"/>
                </a:ext>
              </a:extLst>
            </p:cNvPr>
            <p:cNvSpPr>
              <a:spLocks noChangeArrowheads="1"/>
            </p:cNvSpPr>
            <p:nvPr/>
          </p:nvSpPr>
          <p:spPr bwMode="auto">
            <a:xfrm>
              <a:off x="4551351" y="102015"/>
              <a:ext cx="177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相關研究</a:t>
              </a:r>
            </a:p>
          </p:txBody>
        </p:sp>
        <p:sp>
          <p:nvSpPr>
            <p:cNvPr id="91" name="文本框 90">
              <a:extLst>
                <a:ext uri="{FF2B5EF4-FFF2-40B4-BE49-F238E27FC236}">
                  <a16:creationId xmlns:a16="http://schemas.microsoft.com/office/drawing/2014/main" id="{C0E4E154-154B-129F-EAC4-1078513A2572}"/>
                </a:ext>
              </a:extLst>
            </p:cNvPr>
            <p:cNvSpPr txBox="1"/>
            <p:nvPr/>
          </p:nvSpPr>
          <p:spPr>
            <a:xfrm>
              <a:off x="4612618" y="350923"/>
              <a:ext cx="1694900" cy="369332"/>
            </a:xfrm>
            <a:prstGeom prst="rect">
              <a:avLst/>
            </a:prstGeom>
            <a:noFill/>
          </p:spPr>
          <p:txBody>
            <a:bodyPr wrap="square">
              <a:spAutoFit/>
            </a:bodyPr>
            <a:lstStyle/>
            <a:p>
              <a:r>
                <a:rPr lang="en-US" altLang="zh-CN" dirty="0">
                  <a:solidFill>
                    <a:srgbClr val="2B77C2"/>
                  </a:solidFill>
                </a:rPr>
                <a:t>Related Works</a:t>
              </a:r>
              <a:endParaRPr lang="zh-CN" altLang="en-US" dirty="0">
                <a:solidFill>
                  <a:srgbClr val="2B77C2"/>
                </a:solidFill>
              </a:endParaRPr>
            </a:p>
          </p:txBody>
        </p:sp>
      </p:grpSp>
      <p:sp>
        <p:nvSpPr>
          <p:cNvPr id="96" name="直接连接符 24">
            <a:extLst>
              <a:ext uri="{FF2B5EF4-FFF2-40B4-BE49-F238E27FC236}">
                <a16:creationId xmlns:a16="http://schemas.microsoft.com/office/drawing/2014/main" id="{1C4BD2A4-14CD-F57A-DF1B-C842016357B6}"/>
              </a:ext>
            </a:extLst>
          </p:cNvPr>
          <p:cNvSpPr>
            <a:spLocks noChangeShapeType="1"/>
          </p:cNvSpPr>
          <p:nvPr/>
        </p:nvSpPr>
        <p:spPr bwMode="auto">
          <a:xfrm flipH="1">
            <a:off x="2512971" y="-2256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Tree>
    <p:extLst>
      <p:ext uri="{BB962C8B-B14F-4D97-AF65-F5344CB8AC3E}">
        <p14:creationId xmlns:p14="http://schemas.microsoft.com/office/powerpoint/2010/main" val="103133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17CACB1F-B83F-C3BB-B119-0ADA2976DB58}"/>
              </a:ext>
            </a:extLst>
          </p:cNvPr>
          <p:cNvGrpSpPr/>
          <p:nvPr/>
        </p:nvGrpSpPr>
        <p:grpSpPr>
          <a:xfrm>
            <a:off x="-1" y="-12703"/>
            <a:ext cx="12223604" cy="961643"/>
            <a:chOff x="-1" y="-12703"/>
            <a:chExt cx="12223604" cy="961643"/>
          </a:xfrm>
        </p:grpSpPr>
        <p:sp>
          <p:nvSpPr>
            <p:cNvPr id="2" name="矩形 20">
              <a:extLst>
                <a:ext uri="{FF2B5EF4-FFF2-40B4-BE49-F238E27FC236}">
                  <a16:creationId xmlns:a16="http://schemas.microsoft.com/office/drawing/2014/main" id="{7596ACAC-A5E8-223B-1345-5CC74079879D}"/>
                </a:ext>
              </a:extLst>
            </p:cNvPr>
            <p:cNvSpPr>
              <a:spLocks noChangeArrowheads="1"/>
            </p:cNvSpPr>
            <p:nvPr/>
          </p:nvSpPr>
          <p:spPr bwMode="auto">
            <a:xfrm>
              <a:off x="2415118" y="-2118"/>
              <a:ext cx="9776882" cy="800101"/>
            </a:xfrm>
            <a:prstGeom prst="rect">
              <a:avLst/>
            </a:prstGeom>
            <a:solidFill>
              <a:srgbClr val="2B77C2"/>
            </a:solidFill>
            <a:ln w="12700" cap="flat" cmpd="sng">
              <a:noFill/>
              <a:bevel/>
              <a:headEnd/>
              <a:tailEnd/>
            </a:ln>
          </p:spPr>
          <p:txBody>
            <a:bodyPr anchor="ctr"/>
            <a:lstStyle/>
            <a:p>
              <a:pPr algn="ctr" defTabSz="914377"/>
              <a:endParaRPr lang="zh-CN" altLang="zh-CN">
                <a:solidFill>
                  <a:srgbClr val="FFFFFF"/>
                </a:solidFill>
                <a:latin typeface="Nexa Light"/>
                <a:ea typeface="微软雅黑"/>
              </a:endParaRPr>
            </a:p>
          </p:txBody>
        </p:sp>
        <p:grpSp>
          <p:nvGrpSpPr>
            <p:cNvPr id="3" name="组合 7">
              <a:extLst>
                <a:ext uri="{FF2B5EF4-FFF2-40B4-BE49-F238E27FC236}">
                  <a16:creationId xmlns:a16="http://schemas.microsoft.com/office/drawing/2014/main" id="{9F10A239-91BF-ABAF-0E51-FA2EF9489BB3}"/>
                </a:ext>
              </a:extLst>
            </p:cNvPr>
            <p:cNvGrpSpPr>
              <a:grpSpLocks/>
            </p:cNvGrpSpPr>
            <p:nvPr/>
          </p:nvGrpSpPr>
          <p:grpSpPr bwMode="auto">
            <a:xfrm>
              <a:off x="1826685" y="141817"/>
              <a:ext cx="1773767" cy="601895"/>
              <a:chOff x="0" y="0"/>
              <a:chExt cx="1329556" cy="451276"/>
            </a:xfrm>
          </p:grpSpPr>
          <p:sp>
            <p:nvSpPr>
              <p:cNvPr id="4" name="圆角矩形 8">
                <a:extLst>
                  <a:ext uri="{FF2B5EF4-FFF2-40B4-BE49-F238E27FC236}">
                    <a16:creationId xmlns:a16="http://schemas.microsoft.com/office/drawing/2014/main" id="{E02B0537-539A-9094-8F1E-4BCD4631F417}"/>
                  </a:ext>
                </a:extLst>
              </p:cNvPr>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914377"/>
                <a:endParaRPr lang="zh-CN" altLang="zh-CN" sz="2133">
                  <a:solidFill>
                    <a:srgbClr val="FFFFFF"/>
                  </a:solidFill>
                  <a:latin typeface="Nexa Light"/>
                  <a:ea typeface="微软雅黑"/>
                </a:endParaRPr>
              </a:p>
            </p:txBody>
          </p:sp>
          <p:sp>
            <p:nvSpPr>
              <p:cNvPr id="5" name="TextBox 15">
                <a:extLst>
                  <a:ext uri="{FF2B5EF4-FFF2-40B4-BE49-F238E27FC236}">
                    <a16:creationId xmlns:a16="http://schemas.microsoft.com/office/drawing/2014/main" id="{0DACD0B5-14A5-7997-66F6-AF5BFE8A331F}"/>
                  </a:ext>
                </a:extLst>
              </p:cNvPr>
              <p:cNvSpPr>
                <a:spLocks noChangeArrowheads="1"/>
              </p:cNvSpPr>
              <p:nvPr/>
            </p:nvSpPr>
            <p:spPr bwMode="auto">
              <a:xfrm>
                <a:off x="291773" y="135955"/>
                <a:ext cx="138468" cy="31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defTabSz="914377"/>
                <a:endParaRPr lang="zh-CN" altLang="zh-CN" sz="2133">
                  <a:solidFill>
                    <a:prstClr val="white"/>
                  </a:solidFill>
                  <a:latin typeface="微软雅黑" pitchFamily="34" charset="-122"/>
                  <a:ea typeface="微软雅黑" pitchFamily="34" charset="-122"/>
                  <a:sym typeface="微软雅黑" pitchFamily="34" charset="-122"/>
                </a:endParaRPr>
              </a:p>
            </p:txBody>
          </p:sp>
        </p:grpSp>
        <p:sp>
          <p:nvSpPr>
            <p:cNvPr id="6" name="TextBox 17">
              <a:hlinkClick r:id="" action="ppaction://hlinkshowjump?jump=nextslide"/>
              <a:hlinkHover r:id="rId3" action="ppaction://hlinksldjump"/>
              <a:extLst>
                <a:ext uri="{FF2B5EF4-FFF2-40B4-BE49-F238E27FC236}">
                  <a16:creationId xmlns:a16="http://schemas.microsoft.com/office/drawing/2014/main" id="{40B63587-10D8-8FEB-00FF-DB4985D07D29}"/>
                </a:ext>
              </a:extLst>
            </p:cNvPr>
            <p:cNvSpPr>
              <a:spLocks noChangeArrowheads="1"/>
            </p:cNvSpPr>
            <p:nvPr/>
          </p:nvSpPr>
          <p:spPr bwMode="auto">
            <a:xfrm>
              <a:off x="4491815" y="97358"/>
              <a:ext cx="177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相關研究</a:t>
              </a:r>
            </a:p>
          </p:txBody>
        </p:sp>
        <p:sp>
          <p:nvSpPr>
            <p:cNvPr id="8" name="TextBox 19">
              <a:hlinkHover r:id="rId4" action="ppaction://hlinksldjump"/>
              <a:extLst>
                <a:ext uri="{FF2B5EF4-FFF2-40B4-BE49-F238E27FC236}">
                  <a16:creationId xmlns:a16="http://schemas.microsoft.com/office/drawing/2014/main" id="{242DBDE3-7AC8-AE9C-02D0-A11921D053B3}"/>
                </a:ext>
              </a:extLst>
            </p:cNvPr>
            <p:cNvSpPr>
              <a:spLocks noChangeArrowheads="1"/>
            </p:cNvSpPr>
            <p:nvPr/>
          </p:nvSpPr>
          <p:spPr bwMode="auto">
            <a:xfrm>
              <a:off x="8281747" y="97358"/>
              <a:ext cx="1902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實驗設計</a:t>
              </a:r>
            </a:p>
          </p:txBody>
        </p:sp>
        <p:sp>
          <p:nvSpPr>
            <p:cNvPr id="9" name="TextBox 20">
              <a:hlinkHover r:id="rId5" action="ppaction://hlinksldjump"/>
              <a:extLst>
                <a:ext uri="{FF2B5EF4-FFF2-40B4-BE49-F238E27FC236}">
                  <a16:creationId xmlns:a16="http://schemas.microsoft.com/office/drawing/2014/main" id="{34AC6155-0D5D-8237-12E8-53579A97907F}"/>
                </a:ext>
              </a:extLst>
            </p:cNvPr>
            <p:cNvSpPr>
              <a:spLocks noChangeArrowheads="1"/>
            </p:cNvSpPr>
            <p:nvPr/>
          </p:nvSpPr>
          <p:spPr bwMode="auto">
            <a:xfrm>
              <a:off x="10406207" y="97358"/>
              <a:ext cx="156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總結展望</a:t>
              </a:r>
            </a:p>
          </p:txBody>
        </p:sp>
        <p:sp>
          <p:nvSpPr>
            <p:cNvPr id="10" name="直接连接符 24">
              <a:extLst>
                <a:ext uri="{FF2B5EF4-FFF2-40B4-BE49-F238E27FC236}">
                  <a16:creationId xmlns:a16="http://schemas.microsoft.com/office/drawing/2014/main" id="{E762610D-E690-8AA6-CDBB-6B6EC948D0E5}"/>
                </a:ext>
              </a:extLst>
            </p:cNvPr>
            <p:cNvSpPr>
              <a:spLocks noChangeShapeType="1"/>
            </p:cNvSpPr>
            <p:nvPr/>
          </p:nvSpPr>
          <p:spPr bwMode="auto">
            <a:xfrm flipH="1">
              <a:off x="6272317" y="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pic>
          <p:nvPicPr>
            <p:cNvPr id="11" name="图片 10">
              <a:extLst>
                <a:ext uri="{FF2B5EF4-FFF2-40B4-BE49-F238E27FC236}">
                  <a16:creationId xmlns:a16="http://schemas.microsoft.com/office/drawing/2014/main" id="{E67651F6-93AC-0DBB-AEB6-F3E9BB201E76}"/>
                </a:ext>
              </a:extLst>
            </p:cNvPr>
            <p:cNvPicPr>
              <a:picLocks noChangeAspect="1"/>
            </p:cNvPicPr>
            <p:nvPr/>
          </p:nvPicPr>
          <p:blipFill>
            <a:blip r:embed="rId6"/>
            <a:stretch>
              <a:fillRect/>
            </a:stretch>
          </p:blipFill>
          <p:spPr>
            <a:xfrm>
              <a:off x="-1" y="0"/>
              <a:ext cx="2424548" cy="797983"/>
            </a:xfrm>
            <a:prstGeom prst="rect">
              <a:avLst/>
            </a:prstGeom>
          </p:spPr>
        </p:pic>
        <p:sp>
          <p:nvSpPr>
            <p:cNvPr id="13" name="TextBox 16">
              <a:hlinkHover r:id="rId7" action="ppaction://hlinksldjump"/>
              <a:extLst>
                <a:ext uri="{FF2B5EF4-FFF2-40B4-BE49-F238E27FC236}">
                  <a16:creationId xmlns:a16="http://schemas.microsoft.com/office/drawing/2014/main" id="{677D827C-9531-F32F-8925-E013A77F831A}"/>
                </a:ext>
              </a:extLst>
            </p:cNvPr>
            <p:cNvSpPr>
              <a:spLocks noChangeArrowheads="1"/>
            </p:cNvSpPr>
            <p:nvPr/>
          </p:nvSpPr>
          <p:spPr bwMode="auto">
            <a:xfrm>
              <a:off x="2682485" y="99634"/>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選題背景</a:t>
              </a:r>
            </a:p>
          </p:txBody>
        </p:sp>
        <p:sp>
          <p:nvSpPr>
            <p:cNvPr id="15" name="直接连接符 24">
              <a:extLst>
                <a:ext uri="{FF2B5EF4-FFF2-40B4-BE49-F238E27FC236}">
                  <a16:creationId xmlns:a16="http://schemas.microsoft.com/office/drawing/2014/main" id="{04F6947B-EA88-AB89-11F1-6157A0529213}"/>
                </a:ext>
              </a:extLst>
            </p:cNvPr>
            <p:cNvSpPr>
              <a:spLocks noChangeShapeType="1"/>
            </p:cNvSpPr>
            <p:nvPr/>
          </p:nvSpPr>
          <p:spPr bwMode="auto">
            <a:xfrm>
              <a:off x="4452442" y="-12703"/>
              <a:ext cx="6912" cy="787399"/>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16" name="直接连接符 24">
              <a:extLst>
                <a:ext uri="{FF2B5EF4-FFF2-40B4-BE49-F238E27FC236}">
                  <a16:creationId xmlns:a16="http://schemas.microsoft.com/office/drawing/2014/main" id="{B4ADF1BF-35A8-5385-F0F0-32BE3806EA14}"/>
                </a:ext>
              </a:extLst>
            </p:cNvPr>
            <p:cNvSpPr>
              <a:spLocks noChangeShapeType="1"/>
            </p:cNvSpPr>
            <p:nvPr/>
          </p:nvSpPr>
          <p:spPr bwMode="auto">
            <a:xfrm flipH="1">
              <a:off x="818038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17" name="直接连接符 24">
              <a:extLst>
                <a:ext uri="{FF2B5EF4-FFF2-40B4-BE49-F238E27FC236}">
                  <a16:creationId xmlns:a16="http://schemas.microsoft.com/office/drawing/2014/main" id="{9EF060E6-BA9F-5DF1-EB63-014593264E05}"/>
                </a:ext>
              </a:extLst>
            </p:cNvPr>
            <p:cNvSpPr>
              <a:spLocks noChangeShapeType="1"/>
            </p:cNvSpPr>
            <p:nvPr/>
          </p:nvSpPr>
          <p:spPr bwMode="auto">
            <a:xfrm flipH="1">
              <a:off x="1018103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38" name="直接连接符 24">
              <a:extLst>
                <a:ext uri="{FF2B5EF4-FFF2-40B4-BE49-F238E27FC236}">
                  <a16:creationId xmlns:a16="http://schemas.microsoft.com/office/drawing/2014/main" id="{ACBAAF0C-7E59-B730-C517-04952EFA4540}"/>
                </a:ext>
              </a:extLst>
            </p:cNvPr>
            <p:cNvSpPr>
              <a:spLocks noChangeShapeType="1"/>
            </p:cNvSpPr>
            <p:nvPr/>
          </p:nvSpPr>
          <p:spPr bwMode="auto">
            <a:xfrm flipH="1">
              <a:off x="4449987" y="-4278"/>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40" name="文本框 39">
              <a:extLst>
                <a:ext uri="{FF2B5EF4-FFF2-40B4-BE49-F238E27FC236}">
                  <a16:creationId xmlns:a16="http://schemas.microsoft.com/office/drawing/2014/main" id="{19148DC5-FA1D-BEB0-9776-CE0CA5322A3D}"/>
                </a:ext>
              </a:extLst>
            </p:cNvPr>
            <p:cNvSpPr txBox="1"/>
            <p:nvPr/>
          </p:nvSpPr>
          <p:spPr>
            <a:xfrm>
              <a:off x="2831614" y="323149"/>
              <a:ext cx="1373926" cy="369332"/>
            </a:xfrm>
            <a:prstGeom prst="rect">
              <a:avLst/>
            </a:prstGeom>
            <a:noFill/>
          </p:spPr>
          <p:txBody>
            <a:bodyPr wrap="square" rtlCol="0">
              <a:spAutoFit/>
            </a:bodyPr>
            <a:lstStyle/>
            <a:p>
              <a:r>
                <a:rPr lang="en-US" altLang="zh-CN" dirty="0">
                  <a:solidFill>
                    <a:srgbClr val="2B77C2"/>
                  </a:solidFill>
                </a:rPr>
                <a:t>Background</a:t>
              </a:r>
              <a:endParaRPr lang="zh-CN" altLang="en-US" dirty="0">
                <a:solidFill>
                  <a:srgbClr val="2B77C2"/>
                </a:solidFill>
              </a:endParaRPr>
            </a:p>
          </p:txBody>
        </p:sp>
        <p:sp>
          <p:nvSpPr>
            <p:cNvPr id="41" name="文本框 40">
              <a:extLst>
                <a:ext uri="{FF2B5EF4-FFF2-40B4-BE49-F238E27FC236}">
                  <a16:creationId xmlns:a16="http://schemas.microsoft.com/office/drawing/2014/main" id="{79CCC8BA-B61A-0E3F-1531-2F16D2D6841D}"/>
                </a:ext>
              </a:extLst>
            </p:cNvPr>
            <p:cNvSpPr txBox="1"/>
            <p:nvPr/>
          </p:nvSpPr>
          <p:spPr>
            <a:xfrm>
              <a:off x="4605991" y="347643"/>
              <a:ext cx="1694900" cy="369332"/>
            </a:xfrm>
            <a:prstGeom prst="rect">
              <a:avLst/>
            </a:prstGeom>
            <a:noFill/>
          </p:spPr>
          <p:txBody>
            <a:bodyPr wrap="square">
              <a:spAutoFit/>
            </a:bodyPr>
            <a:lstStyle/>
            <a:p>
              <a:r>
                <a:rPr lang="en-US" altLang="zh-CN" dirty="0">
                  <a:solidFill>
                    <a:schemeClr val="bg1"/>
                  </a:solidFill>
                </a:rPr>
                <a:t>Related Works</a:t>
              </a:r>
              <a:endParaRPr lang="zh-CN" altLang="en-US" dirty="0">
                <a:solidFill>
                  <a:schemeClr val="bg1"/>
                </a:solidFill>
              </a:endParaRPr>
            </a:p>
          </p:txBody>
        </p:sp>
        <p:sp>
          <p:nvSpPr>
            <p:cNvPr id="43" name="文本框 42">
              <a:extLst>
                <a:ext uri="{FF2B5EF4-FFF2-40B4-BE49-F238E27FC236}">
                  <a16:creationId xmlns:a16="http://schemas.microsoft.com/office/drawing/2014/main" id="{D62099EA-0F6F-3159-DA8E-883D07CE3953}"/>
                </a:ext>
              </a:extLst>
            </p:cNvPr>
            <p:cNvSpPr txBox="1"/>
            <p:nvPr/>
          </p:nvSpPr>
          <p:spPr>
            <a:xfrm>
              <a:off x="8562595" y="347643"/>
              <a:ext cx="1471639" cy="369332"/>
            </a:xfrm>
            <a:prstGeom prst="rect">
              <a:avLst/>
            </a:prstGeom>
            <a:noFill/>
          </p:spPr>
          <p:txBody>
            <a:bodyPr wrap="square">
              <a:spAutoFit/>
            </a:bodyPr>
            <a:lstStyle/>
            <a:p>
              <a:r>
                <a:rPr lang="en-US" altLang="zh-CN" dirty="0">
                  <a:solidFill>
                    <a:schemeClr val="bg1"/>
                  </a:solidFill>
                </a:rPr>
                <a:t>Experiments</a:t>
              </a:r>
              <a:endParaRPr lang="zh-CN" altLang="en-US" dirty="0">
                <a:solidFill>
                  <a:schemeClr val="bg1"/>
                </a:solidFill>
              </a:endParaRPr>
            </a:p>
          </p:txBody>
        </p:sp>
        <p:sp>
          <p:nvSpPr>
            <p:cNvPr id="44" name="文本框 43">
              <a:extLst>
                <a:ext uri="{FF2B5EF4-FFF2-40B4-BE49-F238E27FC236}">
                  <a16:creationId xmlns:a16="http://schemas.microsoft.com/office/drawing/2014/main" id="{CA074A11-C00D-B5F4-3E95-1FA1C8240BED}"/>
                </a:ext>
              </a:extLst>
            </p:cNvPr>
            <p:cNvSpPr txBox="1"/>
            <p:nvPr/>
          </p:nvSpPr>
          <p:spPr>
            <a:xfrm>
              <a:off x="10166438" y="359896"/>
              <a:ext cx="2057165" cy="369332"/>
            </a:xfrm>
            <a:prstGeom prst="rect">
              <a:avLst/>
            </a:prstGeom>
            <a:noFill/>
          </p:spPr>
          <p:txBody>
            <a:bodyPr wrap="square">
              <a:spAutoFit/>
            </a:bodyPr>
            <a:lstStyle/>
            <a:p>
              <a:r>
                <a:rPr lang="en-US" altLang="zh-CN" dirty="0">
                  <a:solidFill>
                    <a:schemeClr val="bg1"/>
                  </a:solidFill>
                </a:rPr>
                <a:t>Conclusion&amp; Plans</a:t>
              </a:r>
              <a:endParaRPr lang="zh-CN" altLang="en-US" dirty="0">
                <a:solidFill>
                  <a:schemeClr val="bg1"/>
                </a:solidFill>
              </a:endParaRPr>
            </a:p>
          </p:txBody>
        </p:sp>
        <p:sp>
          <p:nvSpPr>
            <p:cNvPr id="45" name="TextBox 16">
              <a:hlinkHover r:id="rId7" action="ppaction://hlinksldjump"/>
              <a:extLst>
                <a:ext uri="{FF2B5EF4-FFF2-40B4-BE49-F238E27FC236}">
                  <a16:creationId xmlns:a16="http://schemas.microsoft.com/office/drawing/2014/main" id="{CE742F81-C31F-9FCF-31A4-674351172519}"/>
                </a:ext>
              </a:extLst>
            </p:cNvPr>
            <p:cNvSpPr>
              <a:spLocks noChangeArrowheads="1"/>
            </p:cNvSpPr>
            <p:nvPr/>
          </p:nvSpPr>
          <p:spPr bwMode="auto">
            <a:xfrm>
              <a:off x="2647734" y="97358"/>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選題背景</a:t>
              </a:r>
            </a:p>
          </p:txBody>
        </p:sp>
        <p:sp>
          <p:nvSpPr>
            <p:cNvPr id="46" name="文本框 45">
              <a:extLst>
                <a:ext uri="{FF2B5EF4-FFF2-40B4-BE49-F238E27FC236}">
                  <a16:creationId xmlns:a16="http://schemas.microsoft.com/office/drawing/2014/main" id="{02CD6B4C-CB73-3D5C-2B08-036D4E18034F}"/>
                </a:ext>
              </a:extLst>
            </p:cNvPr>
            <p:cNvSpPr txBox="1"/>
            <p:nvPr/>
          </p:nvSpPr>
          <p:spPr>
            <a:xfrm>
              <a:off x="2796863" y="320873"/>
              <a:ext cx="1373926" cy="369332"/>
            </a:xfrm>
            <a:prstGeom prst="rect">
              <a:avLst/>
            </a:prstGeom>
            <a:noFill/>
          </p:spPr>
          <p:txBody>
            <a:bodyPr wrap="square" rtlCol="0">
              <a:spAutoFit/>
            </a:bodyPr>
            <a:lstStyle/>
            <a:p>
              <a:r>
                <a:rPr lang="en-US" altLang="zh-CN" dirty="0">
                  <a:solidFill>
                    <a:schemeClr val="bg1"/>
                  </a:solidFill>
                </a:rPr>
                <a:t>Background</a:t>
              </a:r>
              <a:endParaRPr lang="zh-CN" altLang="en-US" dirty="0">
                <a:solidFill>
                  <a:schemeClr val="bg1"/>
                </a:solidFill>
              </a:endParaRPr>
            </a:p>
          </p:txBody>
        </p:sp>
        <p:grpSp>
          <p:nvGrpSpPr>
            <p:cNvPr id="50" name="组合 49">
              <a:extLst>
                <a:ext uri="{FF2B5EF4-FFF2-40B4-BE49-F238E27FC236}">
                  <a16:creationId xmlns:a16="http://schemas.microsoft.com/office/drawing/2014/main" id="{CA0C10CB-7ACF-5B28-483A-59F12FC525DE}"/>
                </a:ext>
              </a:extLst>
            </p:cNvPr>
            <p:cNvGrpSpPr/>
            <p:nvPr/>
          </p:nvGrpSpPr>
          <p:grpSpPr>
            <a:xfrm>
              <a:off x="6280533" y="-12703"/>
              <a:ext cx="1941576" cy="961643"/>
              <a:chOff x="2510146" y="-12703"/>
              <a:chExt cx="1941576" cy="961643"/>
            </a:xfrm>
          </p:grpSpPr>
          <p:sp>
            <p:nvSpPr>
              <p:cNvPr id="51" name="矩形 50">
                <a:extLst>
                  <a:ext uri="{FF2B5EF4-FFF2-40B4-BE49-F238E27FC236}">
                    <a16:creationId xmlns:a16="http://schemas.microsoft.com/office/drawing/2014/main" id="{C488DD8C-D9D1-D0E1-382A-F6FBBBA140BA}"/>
                  </a:ext>
                </a:extLst>
              </p:cNvPr>
              <p:cNvSpPr/>
              <p:nvPr/>
            </p:nvSpPr>
            <p:spPr>
              <a:xfrm>
                <a:off x="2510146" y="-12703"/>
                <a:ext cx="1941576" cy="819826"/>
              </a:xfrm>
              <a:prstGeom prst="rect">
                <a:avLst/>
              </a:prstGeom>
              <a:solidFill>
                <a:srgbClr val="FADE3D"/>
              </a:solidFill>
              <a:ln>
                <a:solidFill>
                  <a:srgbClr val="FAD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2" name="等腰三角形 51">
                <a:extLst>
                  <a:ext uri="{FF2B5EF4-FFF2-40B4-BE49-F238E27FC236}">
                    <a16:creationId xmlns:a16="http://schemas.microsoft.com/office/drawing/2014/main" id="{12BA629E-9F75-4C13-94FC-0AEF22BD8F9A}"/>
                  </a:ext>
                </a:extLst>
              </p:cNvPr>
              <p:cNvSpPr/>
              <p:nvPr/>
            </p:nvSpPr>
            <p:spPr>
              <a:xfrm rot="10800000">
                <a:off x="3343774" y="807123"/>
                <a:ext cx="347472" cy="141817"/>
              </a:xfrm>
              <a:prstGeom prst="triangle">
                <a:avLst/>
              </a:prstGeom>
              <a:solidFill>
                <a:srgbClr val="FADE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18">
              <a:hlinkHover r:id="" action="ppaction://noaction"/>
              <a:extLst>
                <a:ext uri="{FF2B5EF4-FFF2-40B4-BE49-F238E27FC236}">
                  <a16:creationId xmlns:a16="http://schemas.microsoft.com/office/drawing/2014/main" id="{E73BD32B-86AA-319D-39CE-A2D38E3FEE0A}"/>
                </a:ext>
              </a:extLst>
            </p:cNvPr>
            <p:cNvSpPr>
              <a:spLocks noChangeArrowheads="1"/>
            </p:cNvSpPr>
            <p:nvPr/>
          </p:nvSpPr>
          <p:spPr bwMode="auto">
            <a:xfrm>
              <a:off x="6339121" y="97358"/>
              <a:ext cx="1792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研究方法</a:t>
              </a:r>
            </a:p>
          </p:txBody>
        </p:sp>
        <p:sp>
          <p:nvSpPr>
            <p:cNvPr id="42" name="文本框 41">
              <a:extLst>
                <a:ext uri="{FF2B5EF4-FFF2-40B4-BE49-F238E27FC236}">
                  <a16:creationId xmlns:a16="http://schemas.microsoft.com/office/drawing/2014/main" id="{8809EC16-1F63-673E-1BEE-76280AF08ACD}"/>
                </a:ext>
              </a:extLst>
            </p:cNvPr>
            <p:cNvSpPr txBox="1"/>
            <p:nvPr/>
          </p:nvSpPr>
          <p:spPr>
            <a:xfrm>
              <a:off x="6718671" y="347643"/>
              <a:ext cx="1084290" cy="369332"/>
            </a:xfrm>
            <a:prstGeom prst="rect">
              <a:avLst/>
            </a:prstGeom>
            <a:noFill/>
          </p:spPr>
          <p:txBody>
            <a:bodyPr wrap="square">
              <a:spAutoFit/>
            </a:bodyPr>
            <a:lstStyle/>
            <a:p>
              <a:r>
                <a:rPr lang="en-US" altLang="zh-CN" dirty="0">
                  <a:solidFill>
                    <a:srgbClr val="2B77C2"/>
                  </a:solidFill>
                </a:rPr>
                <a:t>Methods</a:t>
              </a:r>
              <a:endParaRPr lang="zh-CN" altLang="en-US" dirty="0">
                <a:solidFill>
                  <a:srgbClr val="2B77C2"/>
                </a:solidFill>
              </a:endParaRPr>
            </a:p>
          </p:txBody>
        </p:sp>
      </p:grpSp>
      <p:sp>
        <p:nvSpPr>
          <p:cNvPr id="57" name="直接连接符 24">
            <a:extLst>
              <a:ext uri="{FF2B5EF4-FFF2-40B4-BE49-F238E27FC236}">
                <a16:creationId xmlns:a16="http://schemas.microsoft.com/office/drawing/2014/main" id="{2E18D509-E01A-BBB5-965C-426C5B26AFDD}"/>
              </a:ext>
            </a:extLst>
          </p:cNvPr>
          <p:cNvSpPr>
            <a:spLocks noChangeShapeType="1"/>
          </p:cNvSpPr>
          <p:nvPr/>
        </p:nvSpPr>
        <p:spPr bwMode="auto">
          <a:xfrm flipH="1">
            <a:off x="2525764" y="-2843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59" name="灯片编号占位符 58">
            <a:extLst>
              <a:ext uri="{FF2B5EF4-FFF2-40B4-BE49-F238E27FC236}">
                <a16:creationId xmlns:a16="http://schemas.microsoft.com/office/drawing/2014/main" id="{41A5F29A-9626-98F1-9EAE-488287FA5DD6}"/>
              </a:ext>
            </a:extLst>
          </p:cNvPr>
          <p:cNvSpPr>
            <a:spLocks noGrp="1"/>
          </p:cNvSpPr>
          <p:nvPr>
            <p:ph type="sldNum" sz="quarter" idx="12"/>
          </p:nvPr>
        </p:nvSpPr>
        <p:spPr/>
        <p:txBody>
          <a:bodyPr/>
          <a:lstStyle/>
          <a:p>
            <a:fld id="{21F7AB22-D645-4049-A999-D381342BF0A7}" type="slidenum">
              <a:rPr lang="zh-CN" altLang="en-US" smtClean="0"/>
              <a:t>6</a:t>
            </a:fld>
            <a:endParaRPr lang="zh-CN" altLang="en-US" dirty="0"/>
          </a:p>
        </p:txBody>
      </p:sp>
    </p:spTree>
    <p:extLst>
      <p:ext uri="{BB962C8B-B14F-4D97-AF65-F5344CB8AC3E}">
        <p14:creationId xmlns:p14="http://schemas.microsoft.com/office/powerpoint/2010/main" val="112084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9AE57DA3-C8A7-77A4-CFCC-4E13C84C47CE}"/>
              </a:ext>
            </a:extLst>
          </p:cNvPr>
          <p:cNvGrpSpPr/>
          <p:nvPr/>
        </p:nvGrpSpPr>
        <p:grpSpPr>
          <a:xfrm>
            <a:off x="-1" y="-12703"/>
            <a:ext cx="12223604" cy="961643"/>
            <a:chOff x="-1" y="-12703"/>
            <a:chExt cx="12223604" cy="961643"/>
          </a:xfrm>
        </p:grpSpPr>
        <p:sp>
          <p:nvSpPr>
            <p:cNvPr id="45" name="矩形 20">
              <a:extLst>
                <a:ext uri="{FF2B5EF4-FFF2-40B4-BE49-F238E27FC236}">
                  <a16:creationId xmlns:a16="http://schemas.microsoft.com/office/drawing/2014/main" id="{B5DD4341-B997-8EA0-DE0E-40722287D090}"/>
                </a:ext>
              </a:extLst>
            </p:cNvPr>
            <p:cNvSpPr>
              <a:spLocks noChangeArrowheads="1"/>
            </p:cNvSpPr>
            <p:nvPr/>
          </p:nvSpPr>
          <p:spPr bwMode="auto">
            <a:xfrm>
              <a:off x="2415118" y="-2118"/>
              <a:ext cx="9776882" cy="800101"/>
            </a:xfrm>
            <a:prstGeom prst="rect">
              <a:avLst/>
            </a:prstGeom>
            <a:solidFill>
              <a:srgbClr val="2B77C2"/>
            </a:solidFill>
            <a:ln w="12700" cap="flat" cmpd="sng">
              <a:noFill/>
              <a:bevel/>
              <a:headEnd/>
              <a:tailEnd/>
            </a:ln>
          </p:spPr>
          <p:txBody>
            <a:bodyPr anchor="ctr"/>
            <a:lstStyle/>
            <a:p>
              <a:pPr algn="ctr" defTabSz="914377"/>
              <a:endParaRPr lang="zh-CN" altLang="zh-CN">
                <a:solidFill>
                  <a:srgbClr val="FFFFFF"/>
                </a:solidFill>
                <a:latin typeface="Nexa Light"/>
                <a:ea typeface="微软雅黑"/>
              </a:endParaRPr>
            </a:p>
          </p:txBody>
        </p:sp>
        <p:grpSp>
          <p:nvGrpSpPr>
            <p:cNvPr id="46" name="组合 7">
              <a:extLst>
                <a:ext uri="{FF2B5EF4-FFF2-40B4-BE49-F238E27FC236}">
                  <a16:creationId xmlns:a16="http://schemas.microsoft.com/office/drawing/2014/main" id="{004FDAD8-EDF4-16D6-8874-BD7D2800F9BE}"/>
                </a:ext>
              </a:extLst>
            </p:cNvPr>
            <p:cNvGrpSpPr>
              <a:grpSpLocks/>
            </p:cNvGrpSpPr>
            <p:nvPr/>
          </p:nvGrpSpPr>
          <p:grpSpPr bwMode="auto">
            <a:xfrm>
              <a:off x="1826685" y="141817"/>
              <a:ext cx="1773767" cy="601895"/>
              <a:chOff x="0" y="0"/>
              <a:chExt cx="1329556" cy="451276"/>
            </a:xfrm>
          </p:grpSpPr>
          <p:sp>
            <p:nvSpPr>
              <p:cNvPr id="47" name="圆角矩形 8">
                <a:extLst>
                  <a:ext uri="{FF2B5EF4-FFF2-40B4-BE49-F238E27FC236}">
                    <a16:creationId xmlns:a16="http://schemas.microsoft.com/office/drawing/2014/main" id="{29A7FF6E-852E-47FC-7EC0-E6D6E4B1413B}"/>
                  </a:ext>
                </a:extLst>
              </p:cNvPr>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914377"/>
                <a:endParaRPr lang="zh-CN" altLang="zh-CN" sz="2133">
                  <a:solidFill>
                    <a:srgbClr val="FFFFFF"/>
                  </a:solidFill>
                  <a:latin typeface="Nexa Light"/>
                  <a:ea typeface="微软雅黑"/>
                </a:endParaRPr>
              </a:p>
            </p:txBody>
          </p:sp>
          <p:sp>
            <p:nvSpPr>
              <p:cNvPr id="48" name="TextBox 15">
                <a:extLst>
                  <a:ext uri="{FF2B5EF4-FFF2-40B4-BE49-F238E27FC236}">
                    <a16:creationId xmlns:a16="http://schemas.microsoft.com/office/drawing/2014/main" id="{0E319A00-6058-0C49-EC1D-8ED552773B1C}"/>
                  </a:ext>
                </a:extLst>
              </p:cNvPr>
              <p:cNvSpPr>
                <a:spLocks noChangeArrowheads="1"/>
              </p:cNvSpPr>
              <p:nvPr/>
            </p:nvSpPr>
            <p:spPr bwMode="auto">
              <a:xfrm>
                <a:off x="291773" y="135955"/>
                <a:ext cx="138468" cy="31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defTabSz="914377"/>
                <a:endParaRPr lang="zh-CN" altLang="zh-CN" sz="2133">
                  <a:solidFill>
                    <a:prstClr val="white"/>
                  </a:solidFill>
                  <a:latin typeface="微软雅黑" pitchFamily="34" charset="-122"/>
                  <a:ea typeface="微软雅黑" pitchFamily="34" charset="-122"/>
                  <a:sym typeface="微软雅黑" pitchFamily="34" charset="-122"/>
                </a:endParaRPr>
              </a:p>
            </p:txBody>
          </p:sp>
        </p:grpSp>
        <p:sp>
          <p:nvSpPr>
            <p:cNvPr id="49" name="TextBox 17">
              <a:hlinkClick r:id="" action="ppaction://hlinkshowjump?jump=nextslide"/>
              <a:hlinkHover r:id="" action="ppaction://noaction"/>
              <a:extLst>
                <a:ext uri="{FF2B5EF4-FFF2-40B4-BE49-F238E27FC236}">
                  <a16:creationId xmlns:a16="http://schemas.microsoft.com/office/drawing/2014/main" id="{49E1B903-562F-D08D-DBCF-8F579C00E81F}"/>
                </a:ext>
              </a:extLst>
            </p:cNvPr>
            <p:cNvSpPr>
              <a:spLocks noChangeArrowheads="1"/>
            </p:cNvSpPr>
            <p:nvPr/>
          </p:nvSpPr>
          <p:spPr bwMode="auto">
            <a:xfrm>
              <a:off x="4491815" y="97358"/>
              <a:ext cx="177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相關研究</a:t>
              </a:r>
            </a:p>
          </p:txBody>
        </p:sp>
        <p:sp>
          <p:nvSpPr>
            <p:cNvPr id="50" name="TextBox 18">
              <a:hlinkHover r:id="" action="ppaction://noaction"/>
              <a:extLst>
                <a:ext uri="{FF2B5EF4-FFF2-40B4-BE49-F238E27FC236}">
                  <a16:creationId xmlns:a16="http://schemas.microsoft.com/office/drawing/2014/main" id="{63626F56-C7C3-B5E9-CA3F-081CFF988C37}"/>
                </a:ext>
              </a:extLst>
            </p:cNvPr>
            <p:cNvSpPr>
              <a:spLocks noChangeArrowheads="1"/>
            </p:cNvSpPr>
            <p:nvPr/>
          </p:nvSpPr>
          <p:spPr bwMode="auto">
            <a:xfrm>
              <a:off x="6339121" y="97358"/>
              <a:ext cx="1792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研究方法</a:t>
              </a:r>
            </a:p>
          </p:txBody>
        </p:sp>
        <p:sp>
          <p:nvSpPr>
            <p:cNvPr id="52" name="TextBox 20">
              <a:hlinkHover r:id="rId2" action="ppaction://hlinksldjump"/>
              <a:extLst>
                <a:ext uri="{FF2B5EF4-FFF2-40B4-BE49-F238E27FC236}">
                  <a16:creationId xmlns:a16="http://schemas.microsoft.com/office/drawing/2014/main" id="{B8C1BEF3-2EA1-7DB4-30D6-8DD5C7C0DE6A}"/>
                </a:ext>
              </a:extLst>
            </p:cNvPr>
            <p:cNvSpPr>
              <a:spLocks noChangeArrowheads="1"/>
            </p:cNvSpPr>
            <p:nvPr/>
          </p:nvSpPr>
          <p:spPr bwMode="auto">
            <a:xfrm>
              <a:off x="10406207" y="97358"/>
              <a:ext cx="156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總結展望</a:t>
              </a:r>
            </a:p>
          </p:txBody>
        </p:sp>
        <p:sp>
          <p:nvSpPr>
            <p:cNvPr id="53" name="直接连接符 24">
              <a:extLst>
                <a:ext uri="{FF2B5EF4-FFF2-40B4-BE49-F238E27FC236}">
                  <a16:creationId xmlns:a16="http://schemas.microsoft.com/office/drawing/2014/main" id="{0D888D97-2EF1-67DD-295C-7766B202F587}"/>
                </a:ext>
              </a:extLst>
            </p:cNvPr>
            <p:cNvSpPr>
              <a:spLocks noChangeShapeType="1"/>
            </p:cNvSpPr>
            <p:nvPr/>
          </p:nvSpPr>
          <p:spPr bwMode="auto">
            <a:xfrm flipH="1">
              <a:off x="6272317" y="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pic>
          <p:nvPicPr>
            <p:cNvPr id="54" name="图片 53">
              <a:extLst>
                <a:ext uri="{FF2B5EF4-FFF2-40B4-BE49-F238E27FC236}">
                  <a16:creationId xmlns:a16="http://schemas.microsoft.com/office/drawing/2014/main" id="{95EF4965-96FF-9115-B6A7-6332F010A3DF}"/>
                </a:ext>
              </a:extLst>
            </p:cNvPr>
            <p:cNvPicPr>
              <a:picLocks noChangeAspect="1"/>
            </p:cNvPicPr>
            <p:nvPr/>
          </p:nvPicPr>
          <p:blipFill>
            <a:blip r:embed="rId3"/>
            <a:stretch>
              <a:fillRect/>
            </a:stretch>
          </p:blipFill>
          <p:spPr>
            <a:xfrm>
              <a:off x="-1" y="0"/>
              <a:ext cx="2424548" cy="797983"/>
            </a:xfrm>
            <a:prstGeom prst="rect">
              <a:avLst/>
            </a:prstGeom>
          </p:spPr>
        </p:pic>
        <p:sp>
          <p:nvSpPr>
            <p:cNvPr id="55" name="TextBox 16">
              <a:hlinkHover r:id="" action="ppaction://noaction"/>
              <a:extLst>
                <a:ext uri="{FF2B5EF4-FFF2-40B4-BE49-F238E27FC236}">
                  <a16:creationId xmlns:a16="http://schemas.microsoft.com/office/drawing/2014/main" id="{DEA0F31E-6635-C9D3-AC0E-9E36CE68C06D}"/>
                </a:ext>
              </a:extLst>
            </p:cNvPr>
            <p:cNvSpPr>
              <a:spLocks noChangeArrowheads="1"/>
            </p:cNvSpPr>
            <p:nvPr/>
          </p:nvSpPr>
          <p:spPr bwMode="auto">
            <a:xfrm>
              <a:off x="2682485" y="99634"/>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選題背景</a:t>
              </a:r>
            </a:p>
          </p:txBody>
        </p:sp>
        <p:sp>
          <p:nvSpPr>
            <p:cNvPr id="56" name="直接连接符 24">
              <a:extLst>
                <a:ext uri="{FF2B5EF4-FFF2-40B4-BE49-F238E27FC236}">
                  <a16:creationId xmlns:a16="http://schemas.microsoft.com/office/drawing/2014/main" id="{BDD76799-C8C8-C954-2B7E-94627712DD25}"/>
                </a:ext>
              </a:extLst>
            </p:cNvPr>
            <p:cNvSpPr>
              <a:spLocks noChangeShapeType="1"/>
            </p:cNvSpPr>
            <p:nvPr/>
          </p:nvSpPr>
          <p:spPr bwMode="auto">
            <a:xfrm>
              <a:off x="4452442" y="-12703"/>
              <a:ext cx="6912" cy="787399"/>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57" name="直接连接符 24">
              <a:extLst>
                <a:ext uri="{FF2B5EF4-FFF2-40B4-BE49-F238E27FC236}">
                  <a16:creationId xmlns:a16="http://schemas.microsoft.com/office/drawing/2014/main" id="{134087FC-29F5-90F9-A233-5722B06164DF}"/>
                </a:ext>
              </a:extLst>
            </p:cNvPr>
            <p:cNvSpPr>
              <a:spLocks noChangeShapeType="1"/>
            </p:cNvSpPr>
            <p:nvPr/>
          </p:nvSpPr>
          <p:spPr bwMode="auto">
            <a:xfrm flipH="1">
              <a:off x="8189527"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58" name="直接连接符 24">
              <a:extLst>
                <a:ext uri="{FF2B5EF4-FFF2-40B4-BE49-F238E27FC236}">
                  <a16:creationId xmlns:a16="http://schemas.microsoft.com/office/drawing/2014/main" id="{0CCDBBB1-E110-7030-7E0A-12F7D8146E26}"/>
                </a:ext>
              </a:extLst>
            </p:cNvPr>
            <p:cNvSpPr>
              <a:spLocks noChangeShapeType="1"/>
            </p:cNvSpPr>
            <p:nvPr/>
          </p:nvSpPr>
          <p:spPr bwMode="auto">
            <a:xfrm flipH="1">
              <a:off x="10153601"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59" name="直接连接符 24">
              <a:extLst>
                <a:ext uri="{FF2B5EF4-FFF2-40B4-BE49-F238E27FC236}">
                  <a16:creationId xmlns:a16="http://schemas.microsoft.com/office/drawing/2014/main" id="{34081A6F-1C3A-38A2-E5A9-A7002987A2F2}"/>
                </a:ext>
              </a:extLst>
            </p:cNvPr>
            <p:cNvSpPr>
              <a:spLocks noChangeShapeType="1"/>
            </p:cNvSpPr>
            <p:nvPr/>
          </p:nvSpPr>
          <p:spPr bwMode="auto">
            <a:xfrm flipH="1">
              <a:off x="4449987" y="-4278"/>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61" name="文本框 60">
              <a:extLst>
                <a:ext uri="{FF2B5EF4-FFF2-40B4-BE49-F238E27FC236}">
                  <a16:creationId xmlns:a16="http://schemas.microsoft.com/office/drawing/2014/main" id="{B7567B6A-E682-D1A6-9C39-B9052DBBAEE6}"/>
                </a:ext>
              </a:extLst>
            </p:cNvPr>
            <p:cNvSpPr txBox="1"/>
            <p:nvPr/>
          </p:nvSpPr>
          <p:spPr>
            <a:xfrm>
              <a:off x="2831614" y="323149"/>
              <a:ext cx="1373926" cy="369332"/>
            </a:xfrm>
            <a:prstGeom prst="rect">
              <a:avLst/>
            </a:prstGeom>
            <a:noFill/>
          </p:spPr>
          <p:txBody>
            <a:bodyPr wrap="square" rtlCol="0">
              <a:spAutoFit/>
            </a:bodyPr>
            <a:lstStyle/>
            <a:p>
              <a:r>
                <a:rPr lang="en-US" altLang="zh-CN" dirty="0">
                  <a:solidFill>
                    <a:srgbClr val="2B77C2"/>
                  </a:solidFill>
                </a:rPr>
                <a:t>Background</a:t>
              </a:r>
              <a:endParaRPr lang="zh-CN" altLang="en-US" dirty="0">
                <a:solidFill>
                  <a:srgbClr val="2B77C2"/>
                </a:solidFill>
              </a:endParaRPr>
            </a:p>
          </p:txBody>
        </p:sp>
        <p:sp>
          <p:nvSpPr>
            <p:cNvPr id="62" name="文本框 61">
              <a:extLst>
                <a:ext uri="{FF2B5EF4-FFF2-40B4-BE49-F238E27FC236}">
                  <a16:creationId xmlns:a16="http://schemas.microsoft.com/office/drawing/2014/main" id="{61F64F90-AB64-F0CB-4770-ACA5BA2EC30B}"/>
                </a:ext>
              </a:extLst>
            </p:cNvPr>
            <p:cNvSpPr txBox="1"/>
            <p:nvPr/>
          </p:nvSpPr>
          <p:spPr>
            <a:xfrm>
              <a:off x="4605991" y="347643"/>
              <a:ext cx="1694900" cy="369332"/>
            </a:xfrm>
            <a:prstGeom prst="rect">
              <a:avLst/>
            </a:prstGeom>
            <a:noFill/>
          </p:spPr>
          <p:txBody>
            <a:bodyPr wrap="square">
              <a:spAutoFit/>
            </a:bodyPr>
            <a:lstStyle/>
            <a:p>
              <a:r>
                <a:rPr lang="en-US" altLang="zh-CN" dirty="0">
                  <a:solidFill>
                    <a:schemeClr val="bg1"/>
                  </a:solidFill>
                </a:rPr>
                <a:t>Related Works</a:t>
              </a:r>
              <a:endParaRPr lang="zh-CN" altLang="en-US" dirty="0">
                <a:solidFill>
                  <a:schemeClr val="bg1"/>
                </a:solidFill>
              </a:endParaRPr>
            </a:p>
          </p:txBody>
        </p:sp>
        <p:sp>
          <p:nvSpPr>
            <p:cNvPr id="63" name="文本框 62">
              <a:extLst>
                <a:ext uri="{FF2B5EF4-FFF2-40B4-BE49-F238E27FC236}">
                  <a16:creationId xmlns:a16="http://schemas.microsoft.com/office/drawing/2014/main" id="{A382D4C0-0924-862C-9F31-00A2CE83C08A}"/>
                </a:ext>
              </a:extLst>
            </p:cNvPr>
            <p:cNvSpPr txBox="1"/>
            <p:nvPr/>
          </p:nvSpPr>
          <p:spPr>
            <a:xfrm>
              <a:off x="6718671" y="347643"/>
              <a:ext cx="1084290" cy="369332"/>
            </a:xfrm>
            <a:prstGeom prst="rect">
              <a:avLst/>
            </a:prstGeom>
            <a:noFill/>
          </p:spPr>
          <p:txBody>
            <a:bodyPr wrap="square">
              <a:spAutoFit/>
            </a:bodyPr>
            <a:lstStyle/>
            <a:p>
              <a:r>
                <a:rPr lang="en-US" altLang="zh-CN" dirty="0">
                  <a:solidFill>
                    <a:schemeClr val="bg1"/>
                  </a:solidFill>
                </a:rPr>
                <a:t>Methods</a:t>
              </a:r>
              <a:endParaRPr lang="zh-CN" altLang="en-US" dirty="0">
                <a:solidFill>
                  <a:schemeClr val="bg1"/>
                </a:solidFill>
              </a:endParaRPr>
            </a:p>
          </p:txBody>
        </p:sp>
        <p:sp>
          <p:nvSpPr>
            <p:cNvPr id="65" name="文本框 64">
              <a:extLst>
                <a:ext uri="{FF2B5EF4-FFF2-40B4-BE49-F238E27FC236}">
                  <a16:creationId xmlns:a16="http://schemas.microsoft.com/office/drawing/2014/main" id="{96FF7F84-438C-662F-40B0-02E3E2B8AA51}"/>
                </a:ext>
              </a:extLst>
            </p:cNvPr>
            <p:cNvSpPr txBox="1"/>
            <p:nvPr/>
          </p:nvSpPr>
          <p:spPr>
            <a:xfrm>
              <a:off x="10166438" y="359896"/>
              <a:ext cx="2057165" cy="369332"/>
            </a:xfrm>
            <a:prstGeom prst="rect">
              <a:avLst/>
            </a:prstGeom>
            <a:noFill/>
          </p:spPr>
          <p:txBody>
            <a:bodyPr wrap="square">
              <a:spAutoFit/>
            </a:bodyPr>
            <a:lstStyle/>
            <a:p>
              <a:r>
                <a:rPr lang="en-US" altLang="zh-CN" dirty="0">
                  <a:solidFill>
                    <a:schemeClr val="bg1"/>
                  </a:solidFill>
                </a:rPr>
                <a:t>Conclusion&amp; Plans</a:t>
              </a:r>
              <a:endParaRPr lang="zh-CN" altLang="en-US" dirty="0">
                <a:solidFill>
                  <a:schemeClr val="bg1"/>
                </a:solidFill>
              </a:endParaRPr>
            </a:p>
          </p:txBody>
        </p:sp>
        <p:sp>
          <p:nvSpPr>
            <p:cNvPr id="66" name="TextBox 16">
              <a:hlinkHover r:id="" action="ppaction://noaction"/>
              <a:extLst>
                <a:ext uri="{FF2B5EF4-FFF2-40B4-BE49-F238E27FC236}">
                  <a16:creationId xmlns:a16="http://schemas.microsoft.com/office/drawing/2014/main" id="{41FFF953-9418-74DD-1C52-0949CF5F1F39}"/>
                </a:ext>
              </a:extLst>
            </p:cNvPr>
            <p:cNvSpPr>
              <a:spLocks noChangeArrowheads="1"/>
            </p:cNvSpPr>
            <p:nvPr/>
          </p:nvSpPr>
          <p:spPr bwMode="auto">
            <a:xfrm>
              <a:off x="2647734" y="97358"/>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選題背景</a:t>
              </a:r>
            </a:p>
          </p:txBody>
        </p:sp>
        <p:sp>
          <p:nvSpPr>
            <p:cNvPr id="67" name="文本框 66">
              <a:extLst>
                <a:ext uri="{FF2B5EF4-FFF2-40B4-BE49-F238E27FC236}">
                  <a16:creationId xmlns:a16="http://schemas.microsoft.com/office/drawing/2014/main" id="{5C31AF83-3EFA-79A6-F414-F85A92070AAB}"/>
                </a:ext>
              </a:extLst>
            </p:cNvPr>
            <p:cNvSpPr txBox="1"/>
            <p:nvPr/>
          </p:nvSpPr>
          <p:spPr>
            <a:xfrm>
              <a:off x="2796863" y="320873"/>
              <a:ext cx="1373926" cy="369332"/>
            </a:xfrm>
            <a:prstGeom prst="rect">
              <a:avLst/>
            </a:prstGeom>
            <a:noFill/>
          </p:spPr>
          <p:txBody>
            <a:bodyPr wrap="square" rtlCol="0">
              <a:spAutoFit/>
            </a:bodyPr>
            <a:lstStyle/>
            <a:p>
              <a:r>
                <a:rPr lang="en-US" altLang="zh-CN" dirty="0">
                  <a:solidFill>
                    <a:schemeClr val="bg1"/>
                  </a:solidFill>
                </a:rPr>
                <a:t>Background</a:t>
              </a:r>
              <a:endParaRPr lang="zh-CN" altLang="en-US" dirty="0">
                <a:solidFill>
                  <a:schemeClr val="bg1"/>
                </a:solidFill>
              </a:endParaRPr>
            </a:p>
          </p:txBody>
        </p:sp>
        <p:grpSp>
          <p:nvGrpSpPr>
            <p:cNvPr id="71" name="组合 70">
              <a:extLst>
                <a:ext uri="{FF2B5EF4-FFF2-40B4-BE49-F238E27FC236}">
                  <a16:creationId xmlns:a16="http://schemas.microsoft.com/office/drawing/2014/main" id="{FEB765FD-1B4B-C7D9-8827-C73ED42A0E02}"/>
                </a:ext>
              </a:extLst>
            </p:cNvPr>
            <p:cNvGrpSpPr/>
            <p:nvPr/>
          </p:nvGrpSpPr>
          <p:grpSpPr>
            <a:xfrm>
              <a:off x="8204421" y="-12703"/>
              <a:ext cx="1941576" cy="961643"/>
              <a:chOff x="2510146" y="-12703"/>
              <a:chExt cx="1941576" cy="961643"/>
            </a:xfrm>
          </p:grpSpPr>
          <p:sp>
            <p:nvSpPr>
              <p:cNvPr id="72" name="矩形 71">
                <a:extLst>
                  <a:ext uri="{FF2B5EF4-FFF2-40B4-BE49-F238E27FC236}">
                    <a16:creationId xmlns:a16="http://schemas.microsoft.com/office/drawing/2014/main" id="{6F4AB584-95C1-CC47-E809-82CEDF3D5C41}"/>
                  </a:ext>
                </a:extLst>
              </p:cNvPr>
              <p:cNvSpPr/>
              <p:nvPr/>
            </p:nvSpPr>
            <p:spPr>
              <a:xfrm>
                <a:off x="2510146" y="-12703"/>
                <a:ext cx="1941576" cy="819826"/>
              </a:xfrm>
              <a:prstGeom prst="rect">
                <a:avLst/>
              </a:prstGeom>
              <a:solidFill>
                <a:srgbClr val="FADE3D"/>
              </a:solidFill>
              <a:ln>
                <a:solidFill>
                  <a:srgbClr val="FAD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3" name="等腰三角形 72">
                <a:extLst>
                  <a:ext uri="{FF2B5EF4-FFF2-40B4-BE49-F238E27FC236}">
                    <a16:creationId xmlns:a16="http://schemas.microsoft.com/office/drawing/2014/main" id="{8984F19B-6054-0926-BBA4-1B99733E992F}"/>
                  </a:ext>
                </a:extLst>
              </p:cNvPr>
              <p:cNvSpPr/>
              <p:nvPr/>
            </p:nvSpPr>
            <p:spPr>
              <a:xfrm rot="10800000">
                <a:off x="3343774" y="807123"/>
                <a:ext cx="347472" cy="141817"/>
              </a:xfrm>
              <a:prstGeom prst="triangle">
                <a:avLst/>
              </a:prstGeom>
              <a:solidFill>
                <a:srgbClr val="FADE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19">
              <a:hlinkHover r:id="rId4" action="ppaction://hlinksldjump"/>
              <a:extLst>
                <a:ext uri="{FF2B5EF4-FFF2-40B4-BE49-F238E27FC236}">
                  <a16:creationId xmlns:a16="http://schemas.microsoft.com/office/drawing/2014/main" id="{0A7D70B6-4891-55EF-548E-2297E9345839}"/>
                </a:ext>
              </a:extLst>
            </p:cNvPr>
            <p:cNvSpPr>
              <a:spLocks noChangeArrowheads="1"/>
            </p:cNvSpPr>
            <p:nvPr/>
          </p:nvSpPr>
          <p:spPr bwMode="auto">
            <a:xfrm>
              <a:off x="8281747" y="97358"/>
              <a:ext cx="1902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實驗設計</a:t>
              </a:r>
            </a:p>
          </p:txBody>
        </p:sp>
        <p:sp>
          <p:nvSpPr>
            <p:cNvPr id="64" name="文本框 63">
              <a:extLst>
                <a:ext uri="{FF2B5EF4-FFF2-40B4-BE49-F238E27FC236}">
                  <a16:creationId xmlns:a16="http://schemas.microsoft.com/office/drawing/2014/main" id="{28E7B4EA-70AC-20E8-E1BF-DD783817360A}"/>
                </a:ext>
              </a:extLst>
            </p:cNvPr>
            <p:cNvSpPr txBox="1"/>
            <p:nvPr/>
          </p:nvSpPr>
          <p:spPr>
            <a:xfrm>
              <a:off x="8562595" y="347643"/>
              <a:ext cx="1471639" cy="369332"/>
            </a:xfrm>
            <a:prstGeom prst="rect">
              <a:avLst/>
            </a:prstGeom>
            <a:noFill/>
          </p:spPr>
          <p:txBody>
            <a:bodyPr wrap="square">
              <a:spAutoFit/>
            </a:bodyPr>
            <a:lstStyle/>
            <a:p>
              <a:r>
                <a:rPr lang="en-US" altLang="zh-CN" dirty="0">
                  <a:solidFill>
                    <a:srgbClr val="2B77C2"/>
                  </a:solidFill>
                </a:rPr>
                <a:t>Experiments</a:t>
              </a:r>
              <a:endParaRPr lang="zh-CN" altLang="en-US" dirty="0">
                <a:solidFill>
                  <a:srgbClr val="2B77C2"/>
                </a:solidFill>
              </a:endParaRPr>
            </a:p>
          </p:txBody>
        </p:sp>
      </p:grpSp>
      <p:sp>
        <p:nvSpPr>
          <p:cNvPr id="78" name="直接连接符 24">
            <a:extLst>
              <a:ext uri="{FF2B5EF4-FFF2-40B4-BE49-F238E27FC236}">
                <a16:creationId xmlns:a16="http://schemas.microsoft.com/office/drawing/2014/main" id="{A4FB63BF-80CD-8826-2089-06FBF7F3819A}"/>
              </a:ext>
            </a:extLst>
          </p:cNvPr>
          <p:cNvSpPr>
            <a:spLocks noChangeShapeType="1"/>
          </p:cNvSpPr>
          <p:nvPr/>
        </p:nvSpPr>
        <p:spPr bwMode="auto">
          <a:xfrm flipH="1">
            <a:off x="2512971" y="-2256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80" name="灯片编号占位符 79">
            <a:extLst>
              <a:ext uri="{FF2B5EF4-FFF2-40B4-BE49-F238E27FC236}">
                <a16:creationId xmlns:a16="http://schemas.microsoft.com/office/drawing/2014/main" id="{07EBC5F7-28A9-4172-993E-2036E918E247}"/>
              </a:ext>
            </a:extLst>
          </p:cNvPr>
          <p:cNvSpPr>
            <a:spLocks noGrp="1"/>
          </p:cNvSpPr>
          <p:nvPr>
            <p:ph type="sldNum" sz="quarter" idx="12"/>
          </p:nvPr>
        </p:nvSpPr>
        <p:spPr>
          <a:xfrm>
            <a:off x="9227223" y="6233082"/>
            <a:ext cx="2743200" cy="365125"/>
          </a:xfrm>
        </p:spPr>
        <p:txBody>
          <a:bodyPr/>
          <a:lstStyle/>
          <a:p>
            <a:fld id="{21F7AB22-D645-4049-A999-D381342BF0A7}" type="slidenum">
              <a:rPr lang="zh-CN" altLang="en-US" smtClean="0"/>
              <a:t>7</a:t>
            </a:fld>
            <a:endParaRPr lang="zh-CN" altLang="en-US" dirty="0"/>
          </a:p>
        </p:txBody>
      </p:sp>
    </p:spTree>
    <p:extLst>
      <p:ext uri="{BB962C8B-B14F-4D97-AF65-F5344CB8AC3E}">
        <p14:creationId xmlns:p14="http://schemas.microsoft.com/office/powerpoint/2010/main" val="49069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79">
            <a:extLst>
              <a:ext uri="{FF2B5EF4-FFF2-40B4-BE49-F238E27FC236}">
                <a16:creationId xmlns:a16="http://schemas.microsoft.com/office/drawing/2014/main" id="{07EBC5F7-28A9-4172-993E-2036E918E247}"/>
              </a:ext>
            </a:extLst>
          </p:cNvPr>
          <p:cNvSpPr>
            <a:spLocks noGrp="1"/>
          </p:cNvSpPr>
          <p:nvPr>
            <p:ph type="sldNum" sz="quarter" idx="12"/>
          </p:nvPr>
        </p:nvSpPr>
        <p:spPr>
          <a:xfrm>
            <a:off x="9227223" y="6233082"/>
            <a:ext cx="2743200" cy="365125"/>
          </a:xfrm>
        </p:spPr>
        <p:txBody>
          <a:bodyPr/>
          <a:lstStyle/>
          <a:p>
            <a:fld id="{21F7AB22-D645-4049-A999-D381342BF0A7}" type="slidenum">
              <a:rPr lang="zh-CN" altLang="en-US" smtClean="0"/>
              <a:t>8</a:t>
            </a:fld>
            <a:endParaRPr lang="zh-CN" altLang="en-US" dirty="0"/>
          </a:p>
        </p:txBody>
      </p:sp>
      <p:grpSp>
        <p:nvGrpSpPr>
          <p:cNvPr id="4" name="组合 3">
            <a:extLst>
              <a:ext uri="{FF2B5EF4-FFF2-40B4-BE49-F238E27FC236}">
                <a16:creationId xmlns:a16="http://schemas.microsoft.com/office/drawing/2014/main" id="{4B9BD065-63F5-0E61-93D5-6175D7D49E5D}"/>
              </a:ext>
            </a:extLst>
          </p:cNvPr>
          <p:cNvGrpSpPr/>
          <p:nvPr/>
        </p:nvGrpSpPr>
        <p:grpSpPr>
          <a:xfrm>
            <a:off x="-1" y="-12703"/>
            <a:ext cx="12223604" cy="961643"/>
            <a:chOff x="-1" y="-12703"/>
            <a:chExt cx="12223604" cy="961643"/>
          </a:xfrm>
        </p:grpSpPr>
        <p:sp>
          <p:nvSpPr>
            <p:cNvPr id="5" name="矩形 20">
              <a:extLst>
                <a:ext uri="{FF2B5EF4-FFF2-40B4-BE49-F238E27FC236}">
                  <a16:creationId xmlns:a16="http://schemas.microsoft.com/office/drawing/2014/main" id="{927CD1F5-D198-2FE7-6B11-8F630EEE563F}"/>
                </a:ext>
              </a:extLst>
            </p:cNvPr>
            <p:cNvSpPr>
              <a:spLocks noChangeArrowheads="1"/>
            </p:cNvSpPr>
            <p:nvPr/>
          </p:nvSpPr>
          <p:spPr bwMode="auto">
            <a:xfrm>
              <a:off x="2415118" y="-2118"/>
              <a:ext cx="9776882" cy="800101"/>
            </a:xfrm>
            <a:prstGeom prst="rect">
              <a:avLst/>
            </a:prstGeom>
            <a:solidFill>
              <a:srgbClr val="2B77C2"/>
            </a:solidFill>
            <a:ln w="12700" cap="flat" cmpd="sng">
              <a:noFill/>
              <a:bevel/>
              <a:headEnd/>
              <a:tailEnd/>
            </a:ln>
          </p:spPr>
          <p:txBody>
            <a:bodyPr anchor="ctr"/>
            <a:lstStyle/>
            <a:p>
              <a:pPr algn="ctr" defTabSz="914377"/>
              <a:endParaRPr lang="zh-CN" altLang="zh-CN">
                <a:solidFill>
                  <a:srgbClr val="FFFFFF"/>
                </a:solidFill>
                <a:latin typeface="Nexa Light"/>
                <a:ea typeface="微软雅黑"/>
              </a:endParaRPr>
            </a:p>
          </p:txBody>
        </p:sp>
        <p:grpSp>
          <p:nvGrpSpPr>
            <p:cNvPr id="6" name="组合 7">
              <a:extLst>
                <a:ext uri="{FF2B5EF4-FFF2-40B4-BE49-F238E27FC236}">
                  <a16:creationId xmlns:a16="http://schemas.microsoft.com/office/drawing/2014/main" id="{7605474C-C285-FE07-956E-7D8EE855F1C7}"/>
                </a:ext>
              </a:extLst>
            </p:cNvPr>
            <p:cNvGrpSpPr>
              <a:grpSpLocks/>
            </p:cNvGrpSpPr>
            <p:nvPr/>
          </p:nvGrpSpPr>
          <p:grpSpPr bwMode="auto">
            <a:xfrm>
              <a:off x="1826685" y="141817"/>
              <a:ext cx="1773767" cy="601895"/>
              <a:chOff x="0" y="0"/>
              <a:chExt cx="1329556" cy="451276"/>
            </a:xfrm>
          </p:grpSpPr>
          <p:sp>
            <p:nvSpPr>
              <p:cNvPr id="29" name="圆角矩形 8">
                <a:extLst>
                  <a:ext uri="{FF2B5EF4-FFF2-40B4-BE49-F238E27FC236}">
                    <a16:creationId xmlns:a16="http://schemas.microsoft.com/office/drawing/2014/main" id="{9E8B2AAB-3DCF-EAD1-277A-30A7FF866765}"/>
                  </a:ext>
                </a:extLst>
              </p:cNvPr>
              <p:cNvSpPr>
                <a:spLocks noChangeArrowheads="1"/>
              </p:cNvSpPr>
              <p:nvPr/>
            </p:nvSpPr>
            <p:spPr bwMode="auto">
              <a:xfrm>
                <a:off x="0" y="0"/>
                <a:ext cx="1329556" cy="38405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defTabSz="914377"/>
                <a:endParaRPr lang="zh-CN" altLang="zh-CN" sz="2133">
                  <a:solidFill>
                    <a:srgbClr val="FFFFFF"/>
                  </a:solidFill>
                  <a:latin typeface="Nexa Light"/>
                  <a:ea typeface="微软雅黑"/>
                </a:endParaRPr>
              </a:p>
            </p:txBody>
          </p:sp>
          <p:sp>
            <p:nvSpPr>
              <p:cNvPr id="30" name="TextBox 15">
                <a:extLst>
                  <a:ext uri="{FF2B5EF4-FFF2-40B4-BE49-F238E27FC236}">
                    <a16:creationId xmlns:a16="http://schemas.microsoft.com/office/drawing/2014/main" id="{A77942FF-E12F-5E86-0C27-1F6FEE444795}"/>
                  </a:ext>
                </a:extLst>
              </p:cNvPr>
              <p:cNvSpPr>
                <a:spLocks noChangeArrowheads="1"/>
              </p:cNvSpPr>
              <p:nvPr/>
            </p:nvSpPr>
            <p:spPr bwMode="auto">
              <a:xfrm>
                <a:off x="291773" y="135955"/>
                <a:ext cx="138468" cy="31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defTabSz="914377"/>
                <a:endParaRPr lang="zh-CN" altLang="zh-CN" sz="2133">
                  <a:solidFill>
                    <a:prstClr val="white"/>
                  </a:solidFill>
                  <a:latin typeface="微软雅黑" pitchFamily="34" charset="-122"/>
                  <a:ea typeface="微软雅黑" pitchFamily="34" charset="-122"/>
                  <a:sym typeface="微软雅黑" pitchFamily="34" charset="-122"/>
                </a:endParaRPr>
              </a:p>
            </p:txBody>
          </p:sp>
        </p:grpSp>
        <p:sp>
          <p:nvSpPr>
            <p:cNvPr id="7" name="TextBox 17">
              <a:hlinkClick r:id="" action="ppaction://hlinkshowjump?jump=nextslide"/>
              <a:hlinkHover r:id="rId2" action="ppaction://hlinksldjump"/>
              <a:extLst>
                <a:ext uri="{FF2B5EF4-FFF2-40B4-BE49-F238E27FC236}">
                  <a16:creationId xmlns:a16="http://schemas.microsoft.com/office/drawing/2014/main" id="{62C359CB-A2C4-658F-F17B-C68EAAB053D6}"/>
                </a:ext>
              </a:extLst>
            </p:cNvPr>
            <p:cNvSpPr>
              <a:spLocks noChangeArrowheads="1"/>
            </p:cNvSpPr>
            <p:nvPr/>
          </p:nvSpPr>
          <p:spPr bwMode="auto">
            <a:xfrm>
              <a:off x="4491815" y="97358"/>
              <a:ext cx="177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相關研究</a:t>
              </a:r>
            </a:p>
          </p:txBody>
        </p:sp>
        <p:sp>
          <p:nvSpPr>
            <p:cNvPr id="8" name="TextBox 18">
              <a:hlinkHover r:id="" action="ppaction://noaction"/>
              <a:extLst>
                <a:ext uri="{FF2B5EF4-FFF2-40B4-BE49-F238E27FC236}">
                  <a16:creationId xmlns:a16="http://schemas.microsoft.com/office/drawing/2014/main" id="{205DA31A-CF35-386C-FC53-77CCEA0CA974}"/>
                </a:ext>
              </a:extLst>
            </p:cNvPr>
            <p:cNvSpPr>
              <a:spLocks noChangeArrowheads="1"/>
            </p:cNvSpPr>
            <p:nvPr/>
          </p:nvSpPr>
          <p:spPr bwMode="auto">
            <a:xfrm>
              <a:off x="6339121" y="97358"/>
              <a:ext cx="1792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研究方法</a:t>
              </a:r>
            </a:p>
          </p:txBody>
        </p:sp>
        <p:sp>
          <p:nvSpPr>
            <p:cNvPr id="9" name="TextBox 19">
              <a:hlinkHover r:id="rId3" action="ppaction://hlinksldjump"/>
              <a:extLst>
                <a:ext uri="{FF2B5EF4-FFF2-40B4-BE49-F238E27FC236}">
                  <a16:creationId xmlns:a16="http://schemas.microsoft.com/office/drawing/2014/main" id="{DAE27230-65EE-B994-8B37-682DD48F37BF}"/>
                </a:ext>
              </a:extLst>
            </p:cNvPr>
            <p:cNvSpPr>
              <a:spLocks noChangeArrowheads="1"/>
            </p:cNvSpPr>
            <p:nvPr/>
          </p:nvSpPr>
          <p:spPr bwMode="auto">
            <a:xfrm>
              <a:off x="8281747" y="97358"/>
              <a:ext cx="1902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實驗設計</a:t>
              </a:r>
            </a:p>
          </p:txBody>
        </p:sp>
        <p:sp>
          <p:nvSpPr>
            <p:cNvPr id="10" name="直接连接符 24">
              <a:extLst>
                <a:ext uri="{FF2B5EF4-FFF2-40B4-BE49-F238E27FC236}">
                  <a16:creationId xmlns:a16="http://schemas.microsoft.com/office/drawing/2014/main" id="{5F25E275-FC89-74D6-F839-52DA953AD2B1}"/>
                </a:ext>
              </a:extLst>
            </p:cNvPr>
            <p:cNvSpPr>
              <a:spLocks noChangeShapeType="1"/>
            </p:cNvSpPr>
            <p:nvPr/>
          </p:nvSpPr>
          <p:spPr bwMode="auto">
            <a:xfrm flipH="1">
              <a:off x="6272317" y="0"/>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pic>
          <p:nvPicPr>
            <p:cNvPr id="11" name="图片 10">
              <a:extLst>
                <a:ext uri="{FF2B5EF4-FFF2-40B4-BE49-F238E27FC236}">
                  <a16:creationId xmlns:a16="http://schemas.microsoft.com/office/drawing/2014/main" id="{9975E9B8-1FB4-2CC0-DB57-0EB9170E8223}"/>
                </a:ext>
              </a:extLst>
            </p:cNvPr>
            <p:cNvPicPr>
              <a:picLocks noChangeAspect="1"/>
            </p:cNvPicPr>
            <p:nvPr/>
          </p:nvPicPr>
          <p:blipFill>
            <a:blip r:embed="rId4"/>
            <a:stretch>
              <a:fillRect/>
            </a:stretch>
          </p:blipFill>
          <p:spPr>
            <a:xfrm>
              <a:off x="-1" y="0"/>
              <a:ext cx="2424548" cy="797983"/>
            </a:xfrm>
            <a:prstGeom prst="rect">
              <a:avLst/>
            </a:prstGeom>
          </p:spPr>
        </p:pic>
        <p:sp>
          <p:nvSpPr>
            <p:cNvPr id="12" name="TextBox 16">
              <a:hlinkHover r:id="rId5" action="ppaction://hlinksldjump"/>
              <a:extLst>
                <a:ext uri="{FF2B5EF4-FFF2-40B4-BE49-F238E27FC236}">
                  <a16:creationId xmlns:a16="http://schemas.microsoft.com/office/drawing/2014/main" id="{EE6D64D3-2163-695B-31B1-CF64EF84D734}"/>
                </a:ext>
              </a:extLst>
            </p:cNvPr>
            <p:cNvSpPr>
              <a:spLocks noChangeArrowheads="1"/>
            </p:cNvSpPr>
            <p:nvPr/>
          </p:nvSpPr>
          <p:spPr bwMode="auto">
            <a:xfrm>
              <a:off x="2682485" y="99634"/>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選題背景</a:t>
              </a:r>
            </a:p>
          </p:txBody>
        </p:sp>
        <p:sp>
          <p:nvSpPr>
            <p:cNvPr id="15" name="直接连接符 24">
              <a:extLst>
                <a:ext uri="{FF2B5EF4-FFF2-40B4-BE49-F238E27FC236}">
                  <a16:creationId xmlns:a16="http://schemas.microsoft.com/office/drawing/2014/main" id="{EBE6717E-9614-BBF1-0036-1CDD696CC39F}"/>
                </a:ext>
              </a:extLst>
            </p:cNvPr>
            <p:cNvSpPr>
              <a:spLocks noChangeShapeType="1"/>
            </p:cNvSpPr>
            <p:nvPr/>
          </p:nvSpPr>
          <p:spPr bwMode="auto">
            <a:xfrm flipH="1">
              <a:off x="4443369" y="-12703"/>
              <a:ext cx="9073" cy="79726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
          <p:nvSpPr>
            <p:cNvPr id="16" name="直接连接符 24">
              <a:extLst>
                <a:ext uri="{FF2B5EF4-FFF2-40B4-BE49-F238E27FC236}">
                  <a16:creationId xmlns:a16="http://schemas.microsoft.com/office/drawing/2014/main" id="{F9BC379F-77CD-8668-F57A-E26587A96CBD}"/>
                </a:ext>
              </a:extLst>
            </p:cNvPr>
            <p:cNvSpPr>
              <a:spLocks noChangeShapeType="1"/>
            </p:cNvSpPr>
            <p:nvPr/>
          </p:nvSpPr>
          <p:spPr bwMode="auto">
            <a:xfrm flipH="1">
              <a:off x="8180383"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17" name="直接连接符 24">
              <a:extLst>
                <a:ext uri="{FF2B5EF4-FFF2-40B4-BE49-F238E27FC236}">
                  <a16:creationId xmlns:a16="http://schemas.microsoft.com/office/drawing/2014/main" id="{F3197EE2-8A88-8A07-B6A3-B4C709FE68B4}"/>
                </a:ext>
              </a:extLst>
            </p:cNvPr>
            <p:cNvSpPr>
              <a:spLocks noChangeShapeType="1"/>
            </p:cNvSpPr>
            <p:nvPr/>
          </p:nvSpPr>
          <p:spPr bwMode="auto">
            <a:xfrm flipH="1">
              <a:off x="10190177" y="-1270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a:solidFill>
                  <a:prstClr val="black"/>
                </a:solidFill>
                <a:latin typeface="Nexa Light"/>
                <a:ea typeface="微软雅黑"/>
              </a:endParaRPr>
            </a:p>
          </p:txBody>
        </p:sp>
        <p:sp>
          <p:nvSpPr>
            <p:cNvPr id="18" name="文本框 17">
              <a:extLst>
                <a:ext uri="{FF2B5EF4-FFF2-40B4-BE49-F238E27FC236}">
                  <a16:creationId xmlns:a16="http://schemas.microsoft.com/office/drawing/2014/main" id="{13C540F7-C2FF-5816-AFAE-6A44C6A15E47}"/>
                </a:ext>
              </a:extLst>
            </p:cNvPr>
            <p:cNvSpPr txBox="1"/>
            <p:nvPr/>
          </p:nvSpPr>
          <p:spPr>
            <a:xfrm>
              <a:off x="2831614" y="323149"/>
              <a:ext cx="1373926" cy="369332"/>
            </a:xfrm>
            <a:prstGeom prst="rect">
              <a:avLst/>
            </a:prstGeom>
            <a:noFill/>
          </p:spPr>
          <p:txBody>
            <a:bodyPr wrap="square" rtlCol="0">
              <a:spAutoFit/>
            </a:bodyPr>
            <a:lstStyle/>
            <a:p>
              <a:r>
                <a:rPr lang="en-US" altLang="zh-CN" dirty="0">
                  <a:solidFill>
                    <a:srgbClr val="2B77C2"/>
                  </a:solidFill>
                </a:rPr>
                <a:t>Background</a:t>
              </a:r>
              <a:endParaRPr lang="zh-CN" altLang="en-US" dirty="0">
                <a:solidFill>
                  <a:srgbClr val="2B77C2"/>
                </a:solidFill>
              </a:endParaRPr>
            </a:p>
          </p:txBody>
        </p:sp>
        <p:sp>
          <p:nvSpPr>
            <p:cNvPr id="19" name="文本框 18">
              <a:extLst>
                <a:ext uri="{FF2B5EF4-FFF2-40B4-BE49-F238E27FC236}">
                  <a16:creationId xmlns:a16="http://schemas.microsoft.com/office/drawing/2014/main" id="{87B1510B-80BA-3277-964F-343E98580B1F}"/>
                </a:ext>
              </a:extLst>
            </p:cNvPr>
            <p:cNvSpPr txBox="1"/>
            <p:nvPr/>
          </p:nvSpPr>
          <p:spPr>
            <a:xfrm>
              <a:off x="4605991" y="347643"/>
              <a:ext cx="1694900" cy="369332"/>
            </a:xfrm>
            <a:prstGeom prst="rect">
              <a:avLst/>
            </a:prstGeom>
            <a:noFill/>
          </p:spPr>
          <p:txBody>
            <a:bodyPr wrap="square">
              <a:spAutoFit/>
            </a:bodyPr>
            <a:lstStyle/>
            <a:p>
              <a:r>
                <a:rPr lang="en-US" altLang="zh-CN" dirty="0">
                  <a:solidFill>
                    <a:schemeClr val="bg1"/>
                  </a:solidFill>
                </a:rPr>
                <a:t>Related Works</a:t>
              </a:r>
              <a:endParaRPr lang="zh-CN" altLang="en-US" dirty="0">
                <a:solidFill>
                  <a:schemeClr val="bg1"/>
                </a:solidFill>
              </a:endParaRPr>
            </a:p>
          </p:txBody>
        </p:sp>
        <p:sp>
          <p:nvSpPr>
            <p:cNvPr id="20" name="文本框 19">
              <a:extLst>
                <a:ext uri="{FF2B5EF4-FFF2-40B4-BE49-F238E27FC236}">
                  <a16:creationId xmlns:a16="http://schemas.microsoft.com/office/drawing/2014/main" id="{1D950AC8-0886-0A03-4056-E7036A3A3C2D}"/>
                </a:ext>
              </a:extLst>
            </p:cNvPr>
            <p:cNvSpPr txBox="1"/>
            <p:nvPr/>
          </p:nvSpPr>
          <p:spPr>
            <a:xfrm>
              <a:off x="6718671" y="347643"/>
              <a:ext cx="1084290" cy="369332"/>
            </a:xfrm>
            <a:prstGeom prst="rect">
              <a:avLst/>
            </a:prstGeom>
            <a:noFill/>
          </p:spPr>
          <p:txBody>
            <a:bodyPr wrap="square">
              <a:spAutoFit/>
            </a:bodyPr>
            <a:lstStyle/>
            <a:p>
              <a:r>
                <a:rPr lang="en-US" altLang="zh-CN" dirty="0">
                  <a:solidFill>
                    <a:schemeClr val="bg1"/>
                  </a:solidFill>
                </a:rPr>
                <a:t>Methods</a:t>
              </a:r>
              <a:endParaRPr lang="zh-CN" altLang="en-US" dirty="0">
                <a:solidFill>
                  <a:schemeClr val="bg1"/>
                </a:solidFill>
              </a:endParaRPr>
            </a:p>
          </p:txBody>
        </p:sp>
        <p:sp>
          <p:nvSpPr>
            <p:cNvPr id="21" name="文本框 20">
              <a:extLst>
                <a:ext uri="{FF2B5EF4-FFF2-40B4-BE49-F238E27FC236}">
                  <a16:creationId xmlns:a16="http://schemas.microsoft.com/office/drawing/2014/main" id="{B0818031-2D65-DE16-6D91-BD2157674627}"/>
                </a:ext>
              </a:extLst>
            </p:cNvPr>
            <p:cNvSpPr txBox="1"/>
            <p:nvPr/>
          </p:nvSpPr>
          <p:spPr>
            <a:xfrm>
              <a:off x="8562595" y="347643"/>
              <a:ext cx="1471639" cy="369332"/>
            </a:xfrm>
            <a:prstGeom prst="rect">
              <a:avLst/>
            </a:prstGeom>
            <a:noFill/>
          </p:spPr>
          <p:txBody>
            <a:bodyPr wrap="square">
              <a:spAutoFit/>
            </a:bodyPr>
            <a:lstStyle/>
            <a:p>
              <a:r>
                <a:rPr lang="en-US" altLang="zh-CN" dirty="0">
                  <a:solidFill>
                    <a:schemeClr val="bg1"/>
                  </a:solidFill>
                </a:rPr>
                <a:t>Experiments</a:t>
              </a:r>
              <a:endParaRPr lang="zh-CN" altLang="en-US" dirty="0">
                <a:solidFill>
                  <a:schemeClr val="bg1"/>
                </a:solidFill>
              </a:endParaRPr>
            </a:p>
          </p:txBody>
        </p:sp>
        <p:sp>
          <p:nvSpPr>
            <p:cNvPr id="22" name="TextBox 16">
              <a:hlinkHover r:id="rId5" action="ppaction://hlinksldjump"/>
              <a:extLst>
                <a:ext uri="{FF2B5EF4-FFF2-40B4-BE49-F238E27FC236}">
                  <a16:creationId xmlns:a16="http://schemas.microsoft.com/office/drawing/2014/main" id="{E75085B4-CB1B-11AF-306A-AC150766689E}"/>
                </a:ext>
              </a:extLst>
            </p:cNvPr>
            <p:cNvSpPr>
              <a:spLocks noChangeArrowheads="1"/>
            </p:cNvSpPr>
            <p:nvPr/>
          </p:nvSpPr>
          <p:spPr bwMode="auto">
            <a:xfrm>
              <a:off x="2647734" y="97358"/>
              <a:ext cx="16700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chemeClr val="bg1"/>
                  </a:solidFill>
                  <a:latin typeface="微软雅黑" pitchFamily="34" charset="-122"/>
                  <a:ea typeface="微软雅黑" pitchFamily="34" charset="-122"/>
                  <a:sym typeface="微软雅黑" pitchFamily="34" charset="-122"/>
                </a:rPr>
                <a:t>選題背景</a:t>
              </a:r>
            </a:p>
          </p:txBody>
        </p:sp>
        <p:sp>
          <p:nvSpPr>
            <p:cNvPr id="23" name="文本框 22">
              <a:extLst>
                <a:ext uri="{FF2B5EF4-FFF2-40B4-BE49-F238E27FC236}">
                  <a16:creationId xmlns:a16="http://schemas.microsoft.com/office/drawing/2014/main" id="{26270724-01C6-071F-2A7A-A771FD7D9093}"/>
                </a:ext>
              </a:extLst>
            </p:cNvPr>
            <p:cNvSpPr txBox="1"/>
            <p:nvPr/>
          </p:nvSpPr>
          <p:spPr>
            <a:xfrm>
              <a:off x="2796863" y="320873"/>
              <a:ext cx="1373926" cy="369332"/>
            </a:xfrm>
            <a:prstGeom prst="rect">
              <a:avLst/>
            </a:prstGeom>
            <a:noFill/>
          </p:spPr>
          <p:txBody>
            <a:bodyPr wrap="square" rtlCol="0">
              <a:spAutoFit/>
            </a:bodyPr>
            <a:lstStyle/>
            <a:p>
              <a:r>
                <a:rPr lang="en-US" altLang="zh-CN" dirty="0">
                  <a:solidFill>
                    <a:schemeClr val="bg1"/>
                  </a:solidFill>
                </a:rPr>
                <a:t>Background</a:t>
              </a:r>
              <a:endParaRPr lang="zh-CN" altLang="en-US" dirty="0">
                <a:solidFill>
                  <a:schemeClr val="bg1"/>
                </a:solidFill>
              </a:endParaRPr>
            </a:p>
          </p:txBody>
        </p:sp>
        <p:grpSp>
          <p:nvGrpSpPr>
            <p:cNvPr id="24" name="组合 23">
              <a:extLst>
                <a:ext uri="{FF2B5EF4-FFF2-40B4-BE49-F238E27FC236}">
                  <a16:creationId xmlns:a16="http://schemas.microsoft.com/office/drawing/2014/main" id="{5503FC33-81CA-4504-909B-4EC647D766FA}"/>
                </a:ext>
              </a:extLst>
            </p:cNvPr>
            <p:cNvGrpSpPr/>
            <p:nvPr/>
          </p:nvGrpSpPr>
          <p:grpSpPr>
            <a:xfrm>
              <a:off x="10195568" y="-12703"/>
              <a:ext cx="1996431" cy="961643"/>
              <a:chOff x="2510146" y="-12703"/>
              <a:chExt cx="1941576" cy="961643"/>
            </a:xfrm>
          </p:grpSpPr>
          <p:sp>
            <p:nvSpPr>
              <p:cNvPr id="27" name="矩形 26">
                <a:extLst>
                  <a:ext uri="{FF2B5EF4-FFF2-40B4-BE49-F238E27FC236}">
                    <a16:creationId xmlns:a16="http://schemas.microsoft.com/office/drawing/2014/main" id="{30B98B19-4F5B-12E3-5466-084AD4522EC5}"/>
                  </a:ext>
                </a:extLst>
              </p:cNvPr>
              <p:cNvSpPr/>
              <p:nvPr/>
            </p:nvSpPr>
            <p:spPr>
              <a:xfrm>
                <a:off x="2510146" y="-12703"/>
                <a:ext cx="1941576" cy="819826"/>
              </a:xfrm>
              <a:prstGeom prst="rect">
                <a:avLst/>
              </a:prstGeom>
              <a:solidFill>
                <a:srgbClr val="FADE3D"/>
              </a:solidFill>
              <a:ln>
                <a:solidFill>
                  <a:srgbClr val="FADE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8" name="等腰三角形 27">
                <a:extLst>
                  <a:ext uri="{FF2B5EF4-FFF2-40B4-BE49-F238E27FC236}">
                    <a16:creationId xmlns:a16="http://schemas.microsoft.com/office/drawing/2014/main" id="{ECA79099-9F40-3492-96E0-5057F25F0AFE}"/>
                  </a:ext>
                </a:extLst>
              </p:cNvPr>
              <p:cNvSpPr/>
              <p:nvPr/>
            </p:nvSpPr>
            <p:spPr>
              <a:xfrm rot="10800000">
                <a:off x="3343774" y="807123"/>
                <a:ext cx="347472" cy="141817"/>
              </a:xfrm>
              <a:prstGeom prst="triangle">
                <a:avLst/>
              </a:prstGeom>
              <a:solidFill>
                <a:srgbClr val="FADE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hlinkHover r:id="rId6" action="ppaction://hlinksldjump"/>
              <a:extLst>
                <a:ext uri="{FF2B5EF4-FFF2-40B4-BE49-F238E27FC236}">
                  <a16:creationId xmlns:a16="http://schemas.microsoft.com/office/drawing/2014/main" id="{1BA5D0ED-8C87-E8E6-B48E-C7C012D003AB}"/>
                </a:ext>
              </a:extLst>
            </p:cNvPr>
            <p:cNvSpPr>
              <a:spLocks noChangeArrowheads="1"/>
            </p:cNvSpPr>
            <p:nvPr/>
          </p:nvSpPr>
          <p:spPr bwMode="auto">
            <a:xfrm>
              <a:off x="10406207" y="97358"/>
              <a:ext cx="156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flat" cmpd="sng">
                  <a:solidFill>
                    <a:schemeClr val="accent1"/>
                  </a:solidFill>
                  <a:bevel/>
                  <a:headEnd/>
                  <a:tailEnd/>
                </a14:hiddenLine>
              </a:ext>
            </a:extLst>
          </p:spPr>
          <p:txBody>
            <a:bodyPr>
              <a:spAutoFit/>
            </a:bodyPr>
            <a:lstStyle/>
            <a:p>
              <a:pPr algn="ctr" defTabSz="914377"/>
              <a:r>
                <a:rPr lang="zh-CN" altLang="en-US" sz="1600" b="1" dirty="0">
                  <a:solidFill>
                    <a:srgbClr val="2B77C2"/>
                  </a:solidFill>
                  <a:latin typeface="微软雅黑" pitchFamily="34" charset="-122"/>
                  <a:ea typeface="微软雅黑" pitchFamily="34" charset="-122"/>
                  <a:sym typeface="微软雅黑" pitchFamily="34" charset="-122"/>
                </a:rPr>
                <a:t>總結展望</a:t>
              </a:r>
            </a:p>
          </p:txBody>
        </p:sp>
        <p:sp>
          <p:nvSpPr>
            <p:cNvPr id="26" name="文本框 25">
              <a:extLst>
                <a:ext uri="{FF2B5EF4-FFF2-40B4-BE49-F238E27FC236}">
                  <a16:creationId xmlns:a16="http://schemas.microsoft.com/office/drawing/2014/main" id="{9593EDB8-FC51-D9C0-A8FC-B50027FC68E6}"/>
                </a:ext>
              </a:extLst>
            </p:cNvPr>
            <p:cNvSpPr txBox="1"/>
            <p:nvPr/>
          </p:nvSpPr>
          <p:spPr>
            <a:xfrm>
              <a:off x="10166438" y="359896"/>
              <a:ext cx="2057165" cy="369332"/>
            </a:xfrm>
            <a:prstGeom prst="rect">
              <a:avLst/>
            </a:prstGeom>
            <a:noFill/>
          </p:spPr>
          <p:txBody>
            <a:bodyPr wrap="square">
              <a:spAutoFit/>
            </a:bodyPr>
            <a:lstStyle/>
            <a:p>
              <a:r>
                <a:rPr lang="en-US" altLang="zh-CN" dirty="0">
                  <a:solidFill>
                    <a:srgbClr val="2B77C2"/>
                  </a:solidFill>
                </a:rPr>
                <a:t>Conclusion&amp; Plans</a:t>
              </a:r>
              <a:endParaRPr lang="zh-CN" altLang="en-US" dirty="0">
                <a:solidFill>
                  <a:srgbClr val="2B77C2"/>
                </a:solidFill>
              </a:endParaRPr>
            </a:p>
          </p:txBody>
        </p:sp>
      </p:grpSp>
      <p:sp>
        <p:nvSpPr>
          <p:cNvPr id="31" name="直接连接符 24">
            <a:extLst>
              <a:ext uri="{FF2B5EF4-FFF2-40B4-BE49-F238E27FC236}">
                <a16:creationId xmlns:a16="http://schemas.microsoft.com/office/drawing/2014/main" id="{609597BE-379B-9B1D-8BC5-2071391A62A9}"/>
              </a:ext>
            </a:extLst>
          </p:cNvPr>
          <p:cNvSpPr>
            <a:spLocks noChangeShapeType="1"/>
          </p:cNvSpPr>
          <p:nvPr/>
        </p:nvSpPr>
        <p:spPr bwMode="auto">
          <a:xfrm flipH="1">
            <a:off x="2512971" y="-22563"/>
            <a:ext cx="3598" cy="807123"/>
          </a:xfrm>
          <a:prstGeom prst="line">
            <a:avLst/>
          </a:prstGeom>
          <a:noFill/>
          <a:ln w="9525" cap="flat" cmpd="sng">
            <a:solidFill>
              <a:schemeClr val="bg1"/>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dirty="0">
              <a:solidFill>
                <a:prstClr val="black"/>
              </a:solidFill>
              <a:latin typeface="Nexa Light"/>
              <a:ea typeface="微软雅黑"/>
            </a:endParaRPr>
          </a:p>
        </p:txBody>
      </p:sp>
    </p:spTree>
    <p:extLst>
      <p:ext uri="{BB962C8B-B14F-4D97-AF65-F5344CB8AC3E}">
        <p14:creationId xmlns:p14="http://schemas.microsoft.com/office/powerpoint/2010/main" val="131631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72342520-7AEA-6A9B-C20C-BF671E488AF8}"/>
              </a:ext>
            </a:extLst>
          </p:cNvPr>
          <p:cNvGrpSpPr/>
          <p:nvPr/>
        </p:nvGrpSpPr>
        <p:grpSpPr>
          <a:xfrm>
            <a:off x="621808" y="682445"/>
            <a:ext cx="10948384" cy="1996595"/>
            <a:chOff x="395536" y="850792"/>
            <a:chExt cx="8211288" cy="1497447"/>
          </a:xfrm>
        </p:grpSpPr>
        <p:sp>
          <p:nvSpPr>
            <p:cNvPr id="51" name="TextBox 30">
              <a:extLst>
                <a:ext uri="{FF2B5EF4-FFF2-40B4-BE49-F238E27FC236}">
                  <a16:creationId xmlns:a16="http://schemas.microsoft.com/office/drawing/2014/main" id="{3C44EEBD-0D90-E19A-F4A5-467CC817D6B8}"/>
                </a:ext>
              </a:extLst>
            </p:cNvPr>
            <p:cNvSpPr txBox="1"/>
            <p:nvPr/>
          </p:nvSpPr>
          <p:spPr>
            <a:xfrm>
              <a:off x="707956" y="850792"/>
              <a:ext cx="1479973" cy="392415"/>
            </a:xfrm>
            <a:prstGeom prst="rect">
              <a:avLst/>
            </a:prstGeom>
            <a:noFill/>
          </p:spPr>
          <p:txBody>
            <a:bodyPr wrap="none" rtlCol="0">
              <a:spAutoFit/>
            </a:bodyPr>
            <a:lstStyle/>
            <a:p>
              <a:pPr defTabSz="914377"/>
              <a:r>
                <a:rPr lang="en-US" altLang="zh-CN" sz="2800" b="1" dirty="0">
                  <a:solidFill>
                    <a:srgbClr val="2B77C2"/>
                  </a:solidFill>
                  <a:latin typeface="微软雅黑" pitchFamily="34" charset="-122"/>
                  <a:ea typeface="微软雅黑" pitchFamily="34" charset="-122"/>
                </a:rPr>
                <a:t>Reference</a:t>
              </a:r>
              <a:endParaRPr lang="zh-CN" altLang="en-US" sz="2800" b="1" dirty="0">
                <a:solidFill>
                  <a:srgbClr val="2B77C2"/>
                </a:solidFill>
                <a:latin typeface="微软雅黑" pitchFamily="34" charset="-122"/>
                <a:ea typeface="微软雅黑" pitchFamily="34" charset="-122"/>
              </a:endParaRPr>
            </a:p>
          </p:txBody>
        </p:sp>
        <p:sp>
          <p:nvSpPr>
            <p:cNvPr id="52" name="TextBox 29">
              <a:extLst>
                <a:ext uri="{FF2B5EF4-FFF2-40B4-BE49-F238E27FC236}">
                  <a16:creationId xmlns:a16="http://schemas.microsoft.com/office/drawing/2014/main" id="{86755F21-F0F3-C4F9-8138-3FE8F4B5F6DC}"/>
                </a:ext>
              </a:extLst>
            </p:cNvPr>
            <p:cNvSpPr txBox="1"/>
            <p:nvPr/>
          </p:nvSpPr>
          <p:spPr>
            <a:xfrm>
              <a:off x="395536" y="1203598"/>
              <a:ext cx="8211288" cy="1144641"/>
            </a:xfrm>
            <a:prstGeom prst="rect">
              <a:avLst/>
            </a:prstGeom>
            <a:noFill/>
          </p:spPr>
          <p:txBody>
            <a:bodyPr wrap="square" rtlCol="0">
              <a:spAutoFit/>
            </a:bodyPr>
            <a:lstStyle/>
            <a:p>
              <a:pPr marL="380990" indent="-380990" defTabSz="914377">
                <a:lnSpc>
                  <a:spcPct val="150000"/>
                </a:lnSpc>
                <a:buFont typeface="Arial" panose="020B0604020202020204" pitchFamily="34" charset="0"/>
                <a:buChar char="•"/>
              </a:pPr>
              <a:r>
                <a:rPr lang="en-US" altLang="zh-CN" sz="1600" dirty="0">
                  <a:solidFill>
                    <a:prstClr val="black">
                      <a:lumMod val="85000"/>
                      <a:lumOff val="15000"/>
                    </a:prstClr>
                  </a:solidFill>
                  <a:latin typeface="微软雅黑" pitchFamily="34" charset="-122"/>
                  <a:ea typeface="微软雅黑" pitchFamily="34" charset="-122"/>
                  <a:hlinkClick r:id="rId2" action="ppaction://hlinksldjump"/>
                </a:rPr>
                <a:t>[1] </a:t>
              </a:r>
              <a:r>
                <a:rPr lang="en-US" altLang="zh-CN" sz="1600" dirty="0">
                  <a:solidFill>
                    <a:prstClr val="black">
                      <a:lumMod val="85000"/>
                      <a:lumOff val="15000"/>
                    </a:prstClr>
                  </a:solidFill>
                  <a:latin typeface="微软雅黑" pitchFamily="34" charset="-122"/>
                  <a:ea typeface="微软雅黑" pitchFamily="34" charset="-122"/>
                </a:rPr>
                <a:t>Shapiro, E., </a:t>
              </a:r>
              <a:r>
                <a:rPr lang="en-US" altLang="zh-CN" sz="1600" dirty="0" err="1">
                  <a:solidFill>
                    <a:prstClr val="black">
                      <a:lumMod val="85000"/>
                      <a:lumOff val="15000"/>
                    </a:prstClr>
                  </a:solidFill>
                  <a:latin typeface="微软雅黑" pitchFamily="34" charset="-122"/>
                  <a:ea typeface="微软雅黑" pitchFamily="34" charset="-122"/>
                </a:rPr>
                <a:t>Biezuner</a:t>
              </a:r>
              <a:r>
                <a:rPr lang="en-US" altLang="zh-CN" sz="1600" dirty="0">
                  <a:solidFill>
                    <a:prstClr val="black">
                      <a:lumMod val="85000"/>
                      <a:lumOff val="15000"/>
                    </a:prstClr>
                  </a:solidFill>
                  <a:latin typeface="微软雅黑" pitchFamily="34" charset="-122"/>
                  <a:ea typeface="微软雅黑" pitchFamily="34" charset="-122"/>
                </a:rPr>
                <a:t>, T., &amp; </a:t>
              </a:r>
              <a:r>
                <a:rPr lang="en-US" altLang="zh-CN" sz="1600" dirty="0" err="1">
                  <a:solidFill>
                    <a:prstClr val="black">
                      <a:lumMod val="85000"/>
                      <a:lumOff val="15000"/>
                    </a:prstClr>
                  </a:solidFill>
                  <a:latin typeface="微软雅黑" pitchFamily="34" charset="-122"/>
                  <a:ea typeface="微软雅黑" pitchFamily="34" charset="-122"/>
                </a:rPr>
                <a:t>Linnarsson</a:t>
              </a:r>
              <a:r>
                <a:rPr lang="en-US" altLang="zh-CN" sz="1600" dirty="0">
                  <a:solidFill>
                    <a:prstClr val="black">
                      <a:lumMod val="85000"/>
                      <a:lumOff val="15000"/>
                    </a:prstClr>
                  </a:solidFill>
                  <a:latin typeface="微软雅黑" pitchFamily="34" charset="-122"/>
                  <a:ea typeface="微软雅黑" pitchFamily="34" charset="-122"/>
                </a:rPr>
                <a:t>, S. (2013). Single-cell sequencing-based technologies will revolutionize whole-organism science. Nature Reviews Genetics, 14(9), 618-630.</a:t>
              </a:r>
            </a:p>
            <a:p>
              <a:pPr marL="380990" indent="-380990" defTabSz="914377">
                <a:lnSpc>
                  <a:spcPct val="150000"/>
                </a:lnSpc>
                <a:buFont typeface="Arial" panose="020B0604020202020204" pitchFamily="34" charset="0"/>
                <a:buChar char="•"/>
              </a:pPr>
              <a:r>
                <a:rPr lang="en-US" altLang="zh-CN" sz="1600" dirty="0">
                  <a:solidFill>
                    <a:prstClr val="black">
                      <a:lumMod val="85000"/>
                      <a:lumOff val="15000"/>
                    </a:prstClr>
                  </a:solidFill>
                  <a:latin typeface="微软雅黑" pitchFamily="34" charset="-122"/>
                  <a:ea typeface="微软雅黑" pitchFamily="34" charset="-122"/>
                  <a:hlinkClick r:id="rId2" action="ppaction://hlinksldjump"/>
                </a:rPr>
                <a:t>[2] </a:t>
              </a:r>
              <a:r>
                <a:rPr lang="en-US" altLang="zh-CN" sz="1600" dirty="0">
                  <a:solidFill>
                    <a:prstClr val="black">
                      <a:lumMod val="85000"/>
                      <a:lumOff val="15000"/>
                    </a:prstClr>
                  </a:solidFill>
                  <a:latin typeface="微软雅黑" pitchFamily="34" charset="-122"/>
                  <a:ea typeface="微软雅黑" pitchFamily="34" charset="-122"/>
                </a:rPr>
                <a:t>XXXX</a:t>
              </a:r>
            </a:p>
            <a:p>
              <a:pPr marL="380990" indent="-380990" defTabSz="914377">
                <a:lnSpc>
                  <a:spcPct val="150000"/>
                </a:lnSpc>
                <a:buFont typeface="Arial" panose="020B0604020202020204" pitchFamily="34" charset="0"/>
                <a:buChar char="•"/>
              </a:pPr>
              <a:r>
                <a:rPr lang="en-US" altLang="zh-CN" sz="1600" dirty="0">
                  <a:solidFill>
                    <a:prstClr val="black">
                      <a:lumMod val="85000"/>
                      <a:lumOff val="15000"/>
                    </a:prstClr>
                  </a:solidFill>
                  <a:latin typeface="微软雅黑" pitchFamily="34" charset="-122"/>
                  <a:ea typeface="微软雅黑" pitchFamily="34" charset="-122"/>
                </a:rPr>
                <a:t>….</a:t>
              </a:r>
            </a:p>
          </p:txBody>
        </p:sp>
      </p:grpSp>
      <p:sp>
        <p:nvSpPr>
          <p:cNvPr id="56" name="灯片编号占位符 55">
            <a:extLst>
              <a:ext uri="{FF2B5EF4-FFF2-40B4-BE49-F238E27FC236}">
                <a16:creationId xmlns:a16="http://schemas.microsoft.com/office/drawing/2014/main" id="{BBB5374E-EC83-11EA-2901-E4F7EF32DBF3}"/>
              </a:ext>
            </a:extLst>
          </p:cNvPr>
          <p:cNvSpPr>
            <a:spLocks noGrp="1"/>
          </p:cNvSpPr>
          <p:nvPr>
            <p:ph type="sldNum" sz="quarter" idx="12"/>
          </p:nvPr>
        </p:nvSpPr>
        <p:spPr/>
        <p:txBody>
          <a:bodyPr/>
          <a:lstStyle/>
          <a:p>
            <a:fld id="{21F7AB22-D645-4049-A999-D381342BF0A7}" type="slidenum">
              <a:rPr lang="zh-CN" altLang="en-US" smtClean="0"/>
              <a:t>9</a:t>
            </a:fld>
            <a:endParaRPr lang="zh-CN" altLang="en-US"/>
          </a:p>
        </p:txBody>
      </p:sp>
    </p:spTree>
    <p:extLst>
      <p:ext uri="{BB962C8B-B14F-4D97-AF65-F5344CB8AC3E}">
        <p14:creationId xmlns:p14="http://schemas.microsoft.com/office/powerpoint/2010/main" val="315094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Right)">
                                      <p:cBhvr>
                                        <p:cTn id="7" dur="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699</Words>
  <Application>Microsoft Office PowerPoint</Application>
  <PresentationFormat>宽屏</PresentationFormat>
  <Paragraphs>118</Paragraphs>
  <Slides>10</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-apple-system</vt:lpstr>
      <vt:lpstr>Nexa Light</vt:lpstr>
      <vt:lpstr>等线</vt:lpstr>
      <vt:lpstr>等线 Light</vt:lpstr>
      <vt:lpstr>华文细黑</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 X</dc:creator>
  <cp:lastModifiedBy>X X</cp:lastModifiedBy>
  <cp:revision>3</cp:revision>
  <dcterms:created xsi:type="dcterms:W3CDTF">2023-08-09T12:44:55Z</dcterms:created>
  <dcterms:modified xsi:type="dcterms:W3CDTF">2024-06-05T07:13:51Z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