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3" r:id="rId5"/>
    <p:sldId id="262" r:id="rId6"/>
    <p:sldId id="261" r:id="rId7"/>
    <p:sldId id="271" r:id="rId8"/>
    <p:sldId id="272" r:id="rId9"/>
    <p:sldId id="264" r:id="rId10"/>
    <p:sldId id="273" r:id="rId11"/>
    <p:sldId id="270" r:id="rId12"/>
  </p:sldIdLst>
  <p:sldSz cx="12192000" cy="6858000"/>
  <p:notesSz cx="6858000" cy="9144000"/>
  <p:embeddedFontLst>
    <p:embeddedFont>
      <p:font typeface="Franklin Gothic" panose="020B0604020202020204" charset="0"/>
      <p:bold r:id="rId14"/>
    </p:embeddedFont>
    <p:embeddedFont>
      <p:font typeface="Libre Franklin" pitchFamily="2" charset="0"/>
      <p:regular r:id="rId15"/>
      <p:bold r:id="rId16"/>
      <p:italic r:id="rId17"/>
      <p:boldItalic r:id="rId18"/>
    </p:embeddedFont>
    <p:embeddedFont>
      <p:font typeface="Noto Sans Symbols" panose="020B0604020202020204" charset="0"/>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60"/>
  </p:normalViewPr>
  <p:slideViewPr>
    <p:cSldViewPr snapToGrid="0">
      <p:cViewPr varScale="1">
        <p:scale>
          <a:sx n="87" d="100"/>
          <a:sy n="87" d="100"/>
        </p:scale>
        <p:origin x="902" y="62"/>
      </p:cViewPr>
      <p:guideLst>
        <p:guide orient="horz" pos="2160"/>
        <p:guide pos="384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9034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Team mentor</a:t>
            </a:r>
          </a:p>
          <a:p>
            <a:pPr marL="0" lvl="0" indent="0" algn="l" rtl="0">
              <a:spcBef>
                <a:spcPts val="0"/>
              </a:spcBef>
              <a:spcAft>
                <a:spcPts val="0"/>
              </a:spcAft>
              <a:buNone/>
            </a:pPr>
            <a:endParaRPr dirty="0"/>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36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84b8a86fa6_2_2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g284b8a86fa6_2_2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2259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11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37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84b8a86fa6_2_2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g284b8a86fa6_2_2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39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32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84b8a86fa6_2_2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284b8a86fa6_2_2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84b8a86fa6_2_2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g284b8a86fa6_2_2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84b8a86fa6_2_2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g284b8a86fa6_2_2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84b8a86fa6_2_27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g284b8a86fa6_2_2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Times New Roman" panose="02020603050405020304" pitchFamily="18" charset="0"/>
                <a:ea typeface="Times New Roman" panose="02020603050405020304" pitchFamily="18" charset="0"/>
                <a:cs typeface="Times New Roman" panose="02020603050405020304" pitchFamily="18" charset="0"/>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dirty="0"/>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Times New Roman" panose="02020603050405020304" pitchFamily="18" charset="0"/>
                <a:ea typeface="Times New Roman" panose="02020603050405020304" pitchFamily="18" charset="0"/>
                <a:cs typeface="Times New Roman" panose="02020603050405020304" pitchFamily="18" charset="0"/>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4724400" y="520505"/>
            <a:ext cx="7670801" cy="492369"/>
          </a:xfrm>
          <a:prstGeom prst="rect">
            <a:avLst/>
          </a:prstGeom>
          <a:noFill/>
          <a:ln>
            <a:noFill/>
          </a:ln>
        </p:spPr>
        <p:txBody>
          <a:bodyPr spcFirstLastPara="1" wrap="square" lIns="0" tIns="0" rIns="0" bIns="0" anchor="t" anchorCtr="0">
            <a:noAutofit/>
          </a:bodyPr>
          <a:lstStyle/>
          <a:p>
            <a:pPr indent="457200" algn="ctr"/>
            <a:r>
              <a:rPr lang="en-US" sz="3600" dirty="0">
                <a:solidFill>
                  <a:srgbClr val="00B050"/>
                </a:solidFill>
                <a:latin typeface="Times New Roman" panose="02020603050405020304" pitchFamily="18" charset="0"/>
                <a:cs typeface="Times New Roman" panose="02020603050405020304" pitchFamily="18" charset="0"/>
              </a:rPr>
              <a:t> E Commerce Mobile Application</a:t>
            </a: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rgbClr val="92D050"/>
                </a:solidFill>
                <a:latin typeface="Times New Roman" panose="02020603050405020304" pitchFamily="18" charset="0"/>
                <a:cs typeface="Times New Roman" panose="02020603050405020304" pitchFamily="18" charset="0"/>
              </a:rPr>
              <a:t> </a:t>
            </a:r>
          </a:p>
        </p:txBody>
      </p:sp>
      <p:sp>
        <p:nvSpPr>
          <p:cNvPr id="211" name="Google Shape;211;p1"/>
          <p:cNvSpPr txBox="1">
            <a:spLocks noGrp="1"/>
          </p:cNvSpPr>
          <p:nvPr>
            <p:ph type="body" idx="1"/>
          </p:nvPr>
        </p:nvSpPr>
        <p:spPr>
          <a:xfrm>
            <a:off x="3434761" y="837650"/>
            <a:ext cx="6365630" cy="5619391"/>
          </a:xfrm>
          <a:prstGeom prst="rect">
            <a:avLst/>
          </a:prstGeom>
          <a:noFill/>
          <a:ln>
            <a:noFill/>
          </a:ln>
        </p:spPr>
        <p:txBody>
          <a:bodyPr spcFirstLastPara="1" wrap="square" lIns="0" tIns="0" rIns="0" bIns="0" anchor="ctr" anchorCtr="0">
            <a:noAutofit/>
          </a:bodyPr>
          <a:lstStyle/>
          <a:p>
            <a:pPr indent="457200">
              <a:lnSpc>
                <a:spcPct val="150000"/>
              </a:lnSpc>
              <a:spcBef>
                <a:spcPts val="0"/>
              </a:spcBef>
            </a:pPr>
            <a:endParaRPr lang="en-GB" dirty="0">
              <a:solidFill>
                <a:schemeClr val="tx1"/>
              </a:solidFill>
              <a:latin typeface="Times New Roman" panose="02020603050405020304" pitchFamily="18" charset="0"/>
              <a:cs typeface="Times New Roman" panose="02020603050405020304" pitchFamily="18" charset="0"/>
              <a:sym typeface="Franklin Gothic"/>
            </a:endParaRPr>
          </a:p>
          <a:p>
            <a:pPr indent="457200">
              <a:lnSpc>
                <a:spcPct val="150000"/>
              </a:lnSpc>
              <a:spcBef>
                <a:spcPts val="0"/>
              </a:spcBef>
            </a:pPr>
            <a:endParaRPr lang="en-US" dirty="0">
              <a:solidFill>
                <a:schemeClr val="tx1"/>
              </a:solidFill>
              <a:latin typeface="Times New Roman" panose="02020603050405020304" pitchFamily="18" charset="0"/>
              <a:cs typeface="Times New Roman" panose="02020603050405020304" pitchFamily="18" charset="0"/>
            </a:endParaRPr>
          </a:p>
          <a:p>
            <a:pPr marL="0" indent="457200">
              <a:lnSpc>
                <a:spcPct val="150000"/>
              </a:lnSpc>
              <a:spcBef>
                <a:spcPts val="0"/>
              </a:spcBef>
            </a:pPr>
            <a:r>
              <a:rPr lang="en-US" dirty="0">
                <a:latin typeface="Times New Roman" panose="02020603050405020304" pitchFamily="18" charset="0"/>
                <a:ea typeface="Franklin Gothic"/>
                <a:cs typeface="Times New Roman" panose="02020603050405020304" pitchFamily="18" charset="0"/>
                <a:sym typeface="Franklin Gothic"/>
              </a:rPr>
              <a:t>    	</a:t>
            </a:r>
            <a:r>
              <a:rPr lang="en-US" b="1" dirty="0">
                <a:latin typeface="Times New Roman" panose="02020603050405020304" pitchFamily="18" charset="0"/>
                <a:ea typeface="Franklin Gothic"/>
                <a:cs typeface="Times New Roman" panose="02020603050405020304" pitchFamily="18" charset="0"/>
                <a:sym typeface="Franklin Gothic"/>
              </a:rPr>
              <a:t>Project Group Number: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4</a:t>
            </a:r>
          </a:p>
          <a:p>
            <a:pPr marL="0" indent="457200">
              <a:lnSpc>
                <a:spcPct val="150000"/>
              </a:lnSpc>
              <a:spcBef>
                <a:spcPts val="0"/>
              </a:spcBef>
            </a:pPr>
            <a:r>
              <a:rPr lang="en-US" b="1" dirty="0">
                <a:latin typeface="Times New Roman" panose="02020603050405020304" pitchFamily="18" charset="0"/>
                <a:ea typeface="Franklin Gothic"/>
                <a:cs typeface="Times New Roman" panose="02020603050405020304" pitchFamily="18" charset="0"/>
                <a:sym typeface="Franklin Gothic"/>
              </a:rPr>
              <a:t>    	Group Member Details:</a:t>
            </a:r>
          </a:p>
          <a:p>
            <a:pPr indent="457200">
              <a:lnSpc>
                <a:spcPct val="150000"/>
              </a:lnSpc>
              <a:spcBef>
                <a:spcPts val="0"/>
              </a:spcBef>
            </a:pPr>
            <a:r>
              <a:rPr lang="en-US" sz="1350" b="1" dirty="0">
                <a:solidFill>
                  <a:schemeClr val="tx1"/>
                </a:solidFill>
                <a:latin typeface="Times New Roman" panose="02020603050405020304" pitchFamily="18" charset="0"/>
                <a:cs typeface="Times New Roman" panose="02020603050405020304" pitchFamily="18" charset="0"/>
              </a:rPr>
              <a:t>Team Member 1 Name:  </a:t>
            </a:r>
            <a:r>
              <a:rPr lang="en-US" sz="1350" dirty="0">
                <a:solidFill>
                  <a:schemeClr val="tx1"/>
                </a:solidFill>
                <a:latin typeface="Times New Roman" panose="02020603050405020304" pitchFamily="18" charset="0"/>
                <a:cs typeface="Times New Roman" panose="02020603050405020304" pitchFamily="18" charset="0"/>
              </a:rPr>
              <a:t>Aditya Singh Rajput</a:t>
            </a:r>
          </a:p>
          <a:p>
            <a:pPr indent="457200">
              <a:lnSpc>
                <a:spcPct val="150000"/>
              </a:lnSpc>
              <a:spcBef>
                <a:spcPts val="0"/>
              </a:spcBef>
            </a:pPr>
            <a:r>
              <a:rPr lang="en-US" sz="1350" dirty="0">
                <a:solidFill>
                  <a:schemeClr val="tx1"/>
                </a:solidFill>
                <a:latin typeface="Times New Roman" panose="02020603050405020304" pitchFamily="18" charset="0"/>
                <a:cs typeface="Times New Roman" panose="02020603050405020304" pitchFamily="18" charset="0"/>
              </a:rPr>
              <a:t>Branch : B-tech 		Stream: CSE		Year: IV</a:t>
            </a:r>
          </a:p>
          <a:p>
            <a:pPr indent="457200">
              <a:lnSpc>
                <a:spcPct val="150000"/>
              </a:lnSpc>
              <a:spcBef>
                <a:spcPts val="0"/>
              </a:spcBef>
            </a:pPr>
            <a:r>
              <a:rPr lang="en-US" sz="1350" b="1" dirty="0">
                <a:solidFill>
                  <a:schemeClr val="tx1"/>
                </a:solidFill>
                <a:latin typeface="Times New Roman" panose="02020603050405020304" pitchFamily="18" charset="0"/>
                <a:cs typeface="Times New Roman" panose="02020603050405020304" pitchFamily="18" charset="0"/>
              </a:rPr>
              <a:t>Team Member 2 Name: </a:t>
            </a:r>
            <a:r>
              <a:rPr lang="en-US" sz="1350" dirty="0">
                <a:solidFill>
                  <a:schemeClr val="tx1"/>
                </a:solidFill>
                <a:latin typeface="Times New Roman" panose="02020603050405020304" pitchFamily="18" charset="0"/>
                <a:cs typeface="Times New Roman" panose="02020603050405020304" pitchFamily="18" charset="0"/>
              </a:rPr>
              <a:t>Amit Pandey</a:t>
            </a:r>
          </a:p>
          <a:p>
            <a:pPr indent="457200">
              <a:lnSpc>
                <a:spcPct val="150000"/>
              </a:lnSpc>
              <a:spcBef>
                <a:spcPts val="0"/>
              </a:spcBef>
            </a:pPr>
            <a:r>
              <a:rPr lang="en-US" sz="1350" dirty="0">
                <a:solidFill>
                  <a:schemeClr val="tx1"/>
                </a:solidFill>
                <a:latin typeface="Times New Roman" panose="02020603050405020304" pitchFamily="18" charset="0"/>
                <a:cs typeface="Times New Roman" panose="02020603050405020304" pitchFamily="18" charset="0"/>
              </a:rPr>
              <a:t>Branch: B-tech 		Stream : CSE 	Year : IV 	</a:t>
            </a:r>
            <a:r>
              <a:rPr lang="en-US" sz="1350" b="1" dirty="0">
                <a:solidFill>
                  <a:schemeClr val="tx1"/>
                </a:solidFill>
                <a:latin typeface="Times New Roman" panose="02020603050405020304" pitchFamily="18" charset="0"/>
                <a:cs typeface="Times New Roman" panose="02020603050405020304" pitchFamily="18" charset="0"/>
              </a:rPr>
              <a:t>Team Member 3 Name: </a:t>
            </a:r>
            <a:r>
              <a:rPr lang="en-US" sz="1350" dirty="0" err="1">
                <a:solidFill>
                  <a:schemeClr val="tx1"/>
                </a:solidFill>
                <a:latin typeface="Times New Roman" panose="02020603050405020304" pitchFamily="18" charset="0"/>
                <a:cs typeface="Times New Roman" panose="02020603050405020304" pitchFamily="18" charset="0"/>
              </a:rPr>
              <a:t>Prafull</a:t>
            </a:r>
            <a:r>
              <a:rPr lang="en-US" sz="1350" dirty="0">
                <a:solidFill>
                  <a:schemeClr val="tx1"/>
                </a:solidFill>
                <a:latin typeface="Times New Roman" panose="02020603050405020304" pitchFamily="18" charset="0"/>
                <a:cs typeface="Times New Roman" panose="02020603050405020304" pitchFamily="18" charset="0"/>
              </a:rPr>
              <a:t> </a:t>
            </a:r>
            <a:r>
              <a:rPr lang="en-US" sz="1350" dirty="0" err="1">
                <a:solidFill>
                  <a:schemeClr val="tx1"/>
                </a:solidFill>
                <a:latin typeface="Times New Roman" panose="02020603050405020304" pitchFamily="18" charset="0"/>
                <a:cs typeface="Times New Roman" panose="02020603050405020304" pitchFamily="18" charset="0"/>
              </a:rPr>
              <a:t>Raghuwanshi</a:t>
            </a:r>
            <a:endParaRPr lang="en-US" sz="1350" dirty="0">
              <a:solidFill>
                <a:schemeClr val="tx1"/>
              </a:solidFill>
              <a:latin typeface="Times New Roman" panose="02020603050405020304" pitchFamily="18" charset="0"/>
              <a:cs typeface="Times New Roman" panose="02020603050405020304" pitchFamily="18" charset="0"/>
            </a:endParaRPr>
          </a:p>
          <a:p>
            <a:pPr indent="457200">
              <a:lnSpc>
                <a:spcPct val="150000"/>
              </a:lnSpc>
              <a:spcBef>
                <a:spcPts val="0"/>
              </a:spcBef>
            </a:pPr>
            <a:r>
              <a:rPr lang="en-US" sz="1350" dirty="0">
                <a:solidFill>
                  <a:schemeClr val="tx1"/>
                </a:solidFill>
                <a:latin typeface="Times New Roman" panose="02020603050405020304" pitchFamily="18" charset="0"/>
                <a:cs typeface="Times New Roman" panose="02020603050405020304" pitchFamily="18" charset="0"/>
              </a:rPr>
              <a:t>Branch : B-tech 		Stream : CSE 	Year : IV </a:t>
            </a:r>
          </a:p>
          <a:p>
            <a:pPr indent="457200">
              <a:lnSpc>
                <a:spcPct val="150000"/>
              </a:lnSpc>
              <a:spcBef>
                <a:spcPts val="0"/>
              </a:spcBef>
            </a:pPr>
            <a:r>
              <a:rPr lang="en-US" sz="1350" b="1" dirty="0">
                <a:solidFill>
                  <a:schemeClr val="tx1"/>
                </a:solidFill>
                <a:latin typeface="Times New Roman" panose="02020603050405020304" pitchFamily="18" charset="0"/>
                <a:cs typeface="Times New Roman" panose="02020603050405020304" pitchFamily="18" charset="0"/>
              </a:rPr>
              <a:t>Team Member 4 Name: </a:t>
            </a:r>
            <a:r>
              <a:rPr lang="en-US" sz="1350" dirty="0" err="1">
                <a:solidFill>
                  <a:schemeClr val="tx1"/>
                </a:solidFill>
                <a:latin typeface="Times New Roman" panose="02020603050405020304" pitchFamily="18" charset="0"/>
                <a:cs typeface="Times New Roman" panose="02020603050405020304" pitchFamily="18" charset="0"/>
              </a:rPr>
              <a:t>Laveena</a:t>
            </a:r>
            <a:r>
              <a:rPr lang="en-US" sz="1350" dirty="0">
                <a:solidFill>
                  <a:schemeClr val="tx1"/>
                </a:solidFill>
                <a:latin typeface="Times New Roman" panose="02020603050405020304" pitchFamily="18" charset="0"/>
                <a:cs typeface="Times New Roman" panose="02020603050405020304" pitchFamily="18" charset="0"/>
              </a:rPr>
              <a:t> </a:t>
            </a:r>
            <a:r>
              <a:rPr lang="en-US" sz="1350" dirty="0" err="1">
                <a:solidFill>
                  <a:schemeClr val="tx1"/>
                </a:solidFill>
                <a:latin typeface="Times New Roman" panose="02020603050405020304" pitchFamily="18" charset="0"/>
                <a:cs typeface="Times New Roman" panose="02020603050405020304" pitchFamily="18" charset="0"/>
              </a:rPr>
              <a:t>Pahuja</a:t>
            </a:r>
            <a:endParaRPr lang="en-US" sz="1350" dirty="0">
              <a:solidFill>
                <a:schemeClr val="tx1"/>
              </a:solidFill>
              <a:latin typeface="Times New Roman" panose="02020603050405020304" pitchFamily="18" charset="0"/>
              <a:cs typeface="Times New Roman" panose="02020603050405020304" pitchFamily="18" charset="0"/>
            </a:endParaRPr>
          </a:p>
          <a:p>
            <a:pPr indent="457200">
              <a:lnSpc>
                <a:spcPct val="150000"/>
              </a:lnSpc>
              <a:spcBef>
                <a:spcPts val="0"/>
              </a:spcBef>
            </a:pPr>
            <a:r>
              <a:rPr lang="en-US" sz="1350" dirty="0">
                <a:solidFill>
                  <a:schemeClr val="tx1"/>
                </a:solidFill>
                <a:latin typeface="Times New Roman" panose="02020603050405020304" pitchFamily="18" charset="0"/>
                <a:cs typeface="Times New Roman" panose="02020603050405020304" pitchFamily="18" charset="0"/>
              </a:rPr>
              <a:t>Branch : B-tech 		Stream : CSE 	Year : IV </a:t>
            </a:r>
          </a:p>
          <a:p>
            <a:pPr marL="0" indent="457200">
              <a:lnSpc>
                <a:spcPct val="150000"/>
              </a:lnSpc>
              <a:spcBef>
                <a:spcPts val="0"/>
              </a:spcBef>
            </a:pPr>
            <a:r>
              <a:rPr lang="en-US" dirty="0">
                <a:latin typeface="Times New Roman" panose="02020603050405020304" pitchFamily="18" charset="0"/>
                <a:ea typeface="Franklin Gothic"/>
                <a:cs typeface="Times New Roman" panose="02020603050405020304" pitchFamily="18" charset="0"/>
                <a:sym typeface="Franklin Gothic"/>
              </a:rPr>
              <a:t>        </a:t>
            </a:r>
            <a:r>
              <a:rPr lang="en-US" b="1" dirty="0">
                <a:latin typeface="Times New Roman" panose="02020603050405020304" pitchFamily="18" charset="0"/>
                <a:ea typeface="Franklin Gothic"/>
                <a:cs typeface="Times New Roman" panose="02020603050405020304" pitchFamily="18" charset="0"/>
                <a:sym typeface="Franklin Gothic"/>
              </a:rPr>
              <a:t>Project Guide</a:t>
            </a:r>
            <a:r>
              <a:rPr lang="en-US" dirty="0">
                <a:latin typeface="Times New Roman" panose="02020603050405020304" pitchFamily="18" charset="0"/>
                <a:ea typeface="Franklin Gothic"/>
                <a:cs typeface="Times New Roman" panose="02020603050405020304" pitchFamily="18" charset="0"/>
                <a:sym typeface="Franklin Gothic"/>
              </a:rPr>
              <a:t>: </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Dr. </a:t>
            </a:r>
            <a:r>
              <a:rPr lang="en-US" b="1" dirty="0" err="1">
                <a:solidFill>
                  <a:schemeClr val="tx1"/>
                </a:solidFill>
                <a:latin typeface="Times New Roman" panose="02020603050405020304" pitchFamily="18" charset="0"/>
                <a:ea typeface="Franklin Gothic"/>
                <a:cs typeface="Times New Roman" panose="02020603050405020304" pitchFamily="18" charset="0"/>
                <a:sym typeface="Franklin Gothic"/>
              </a:rPr>
              <a:t>Komal</a:t>
            </a: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 </a:t>
            </a:r>
            <a:r>
              <a:rPr lang="en-GB" b="1" dirty="0" err="1">
                <a:solidFill>
                  <a:schemeClr val="tx1"/>
                </a:solidFill>
                <a:latin typeface="Times New Roman" panose="02020603050405020304" pitchFamily="18" charset="0"/>
                <a:ea typeface="Franklin Gothic"/>
                <a:cs typeface="Times New Roman" panose="02020603050405020304" pitchFamily="18" charset="0"/>
                <a:sym typeface="Franklin Gothic"/>
              </a:rPr>
              <a:t>Tahiliani</a:t>
            </a:r>
            <a:r>
              <a:rPr lang="en-GB" b="1" dirty="0">
                <a:solidFill>
                  <a:schemeClr val="tx1"/>
                </a:solidFill>
                <a:latin typeface="Times New Roman" panose="02020603050405020304" pitchFamily="18" charset="0"/>
                <a:ea typeface="Franklin Gothic"/>
                <a:cs typeface="Times New Roman" panose="02020603050405020304" pitchFamily="18" charset="0"/>
                <a:sym typeface="Franklin Gothic"/>
              </a:rPr>
              <a:t> </a:t>
            </a:r>
            <a:endParaRPr lang="en-US" b="1" dirty="0">
              <a:latin typeface="Times New Roman" panose="02020603050405020304" pitchFamily="18" charset="0"/>
              <a:ea typeface="Franklin Gothic"/>
              <a:cs typeface="Times New Roman" panose="02020603050405020304" pitchFamily="18" charset="0"/>
              <a:sym typeface="Franklin Gothic"/>
            </a:endParaRPr>
          </a:p>
          <a:p>
            <a:pPr marL="0" indent="457200">
              <a:lnSpc>
                <a:spcPct val="150000"/>
              </a:lnSpc>
              <a:spcBef>
                <a:spcPts val="0"/>
              </a:spcBef>
            </a:pPr>
            <a:endParaRPr lang="en-US" dirty="0">
              <a:latin typeface="Times New Roman" panose="02020603050405020304" pitchFamily="18" charset="0"/>
              <a:ea typeface="Franklin Gothic"/>
              <a:cs typeface="Times New Roman" panose="02020603050405020304" pitchFamily="18" charset="0"/>
              <a:sym typeface="Franklin Gothic"/>
            </a:endParaRPr>
          </a:p>
          <a:p>
            <a:pPr marL="0" indent="457200">
              <a:lnSpc>
                <a:spcPct val="150000"/>
              </a:lnSpc>
              <a:spcBef>
                <a:spcPts val="0"/>
              </a:spcBef>
            </a:pPr>
            <a:r>
              <a:rPr lang="en-US" dirty="0">
                <a:latin typeface="Times New Roman" panose="02020603050405020304" pitchFamily="18" charset="0"/>
                <a:ea typeface="Franklin Gothic"/>
                <a:cs typeface="Times New Roman" panose="02020603050405020304" pitchFamily="18" charset="0"/>
                <a:sym typeface="Franklin Gothic"/>
              </a:rPr>
              <a:t> </a:t>
            </a:r>
            <a:endParaRPr lang="en-US" dirty="0">
              <a:latin typeface="Times New Roman" panose="02020603050405020304" pitchFamily="18" charset="0"/>
              <a:cs typeface="Times New Roman" panose="02020603050405020304" pitchFamily="18" charset="0"/>
            </a:endParaRPr>
          </a:p>
        </p:txBody>
      </p:sp>
      <p:sp>
        <p:nvSpPr>
          <p:cNvPr id="6" name="Title 2"/>
          <p:cNvSpPr txBox="1">
            <a:spLocks/>
          </p:cNvSpPr>
          <p:nvPr/>
        </p:nvSpPr>
        <p:spPr>
          <a:xfrm>
            <a:off x="964023" y="879063"/>
            <a:ext cx="4941477" cy="61086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Franklin Gothic"/>
              <a:buNone/>
              <a:defRPr sz="60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indent="457200" algn="ctr"/>
            <a:r>
              <a:rPr lang="en-US" sz="3600" dirty="0">
                <a:latin typeface="Times New Roman" panose="02020603050405020304" pitchFamily="18" charset="0"/>
                <a:cs typeface="Times New Roman" panose="02020603050405020304" pitchFamily="18" charset="0"/>
              </a:rPr>
              <a:t>Major Project - II</a:t>
            </a:r>
          </a:p>
          <a:p>
            <a:pPr indent="457200" algn="ctr"/>
            <a:r>
              <a:rPr lang="en-US" sz="3600" dirty="0">
                <a:latin typeface="Times New Roman" panose="02020603050405020304" pitchFamily="18" charset="0"/>
                <a:cs typeface="Times New Roman" panose="02020603050405020304" pitchFamily="18" charset="0"/>
              </a:rPr>
              <a:t>CS- 805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023" y="442636"/>
            <a:ext cx="893352" cy="1132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sldNum" idx="12"/>
          </p:nvPr>
        </p:nvSpPr>
        <p:spPr>
          <a:xfrm>
            <a:off x="971551" y="6332220"/>
            <a:ext cx="523240" cy="247651"/>
          </a:xfrm>
          <a:prstGeom prst="rect">
            <a:avLst/>
          </a:prstGeom>
          <a:noFill/>
          <a:ln>
            <a:noFill/>
          </a:ln>
        </p:spPr>
        <p:txBody>
          <a:bodyPr spcFirstLastPara="1" wrap="square" lIns="0" tIns="0" rIns="0" bIns="0" anchor="t" anchorCtr="0">
            <a:noAutofit/>
          </a:bodyPr>
          <a:lstStyle/>
          <a:p>
            <a:pPr>
              <a:buSzPts val="800"/>
            </a:pPr>
            <a:fld id="{00000000-1234-1234-1234-123412341234}" type="slidenum">
              <a:rPr lang="en-GB"/>
              <a:pPr>
                <a:buSzPts val="800"/>
              </a:pPr>
              <a:t>10</a:t>
            </a:fld>
            <a:endParaRPr/>
          </a:p>
        </p:txBody>
      </p:sp>
      <p:pic>
        <p:nvPicPr>
          <p:cNvPr id="333" name="Google Shape;333;p35"/>
          <p:cNvPicPr preferRelativeResize="0"/>
          <p:nvPr/>
        </p:nvPicPr>
        <p:blipFill rotWithShape="1">
          <a:blip r:embed="rId3">
            <a:alphaModFix/>
          </a:blip>
          <a:srcRect/>
          <a:stretch/>
        </p:blipFill>
        <p:spPr>
          <a:xfrm>
            <a:off x="2394" y="-16"/>
            <a:ext cx="757237" cy="960357"/>
          </a:xfrm>
          <a:prstGeom prst="rect">
            <a:avLst/>
          </a:prstGeom>
          <a:noFill/>
          <a:ln>
            <a:noFill/>
          </a:ln>
        </p:spPr>
      </p:pic>
      <p:sp>
        <p:nvSpPr>
          <p:cNvPr id="334" name="Google Shape;334;p35"/>
          <p:cNvSpPr txBox="1"/>
          <p:nvPr/>
        </p:nvSpPr>
        <p:spPr>
          <a:xfrm>
            <a:off x="2950100" y="30600"/>
            <a:ext cx="5910800" cy="700800"/>
          </a:xfrm>
          <a:prstGeom prst="rect">
            <a:avLst/>
          </a:prstGeom>
          <a:noFill/>
          <a:ln>
            <a:noFill/>
          </a:ln>
        </p:spPr>
        <p:txBody>
          <a:bodyPr spcFirstLastPara="1" wrap="square" lIns="121900" tIns="121900" rIns="121900" bIns="121900" anchor="t" anchorCtr="0">
            <a:noAutofit/>
          </a:bodyPr>
          <a:lstStyle/>
          <a:p>
            <a:pPr algn="ctr"/>
            <a:r>
              <a:rPr lang="en-GB" sz="3200" b="1" i="1" u="sng">
                <a:latin typeface="Libre Franklin"/>
                <a:ea typeface="Libre Franklin"/>
                <a:cs typeface="Libre Franklin"/>
                <a:sym typeface="Libre Franklin"/>
              </a:rPr>
              <a:t>  Project Screenshots </a:t>
            </a:r>
            <a:endParaRPr sz="3200" b="1" i="1" u="sng">
              <a:latin typeface="Libre Franklin"/>
              <a:ea typeface="Libre Franklin"/>
              <a:cs typeface="Libre Franklin"/>
              <a:sym typeface="Libre Franklin"/>
            </a:endParaRPr>
          </a:p>
        </p:txBody>
      </p:sp>
      <p:pic>
        <p:nvPicPr>
          <p:cNvPr id="2050" name="Picture 2" descr="C:\Users\hp\Downloads\WhatsApp Image 2025-02-18 at 10.29.18 AM.jpeg"/>
          <p:cNvPicPr>
            <a:picLocks noChangeAspect="1" noChangeArrowheads="1"/>
          </p:cNvPicPr>
          <p:nvPr/>
        </p:nvPicPr>
        <p:blipFill>
          <a:blip r:embed="rId4"/>
          <a:srcRect/>
          <a:stretch>
            <a:fillRect/>
          </a:stretch>
        </p:blipFill>
        <p:spPr bwMode="auto">
          <a:xfrm>
            <a:off x="7746834" y="2190750"/>
            <a:ext cx="2101850" cy="4152900"/>
          </a:xfrm>
          <a:prstGeom prst="rect">
            <a:avLst/>
          </a:prstGeom>
          <a:noFill/>
        </p:spPr>
      </p:pic>
      <p:pic>
        <p:nvPicPr>
          <p:cNvPr id="2052" name="Picture 4" descr="C:\Users\hp\Downloads\WhatsApp Image 2025-02-18 at 6.58.09 PM.jpeg"/>
          <p:cNvPicPr>
            <a:picLocks noChangeAspect="1" noChangeArrowheads="1"/>
          </p:cNvPicPr>
          <p:nvPr/>
        </p:nvPicPr>
        <p:blipFill>
          <a:blip r:embed="rId5"/>
          <a:srcRect/>
          <a:stretch>
            <a:fillRect/>
          </a:stretch>
        </p:blipFill>
        <p:spPr bwMode="auto">
          <a:xfrm>
            <a:off x="984665" y="2215662"/>
            <a:ext cx="2110157" cy="4149969"/>
          </a:xfrm>
          <a:prstGeom prst="rect">
            <a:avLst/>
          </a:prstGeom>
          <a:noFill/>
        </p:spPr>
      </p:pic>
      <p:pic>
        <p:nvPicPr>
          <p:cNvPr id="12" name="Picture 7" descr="C:\Users\hp\Downloads\WhatsApp Image 2025-02-18 at 10.29.17 AM (1).jpeg"/>
          <p:cNvPicPr>
            <a:picLocks noChangeAspect="1" noChangeArrowheads="1"/>
          </p:cNvPicPr>
          <p:nvPr/>
        </p:nvPicPr>
        <p:blipFill>
          <a:blip r:embed="rId6"/>
          <a:srcRect/>
          <a:stretch>
            <a:fillRect/>
          </a:stretch>
        </p:blipFill>
        <p:spPr bwMode="auto">
          <a:xfrm>
            <a:off x="4376132" y="2194559"/>
            <a:ext cx="2070100" cy="4149969"/>
          </a:xfrm>
          <a:prstGeom prst="rect">
            <a:avLst/>
          </a:prstGeom>
          <a:noFill/>
        </p:spPr>
      </p:pic>
    </p:spTree>
    <p:extLst>
      <p:ext uri="{BB962C8B-B14F-4D97-AF65-F5344CB8AC3E}">
        <p14:creationId xmlns:p14="http://schemas.microsoft.com/office/powerpoint/2010/main" val="257336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a:t>
            </a:fld>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71" y="1173708"/>
            <a:ext cx="9276625" cy="477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extLst>
      <p:ext uri="{BB962C8B-B14F-4D97-AF65-F5344CB8AC3E}">
        <p14:creationId xmlns:p14="http://schemas.microsoft.com/office/powerpoint/2010/main" val="46688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35447" y="705977"/>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2</a:t>
            </a: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22" name="Google Shape;222;p2"/>
          <p:cNvSpPr txBox="1"/>
          <p:nvPr/>
        </p:nvSpPr>
        <p:spPr>
          <a:xfrm>
            <a:off x="7070567" y="1545336"/>
            <a:ext cx="4168934" cy="4303013"/>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Times New Roman" panose="02020603050405020304" pitchFamily="18" charset="0"/>
                <a:ea typeface="Franklin Gothic"/>
                <a:cs typeface="Times New Roman" panose="02020603050405020304" pitchFamily="18" charset="0"/>
                <a:sym typeface="Franklin Gothic"/>
              </a:rPr>
              <a:t> Technology stack here</a:t>
            </a:r>
            <a:r>
              <a:rPr lang="en-US" sz="1600" b="0" i="0" dirty="0">
                <a:solidFill>
                  <a:schemeClr val="dk1"/>
                </a:solidFill>
                <a:latin typeface="Times New Roman" panose="02020603050405020304" pitchFamily="18" charset="0"/>
                <a:ea typeface="Libre Franklin"/>
                <a:cs typeface="Times New Roman" panose="02020603050405020304" pitchFamily="18" charset="0"/>
                <a:sym typeface="Libre Franklin"/>
              </a:rPr>
              <a:t>:</a:t>
            </a:r>
            <a:endParaRPr dirty="0">
              <a:latin typeface="Times New Roman" panose="02020603050405020304" pitchFamily="18" charset="0"/>
              <a:cs typeface="Times New Roman" panose="02020603050405020304" pitchFamily="18" charset="0"/>
            </a:endParaRPr>
          </a:p>
          <a:p>
            <a:pPr marR="0" lvl="0" algn="l" rtl="0">
              <a:lnSpc>
                <a:spcPct val="100000"/>
              </a:lnSpc>
              <a:spcBef>
                <a:spcPts val="1000"/>
              </a:spcBef>
              <a:spcAft>
                <a:spcPts val="0"/>
              </a:spcAft>
              <a:buClr>
                <a:schemeClr val="dk1"/>
              </a:buClr>
              <a:buSzPts val="1600"/>
            </a:pPr>
            <a:r>
              <a:rPr lang="en-US" sz="1600" b="0" i="0" dirty="0">
                <a:solidFill>
                  <a:schemeClr val="dk1"/>
                </a:solidFill>
                <a:latin typeface="Times New Roman" panose="02020603050405020304" pitchFamily="18" charset="0"/>
                <a:ea typeface="Libre Franklin"/>
                <a:cs typeface="Times New Roman" panose="02020603050405020304" pitchFamily="18" charset="0"/>
                <a:sym typeface="Libre Franklin"/>
              </a:rPr>
              <a:t>  </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Times New Roman" panose="02020603050405020304" pitchFamily="18" charset="0"/>
              <a:ea typeface="Libre Franklin"/>
              <a:cs typeface="Times New Roman" panose="02020603050405020304" pitchFamily="18" charset="0"/>
              <a:sym typeface="Libre Franklin"/>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
        <p:nvSpPr>
          <p:cNvPr id="5" name="Rectangle 4">
            <a:extLst>
              <a:ext uri="{FF2B5EF4-FFF2-40B4-BE49-F238E27FC236}">
                <a16:creationId xmlns:a16="http://schemas.microsoft.com/office/drawing/2014/main" id="{407C0B4B-2759-AFBB-8379-D65EBE6E79A3}"/>
              </a:ext>
            </a:extLst>
          </p:cNvPr>
          <p:cNvSpPr/>
          <p:nvPr/>
        </p:nvSpPr>
        <p:spPr>
          <a:xfrm>
            <a:off x="908014" y="1545336"/>
            <a:ext cx="5673761" cy="4303013"/>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366511CA-F30E-CB4C-DC96-DE629E319338}"/>
              </a:ext>
            </a:extLst>
          </p:cNvPr>
          <p:cNvSpPr>
            <a:spLocks noGrp="1"/>
          </p:cNvSpPr>
          <p:nvPr>
            <p:ph type="body" idx="1"/>
          </p:nvPr>
        </p:nvSpPr>
        <p:spPr>
          <a:xfrm>
            <a:off x="952499" y="1545335"/>
            <a:ext cx="5517379" cy="4616313"/>
          </a:xfrm>
        </p:spPr>
        <p:txBody>
          <a:bodyPr numCol="1"/>
          <a:lstStyle/>
          <a:p>
            <a:pPr marL="0" lvl="0" indent="0" algn="l" rtl="0">
              <a:lnSpc>
                <a:spcPct val="100000"/>
              </a:lnSpc>
              <a:spcBef>
                <a:spcPts val="0"/>
              </a:spcBef>
              <a:spcAft>
                <a:spcPts val="0"/>
              </a:spcAft>
              <a:buClr>
                <a:schemeClr val="lt2"/>
              </a:buClr>
              <a:buSzPts val="1800"/>
              <a:buNone/>
            </a:pPr>
            <a:r>
              <a:rPr lang="en-US" sz="2000" dirty="0">
                <a:solidFill>
                  <a:schemeClr val="lt2"/>
                </a:solidFill>
                <a:ea typeface="Franklin Gothic"/>
                <a:sym typeface="Franklin Gothic"/>
              </a:rPr>
              <a:t> Idea Solution/Prototype here:</a:t>
            </a:r>
            <a:endParaRPr lang="en-US" dirty="0"/>
          </a:p>
          <a:p>
            <a:pPr marL="0" indent="0" algn="just"/>
            <a:endParaRPr lang="en-US" dirty="0"/>
          </a:p>
          <a:p>
            <a:pPr marL="285750" indent="-285750" algn="just">
              <a:buFont typeface="Wingdings" panose="05000000000000000000" pitchFamily="2" charset="2"/>
              <a:buChar char="Ø"/>
            </a:pPr>
            <a:r>
              <a:rPr lang="en-GB" dirty="0">
                <a:latin typeface="fkGroteskNeue"/>
              </a:rPr>
              <a:t>Introducing a streamlined e-commerce mobile application solution utilizing Flutter for the frontend and Spring Boot for the backend, this system simplifies online shopping and coordination while ensuring a seamless user experience. The frontend, developed with Flutter, offers a responsive interface across platforms. Powered by Spring Boot, the backend seamlessly integrates with the frontend through Restful APIs, facilitating product browsing, cart management, user registration, order processing, integrated payment solutions, and analytics/reporting functionalities. This precise solution ensures efficiency, scalability, and ease of maintenance, making it ideal for organizations seeking to optimize their e-commerce processes.</a:t>
            </a:r>
            <a:br>
              <a:rPr lang="en-IN" dirty="0"/>
            </a:br>
            <a:endParaRPr lang="en-IN" dirty="0"/>
          </a:p>
        </p:txBody>
      </p:sp>
      <p:pic>
        <p:nvPicPr>
          <p:cNvPr id="8" name="Picture 7">
            <a:extLst>
              <a:ext uri="{FF2B5EF4-FFF2-40B4-BE49-F238E27FC236}">
                <a16:creationId xmlns:a16="http://schemas.microsoft.com/office/drawing/2014/main" id="{EE0C6BDC-A10A-A61E-0E4E-9820F39976E4}"/>
              </a:ext>
            </a:extLst>
          </p:cNvPr>
          <p:cNvPicPr>
            <a:picLocks noChangeAspect="1"/>
          </p:cNvPicPr>
          <p:nvPr/>
        </p:nvPicPr>
        <p:blipFill>
          <a:blip r:embed="rId4"/>
          <a:stretch>
            <a:fillRect/>
          </a:stretch>
        </p:blipFill>
        <p:spPr>
          <a:xfrm>
            <a:off x="7405956" y="2531110"/>
            <a:ext cx="831850" cy="831850"/>
          </a:xfrm>
          <a:prstGeom prst="rect">
            <a:avLst/>
          </a:prstGeom>
        </p:spPr>
      </p:pic>
      <p:pic>
        <p:nvPicPr>
          <p:cNvPr id="11" name="Picture 10">
            <a:extLst>
              <a:ext uri="{FF2B5EF4-FFF2-40B4-BE49-F238E27FC236}">
                <a16:creationId xmlns:a16="http://schemas.microsoft.com/office/drawing/2014/main" id="{58F9A7E2-F0C6-C934-6BFC-CBD04C26292D}"/>
              </a:ext>
            </a:extLst>
          </p:cNvPr>
          <p:cNvPicPr>
            <a:picLocks noChangeAspect="1"/>
          </p:cNvPicPr>
          <p:nvPr/>
        </p:nvPicPr>
        <p:blipFill>
          <a:blip r:embed="rId5"/>
          <a:stretch>
            <a:fillRect/>
          </a:stretch>
        </p:blipFill>
        <p:spPr>
          <a:xfrm>
            <a:off x="7029037" y="3974107"/>
            <a:ext cx="1376236" cy="1345922"/>
          </a:xfrm>
          <a:prstGeom prst="rect">
            <a:avLst/>
          </a:prstGeom>
        </p:spPr>
      </p:pic>
      <p:pic>
        <p:nvPicPr>
          <p:cNvPr id="15" name="Picture 14">
            <a:extLst>
              <a:ext uri="{FF2B5EF4-FFF2-40B4-BE49-F238E27FC236}">
                <a16:creationId xmlns:a16="http://schemas.microsoft.com/office/drawing/2014/main" id="{2D8072AF-4D0D-E3E8-2A6E-D1E9E8591ABB}"/>
              </a:ext>
            </a:extLst>
          </p:cNvPr>
          <p:cNvPicPr>
            <a:picLocks noChangeAspect="1"/>
          </p:cNvPicPr>
          <p:nvPr/>
        </p:nvPicPr>
        <p:blipFill>
          <a:blip r:embed="rId6"/>
          <a:stretch>
            <a:fillRect/>
          </a:stretch>
        </p:blipFill>
        <p:spPr>
          <a:xfrm>
            <a:off x="9688144" y="2223452"/>
            <a:ext cx="1447165" cy="1447165"/>
          </a:xfrm>
          <a:prstGeom prst="rect">
            <a:avLst/>
          </a:prstGeom>
        </p:spPr>
      </p:pic>
      <p:pic>
        <p:nvPicPr>
          <p:cNvPr id="17" name="Picture 16">
            <a:extLst>
              <a:ext uri="{FF2B5EF4-FFF2-40B4-BE49-F238E27FC236}">
                <a16:creationId xmlns:a16="http://schemas.microsoft.com/office/drawing/2014/main" id="{72AC773A-0A13-5CCB-0A39-2D4435EF0F57}"/>
              </a:ext>
            </a:extLst>
          </p:cNvPr>
          <p:cNvPicPr>
            <a:picLocks noChangeAspect="1"/>
          </p:cNvPicPr>
          <p:nvPr/>
        </p:nvPicPr>
        <p:blipFill>
          <a:blip r:embed="rId7"/>
          <a:stretch>
            <a:fillRect/>
          </a:stretch>
        </p:blipFill>
        <p:spPr>
          <a:xfrm>
            <a:off x="10066742" y="4122429"/>
            <a:ext cx="1068567" cy="960358"/>
          </a:xfrm>
          <a:prstGeom prst="rect">
            <a:avLst/>
          </a:prstGeom>
        </p:spPr>
      </p:pic>
      <p:pic>
        <p:nvPicPr>
          <p:cNvPr id="19" name="Picture 18">
            <a:extLst>
              <a:ext uri="{FF2B5EF4-FFF2-40B4-BE49-F238E27FC236}">
                <a16:creationId xmlns:a16="http://schemas.microsoft.com/office/drawing/2014/main" id="{BE1663C2-4C7E-07CB-DFB5-9410643C33F2}"/>
              </a:ext>
            </a:extLst>
          </p:cNvPr>
          <p:cNvPicPr>
            <a:picLocks noChangeAspect="1"/>
          </p:cNvPicPr>
          <p:nvPr/>
        </p:nvPicPr>
        <p:blipFill>
          <a:blip r:embed="rId8"/>
          <a:stretch>
            <a:fillRect/>
          </a:stretch>
        </p:blipFill>
        <p:spPr>
          <a:xfrm>
            <a:off x="8355363" y="3941000"/>
            <a:ext cx="1405917" cy="1323216"/>
          </a:xfrm>
          <a:prstGeom prst="rect">
            <a:avLst/>
          </a:prstGeom>
        </p:spPr>
      </p:pic>
      <p:pic>
        <p:nvPicPr>
          <p:cNvPr id="3074" name="Picture 2" descr="C:\Users\hp\Downloads\aiven.jpg"/>
          <p:cNvPicPr>
            <a:picLocks noChangeAspect="1" noChangeArrowheads="1"/>
          </p:cNvPicPr>
          <p:nvPr/>
        </p:nvPicPr>
        <p:blipFill>
          <a:blip r:embed="rId9"/>
          <a:srcRect/>
          <a:stretch>
            <a:fillRect/>
          </a:stretch>
        </p:blipFill>
        <p:spPr bwMode="auto">
          <a:xfrm>
            <a:off x="8370277" y="2208628"/>
            <a:ext cx="1420838" cy="139270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a:spLocks noGrp="1"/>
          </p:cNvSpPr>
          <p:nvPr>
            <p:ph type="title"/>
          </p:nvPr>
        </p:nvSpPr>
        <p:spPr>
          <a:xfrm>
            <a:off x="952500" y="639673"/>
            <a:ext cx="5780800" cy="458800"/>
          </a:xfrm>
          <a:prstGeom prst="rect">
            <a:avLst/>
          </a:prstGeom>
          <a:noFill/>
          <a:ln>
            <a:noFill/>
          </a:ln>
        </p:spPr>
        <p:txBody>
          <a:bodyPr spcFirstLastPara="1" wrap="square" lIns="0" tIns="0" rIns="0" bIns="0" anchor="b" anchorCtr="0">
            <a:normAutofit fontScale="90000"/>
          </a:bodyPr>
          <a:lstStyle/>
          <a:p>
            <a:pPr>
              <a:buSzPct val="100000"/>
            </a:pPr>
            <a:r>
              <a:rPr lang="en-GB"/>
              <a:t>Project Requirements </a:t>
            </a:r>
            <a:endParaRPr/>
          </a:p>
        </p:txBody>
      </p:sp>
      <p:sp>
        <p:nvSpPr>
          <p:cNvPr id="273" name="Google Shape;273;p29"/>
          <p:cNvSpPr txBox="1">
            <a:spLocks noGrp="1"/>
          </p:cNvSpPr>
          <p:nvPr>
            <p:ph type="body" idx="2"/>
          </p:nvPr>
        </p:nvSpPr>
        <p:spPr>
          <a:xfrm>
            <a:off x="871200" y="1484300"/>
            <a:ext cx="3173200" cy="458800"/>
          </a:xfrm>
          <a:prstGeom prst="rect">
            <a:avLst/>
          </a:prstGeom>
          <a:noFill/>
          <a:ln>
            <a:noFill/>
          </a:ln>
        </p:spPr>
        <p:txBody>
          <a:bodyPr spcFirstLastPara="1" wrap="square" lIns="91433" tIns="45700" rIns="91433" bIns="45700" anchor="t" anchorCtr="0">
            <a:noAutofit/>
          </a:bodyPr>
          <a:lstStyle/>
          <a:p>
            <a:pPr marL="237061" indent="-237061">
              <a:spcBef>
                <a:spcPts val="0"/>
              </a:spcBef>
              <a:buSzPts val="1400"/>
            </a:pPr>
            <a:r>
              <a:rPr lang="en-GB" sz="2133" b="1"/>
              <a:t>Functional Requirements</a:t>
            </a:r>
            <a:endParaRPr sz="2133" b="1"/>
          </a:p>
        </p:txBody>
      </p:sp>
      <p:sp>
        <p:nvSpPr>
          <p:cNvPr id="274" name="Google Shape;274;p29"/>
          <p:cNvSpPr txBox="1">
            <a:spLocks noGrp="1"/>
          </p:cNvSpPr>
          <p:nvPr>
            <p:ph type="body" idx="1"/>
          </p:nvPr>
        </p:nvSpPr>
        <p:spPr>
          <a:xfrm>
            <a:off x="166300" y="2010000"/>
            <a:ext cx="5839600" cy="4848000"/>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marL="457189" indent="-321725" algn="just">
              <a:lnSpc>
                <a:spcPct val="150000"/>
              </a:lnSpc>
              <a:spcBef>
                <a:spcPts val="0"/>
              </a:spcBef>
              <a:buClr>
                <a:srgbClr val="374151"/>
              </a:buClr>
              <a:buSzPts val="1200"/>
              <a:buChar char="⮚"/>
            </a:pPr>
            <a:r>
              <a:rPr lang="en-GB" sz="1400" b="1" dirty="0"/>
              <a:t>User Account Management</a:t>
            </a:r>
            <a:r>
              <a:rPr lang="en-GB" sz="1400" dirty="0"/>
              <a:t>: Each account is restricted to a single user to ensure individual accountability. </a:t>
            </a:r>
          </a:p>
          <a:p>
            <a:pPr marL="457189" indent="-321725" algn="just">
              <a:lnSpc>
                <a:spcPct val="150000"/>
              </a:lnSpc>
              <a:spcBef>
                <a:spcPts val="0"/>
              </a:spcBef>
              <a:buClr>
                <a:srgbClr val="374151"/>
              </a:buClr>
              <a:buSzPts val="1200"/>
              <a:buChar char="⮚"/>
            </a:pPr>
            <a:endParaRPr lang="en-GB" sz="1400" b="1" dirty="0"/>
          </a:p>
          <a:p>
            <a:pPr marL="457189" indent="-321725" algn="just">
              <a:lnSpc>
                <a:spcPct val="150000"/>
              </a:lnSpc>
              <a:spcBef>
                <a:spcPts val="0"/>
              </a:spcBef>
              <a:buClr>
                <a:srgbClr val="374151"/>
              </a:buClr>
              <a:buSzPts val="1200"/>
              <a:buChar char="⮚"/>
            </a:pPr>
            <a:r>
              <a:rPr lang="en-GB" sz="1400" b="1" dirty="0"/>
              <a:t>Product Browsing Functionality</a:t>
            </a:r>
            <a:r>
              <a:rPr lang="en-GB" sz="1400" dirty="0"/>
              <a:t>: Enable users to efficiently browse and search for available products, with options to filter and sort based on various criteria.</a:t>
            </a:r>
          </a:p>
          <a:p>
            <a:pPr marL="135464" indent="0" algn="just">
              <a:lnSpc>
                <a:spcPct val="150000"/>
              </a:lnSpc>
              <a:spcBef>
                <a:spcPts val="0"/>
              </a:spcBef>
              <a:buClr>
                <a:srgbClr val="374151"/>
              </a:buClr>
              <a:buSzPts val="1200"/>
            </a:pPr>
            <a:endParaRPr lang="en-GB" sz="1400" b="1" dirty="0"/>
          </a:p>
          <a:p>
            <a:pPr marL="457189" indent="-321725" algn="just">
              <a:lnSpc>
                <a:spcPct val="150000"/>
              </a:lnSpc>
              <a:spcBef>
                <a:spcPts val="0"/>
              </a:spcBef>
              <a:buClr>
                <a:srgbClr val="374151"/>
              </a:buClr>
              <a:buSzPts val="1200"/>
              <a:buChar char="⮚"/>
            </a:pPr>
            <a:r>
              <a:rPr lang="en-GB" sz="1400" b="1" dirty="0"/>
              <a:t>Shopping Cart Management</a:t>
            </a:r>
            <a:r>
              <a:rPr lang="en-GB" sz="1400" dirty="0"/>
              <a:t>: Users can easily add, remove, and modify items in their shopping cart, facilitating a smooth and flexible shopping experience.</a:t>
            </a:r>
            <a:endParaRPr lang="en-GB" sz="1400" b="1" dirty="0"/>
          </a:p>
          <a:p>
            <a:pPr marL="457189" indent="-321725" algn="just">
              <a:lnSpc>
                <a:spcPct val="150000"/>
              </a:lnSpc>
              <a:spcBef>
                <a:spcPts val="0"/>
              </a:spcBef>
              <a:buClr>
                <a:srgbClr val="374151"/>
              </a:buClr>
              <a:buSzPts val="1200"/>
              <a:buChar char="⮚"/>
            </a:pPr>
            <a:endParaRPr lang="en-GB" sz="1400" b="1" dirty="0"/>
          </a:p>
          <a:p>
            <a:pPr marL="457189" indent="-321725" algn="just">
              <a:lnSpc>
                <a:spcPct val="150000"/>
              </a:lnSpc>
              <a:spcBef>
                <a:spcPts val="0"/>
              </a:spcBef>
              <a:buClr>
                <a:srgbClr val="374151"/>
              </a:buClr>
              <a:buSzPts val="1200"/>
              <a:buChar char="⮚"/>
            </a:pPr>
            <a:r>
              <a:rPr lang="en-GB" sz="1400" b="1" dirty="0"/>
              <a:t>Order Processing: </a:t>
            </a:r>
            <a:r>
              <a:rPr lang="en-GB" sz="1400" dirty="0"/>
              <a:t>Streamlined order processing functionality allows users to complete purchases with ease, including payment integration and order confirmation.</a:t>
            </a:r>
            <a:endParaRPr sz="1100" dirty="0">
              <a:solidFill>
                <a:srgbClr val="374151"/>
              </a:solidFill>
              <a:latin typeface="Roboto"/>
              <a:ea typeface="Roboto"/>
              <a:cs typeface="Roboto"/>
              <a:sym typeface="Roboto"/>
            </a:endParaRPr>
          </a:p>
        </p:txBody>
      </p:sp>
      <p:sp>
        <p:nvSpPr>
          <p:cNvPr id="275" name="Google Shape;275;p29"/>
          <p:cNvSpPr txBox="1"/>
          <p:nvPr/>
        </p:nvSpPr>
        <p:spPr>
          <a:xfrm>
            <a:off x="6267451" y="1484309"/>
            <a:ext cx="5143600" cy="458800"/>
          </a:xfrm>
          <a:prstGeom prst="rect">
            <a:avLst/>
          </a:prstGeom>
          <a:noFill/>
          <a:ln>
            <a:noFill/>
          </a:ln>
        </p:spPr>
        <p:txBody>
          <a:bodyPr spcFirstLastPara="1" wrap="square" lIns="91433" tIns="45700" rIns="91433" bIns="45700" anchor="t" anchorCtr="0">
            <a:noAutofit/>
          </a:bodyPr>
          <a:lstStyle/>
          <a:p>
            <a:pPr marL="237061" indent="-237061">
              <a:lnSpc>
                <a:spcPct val="90000"/>
              </a:lnSpc>
            </a:pPr>
            <a:r>
              <a:rPr lang="en-GB" sz="2133" b="1">
                <a:solidFill>
                  <a:schemeClr val="lt2"/>
                </a:solidFill>
                <a:latin typeface="Franklin Gothic"/>
                <a:ea typeface="Franklin Gothic"/>
                <a:cs typeface="Franklin Gothic"/>
                <a:sym typeface="Franklin Gothic"/>
              </a:rPr>
              <a:t>Non Functional Requirements</a:t>
            </a:r>
            <a:endParaRPr sz="1733" b="1"/>
          </a:p>
        </p:txBody>
      </p:sp>
      <p:sp>
        <p:nvSpPr>
          <p:cNvPr id="276" name="Google Shape;276;p29"/>
          <p:cNvSpPr txBox="1"/>
          <p:nvPr/>
        </p:nvSpPr>
        <p:spPr>
          <a:xfrm>
            <a:off x="6318100" y="2003347"/>
            <a:ext cx="5575600" cy="4848000"/>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marL="609585" indent="-414856" algn="just">
              <a:lnSpc>
                <a:spcPct val="150000"/>
              </a:lnSpc>
              <a:buClr>
                <a:srgbClr val="374151"/>
              </a:buClr>
              <a:buSzPts val="1300"/>
              <a:buFont typeface="Times New Roman"/>
              <a:buChar char="➢"/>
            </a:pPr>
            <a:r>
              <a:rPr lang="en-GB" b="1" dirty="0"/>
              <a:t>Usability and Accessibility</a:t>
            </a:r>
            <a:r>
              <a:rPr lang="en-GB" dirty="0"/>
              <a:t>: The application must be user-friendly, efficient, and accessible to a wide range of users. </a:t>
            </a:r>
          </a:p>
          <a:p>
            <a:pPr marL="609585" indent="-414856" algn="just">
              <a:lnSpc>
                <a:spcPct val="150000"/>
              </a:lnSpc>
              <a:buClr>
                <a:srgbClr val="374151"/>
              </a:buClr>
              <a:buSzPts val="1300"/>
              <a:buFont typeface="Times New Roman"/>
              <a:buChar char="➢"/>
            </a:pPr>
            <a:endParaRPr lang="en-GB" b="1" dirty="0"/>
          </a:p>
          <a:p>
            <a:pPr marL="609585" indent="-414856" algn="just">
              <a:lnSpc>
                <a:spcPct val="150000"/>
              </a:lnSpc>
              <a:buClr>
                <a:srgbClr val="374151"/>
              </a:buClr>
              <a:buSzPts val="1300"/>
              <a:buFont typeface="Times New Roman"/>
              <a:buChar char="➢"/>
            </a:pPr>
            <a:r>
              <a:rPr lang="en-GB" b="1" dirty="0"/>
              <a:t>Real-time Data Management</a:t>
            </a:r>
            <a:r>
              <a:rPr lang="en-GB" dirty="0"/>
              <a:t>: The system must continuously update the database in real-time to reflect the most recent orders and changes, ensuring data reliability. </a:t>
            </a:r>
          </a:p>
          <a:p>
            <a:pPr marL="609585" indent="-414856" algn="just">
              <a:lnSpc>
                <a:spcPct val="150000"/>
              </a:lnSpc>
              <a:buClr>
                <a:srgbClr val="374151"/>
              </a:buClr>
              <a:buSzPts val="1300"/>
              <a:buFont typeface="Times New Roman"/>
              <a:buChar char="➢"/>
            </a:pPr>
            <a:endParaRPr lang="en-GB" b="1" dirty="0"/>
          </a:p>
          <a:p>
            <a:pPr marL="609585" indent="-414856" algn="just">
              <a:lnSpc>
                <a:spcPct val="150000"/>
              </a:lnSpc>
              <a:buClr>
                <a:srgbClr val="374151"/>
              </a:buClr>
              <a:buSzPts val="1300"/>
              <a:buFont typeface="Times New Roman"/>
              <a:buChar char="➢"/>
            </a:pPr>
            <a:r>
              <a:rPr lang="en-GB" b="1" dirty="0"/>
              <a:t>User Authentication and Security</a:t>
            </a:r>
            <a:r>
              <a:rPr lang="en-GB" dirty="0"/>
              <a:t>: User authentication is password-protected, and access to booking functionality is limited to registered users, ensuring the security of the system. </a:t>
            </a:r>
          </a:p>
          <a:p>
            <a:pPr marL="609585" indent="-414856" algn="just">
              <a:lnSpc>
                <a:spcPct val="150000"/>
              </a:lnSpc>
              <a:buClr>
                <a:srgbClr val="374151"/>
              </a:buClr>
              <a:buSzPts val="1300"/>
              <a:buFont typeface="Times New Roman"/>
              <a:buChar char="➢"/>
            </a:pPr>
            <a:endParaRPr lang="en-GB" b="1" dirty="0"/>
          </a:p>
          <a:p>
            <a:pPr marL="609585" indent="-414856" algn="just">
              <a:lnSpc>
                <a:spcPct val="150000"/>
              </a:lnSpc>
              <a:buClr>
                <a:srgbClr val="374151"/>
              </a:buClr>
              <a:buSzPts val="1300"/>
              <a:buFont typeface="Times New Roman"/>
              <a:buChar char="➢"/>
            </a:pPr>
            <a:r>
              <a:rPr lang="en-GB" b="1" dirty="0"/>
              <a:t>User Support and Guidance</a:t>
            </a:r>
            <a:r>
              <a:rPr lang="en-GB" dirty="0"/>
              <a:t>: Adequate support and guidance must be provided to users to help them navigate and maintain its proper functioning.</a:t>
            </a:r>
            <a:endParaRPr sz="1050" dirty="0"/>
          </a:p>
        </p:txBody>
      </p:sp>
      <p:pic>
        <p:nvPicPr>
          <p:cNvPr id="277" name="Google Shape;277;p29"/>
          <p:cNvPicPr preferRelativeResize="0"/>
          <p:nvPr/>
        </p:nvPicPr>
        <p:blipFill rotWithShape="1">
          <a:blip r:embed="rId3">
            <a:alphaModFix/>
          </a:blip>
          <a:srcRect/>
          <a:stretch/>
        </p:blipFill>
        <p:spPr>
          <a:xfrm>
            <a:off x="178211" y="51051"/>
            <a:ext cx="757237" cy="960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35447" y="724132"/>
            <a:ext cx="5780809" cy="432203"/>
          </a:xfrm>
          <a:prstGeom prst="rect">
            <a:avLst/>
          </a:prstGeom>
          <a:noFill/>
          <a:ln>
            <a:noFill/>
          </a:ln>
        </p:spPr>
        <p:txBody>
          <a:bodyPr spcFirstLastPara="1" wrap="square" lIns="0" tIns="0" rIns="0" bIns="0" anchor="b" anchorCtr="0">
            <a:noAutofit/>
          </a:bodyPr>
          <a:lstStyle/>
          <a:p>
            <a:pPr lvl="0">
              <a:buSzPct val="100000"/>
            </a:pPr>
            <a:r>
              <a:rPr lang="en-US" dirty="0"/>
              <a:t>Scope of the project</a:t>
            </a:r>
            <a:endParaRPr dirty="0"/>
          </a:p>
        </p:txBody>
      </p:sp>
      <p:sp>
        <p:nvSpPr>
          <p:cNvPr id="229" name="Google Shape;229;p3"/>
          <p:cNvSpPr txBox="1">
            <a:spLocks noGrp="1"/>
          </p:cNvSpPr>
          <p:nvPr>
            <p:ph type="body" idx="1"/>
          </p:nvPr>
        </p:nvSpPr>
        <p:spPr>
          <a:xfrm>
            <a:off x="828675" y="1301263"/>
            <a:ext cx="9994655" cy="456320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nSpc>
                <a:spcPct val="150000"/>
              </a:lnSpc>
            </a:pPr>
            <a:endParaRPr lang="en-GB" b="1" dirty="0">
              <a:latin typeface="Times New Roman" panose="02020603050405020304" pitchFamily="18" charset="0"/>
              <a:cs typeface="Times New Roman" panose="02020603050405020304" pitchFamily="18" charset="0"/>
            </a:endParaRPr>
          </a:p>
          <a:p>
            <a:pPr>
              <a:lnSpc>
                <a:spcPct val="150000"/>
              </a:lnSpc>
            </a:pPr>
            <a:r>
              <a:rPr lang="en-GB" b="1" dirty="0">
                <a:latin typeface="Times New Roman" panose="02020603050405020304" pitchFamily="18" charset="0"/>
                <a:cs typeface="Times New Roman" panose="02020603050405020304" pitchFamily="18" charset="0"/>
              </a:rPr>
              <a:t>Project Objectives: </a:t>
            </a:r>
            <a:r>
              <a:rPr lang="en-GB" dirty="0">
                <a:latin typeface="Times New Roman" panose="02020603050405020304" pitchFamily="18" charset="0"/>
                <a:cs typeface="Times New Roman" panose="02020603050405020304" pitchFamily="18" charset="0"/>
              </a:rPr>
              <a:t>Develop an efficient and user-friendly e-commerce mobile application to streamline online shopping, enhance the customer experience, and improve sales conversions.</a:t>
            </a:r>
            <a:r>
              <a:rPr lang="en-GB" i="1" dirty="0">
                <a:latin typeface="fkGroteskNeue"/>
              </a:rPr>
              <a:t> </a:t>
            </a:r>
          </a:p>
          <a:p>
            <a:pPr>
              <a:lnSpc>
                <a:spcPct val="150000"/>
              </a:lnSpc>
            </a:pPr>
            <a:r>
              <a:rPr lang="en-GB" b="1" dirty="0">
                <a:latin typeface="Times New Roman" panose="02020603050405020304" pitchFamily="18" charset="0"/>
                <a:cs typeface="Times New Roman" panose="02020603050405020304" pitchFamily="18" charset="0"/>
              </a:rPr>
              <a:t>Deliverables: </a:t>
            </a:r>
            <a:r>
              <a:rPr lang="en-GB" dirty="0">
                <a:latin typeface="Times New Roman" panose="02020603050405020304" pitchFamily="18" charset="0"/>
                <a:cs typeface="Times New Roman" panose="02020603050405020304" pitchFamily="18" charset="0"/>
              </a:rPr>
              <a:t>Fully functional and responsive E Commerce Mobile Application.</a:t>
            </a:r>
          </a:p>
          <a:p>
            <a:pPr>
              <a:lnSpc>
                <a:spcPct val="150000"/>
              </a:lnSpc>
            </a:pPr>
            <a:r>
              <a:rPr lang="en-GB" b="1" dirty="0">
                <a:latin typeface="Times New Roman" panose="02020603050405020304" pitchFamily="18" charset="0"/>
                <a:cs typeface="Times New Roman" panose="02020603050405020304" pitchFamily="18" charset="0"/>
              </a:rPr>
              <a:t>Inclusions:</a:t>
            </a:r>
          </a:p>
          <a:p>
            <a:pPr marL="5143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Dynamic inventory management. </a:t>
            </a:r>
          </a:p>
          <a:p>
            <a:pPr marL="5143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Auto checkout orders. </a:t>
            </a:r>
          </a:p>
          <a:p>
            <a:pPr marL="5143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Role based Authentication and Authorization. </a:t>
            </a:r>
          </a:p>
          <a:p>
            <a:pPr marL="5143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Cloud database for scalability.</a:t>
            </a:r>
            <a:endParaRPr lang="en-US" dirty="0">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pPr marL="0" lvl="0" indent="0" algn="l" rtl="0">
                <a:spcBef>
                  <a:spcPts val="0"/>
                </a:spcBef>
                <a:spcAft>
                  <a:spcPts val="0"/>
                </a:spcAft>
                <a:buNone/>
              </a:pPr>
              <a:t>4</a:t>
            </a:fld>
            <a:endParaRPr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extLst>
      <p:ext uri="{BB962C8B-B14F-4D97-AF65-F5344CB8AC3E}">
        <p14:creationId xmlns:p14="http://schemas.microsoft.com/office/powerpoint/2010/main" val="115548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71550" y="699598"/>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Design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pPr marL="0" lvl="0" indent="0" algn="l" rtl="0">
                <a:spcBef>
                  <a:spcPts val="0"/>
                </a:spcBef>
                <a:spcAft>
                  <a:spcPts val="0"/>
                </a:spcAft>
                <a:buNone/>
              </a:pPr>
              <a:t>5</a:t>
            </a:fld>
            <a:endParaRPr>
              <a:latin typeface="Times New Roman" panose="02020603050405020304" pitchFamily="18" charset="0"/>
              <a:cs typeface="Times New Roman" panose="02020603050405020304" pitchFamily="18" charset="0"/>
            </a:endParaRPr>
          </a:p>
        </p:txBody>
      </p:sp>
      <p:sp>
        <p:nvSpPr>
          <p:cNvPr id="231" name="Google Shape;231;p3"/>
          <p:cNvSpPr txBox="1"/>
          <p:nvPr/>
        </p:nvSpPr>
        <p:spPr>
          <a:xfrm>
            <a:off x="846992" y="1544851"/>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2000" b="1" dirty="0">
                <a:solidFill>
                  <a:schemeClr val="lt2"/>
                </a:solidFill>
                <a:latin typeface="Times New Roman" panose="02020603050405020304" pitchFamily="18" charset="0"/>
                <a:ea typeface="Franklin Gothic"/>
                <a:cs typeface="Times New Roman" panose="02020603050405020304" pitchFamily="18" charset="0"/>
                <a:sym typeface="Franklin Gothic"/>
              </a:rPr>
              <a:t> </a:t>
            </a:r>
            <a:r>
              <a:rPr lang="en-US" sz="2000" b="1" i="0" dirty="0">
                <a:solidFill>
                  <a:schemeClr val="lt2"/>
                </a:solidFill>
                <a:latin typeface="Times New Roman" panose="02020603050405020304" pitchFamily="18" charset="0"/>
                <a:ea typeface="Franklin Gothic"/>
                <a:cs typeface="Times New Roman" panose="02020603050405020304" pitchFamily="18" charset="0"/>
                <a:sym typeface="Franklin Gothic"/>
              </a:rPr>
              <a:t>ER Diagram here</a:t>
            </a:r>
            <a:r>
              <a:rPr lang="en-US" sz="2000" b="1" dirty="0">
                <a:solidFill>
                  <a:schemeClr val="lt2"/>
                </a:solidFill>
                <a:latin typeface="Times New Roman" panose="02020603050405020304" pitchFamily="18" charset="0"/>
                <a:ea typeface="Franklin Gothic"/>
                <a:cs typeface="Times New Roman" panose="02020603050405020304" pitchFamily="18" charset="0"/>
                <a:sym typeface="Franklin Gothic"/>
              </a:rPr>
              <a:t>:</a:t>
            </a:r>
            <a:endParaRPr sz="1600" b="1"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3" name="Picture 2">
            <a:extLst>
              <a:ext uri="{FF2B5EF4-FFF2-40B4-BE49-F238E27FC236}">
                <a16:creationId xmlns:a16="http://schemas.microsoft.com/office/drawing/2014/main" id="{ED1472B0-DE31-7AF5-F231-5F659D05C67D}"/>
              </a:ext>
            </a:extLst>
          </p:cNvPr>
          <p:cNvPicPr>
            <a:picLocks noChangeAspect="1"/>
          </p:cNvPicPr>
          <p:nvPr/>
        </p:nvPicPr>
        <p:blipFill>
          <a:blip r:embed="rId4"/>
          <a:stretch>
            <a:fillRect/>
          </a:stretch>
        </p:blipFill>
        <p:spPr>
          <a:xfrm>
            <a:off x="2595562" y="2273816"/>
            <a:ext cx="7657710" cy="4344578"/>
          </a:xfrm>
          <a:prstGeom prst="rect">
            <a:avLst/>
          </a:prstGeom>
        </p:spPr>
      </p:pic>
    </p:spTree>
    <p:extLst>
      <p:ext uri="{BB962C8B-B14F-4D97-AF65-F5344CB8AC3E}">
        <p14:creationId xmlns:p14="http://schemas.microsoft.com/office/powerpoint/2010/main" val="202010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2"/>
          <p:cNvSpPr txBox="1">
            <a:spLocks noGrp="1"/>
          </p:cNvSpPr>
          <p:nvPr>
            <p:ph type="title"/>
          </p:nvPr>
        </p:nvSpPr>
        <p:spPr>
          <a:xfrm>
            <a:off x="5017506" y="203200"/>
            <a:ext cx="2156987" cy="691600"/>
          </a:xfrm>
          <a:prstGeom prst="rect">
            <a:avLst/>
          </a:prstGeom>
          <a:noFill/>
          <a:ln>
            <a:noFill/>
          </a:ln>
        </p:spPr>
        <p:txBody>
          <a:bodyPr spcFirstLastPara="1" wrap="square" lIns="0" tIns="0" rIns="0" bIns="0" anchor="b" anchorCtr="0">
            <a:normAutofit/>
          </a:bodyPr>
          <a:lstStyle/>
          <a:p>
            <a:pPr>
              <a:buSzPct val="90909"/>
            </a:pPr>
            <a:r>
              <a:rPr lang="en-GB" u="sng" dirty="0"/>
              <a:t>Use Case </a:t>
            </a:r>
            <a:endParaRPr u="sng" dirty="0"/>
          </a:p>
        </p:txBody>
      </p:sp>
      <p:sp>
        <p:nvSpPr>
          <p:cNvPr id="302" name="Google Shape;302;p32"/>
          <p:cNvSpPr txBox="1">
            <a:spLocks noGrp="1"/>
          </p:cNvSpPr>
          <p:nvPr>
            <p:ph type="sldNum" idx="12"/>
          </p:nvPr>
        </p:nvSpPr>
        <p:spPr>
          <a:xfrm>
            <a:off x="971551" y="6332220"/>
            <a:ext cx="523240" cy="247651"/>
          </a:xfrm>
          <a:prstGeom prst="rect">
            <a:avLst/>
          </a:prstGeom>
          <a:noFill/>
          <a:ln>
            <a:noFill/>
          </a:ln>
        </p:spPr>
        <p:txBody>
          <a:bodyPr spcFirstLastPara="1" wrap="square" lIns="0" tIns="0" rIns="0" bIns="0" anchor="t" anchorCtr="0">
            <a:noAutofit/>
          </a:bodyPr>
          <a:lstStyle/>
          <a:p>
            <a:pPr>
              <a:buSzPts val="800"/>
            </a:pPr>
            <a:fld id="{00000000-1234-1234-1234-123412341234}" type="slidenum">
              <a:rPr lang="en-GB"/>
              <a:pPr>
                <a:buSzPts val="800"/>
              </a:pPr>
              <a:t>6</a:t>
            </a:fld>
            <a:endParaRPr/>
          </a:p>
        </p:txBody>
      </p:sp>
      <p:pic>
        <p:nvPicPr>
          <p:cNvPr id="303" name="Google Shape;303;p32"/>
          <p:cNvPicPr preferRelativeResize="0"/>
          <p:nvPr/>
        </p:nvPicPr>
        <p:blipFill rotWithShape="1">
          <a:blip r:embed="rId3">
            <a:alphaModFix/>
          </a:blip>
          <a:srcRect/>
          <a:stretch/>
        </p:blipFill>
        <p:spPr>
          <a:xfrm>
            <a:off x="178211" y="51051"/>
            <a:ext cx="757237" cy="960359"/>
          </a:xfrm>
          <a:prstGeom prst="rect">
            <a:avLst/>
          </a:prstGeom>
          <a:noFill/>
          <a:ln>
            <a:noFill/>
          </a:ln>
        </p:spPr>
      </p:pic>
      <p:pic>
        <p:nvPicPr>
          <p:cNvPr id="3" name="Picture 2">
            <a:extLst>
              <a:ext uri="{FF2B5EF4-FFF2-40B4-BE49-F238E27FC236}">
                <a16:creationId xmlns:a16="http://schemas.microsoft.com/office/drawing/2014/main" id="{95A46D37-2CCD-189F-4393-F53E6EF0D6BB}"/>
              </a:ext>
            </a:extLst>
          </p:cNvPr>
          <p:cNvPicPr>
            <a:picLocks noChangeAspect="1"/>
          </p:cNvPicPr>
          <p:nvPr/>
        </p:nvPicPr>
        <p:blipFill>
          <a:blip r:embed="rId4"/>
          <a:stretch>
            <a:fillRect/>
          </a:stretch>
        </p:blipFill>
        <p:spPr>
          <a:xfrm>
            <a:off x="1708649" y="1391676"/>
            <a:ext cx="8774699" cy="50643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3"/>
          <p:cNvSpPr txBox="1">
            <a:spLocks noGrp="1"/>
          </p:cNvSpPr>
          <p:nvPr>
            <p:ph type="title"/>
          </p:nvPr>
        </p:nvSpPr>
        <p:spPr>
          <a:xfrm>
            <a:off x="952500" y="1053483"/>
            <a:ext cx="5780809" cy="610863"/>
          </a:xfrm>
          <a:prstGeom prst="rect">
            <a:avLst/>
          </a:prstGeom>
          <a:noFill/>
          <a:ln>
            <a:noFill/>
          </a:ln>
        </p:spPr>
        <p:txBody>
          <a:bodyPr spcFirstLastPara="1" wrap="square" lIns="0" tIns="0" rIns="0" bIns="0" anchor="b" anchorCtr="0">
            <a:normAutofit/>
          </a:bodyPr>
          <a:lstStyle/>
          <a:p>
            <a:pPr>
              <a:buSzPts val="3000"/>
            </a:pPr>
            <a:r>
              <a:rPr lang="en-GB" sz="4000"/>
              <a:t>Deployment Details</a:t>
            </a:r>
            <a:endParaRPr sz="4000"/>
          </a:p>
        </p:txBody>
      </p:sp>
      <p:sp>
        <p:nvSpPr>
          <p:cNvPr id="313" name="Google Shape;313;p33"/>
          <p:cNvSpPr txBox="1">
            <a:spLocks noGrp="1"/>
          </p:cNvSpPr>
          <p:nvPr>
            <p:ph type="body" idx="2"/>
          </p:nvPr>
        </p:nvSpPr>
        <p:spPr>
          <a:xfrm>
            <a:off x="952501" y="2286000"/>
            <a:ext cx="4838700" cy="315915"/>
          </a:xfrm>
          <a:prstGeom prst="rect">
            <a:avLst/>
          </a:prstGeom>
          <a:noFill/>
          <a:ln>
            <a:noFill/>
          </a:ln>
        </p:spPr>
        <p:txBody>
          <a:bodyPr spcFirstLastPara="1" wrap="square" lIns="91433" tIns="45700" rIns="91433" bIns="45700" anchor="t" anchorCtr="0">
            <a:noAutofit/>
          </a:bodyPr>
          <a:lstStyle/>
          <a:p>
            <a:pPr marL="237061" indent="-237061">
              <a:spcBef>
                <a:spcPts val="0"/>
              </a:spcBef>
              <a:buSzPts val="1400"/>
            </a:pPr>
            <a:r>
              <a:rPr lang="en-GB" sz="1867" b="1"/>
              <a:t>Describe </a:t>
            </a:r>
            <a:r>
              <a:rPr lang="en-GB" b="1"/>
              <a:t>Deployment Details </a:t>
            </a:r>
            <a:r>
              <a:rPr lang="en-GB" sz="1867" b="1"/>
              <a:t>here</a:t>
            </a:r>
            <a:endParaRPr b="1"/>
          </a:p>
        </p:txBody>
      </p:sp>
      <p:sp>
        <p:nvSpPr>
          <p:cNvPr id="314" name="Google Shape;314;p33"/>
          <p:cNvSpPr txBox="1">
            <a:spLocks noGrp="1"/>
          </p:cNvSpPr>
          <p:nvPr>
            <p:ph type="body" idx="1"/>
          </p:nvPr>
        </p:nvSpPr>
        <p:spPr>
          <a:xfrm>
            <a:off x="952500" y="2656900"/>
            <a:ext cx="4838800" cy="4049600"/>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marL="0" indent="0">
              <a:spcBef>
                <a:spcPts val="0"/>
              </a:spcBef>
            </a:pPr>
            <a:endParaRPr dirty="0"/>
          </a:p>
          <a:p>
            <a:pPr marL="287859" indent="-304792">
              <a:spcBef>
                <a:spcPts val="0"/>
              </a:spcBef>
              <a:buSzPts val="1400"/>
              <a:buFont typeface="Noto Sans Symbols"/>
              <a:buChar char="⮚"/>
            </a:pPr>
            <a:r>
              <a:rPr lang="en-GB" sz="1867" b="1" dirty="0"/>
              <a:t>1. Hosting  on </a:t>
            </a:r>
            <a:r>
              <a:rPr lang="en-GB" sz="1867" b="1" dirty="0" err="1"/>
              <a:t>Aiven</a:t>
            </a:r>
            <a:r>
              <a:rPr lang="en-GB" sz="1867" b="1" dirty="0"/>
              <a:t>:</a:t>
            </a:r>
            <a:endParaRPr sz="1867" b="1" dirty="0"/>
          </a:p>
          <a:p>
            <a:pPr marL="457189" indent="0">
              <a:spcBef>
                <a:spcPts val="0"/>
              </a:spcBef>
            </a:pPr>
            <a:endParaRPr sz="1867" b="1" dirty="0"/>
          </a:p>
          <a:p>
            <a:pPr marL="457189" indent="0">
              <a:spcBef>
                <a:spcPts val="0"/>
              </a:spcBef>
            </a:pPr>
            <a:r>
              <a:rPr lang="en-GB" dirty="0">
                <a:latin typeface="Times New Roman" pitchFamily="18" charset="0"/>
                <a:cs typeface="Times New Roman" pitchFamily="18" charset="0"/>
              </a:rPr>
              <a:t> We've chosen </a:t>
            </a:r>
            <a:r>
              <a:rPr lang="en-GB" dirty="0" err="1">
                <a:latin typeface="Times New Roman" pitchFamily="18" charset="0"/>
                <a:cs typeface="Times New Roman" pitchFamily="18" charset="0"/>
              </a:rPr>
              <a:t>Aiven</a:t>
            </a:r>
            <a:r>
              <a:rPr lang="en-GB" dirty="0">
                <a:latin typeface="Times New Roman" pitchFamily="18" charset="0"/>
                <a:cs typeface="Times New Roman" pitchFamily="18" charset="0"/>
              </a:rPr>
              <a:t> as the platform to host our application's database. This decision ensures robust data management, security, and accessibility for all our users, including admins and super admin.</a:t>
            </a:r>
            <a:endParaRPr dirty="0">
              <a:latin typeface="Times New Roman" pitchFamily="18" charset="0"/>
              <a:cs typeface="Times New Roman" pitchFamily="18" charset="0"/>
            </a:endParaRPr>
          </a:p>
          <a:p>
            <a:pPr marL="457189" indent="0">
              <a:spcBef>
                <a:spcPts val="0"/>
              </a:spcBef>
            </a:pPr>
            <a:endParaRPr sz="1867" b="1" dirty="0">
              <a:latin typeface="Times New Roman" pitchFamily="18" charset="0"/>
              <a:cs typeface="Times New Roman" pitchFamily="18" charset="0"/>
            </a:endParaRPr>
          </a:p>
          <a:p>
            <a:pPr marL="287859" indent="-304792">
              <a:spcBef>
                <a:spcPts val="0"/>
              </a:spcBef>
              <a:buSzPts val="1400"/>
              <a:buFont typeface="Noto Sans Symbols"/>
              <a:buChar char="⮚"/>
            </a:pPr>
            <a:r>
              <a:rPr lang="en-GB" sz="1867" b="1" dirty="0">
                <a:latin typeface="Times New Roman" pitchFamily="18" charset="0"/>
                <a:cs typeface="Times New Roman" pitchFamily="18" charset="0"/>
              </a:rPr>
              <a:t>2. UI via Google Play Store: </a:t>
            </a:r>
            <a:endParaRPr sz="1867" b="1" dirty="0">
              <a:latin typeface="Times New Roman" pitchFamily="18" charset="0"/>
              <a:cs typeface="Times New Roman" pitchFamily="18" charset="0"/>
            </a:endParaRPr>
          </a:p>
          <a:p>
            <a:pPr marL="457189" indent="0">
              <a:spcBef>
                <a:spcPts val="0"/>
              </a:spcBef>
            </a:pPr>
            <a:endParaRPr sz="1867" b="1" dirty="0">
              <a:latin typeface="Times New Roman" pitchFamily="18" charset="0"/>
              <a:cs typeface="Times New Roman" pitchFamily="18" charset="0"/>
            </a:endParaRPr>
          </a:p>
          <a:p>
            <a:pPr marL="457189" indent="0">
              <a:spcBef>
                <a:spcPts val="0"/>
              </a:spcBef>
            </a:pPr>
            <a:r>
              <a:rPr lang="en-GB" dirty="0">
                <a:latin typeface="Times New Roman" pitchFamily="18" charset="0"/>
                <a:cs typeface="Times New Roman" pitchFamily="18" charset="0"/>
              </a:rPr>
              <a:t>The user interface of our application can be easily downloaded and accessed by Android users through the Google Play Store. This distribution method provides a convenient and familiar way for our target audience to interact with the E-commerce mobile application.</a:t>
            </a:r>
            <a:endParaRPr dirty="0">
              <a:latin typeface="Times New Roman" pitchFamily="18" charset="0"/>
              <a:cs typeface="Times New Roman" pitchFamily="18" charset="0"/>
            </a:endParaRPr>
          </a:p>
          <a:p>
            <a:pPr marL="457189" indent="0">
              <a:spcBef>
                <a:spcPts val="0"/>
              </a:spcBef>
            </a:pPr>
            <a:endParaRPr dirty="0"/>
          </a:p>
        </p:txBody>
      </p:sp>
      <p:sp>
        <p:nvSpPr>
          <p:cNvPr id="315" name="Google Shape;315;p33"/>
          <p:cNvSpPr txBox="1">
            <a:spLocks noGrp="1"/>
          </p:cNvSpPr>
          <p:nvPr>
            <p:ph type="sldNum" idx="12"/>
          </p:nvPr>
        </p:nvSpPr>
        <p:spPr>
          <a:xfrm>
            <a:off x="971551" y="6332220"/>
            <a:ext cx="523240" cy="247651"/>
          </a:xfrm>
          <a:prstGeom prst="rect">
            <a:avLst/>
          </a:prstGeom>
          <a:noFill/>
          <a:ln>
            <a:noFill/>
          </a:ln>
        </p:spPr>
        <p:txBody>
          <a:bodyPr spcFirstLastPara="1" wrap="square" lIns="0" tIns="0" rIns="0" bIns="0" anchor="t" anchorCtr="0">
            <a:noAutofit/>
          </a:bodyPr>
          <a:lstStyle/>
          <a:p>
            <a:pPr>
              <a:buSzPts val="800"/>
            </a:pPr>
            <a:fld id="{00000000-1234-1234-1234-123412341234}" type="slidenum">
              <a:rPr lang="en-GB"/>
              <a:pPr>
                <a:buSzPts val="800"/>
              </a:pPr>
              <a:t>7</a:t>
            </a:fld>
            <a:endParaRPr/>
          </a:p>
        </p:txBody>
      </p:sp>
      <p:pic>
        <p:nvPicPr>
          <p:cNvPr id="316" name="Google Shape;316;p33"/>
          <p:cNvPicPr preferRelativeResize="0"/>
          <p:nvPr/>
        </p:nvPicPr>
        <p:blipFill rotWithShape="1">
          <a:blip r:embed="rId3">
            <a:alphaModFix/>
          </a:blip>
          <a:srcRect/>
          <a:stretch/>
        </p:blipFill>
        <p:spPr>
          <a:xfrm>
            <a:off x="178211" y="51051"/>
            <a:ext cx="757237" cy="960359"/>
          </a:xfrm>
          <a:prstGeom prst="rect">
            <a:avLst/>
          </a:prstGeom>
          <a:noFill/>
          <a:ln>
            <a:noFill/>
          </a:ln>
        </p:spPr>
      </p:pic>
      <p:sp>
        <p:nvSpPr>
          <p:cNvPr id="317" name="Google Shape;317;p33"/>
          <p:cNvSpPr txBox="1">
            <a:spLocks noGrp="1"/>
          </p:cNvSpPr>
          <p:nvPr>
            <p:ph type="body" idx="1"/>
          </p:nvPr>
        </p:nvSpPr>
        <p:spPr>
          <a:xfrm>
            <a:off x="6254767" y="2656900"/>
            <a:ext cx="4838800" cy="4049600"/>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marL="287859" indent="-304792">
              <a:spcBef>
                <a:spcPts val="0"/>
              </a:spcBef>
              <a:buSzPts val="1400"/>
              <a:buFont typeface="Noto Sans Symbols"/>
              <a:buChar char="⮚"/>
            </a:pPr>
            <a:endParaRPr lang="en-GB" sz="1867" dirty="0">
              <a:latin typeface="Times New Roman" pitchFamily="18" charset="0"/>
              <a:cs typeface="Times New Roman" pitchFamily="18" charset="0"/>
            </a:endParaRPr>
          </a:p>
          <a:p>
            <a:pPr marL="287859" indent="-304792">
              <a:spcBef>
                <a:spcPts val="0"/>
              </a:spcBef>
              <a:buSzPts val="1400"/>
              <a:buFont typeface="Noto Sans Symbols"/>
              <a:buChar char="⮚"/>
            </a:pPr>
            <a:r>
              <a:rPr lang="en-GB" sz="1867" dirty="0">
                <a:latin typeface="Times New Roman" pitchFamily="18" charset="0"/>
                <a:cs typeface="Times New Roman" pitchFamily="18" charset="0"/>
              </a:rPr>
              <a:t>An E-commerce mobile application tailored to meet the needs of  customers, providing a personalized shopping experience, secure transactions, and valuable product information to foster customer loyalty.</a:t>
            </a:r>
            <a:endParaRPr sz="1867" dirty="0">
              <a:latin typeface="Times New Roman" pitchFamily="18" charset="0"/>
              <a:cs typeface="Times New Roman" pitchFamily="18" charset="0"/>
            </a:endParaRPr>
          </a:p>
        </p:txBody>
      </p:sp>
      <p:sp>
        <p:nvSpPr>
          <p:cNvPr id="318" name="Google Shape;318;p33"/>
          <p:cNvSpPr txBox="1"/>
          <p:nvPr/>
        </p:nvSpPr>
        <p:spPr>
          <a:xfrm>
            <a:off x="6254767" y="2168767"/>
            <a:ext cx="4042000" cy="416800"/>
          </a:xfrm>
          <a:prstGeom prst="rect">
            <a:avLst/>
          </a:prstGeom>
          <a:noFill/>
          <a:ln>
            <a:noFill/>
          </a:ln>
        </p:spPr>
        <p:txBody>
          <a:bodyPr spcFirstLastPara="1" wrap="square" lIns="121900" tIns="121900" rIns="121900" bIns="121900" anchor="t" anchorCtr="0">
            <a:noAutofit/>
          </a:bodyPr>
          <a:lstStyle/>
          <a:p>
            <a:r>
              <a:rPr lang="en-GB" sz="1867" b="1">
                <a:solidFill>
                  <a:schemeClr val="lt2"/>
                </a:solidFill>
                <a:latin typeface="Libre Franklin"/>
                <a:ea typeface="Libre Franklin"/>
                <a:cs typeface="Libre Franklin"/>
                <a:sym typeface="Libre Franklin"/>
              </a:rPr>
              <a:t>Show Stopper/Dependencies</a:t>
            </a:r>
            <a:endParaRPr sz="1867" b="1">
              <a:solidFill>
                <a:schemeClr val="lt2"/>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a:spLocks noGrp="1"/>
          </p:cNvSpPr>
          <p:nvPr>
            <p:ph type="title"/>
          </p:nvPr>
        </p:nvSpPr>
        <p:spPr>
          <a:xfrm>
            <a:off x="952499" y="1096345"/>
            <a:ext cx="5780800" cy="610800"/>
          </a:xfrm>
          <a:prstGeom prst="rect">
            <a:avLst/>
          </a:prstGeom>
          <a:noFill/>
          <a:ln>
            <a:noFill/>
          </a:ln>
        </p:spPr>
        <p:txBody>
          <a:bodyPr spcFirstLastPara="1" wrap="square" lIns="0" tIns="0" rIns="0" bIns="0" anchor="b" anchorCtr="0">
            <a:normAutofit/>
          </a:bodyPr>
          <a:lstStyle/>
          <a:p>
            <a:pPr>
              <a:buSzPts val="3000"/>
            </a:pPr>
            <a:r>
              <a:rPr lang="en-GB" sz="4000"/>
              <a:t>Monetary Support</a:t>
            </a:r>
            <a:endParaRPr sz="4000"/>
          </a:p>
        </p:txBody>
      </p:sp>
      <p:sp>
        <p:nvSpPr>
          <p:cNvPr id="324" name="Google Shape;324;p34"/>
          <p:cNvSpPr txBox="1">
            <a:spLocks noGrp="1"/>
          </p:cNvSpPr>
          <p:nvPr>
            <p:ph type="body" idx="2"/>
          </p:nvPr>
        </p:nvSpPr>
        <p:spPr>
          <a:xfrm>
            <a:off x="952500" y="2286000"/>
            <a:ext cx="4838800" cy="316000"/>
          </a:xfrm>
          <a:prstGeom prst="rect">
            <a:avLst/>
          </a:prstGeom>
          <a:noFill/>
          <a:ln>
            <a:noFill/>
          </a:ln>
        </p:spPr>
        <p:txBody>
          <a:bodyPr spcFirstLastPara="1" wrap="square" lIns="91433" tIns="45700" rIns="91433" bIns="45700" anchor="t" anchorCtr="0">
            <a:noAutofit/>
          </a:bodyPr>
          <a:lstStyle/>
          <a:p>
            <a:pPr marL="237061" indent="-237061">
              <a:spcBef>
                <a:spcPts val="0"/>
              </a:spcBef>
              <a:buSzPts val="1400"/>
            </a:pPr>
            <a:r>
              <a:rPr lang="en-GB" sz="2267" b="1"/>
              <a:t>Financial Requirements</a:t>
            </a:r>
            <a:endParaRPr sz="2267" b="1"/>
          </a:p>
        </p:txBody>
      </p:sp>
      <p:sp>
        <p:nvSpPr>
          <p:cNvPr id="325" name="Google Shape;325;p34"/>
          <p:cNvSpPr txBox="1">
            <a:spLocks noGrp="1"/>
          </p:cNvSpPr>
          <p:nvPr>
            <p:ph type="body" idx="1"/>
          </p:nvPr>
        </p:nvSpPr>
        <p:spPr>
          <a:xfrm>
            <a:off x="952500" y="2803833"/>
            <a:ext cx="4838800" cy="3673200"/>
          </a:xfrm>
          <a:prstGeom prst="rect">
            <a:avLst/>
          </a:prstGeom>
          <a:noFill/>
          <a:ln w="9525" cap="flat" cmpd="sng">
            <a:solidFill>
              <a:schemeClr val="dk1"/>
            </a:solidFill>
            <a:prstDash val="solid"/>
            <a:round/>
            <a:headEnd type="none" w="sm" len="sm"/>
            <a:tailEnd type="none" w="sm" len="sm"/>
          </a:ln>
        </p:spPr>
        <p:txBody>
          <a:bodyPr spcFirstLastPara="1" wrap="square" lIns="91433" tIns="45700" rIns="91433" bIns="45700" anchor="t" anchorCtr="0">
            <a:noAutofit/>
          </a:bodyPr>
          <a:lstStyle/>
          <a:p>
            <a:pPr marL="287859" indent="-330192">
              <a:spcBef>
                <a:spcPts val="0"/>
              </a:spcBef>
              <a:buSzPts val="1700"/>
              <a:buFont typeface="Noto Sans Symbols"/>
              <a:buChar char="⮚"/>
            </a:pPr>
            <a:r>
              <a:rPr lang="en-GB" sz="2267" dirty="0"/>
              <a:t>The expenditure of deployment of an application on the</a:t>
            </a:r>
            <a:r>
              <a:rPr lang="en-GB" sz="2267" b="1" dirty="0"/>
              <a:t> play store</a:t>
            </a:r>
            <a:r>
              <a:rPr lang="en-GB" sz="2267" dirty="0"/>
              <a:t> is 2,500/- for the UI</a:t>
            </a:r>
            <a:endParaRPr sz="2267" dirty="0"/>
          </a:p>
          <a:p>
            <a:pPr marL="457189" indent="0">
              <a:spcBef>
                <a:spcPts val="0"/>
              </a:spcBef>
            </a:pPr>
            <a:endParaRPr sz="2267" dirty="0"/>
          </a:p>
          <a:p>
            <a:pPr marL="0" indent="0">
              <a:spcBef>
                <a:spcPts val="0"/>
              </a:spcBef>
            </a:pPr>
            <a:endParaRPr sz="2267" dirty="0"/>
          </a:p>
          <a:p>
            <a:pPr marL="287859" indent="-330192">
              <a:spcBef>
                <a:spcPts val="0"/>
              </a:spcBef>
              <a:buSzPts val="1700"/>
              <a:buFont typeface="Noto Sans Symbols"/>
              <a:buChar char="⮚"/>
            </a:pPr>
            <a:r>
              <a:rPr lang="en-GB" sz="2267" dirty="0"/>
              <a:t>Hosting charges on the</a:t>
            </a:r>
            <a:r>
              <a:rPr lang="en-GB" sz="2267" b="1" dirty="0"/>
              <a:t> </a:t>
            </a:r>
            <a:r>
              <a:rPr lang="en-GB" sz="2267" b="1" dirty="0" err="1"/>
              <a:t>Aiven</a:t>
            </a:r>
            <a:r>
              <a:rPr lang="en-GB" sz="2267" b="1" dirty="0"/>
              <a:t> </a:t>
            </a:r>
            <a:r>
              <a:rPr lang="en-GB" sz="2267" dirty="0"/>
              <a:t>database and backend on cloud platform depends upon </a:t>
            </a:r>
            <a:r>
              <a:rPr lang="en-GB" sz="2267" dirty="0" err="1"/>
              <a:t>usecase</a:t>
            </a:r>
            <a:r>
              <a:rPr lang="en-GB" sz="2267" dirty="0"/>
              <a:t> it's a pay as you go model hence the approx cost will be $80</a:t>
            </a:r>
            <a:endParaRPr sz="2267" dirty="0"/>
          </a:p>
        </p:txBody>
      </p:sp>
      <p:sp>
        <p:nvSpPr>
          <p:cNvPr id="326" name="Google Shape;326;p34"/>
          <p:cNvSpPr txBox="1">
            <a:spLocks noGrp="1"/>
          </p:cNvSpPr>
          <p:nvPr>
            <p:ph type="sldNum" idx="12"/>
          </p:nvPr>
        </p:nvSpPr>
        <p:spPr>
          <a:xfrm>
            <a:off x="971551" y="6332220"/>
            <a:ext cx="523240" cy="247651"/>
          </a:xfrm>
          <a:prstGeom prst="rect">
            <a:avLst/>
          </a:prstGeom>
          <a:noFill/>
          <a:ln>
            <a:noFill/>
          </a:ln>
        </p:spPr>
        <p:txBody>
          <a:bodyPr spcFirstLastPara="1" wrap="square" lIns="0" tIns="0" rIns="0" bIns="0" anchor="t" anchorCtr="0">
            <a:noAutofit/>
          </a:bodyPr>
          <a:lstStyle/>
          <a:p>
            <a:pPr>
              <a:buSzPts val="800"/>
            </a:pPr>
            <a:fld id="{00000000-1234-1234-1234-123412341234}" type="slidenum">
              <a:rPr lang="en-GB"/>
              <a:pPr>
                <a:buSzPts val="800"/>
              </a:pPr>
              <a:t>8</a:t>
            </a:fld>
            <a:endParaRPr/>
          </a:p>
        </p:txBody>
      </p:sp>
      <p:pic>
        <p:nvPicPr>
          <p:cNvPr id="327" name="Google Shape;327;p34"/>
          <p:cNvPicPr preferRelativeResize="0"/>
          <p:nvPr/>
        </p:nvPicPr>
        <p:blipFill rotWithShape="1">
          <a:blip r:embed="rId3">
            <a:alphaModFix/>
          </a:blip>
          <a:srcRect/>
          <a:stretch/>
        </p:blipFill>
        <p:spPr>
          <a:xfrm>
            <a:off x="178211" y="51051"/>
            <a:ext cx="757237" cy="9603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sldNum" idx="12"/>
          </p:nvPr>
        </p:nvSpPr>
        <p:spPr>
          <a:xfrm>
            <a:off x="971551" y="6332220"/>
            <a:ext cx="523240" cy="247651"/>
          </a:xfrm>
          <a:prstGeom prst="rect">
            <a:avLst/>
          </a:prstGeom>
          <a:noFill/>
          <a:ln>
            <a:noFill/>
          </a:ln>
        </p:spPr>
        <p:txBody>
          <a:bodyPr spcFirstLastPara="1" wrap="square" lIns="0" tIns="0" rIns="0" bIns="0" anchor="t" anchorCtr="0">
            <a:noAutofit/>
          </a:bodyPr>
          <a:lstStyle/>
          <a:p>
            <a:pPr>
              <a:buSzPts val="800"/>
            </a:pPr>
            <a:fld id="{00000000-1234-1234-1234-123412341234}" type="slidenum">
              <a:rPr lang="en-GB"/>
              <a:pPr>
                <a:buSzPts val="800"/>
              </a:pPr>
              <a:t>9</a:t>
            </a:fld>
            <a:endParaRPr/>
          </a:p>
        </p:txBody>
      </p:sp>
      <p:pic>
        <p:nvPicPr>
          <p:cNvPr id="333" name="Google Shape;333;p35"/>
          <p:cNvPicPr preferRelativeResize="0"/>
          <p:nvPr/>
        </p:nvPicPr>
        <p:blipFill rotWithShape="1">
          <a:blip r:embed="rId3">
            <a:alphaModFix/>
          </a:blip>
          <a:srcRect/>
          <a:stretch/>
        </p:blipFill>
        <p:spPr>
          <a:xfrm>
            <a:off x="2394" y="-16"/>
            <a:ext cx="757237" cy="960357"/>
          </a:xfrm>
          <a:prstGeom prst="rect">
            <a:avLst/>
          </a:prstGeom>
          <a:noFill/>
          <a:ln>
            <a:noFill/>
          </a:ln>
        </p:spPr>
      </p:pic>
      <p:sp>
        <p:nvSpPr>
          <p:cNvPr id="334" name="Google Shape;334;p35"/>
          <p:cNvSpPr txBox="1"/>
          <p:nvPr/>
        </p:nvSpPr>
        <p:spPr>
          <a:xfrm>
            <a:off x="2950100" y="30600"/>
            <a:ext cx="5910800" cy="700800"/>
          </a:xfrm>
          <a:prstGeom prst="rect">
            <a:avLst/>
          </a:prstGeom>
          <a:noFill/>
          <a:ln>
            <a:noFill/>
          </a:ln>
        </p:spPr>
        <p:txBody>
          <a:bodyPr spcFirstLastPara="1" wrap="square" lIns="121900" tIns="121900" rIns="121900" bIns="121900" anchor="t" anchorCtr="0">
            <a:noAutofit/>
          </a:bodyPr>
          <a:lstStyle/>
          <a:p>
            <a:pPr algn="ctr"/>
            <a:r>
              <a:rPr lang="en-GB" sz="3200" b="1" i="1" u="sng">
                <a:latin typeface="Libre Franklin"/>
                <a:ea typeface="Libre Franklin"/>
                <a:cs typeface="Libre Franklin"/>
                <a:sym typeface="Libre Franklin"/>
              </a:rPr>
              <a:t>  Project Screenshots </a:t>
            </a:r>
            <a:endParaRPr sz="3200" b="1" i="1" u="sng">
              <a:latin typeface="Libre Franklin"/>
              <a:ea typeface="Libre Franklin"/>
              <a:cs typeface="Libre Franklin"/>
              <a:sym typeface="Libre Franklin"/>
            </a:endParaRPr>
          </a:p>
        </p:txBody>
      </p:sp>
      <p:pic>
        <p:nvPicPr>
          <p:cNvPr id="1028" name="Picture 4" descr="C:\Users\hp\Downloads\WhatsApp Image 2025-02-18 at 10.29.16 AM.jpeg"/>
          <p:cNvPicPr>
            <a:picLocks noChangeAspect="1" noChangeArrowheads="1"/>
          </p:cNvPicPr>
          <p:nvPr/>
        </p:nvPicPr>
        <p:blipFill>
          <a:blip r:embed="rId4"/>
          <a:srcRect/>
          <a:stretch>
            <a:fillRect/>
          </a:stretch>
        </p:blipFill>
        <p:spPr bwMode="auto">
          <a:xfrm>
            <a:off x="977900" y="2222500"/>
            <a:ext cx="2108200" cy="4165600"/>
          </a:xfrm>
          <a:prstGeom prst="rect">
            <a:avLst/>
          </a:prstGeom>
          <a:noFill/>
        </p:spPr>
      </p:pic>
      <p:pic>
        <p:nvPicPr>
          <p:cNvPr id="1029" name="Picture 5" descr="C:\Users\hp\Downloads\WhatsApp Image 2025-02-18 at 10.29.16 AM (1).jpeg"/>
          <p:cNvPicPr>
            <a:picLocks noChangeAspect="1" noChangeArrowheads="1"/>
          </p:cNvPicPr>
          <p:nvPr/>
        </p:nvPicPr>
        <p:blipFill>
          <a:blip r:embed="rId5"/>
          <a:srcRect/>
          <a:stretch>
            <a:fillRect/>
          </a:stretch>
        </p:blipFill>
        <p:spPr bwMode="auto">
          <a:xfrm>
            <a:off x="4435004" y="2222500"/>
            <a:ext cx="2076450" cy="4165600"/>
          </a:xfrm>
          <a:prstGeom prst="rect">
            <a:avLst/>
          </a:prstGeom>
          <a:noFill/>
        </p:spPr>
      </p:pic>
      <p:pic>
        <p:nvPicPr>
          <p:cNvPr id="1030" name="Picture 6" descr="C:\Users\hp\Downloads\WhatsApp Image 2025-02-18 at 10.29.17 AM.jpeg"/>
          <p:cNvPicPr>
            <a:picLocks noChangeAspect="1" noChangeArrowheads="1"/>
          </p:cNvPicPr>
          <p:nvPr/>
        </p:nvPicPr>
        <p:blipFill>
          <a:blip r:embed="rId6"/>
          <a:srcRect/>
          <a:stretch>
            <a:fillRect/>
          </a:stretch>
        </p:blipFill>
        <p:spPr bwMode="auto">
          <a:xfrm>
            <a:off x="7941092" y="2222500"/>
            <a:ext cx="2070100" cy="4165600"/>
          </a:xfrm>
          <a:prstGeom prst="rect">
            <a:avLst/>
          </a:prstGeom>
          <a:noFill/>
        </p:spPr>
      </p:pic>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2450</TotalTime>
  <Words>709</Words>
  <Application>Microsoft Office PowerPoint</Application>
  <PresentationFormat>Widescreen</PresentationFormat>
  <Paragraphs>83</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fkGroteskNeue</vt:lpstr>
      <vt:lpstr>Wingdings</vt:lpstr>
      <vt:lpstr>Times New Roman</vt:lpstr>
      <vt:lpstr>Libre Franklin</vt:lpstr>
      <vt:lpstr>Arial</vt:lpstr>
      <vt:lpstr>Roboto</vt:lpstr>
      <vt:lpstr>Franklin Gothic</vt:lpstr>
      <vt:lpstr>Calibri</vt:lpstr>
      <vt:lpstr>Noto Sans Symbols</vt:lpstr>
      <vt:lpstr>Theme1</vt:lpstr>
      <vt:lpstr> E Commerce Mobile Application  </vt:lpstr>
      <vt:lpstr>Idea/Approach Details</vt:lpstr>
      <vt:lpstr>Project Requirements </vt:lpstr>
      <vt:lpstr>Scope of the project</vt:lpstr>
      <vt:lpstr>Design </vt:lpstr>
      <vt:lpstr>Use Case </vt:lpstr>
      <vt:lpstr>Deployment Details</vt:lpstr>
      <vt:lpstr>Monetary Support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Sarim Moin</dc:creator>
  <cp:lastModifiedBy>pandeyamit04dec@gmail.com</cp:lastModifiedBy>
  <cp:revision>81</cp:revision>
  <dcterms:created xsi:type="dcterms:W3CDTF">2022-02-11T07:14:46Z</dcterms:created>
  <dcterms:modified xsi:type="dcterms:W3CDTF">2025-02-24T09:37:14Z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2023-09-27T17:35:56Z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d6309b41-14e4-497b-8d55-e2b121331a2d</vt:lpwstr>
  </property>
  <property fmtid="{D5CDD505-2E9C-101B-9397-08002B2CF9AE}" pid="8" name="MSIP_Label_defa4170-0d19-0005-0004-bc88714345d2_ActionId">
    <vt:lpwstr>da00c2bc-ad91-4f7f-9b76-7e591a76180c</vt:lpwstr>
  </property>
  <property fmtid="{D5CDD505-2E9C-101B-9397-08002B2CF9AE}" pid="9" name="MSIP_Label_defa4170-0d19-0005-0004-bc88714345d2_ContentBits">
    <vt:lpwstr>0</vt:lpwstr>
  </property>
</Properties>
</file>