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92e807120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2e807120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92e80712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92e80712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92e80712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2e80712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92e80712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2e80712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92e807120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2e807120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92e807120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2e807120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92e8071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92e8071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92e80712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92e80712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92e80712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92e80712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92e80712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92e80712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92e8071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92e807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92e80712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92e80712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92e80712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92e80712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92e80712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92e80712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92e807120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92e807120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92e807120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92e807120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92e807120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92e807120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92e8071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92e8071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92e8071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92e8071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92e80712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92e80712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92e80712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92e80712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92e80712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92e80712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92e807120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2e807120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92e80712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92e80712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92e80712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92e80712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23150"/>
            <a:ext cx="8520600" cy="232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ARIMA</a:t>
            </a:r>
            <a:endParaRPr/>
          </a:p>
          <a:p>
            <a:pPr indent="0" lvl="0" marL="0" rtl="0" algn="ctr">
              <a:spcBef>
                <a:spcPts val="0"/>
              </a:spcBef>
              <a:spcAft>
                <a:spcPts val="0"/>
              </a:spcAft>
              <a:buNone/>
            </a:pPr>
            <a:r>
              <a:rPr lang="id"/>
              <a:t>dan</a:t>
            </a:r>
            <a:endParaRPr/>
          </a:p>
          <a:p>
            <a:pPr indent="0" lvl="0" marL="0" rtl="0" algn="ctr">
              <a:spcBef>
                <a:spcPts val="0"/>
              </a:spcBef>
              <a:spcAft>
                <a:spcPts val="0"/>
              </a:spcAft>
              <a:buNone/>
            </a:pPr>
            <a:r>
              <a:rPr lang="id"/>
              <a:t>Brownian Motion</a:t>
            </a:r>
            <a:endParaRPr/>
          </a:p>
        </p:txBody>
      </p:sp>
      <p:sp>
        <p:nvSpPr>
          <p:cNvPr id="55" name="Google Shape;55;p13"/>
          <p:cNvSpPr txBox="1"/>
          <p:nvPr>
            <p:ph idx="1" type="subTitle"/>
          </p:nvPr>
        </p:nvSpPr>
        <p:spPr>
          <a:xfrm>
            <a:off x="311700" y="2834125"/>
            <a:ext cx="8520600" cy="223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id"/>
              <a:t>Kelompok 7</a:t>
            </a:r>
            <a:endParaRPr/>
          </a:p>
          <a:p>
            <a:pPr indent="0" lvl="0" marL="0" rtl="0" algn="r">
              <a:spcBef>
                <a:spcPts val="0"/>
              </a:spcBef>
              <a:spcAft>
                <a:spcPts val="0"/>
              </a:spcAft>
              <a:buNone/>
            </a:pPr>
            <a:r>
              <a:rPr lang="id"/>
              <a:t>Haidar Hanif (1806148694)</a:t>
            </a:r>
            <a:endParaRPr/>
          </a:p>
          <a:p>
            <a:pPr indent="0" lvl="0" marL="0" rtl="0" algn="r">
              <a:spcBef>
                <a:spcPts val="0"/>
              </a:spcBef>
              <a:spcAft>
                <a:spcPts val="0"/>
              </a:spcAft>
              <a:buNone/>
            </a:pPr>
            <a:r>
              <a:rPr lang="id"/>
              <a:t>Ivan Widjanarko (1806148706)</a:t>
            </a:r>
            <a:endParaRPr/>
          </a:p>
          <a:p>
            <a:pPr indent="0" lvl="0" marL="0" rtl="0" algn="r">
              <a:spcBef>
                <a:spcPts val="0"/>
              </a:spcBef>
              <a:spcAft>
                <a:spcPts val="0"/>
              </a:spcAft>
              <a:buNone/>
            </a:pPr>
            <a:r>
              <a:rPr lang="id"/>
              <a:t>Jonathan Elloy S. (1806148712)</a:t>
            </a:r>
            <a:endParaRPr/>
          </a:p>
          <a:p>
            <a:pPr indent="0" lvl="0" marL="0" rtl="0" algn="r">
              <a:spcBef>
                <a:spcPts val="0"/>
              </a:spcBef>
              <a:spcAft>
                <a:spcPts val="0"/>
              </a:spcAft>
              <a:buNone/>
            </a:pPr>
            <a:r>
              <a:rPr lang="id"/>
              <a:t>Fadly Ahmad Firdausy (1806200343)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117" name="Google Shape;117;p22"/>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Grafik kiri : ACF (Autocorrelation Function), Grafik kanan : PCF (Partial </a:t>
            </a:r>
            <a:r>
              <a:rPr lang="id" sz="1400"/>
              <a:t>Autocorrelation Function)</a:t>
            </a:r>
            <a:endParaRPr sz="1400"/>
          </a:p>
        </p:txBody>
      </p:sp>
      <p:pic>
        <p:nvPicPr>
          <p:cNvPr id="118" name="Google Shape;118;p22"/>
          <p:cNvPicPr preferRelativeResize="0"/>
          <p:nvPr/>
        </p:nvPicPr>
        <p:blipFill>
          <a:blip r:embed="rId3">
            <a:alphaModFix/>
          </a:blip>
          <a:stretch>
            <a:fillRect/>
          </a:stretch>
        </p:blipFill>
        <p:spPr>
          <a:xfrm>
            <a:off x="82800" y="654175"/>
            <a:ext cx="8965501" cy="383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124" name="Google Shape;124;p23"/>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Codingan untuk mebuat grafik AR</a:t>
            </a:r>
            <a:endParaRPr sz="1400"/>
          </a:p>
        </p:txBody>
      </p:sp>
      <p:pic>
        <p:nvPicPr>
          <p:cNvPr id="125" name="Google Shape;125;p23"/>
          <p:cNvPicPr preferRelativeResize="0"/>
          <p:nvPr/>
        </p:nvPicPr>
        <p:blipFill rotWithShape="1">
          <a:blip r:embed="rId3">
            <a:alphaModFix/>
          </a:blip>
          <a:srcRect b="4434" l="0" r="0" t="0"/>
          <a:stretch/>
        </p:blipFill>
        <p:spPr>
          <a:xfrm>
            <a:off x="82800" y="654175"/>
            <a:ext cx="8965499" cy="383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131" name="Google Shape;131;p24"/>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Grafik AR</a:t>
            </a:r>
            <a:endParaRPr sz="1400"/>
          </a:p>
        </p:txBody>
      </p:sp>
      <p:pic>
        <p:nvPicPr>
          <p:cNvPr id="132" name="Google Shape;132;p24"/>
          <p:cNvPicPr preferRelativeResize="0"/>
          <p:nvPr/>
        </p:nvPicPr>
        <p:blipFill>
          <a:blip r:embed="rId3">
            <a:alphaModFix/>
          </a:blip>
          <a:stretch>
            <a:fillRect/>
          </a:stretch>
        </p:blipFill>
        <p:spPr>
          <a:xfrm>
            <a:off x="82800" y="739250"/>
            <a:ext cx="8965501" cy="375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138" name="Google Shape;138;p25"/>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Codingan untuk prediksi ARIMA</a:t>
            </a:r>
            <a:endParaRPr sz="1400"/>
          </a:p>
        </p:txBody>
      </p:sp>
      <p:pic>
        <p:nvPicPr>
          <p:cNvPr id="139" name="Google Shape;139;p25"/>
          <p:cNvPicPr preferRelativeResize="0"/>
          <p:nvPr/>
        </p:nvPicPr>
        <p:blipFill rotWithShape="1">
          <a:blip r:embed="rId3">
            <a:alphaModFix/>
          </a:blip>
          <a:srcRect b="19120" l="0" r="0" t="0"/>
          <a:stretch/>
        </p:blipFill>
        <p:spPr>
          <a:xfrm>
            <a:off x="82800" y="654175"/>
            <a:ext cx="8965500" cy="383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145" name="Google Shape;145;p26"/>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p>
        </p:txBody>
      </p:sp>
      <p:pic>
        <p:nvPicPr>
          <p:cNvPr id="146" name="Google Shape;146;p26"/>
          <p:cNvPicPr preferRelativeResize="0"/>
          <p:nvPr/>
        </p:nvPicPr>
        <p:blipFill>
          <a:blip r:embed="rId3">
            <a:alphaModFix/>
          </a:blip>
          <a:stretch>
            <a:fillRect/>
          </a:stretch>
        </p:blipFill>
        <p:spPr>
          <a:xfrm>
            <a:off x="82800" y="654175"/>
            <a:ext cx="8965500" cy="3835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152" name="Google Shape;152;p27"/>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Grafik Data Aktual dan Permodelan ARIMA. Grafik Biru : Permodelan ARIMA, Grafik Kuning : Data Aktual, Daerah Arsir : Range Kemungkinan Naik dan Turunnya Harga Emas ke Depannya (95% Confidence)</a:t>
            </a:r>
            <a:endParaRPr sz="1400"/>
          </a:p>
        </p:txBody>
      </p:sp>
      <p:pic>
        <p:nvPicPr>
          <p:cNvPr id="153" name="Google Shape;153;p27"/>
          <p:cNvPicPr preferRelativeResize="0"/>
          <p:nvPr/>
        </p:nvPicPr>
        <p:blipFill rotWithShape="1">
          <a:blip r:embed="rId3">
            <a:alphaModFix/>
          </a:blip>
          <a:srcRect b="93536" l="0" r="0" t="0"/>
          <a:stretch/>
        </p:blipFill>
        <p:spPr>
          <a:xfrm>
            <a:off x="82800" y="654175"/>
            <a:ext cx="8965500" cy="247950"/>
          </a:xfrm>
          <a:prstGeom prst="rect">
            <a:avLst/>
          </a:prstGeom>
          <a:noFill/>
          <a:ln>
            <a:noFill/>
          </a:ln>
        </p:spPr>
      </p:pic>
      <p:pic>
        <p:nvPicPr>
          <p:cNvPr id="154" name="Google Shape;154;p27"/>
          <p:cNvPicPr preferRelativeResize="0"/>
          <p:nvPr/>
        </p:nvPicPr>
        <p:blipFill>
          <a:blip r:embed="rId4">
            <a:alphaModFix/>
          </a:blip>
          <a:stretch>
            <a:fillRect/>
          </a:stretch>
        </p:blipFill>
        <p:spPr>
          <a:xfrm>
            <a:off x="152400" y="902125"/>
            <a:ext cx="8895898" cy="366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Brownian Motion</a:t>
            </a:r>
            <a:endParaRPr/>
          </a:p>
        </p:txBody>
      </p:sp>
      <p:sp>
        <p:nvSpPr>
          <p:cNvPr id="160" name="Google Shape;160;p28"/>
          <p:cNvSpPr txBox="1"/>
          <p:nvPr>
            <p:ph idx="1" type="body"/>
          </p:nvPr>
        </p:nvSpPr>
        <p:spPr>
          <a:xfrm>
            <a:off x="311700" y="3353850"/>
            <a:ext cx="8520600" cy="121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Pada list rk, terdapat persentase penurunan atau kenaikan dari harga Emas pada periode 2014-2018.</a:t>
            </a:r>
            <a:endParaRPr/>
          </a:p>
        </p:txBody>
      </p:sp>
      <p:pic>
        <p:nvPicPr>
          <p:cNvPr id="161" name="Google Shape;161;p28"/>
          <p:cNvPicPr preferRelativeResize="0"/>
          <p:nvPr/>
        </p:nvPicPr>
        <p:blipFill rotWithShape="1">
          <a:blip r:embed="rId3">
            <a:alphaModFix/>
          </a:blip>
          <a:srcRect b="58081" l="13149" r="19346" t="27397"/>
          <a:stretch/>
        </p:blipFill>
        <p:spPr>
          <a:xfrm>
            <a:off x="241000" y="1581400"/>
            <a:ext cx="8591299" cy="1352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261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Brownian Motion</a:t>
            </a:r>
            <a:endParaRPr/>
          </a:p>
        </p:txBody>
      </p:sp>
      <p:sp>
        <p:nvSpPr>
          <p:cNvPr id="167" name="Google Shape;167;p29"/>
          <p:cNvSpPr txBox="1"/>
          <p:nvPr>
            <p:ph idx="1" type="body"/>
          </p:nvPr>
        </p:nvSpPr>
        <p:spPr>
          <a:xfrm>
            <a:off x="438875" y="2690725"/>
            <a:ext cx="8520600" cy="206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Langkah selanjutnya adalah dengan mencari rata-rata dari persentase penurunan dan kenaikan dari harga emas, lalu kita juga mencari standar deviasi dari persentase kenaikan dan penurunan emas tadi. Kita juga membuat list t yang berisi step waktu dari 1 sampai banyaknya elemen dari data. Setelah itu, kita men-generate angka dari range 0-1 dengan banyak yang sama dengan banyaknya Data 2014-2018. Kita membuat list sebanyak 5 agar memperbanyak referensi prediksi kita nanti.</a:t>
            </a:r>
            <a:endParaRPr/>
          </a:p>
        </p:txBody>
      </p:sp>
      <p:pic>
        <p:nvPicPr>
          <p:cNvPr id="168" name="Google Shape;168;p29"/>
          <p:cNvPicPr preferRelativeResize="0"/>
          <p:nvPr/>
        </p:nvPicPr>
        <p:blipFill>
          <a:blip r:embed="rId3">
            <a:alphaModFix/>
          </a:blip>
          <a:stretch>
            <a:fillRect/>
          </a:stretch>
        </p:blipFill>
        <p:spPr>
          <a:xfrm>
            <a:off x="311700" y="834025"/>
            <a:ext cx="8520601" cy="1706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Brownian Motion</a:t>
            </a:r>
            <a:endParaRPr/>
          </a:p>
        </p:txBody>
      </p:sp>
      <p:sp>
        <p:nvSpPr>
          <p:cNvPr id="174" name="Google Shape;174;p30"/>
          <p:cNvSpPr txBox="1"/>
          <p:nvPr>
            <p:ph idx="1" type="body"/>
          </p:nvPr>
        </p:nvSpPr>
        <p:spPr>
          <a:xfrm>
            <a:off x="232050" y="2747900"/>
            <a:ext cx="8520600" cy="144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Selanjutnya, list dengan kumpulan angka normal tadi, dilakukan fungsi cumsum() yang mana akan menghasilkan list baru dengan panjang list yang sama hanya saja, setiap elemen adalah penjumlahan dari elemen pertama hingga elemen dia sendiri( jika [1,2,3,4].cumsum() maka [1,3,6,10]) Kemudian, kita mencari nilai drift sesuai dengan rumus seperti diatas. nilai Diifusion digunakan untuk mencari nilai Harga emas pada hari ke N nanti. Harga awal prediksi adalah harga pada penutupan 2018.</a:t>
            </a:r>
            <a:endParaRPr/>
          </a:p>
        </p:txBody>
      </p:sp>
      <p:pic>
        <p:nvPicPr>
          <p:cNvPr id="175" name="Google Shape;175;p30"/>
          <p:cNvPicPr preferRelativeResize="0"/>
          <p:nvPr/>
        </p:nvPicPr>
        <p:blipFill>
          <a:blip r:embed="rId3">
            <a:alphaModFix/>
          </a:blip>
          <a:stretch>
            <a:fillRect/>
          </a:stretch>
        </p:blipFill>
        <p:spPr>
          <a:xfrm>
            <a:off x="152400" y="1085313"/>
            <a:ext cx="8679900" cy="17920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26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Brownian Motion</a:t>
            </a:r>
            <a:endParaRPr/>
          </a:p>
        </p:txBody>
      </p:sp>
      <p:sp>
        <p:nvSpPr>
          <p:cNvPr id="181" name="Google Shape;181;p31"/>
          <p:cNvSpPr txBox="1"/>
          <p:nvPr>
            <p:ph idx="1" type="body"/>
          </p:nvPr>
        </p:nvSpPr>
        <p:spPr>
          <a:xfrm>
            <a:off x="255325" y="4143000"/>
            <a:ext cx="8520600" cy="70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S1 S2 dan yang lain merupakan list prediksi harga emas yang didapatkan dari metode Brownian. Setelah itu, kita langsung membuat grafik yang dihasilkan dari prediksi tersebut</a:t>
            </a:r>
            <a:endParaRPr/>
          </a:p>
        </p:txBody>
      </p:sp>
      <p:pic>
        <p:nvPicPr>
          <p:cNvPr id="182" name="Google Shape;182;p31"/>
          <p:cNvPicPr preferRelativeResize="0"/>
          <p:nvPr/>
        </p:nvPicPr>
        <p:blipFill>
          <a:blip r:embed="rId3">
            <a:alphaModFix/>
          </a:blip>
          <a:stretch>
            <a:fillRect/>
          </a:stretch>
        </p:blipFill>
        <p:spPr>
          <a:xfrm>
            <a:off x="0" y="834537"/>
            <a:ext cx="9144001" cy="3239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52400" y="94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a:t>
            </a:r>
            <a:endParaRPr/>
          </a:p>
        </p:txBody>
      </p:sp>
      <p:sp>
        <p:nvSpPr>
          <p:cNvPr id="61" name="Google Shape;61;p14"/>
          <p:cNvSpPr txBox="1"/>
          <p:nvPr>
            <p:ph idx="1" type="body"/>
          </p:nvPr>
        </p:nvSpPr>
        <p:spPr>
          <a:xfrm>
            <a:off x="55875" y="4516925"/>
            <a:ext cx="89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Module : numpy, pandas, dan matplotlib. Selain itu, digunakan juga module datetime untuk mengubah tampilan tanggal ke format yyyy-mm-dd</a:t>
            </a:r>
            <a:endParaRPr sz="1400"/>
          </a:p>
        </p:txBody>
      </p:sp>
      <p:pic>
        <p:nvPicPr>
          <p:cNvPr id="62" name="Google Shape;62;p14"/>
          <p:cNvPicPr preferRelativeResize="0"/>
          <p:nvPr/>
        </p:nvPicPr>
        <p:blipFill rotWithShape="1">
          <a:blip r:embed="rId3">
            <a:alphaModFix/>
          </a:blip>
          <a:srcRect b="0" l="0" r="0" t="3334"/>
          <a:stretch/>
        </p:blipFill>
        <p:spPr>
          <a:xfrm>
            <a:off x="152400" y="667625"/>
            <a:ext cx="8882375" cy="3750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20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Brownian Motion</a:t>
            </a:r>
            <a:endParaRPr/>
          </a:p>
        </p:txBody>
      </p:sp>
      <p:sp>
        <p:nvSpPr>
          <p:cNvPr id="188" name="Google Shape;188;p32"/>
          <p:cNvSpPr txBox="1"/>
          <p:nvPr>
            <p:ph idx="1" type="body"/>
          </p:nvPr>
        </p:nvSpPr>
        <p:spPr>
          <a:xfrm>
            <a:off x="311700" y="4269800"/>
            <a:ext cx="8520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Grafik yang ditunjukan pada x = 0 merupakan awal grafik prediksi dan akhir dari data faktual.</a:t>
            </a:r>
            <a:endParaRPr/>
          </a:p>
        </p:txBody>
      </p:sp>
      <p:pic>
        <p:nvPicPr>
          <p:cNvPr id="189" name="Google Shape;189;p32"/>
          <p:cNvPicPr preferRelativeResize="0"/>
          <p:nvPr/>
        </p:nvPicPr>
        <p:blipFill>
          <a:blip r:embed="rId3">
            <a:alphaModFix/>
          </a:blip>
          <a:stretch>
            <a:fillRect/>
          </a:stretch>
        </p:blipFill>
        <p:spPr>
          <a:xfrm>
            <a:off x="311700" y="778150"/>
            <a:ext cx="8520600" cy="3407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26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Brownian Motion (lanjutan)</a:t>
            </a:r>
            <a:endParaRPr/>
          </a:p>
        </p:txBody>
      </p:sp>
      <p:sp>
        <p:nvSpPr>
          <p:cNvPr id="195" name="Google Shape;195;p33"/>
          <p:cNvSpPr txBox="1"/>
          <p:nvPr>
            <p:ph idx="1" type="body"/>
          </p:nvPr>
        </p:nvSpPr>
        <p:spPr>
          <a:xfrm>
            <a:off x="311700" y="4114800"/>
            <a:ext cx="8520600" cy="93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Pada fungsi diatas, kita ingin mencari persamaan regresi apa yang dapat dihasilkan dari setiap prediksi brownian yang ada. (Karena gambar cukup banyak, dapat dilihat dari sourcecode Brownian.ipynb yang kami sediakan)</a:t>
            </a:r>
            <a:endParaRPr/>
          </a:p>
        </p:txBody>
      </p:sp>
      <p:pic>
        <p:nvPicPr>
          <p:cNvPr id="196" name="Google Shape;196;p33"/>
          <p:cNvPicPr preferRelativeResize="0"/>
          <p:nvPr/>
        </p:nvPicPr>
        <p:blipFill rotWithShape="1">
          <a:blip r:embed="rId3">
            <a:alphaModFix/>
          </a:blip>
          <a:srcRect b="23837" l="13151" r="41232" t="30957"/>
          <a:stretch/>
        </p:blipFill>
        <p:spPr>
          <a:xfrm>
            <a:off x="400825" y="834525"/>
            <a:ext cx="7199352" cy="3101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26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Brownian Lanjutan</a:t>
            </a:r>
            <a:endParaRPr/>
          </a:p>
        </p:txBody>
      </p:sp>
      <p:sp>
        <p:nvSpPr>
          <p:cNvPr id="202" name="Google Shape;202;p34"/>
          <p:cNvSpPr txBox="1"/>
          <p:nvPr>
            <p:ph idx="1" type="body"/>
          </p:nvPr>
        </p:nvSpPr>
        <p:spPr>
          <a:xfrm>
            <a:off x="311700" y="4410725"/>
            <a:ext cx="8520600" cy="49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Karena kita berada pada tahun 2019, maka kita menguji data yang dihasilkan dari prediksi 4 tahun brownian, dengan data yang faktual hingga november 2019 ini.</a:t>
            </a:r>
            <a:endParaRPr/>
          </a:p>
        </p:txBody>
      </p:sp>
      <p:pic>
        <p:nvPicPr>
          <p:cNvPr id="203" name="Google Shape;203;p34"/>
          <p:cNvPicPr preferRelativeResize="0"/>
          <p:nvPr/>
        </p:nvPicPr>
        <p:blipFill rotWithShape="1">
          <a:blip r:embed="rId3">
            <a:alphaModFix/>
          </a:blip>
          <a:srcRect b="9585" l="13308" r="21194" t="26849"/>
          <a:stretch/>
        </p:blipFill>
        <p:spPr>
          <a:xfrm>
            <a:off x="1174325" y="834525"/>
            <a:ext cx="6975451" cy="326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20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Perbandingan Brownian dengan Data Faktual 2019</a:t>
            </a:r>
            <a:endParaRPr/>
          </a:p>
        </p:txBody>
      </p:sp>
      <p:sp>
        <p:nvSpPr>
          <p:cNvPr id="209" name="Google Shape;209;p35"/>
          <p:cNvSpPr txBox="1"/>
          <p:nvPr>
            <p:ph idx="1" type="body"/>
          </p:nvPr>
        </p:nvSpPr>
        <p:spPr>
          <a:xfrm>
            <a:off x="311700" y="3813384"/>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Pada data diatas, data Brownian mampu memprediksi cuku akurat sampai hari ke 80an, namun setelah itu, 1 data sudah mulai cukup menjauh dari data faktual, bahkan ke 5 data tersebut, kurang mampu memprediksi secara presisi Harga Emas tsb.</a:t>
            </a:r>
            <a:endParaRPr/>
          </a:p>
        </p:txBody>
      </p:sp>
      <p:pic>
        <p:nvPicPr>
          <p:cNvPr id="210" name="Google Shape;210;p35"/>
          <p:cNvPicPr preferRelativeResize="0"/>
          <p:nvPr/>
        </p:nvPicPr>
        <p:blipFill rotWithShape="1">
          <a:blip r:embed="rId3">
            <a:alphaModFix/>
          </a:blip>
          <a:srcRect b="12879" l="20704" r="16725" t="30408"/>
          <a:stretch/>
        </p:blipFill>
        <p:spPr>
          <a:xfrm>
            <a:off x="724950" y="778149"/>
            <a:ext cx="7694098" cy="3174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23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Brownian lanjutan</a:t>
            </a:r>
            <a:endParaRPr/>
          </a:p>
        </p:txBody>
      </p:sp>
      <p:sp>
        <p:nvSpPr>
          <p:cNvPr id="216" name="Google Shape;216;p36"/>
          <p:cNvSpPr txBox="1"/>
          <p:nvPr>
            <p:ph idx="1" type="body"/>
          </p:nvPr>
        </p:nvSpPr>
        <p:spPr>
          <a:xfrm>
            <a:off x="311713" y="3804775"/>
            <a:ext cx="8520600" cy="93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Kami juga menggunakan metode dimana kami membuat suatu grafik dimana grafik tersebut merupakan rata-rata dari Prediksi Brownian yang telah dilakukan. Namun Hasilnya bahkan kurang presisi dibandingkan dengan prediksi 5 Brownian yang lain.</a:t>
            </a:r>
            <a:endParaRPr/>
          </a:p>
        </p:txBody>
      </p:sp>
      <p:pic>
        <p:nvPicPr>
          <p:cNvPr id="217" name="Google Shape;217;p36"/>
          <p:cNvPicPr preferRelativeResize="0"/>
          <p:nvPr/>
        </p:nvPicPr>
        <p:blipFill rotWithShape="1">
          <a:blip r:embed="rId3">
            <a:alphaModFix/>
          </a:blip>
          <a:srcRect b="15068" l="20546" r="17190" t="28767"/>
          <a:stretch/>
        </p:blipFill>
        <p:spPr>
          <a:xfrm>
            <a:off x="589563" y="806350"/>
            <a:ext cx="7964875" cy="29984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Kesimpulan</a:t>
            </a:r>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id"/>
              <a:t>Kelompok kami menggunakan 2 metode permodelan data stokastik, yaitu ARIMA dan Brownian Motion. Jika dilihat dari grafik permodelannya, maka menurut kelompok kami, metode ARIMA adalah yang lebih baik untuk digunakan sebagai metode untuk memprediksi Kenaikkan / Penurunan Harga Emas. Hal ini dikarenakan grafik permodelan ARIMA lebih mendekati Grafik Data Aktual jika dibandingkan dengan permodelan Brownian Motion.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Terima Kasih</a:t>
            </a:r>
            <a:endParaRPr/>
          </a:p>
        </p:txBody>
      </p:sp>
      <p:sp>
        <p:nvSpPr>
          <p:cNvPr id="229" name="Google Shape;229;p3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Ada Pertanyaan?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68" name="Google Shape;68;p15"/>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Grafik data aktual. Sumbu x : tanggal. Sumbu y : Harga</a:t>
            </a:r>
            <a:endParaRPr sz="1400"/>
          </a:p>
        </p:txBody>
      </p:sp>
      <p:pic>
        <p:nvPicPr>
          <p:cNvPr id="69" name="Google Shape;69;p15"/>
          <p:cNvPicPr preferRelativeResize="0"/>
          <p:nvPr/>
        </p:nvPicPr>
        <p:blipFill rotWithShape="1">
          <a:blip r:embed="rId3">
            <a:alphaModFix/>
          </a:blip>
          <a:srcRect b="0" l="6611" r="0" t="0"/>
          <a:stretch/>
        </p:blipFill>
        <p:spPr>
          <a:xfrm>
            <a:off x="82800" y="654175"/>
            <a:ext cx="8965499" cy="368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75" name="Google Shape;75;p16"/>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Mencari nilai Mean dan Standar Deviasi dari data yang dimiliki</a:t>
            </a:r>
            <a:endParaRPr sz="1400"/>
          </a:p>
        </p:txBody>
      </p:sp>
      <p:pic>
        <p:nvPicPr>
          <p:cNvPr id="76" name="Google Shape;76;p16"/>
          <p:cNvPicPr preferRelativeResize="0"/>
          <p:nvPr/>
        </p:nvPicPr>
        <p:blipFill>
          <a:blip r:embed="rId3">
            <a:alphaModFix/>
          </a:blip>
          <a:stretch>
            <a:fillRect/>
          </a:stretch>
        </p:blipFill>
        <p:spPr>
          <a:xfrm>
            <a:off x="82800" y="654175"/>
            <a:ext cx="8965500" cy="377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82" name="Google Shape;82;p17"/>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id" sz="1400"/>
              <a:t>Grafik Biru : Data Aktual, Grafik Merah : Mean, Grafik Hitam : Standar Deviasi. Sumbu x : Tanggal, Sumbu y : Harga</a:t>
            </a:r>
            <a:endParaRPr sz="1400"/>
          </a:p>
        </p:txBody>
      </p:sp>
      <p:pic>
        <p:nvPicPr>
          <p:cNvPr id="83" name="Google Shape;83;p17"/>
          <p:cNvPicPr preferRelativeResize="0"/>
          <p:nvPr/>
        </p:nvPicPr>
        <p:blipFill>
          <a:blip r:embed="rId3">
            <a:alphaModFix/>
          </a:blip>
          <a:stretch>
            <a:fillRect/>
          </a:stretch>
        </p:blipFill>
        <p:spPr>
          <a:xfrm>
            <a:off x="82800" y="654175"/>
            <a:ext cx="8965499" cy="383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89" name="Google Shape;89;p18"/>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Fungsi untuk menentukan apakah data yang dimiliki merupakan data stasioner atau tidak.</a:t>
            </a:r>
            <a:endParaRPr sz="1400"/>
          </a:p>
        </p:txBody>
      </p:sp>
      <p:pic>
        <p:nvPicPr>
          <p:cNvPr id="90" name="Google Shape;90;p18"/>
          <p:cNvPicPr preferRelativeResize="0"/>
          <p:nvPr/>
        </p:nvPicPr>
        <p:blipFill>
          <a:blip r:embed="rId3">
            <a:alphaModFix/>
          </a:blip>
          <a:stretch>
            <a:fillRect/>
          </a:stretch>
        </p:blipFill>
        <p:spPr>
          <a:xfrm>
            <a:off x="82800" y="654175"/>
            <a:ext cx="8965500" cy="383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96" name="Google Shape;96;p19"/>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Grafik hasil pengujian apakah data yang dimiliki stasioner atau tidak</a:t>
            </a:r>
            <a:endParaRPr sz="1400"/>
          </a:p>
        </p:txBody>
      </p:sp>
      <p:pic>
        <p:nvPicPr>
          <p:cNvPr id="97" name="Google Shape;97;p19"/>
          <p:cNvPicPr preferRelativeResize="0"/>
          <p:nvPr/>
        </p:nvPicPr>
        <p:blipFill>
          <a:blip r:embed="rId3">
            <a:alphaModFix/>
          </a:blip>
          <a:stretch>
            <a:fillRect/>
          </a:stretch>
        </p:blipFill>
        <p:spPr>
          <a:xfrm>
            <a:off x="82800" y="654175"/>
            <a:ext cx="8965501" cy="383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103" name="Google Shape;103;p20"/>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Mengubah grafik data yang tadinya tidak stasioner menjadi stasioner.</a:t>
            </a:r>
            <a:endParaRPr sz="1400"/>
          </a:p>
        </p:txBody>
      </p:sp>
      <p:pic>
        <p:nvPicPr>
          <p:cNvPr id="104" name="Google Shape;104;p20"/>
          <p:cNvPicPr preferRelativeResize="0"/>
          <p:nvPr/>
        </p:nvPicPr>
        <p:blipFill>
          <a:blip r:embed="rId3">
            <a:alphaModFix/>
          </a:blip>
          <a:stretch>
            <a:fillRect/>
          </a:stretch>
        </p:blipFill>
        <p:spPr>
          <a:xfrm>
            <a:off x="82800" y="654175"/>
            <a:ext cx="8965500" cy="383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82800" y="8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ARIMA (Lanjutan)</a:t>
            </a:r>
            <a:endParaRPr/>
          </a:p>
        </p:txBody>
      </p:sp>
      <p:sp>
        <p:nvSpPr>
          <p:cNvPr id="110" name="Google Shape;110;p21"/>
          <p:cNvSpPr txBox="1"/>
          <p:nvPr>
            <p:ph idx="1" type="body"/>
          </p:nvPr>
        </p:nvSpPr>
        <p:spPr>
          <a:xfrm>
            <a:off x="82800" y="4490025"/>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Codingan untuk mencari ACF dan PCF</a:t>
            </a:r>
            <a:endParaRPr sz="1400"/>
          </a:p>
        </p:txBody>
      </p:sp>
      <p:pic>
        <p:nvPicPr>
          <p:cNvPr id="111" name="Google Shape;111;p21"/>
          <p:cNvPicPr preferRelativeResize="0"/>
          <p:nvPr/>
        </p:nvPicPr>
        <p:blipFill>
          <a:blip r:embed="rId3">
            <a:alphaModFix/>
          </a:blip>
          <a:stretch>
            <a:fillRect/>
          </a:stretch>
        </p:blipFill>
        <p:spPr>
          <a:xfrm>
            <a:off x="82800" y="654175"/>
            <a:ext cx="8965500" cy="383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