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258" r:id="rId4"/>
    <p:sldId id="259" r:id="rId5"/>
    <p:sldId id="260" r:id="rId6"/>
    <p:sldId id="284" r:id="rId7"/>
    <p:sldId id="297" r:id="rId8"/>
    <p:sldId id="262" r:id="rId9"/>
    <p:sldId id="281" r:id="rId10"/>
    <p:sldId id="285" r:id="rId11"/>
    <p:sldId id="270" r:id="rId12"/>
    <p:sldId id="289" r:id="rId13"/>
    <p:sldId id="290" r:id="rId14"/>
    <p:sldId id="296" r:id="rId15"/>
    <p:sldId id="292" r:id="rId16"/>
    <p:sldId id="293" r:id="rId17"/>
    <p:sldId id="294" r:id="rId18"/>
    <p:sldId id="295" r:id="rId19"/>
    <p:sldId id="301" r:id="rId20"/>
    <p:sldId id="264" r:id="rId21"/>
    <p:sldId id="299" r:id="rId22"/>
    <p:sldId id="287" r:id="rId23"/>
    <p:sldId id="300" r:id="rId24"/>
    <p:sldId id="288" r:id="rId25"/>
    <p:sldId id="298" r:id="rId2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CD5B"/>
    <a:srgbClr val="1009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21" autoAdjust="0"/>
    <p:restoredTop sz="86271" autoAdjust="0"/>
  </p:normalViewPr>
  <p:slideViewPr>
    <p:cSldViewPr snapToGrid="0">
      <p:cViewPr varScale="1">
        <p:scale>
          <a:sx n="31" d="100"/>
          <a:sy n="31" d="100"/>
        </p:scale>
        <p:origin x="1398" y="90"/>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276784795"/>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MX" dirty="0"/>
              <a:t>Aquí podemos apreciar un ejemplo de como se puede extender la problemática al tratar de predecir un resultado. En un penal hay dos resultados posibles: o anota o falla. En el desenvolvimiento de un partido hay varios resultados posibles, dinámicos, dependientes de las decisiones que toma cada jugador. Ahí el panorama al tratar de predecir ya no se vuelve tan claro como predecir un penal, cierto…?</a:t>
            </a:r>
          </a:p>
        </p:txBody>
      </p:sp>
    </p:spTree>
    <p:extLst>
      <p:ext uri="{BB962C8B-B14F-4D97-AF65-F5344CB8AC3E}">
        <p14:creationId xmlns:p14="http://schemas.microsoft.com/office/powerpoint/2010/main" val="3027096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MX" dirty="0"/>
              <a:t>El problema futbolístico fue de relaciones lineales, visto en algunos histogramas</a:t>
            </a:r>
          </a:p>
          <a:p>
            <a:r>
              <a:rPr lang="es-MX" dirty="0"/>
              <a:t>Lo que quiere decir esta gráfica es que hay una relación lineal entre los goles de ambos equipos, y lo que se ve es que a medida que un equipo le mete más goles al contrario, el contrario por lo general responde con lo mismo, no hay muchas diferencias grandes de scores entre ambos </a:t>
            </a:r>
            <a:r>
              <a:rPr lang="es-MX" dirty="0" err="1"/>
              <a:t>equi´pos</a:t>
            </a:r>
            <a:r>
              <a:rPr lang="es-MX" dirty="0"/>
              <a:t>.</a:t>
            </a:r>
          </a:p>
        </p:txBody>
      </p:sp>
    </p:spTree>
    <p:extLst>
      <p:ext uri="{BB962C8B-B14F-4D97-AF65-F5344CB8AC3E}">
        <p14:creationId xmlns:p14="http://schemas.microsoft.com/office/powerpoint/2010/main" val="2360429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MX" dirty="0"/>
              <a:t>Los </a:t>
            </a:r>
            <a:r>
              <a:rPr lang="es-MX" dirty="0" err="1"/>
              <a:t>outliers</a:t>
            </a:r>
            <a:r>
              <a:rPr lang="es-MX" dirty="0"/>
              <a:t> se definen como un dato atípico, aquel que sale del rango intercuartílico, que es la distancia del cuartil 1 y 3, multiplicado por 1.5, sumado al Q3, y restado al Q1</a:t>
            </a:r>
          </a:p>
          <a:p>
            <a:r>
              <a:rPr lang="es-MX" dirty="0"/>
              <a:t>Los </a:t>
            </a:r>
            <a:r>
              <a:rPr lang="es-MX" dirty="0" err="1"/>
              <a:t>outliers</a:t>
            </a:r>
            <a:r>
              <a:rPr lang="es-MX" dirty="0"/>
              <a:t> pueden modificar considerablemente algoritmos lineales ya que pueden sesgar los procedimientos</a:t>
            </a:r>
          </a:p>
          <a:p>
            <a:r>
              <a:rPr lang="es-MX" dirty="0"/>
              <a:t>Lo que se intento realizar con los </a:t>
            </a:r>
            <a:r>
              <a:rPr lang="es-MX" dirty="0" err="1"/>
              <a:t>outliers</a:t>
            </a:r>
            <a:r>
              <a:rPr lang="es-MX" dirty="0"/>
              <a:t> fue reemplazarlos, en caso de </a:t>
            </a:r>
            <a:r>
              <a:rPr lang="es-MX" dirty="0" err="1"/>
              <a:t>outliers</a:t>
            </a:r>
            <a:r>
              <a:rPr lang="es-MX" dirty="0"/>
              <a:t> menores, con el valor del cuartil 1, y en el caso contrario, con el cuartil 3</a:t>
            </a:r>
          </a:p>
        </p:txBody>
      </p:sp>
    </p:spTree>
    <p:extLst>
      <p:ext uri="{BB962C8B-B14F-4D97-AF65-F5344CB8AC3E}">
        <p14:creationId xmlns:p14="http://schemas.microsoft.com/office/powerpoint/2010/main" val="2851588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MX" dirty="0"/>
              <a:t>Los valores nulos representan pérdida de información. Una variable con gran cantidad de valores nulos puede no servir para el método, </a:t>
            </a:r>
          </a:p>
        </p:txBody>
      </p:sp>
    </p:spTree>
    <p:extLst>
      <p:ext uri="{BB962C8B-B14F-4D97-AF65-F5344CB8AC3E}">
        <p14:creationId xmlns:p14="http://schemas.microsoft.com/office/powerpoint/2010/main" val="3578088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MX" dirty="0"/>
              <a:t>Las métricas que se usaron fueron el ERROR ABSOLUTO MEDIO (MEAN ABSOLUTE ERROR), el cual es un promedio de la desviación de la predicción con la observación.</a:t>
            </a:r>
          </a:p>
          <a:p>
            <a:r>
              <a:rPr lang="es-MX" dirty="0"/>
              <a:t>Para la regresión lineal un paso adicional fue escalar de 0 a 1 todas las variables, por el caso de las variables que contaban con escalas de cientos de miles.</a:t>
            </a:r>
          </a:p>
        </p:txBody>
      </p:sp>
    </p:spTree>
    <p:extLst>
      <p:ext uri="{BB962C8B-B14F-4D97-AF65-F5344CB8AC3E}">
        <p14:creationId xmlns:p14="http://schemas.microsoft.com/office/powerpoint/2010/main" val="3652545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MX" dirty="0"/>
              <a:t>Las métricas que se usaron fueron el ERROR ABSOLUTO MEDIO (MEAN ABSOLUTE ERROR), el cual es un promedio de la desviación de la predicción con la observación.</a:t>
            </a:r>
          </a:p>
          <a:p>
            <a:r>
              <a:rPr lang="es-MX" dirty="0"/>
              <a:t>Para la regresión lineal un paso adicional fue escalar de 0 a 1 todas las variables, por el caso de las variables que contaban con escalas de cientos de miles.</a:t>
            </a:r>
          </a:p>
        </p:txBody>
      </p:sp>
    </p:spTree>
    <p:extLst>
      <p:ext uri="{BB962C8B-B14F-4D97-AF65-F5344CB8AC3E}">
        <p14:creationId xmlns:p14="http://schemas.microsoft.com/office/powerpoint/2010/main" val="3415212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MX" dirty="0"/>
              <a:t>Las métricas que se usaron fueron el ERROR ABSOLUTO MEDIO (MEAN ABSOLUTE ERROR), el cual es un promedio de la desviación de la predicción con la observación.</a:t>
            </a:r>
          </a:p>
          <a:p>
            <a:r>
              <a:rPr lang="es-MX" dirty="0"/>
              <a:t>MAPE= MEAN ABSOLUTE PERCENTAGE ERROR.</a:t>
            </a:r>
          </a:p>
        </p:txBody>
      </p:sp>
    </p:spTree>
    <p:extLst>
      <p:ext uri="{BB962C8B-B14F-4D97-AF65-F5344CB8AC3E}">
        <p14:creationId xmlns:p14="http://schemas.microsoft.com/office/powerpoint/2010/main" val="4211219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MX" dirty="0"/>
              <a:t>Se puede comprobar en tiempo actual la efectividad de los modelos creados, </a:t>
            </a:r>
          </a:p>
          <a:p>
            <a:r>
              <a:rPr lang="es-MX" dirty="0"/>
              <a:t>Ya con esto se puede trazar que tan efectivo es en realidad, y recurrir a puntos que se pudieron haber pensado como transformaciones de las variables, creación de </a:t>
            </a:r>
            <a:r>
              <a:rPr lang="es-MX" dirty="0" err="1"/>
              <a:t>dummies</a:t>
            </a:r>
            <a:r>
              <a:rPr lang="es-MX" dirty="0"/>
              <a:t> de las interacciones entre posiciones x y de los jugadores, aplicar regresión lineal y meter solo las variables relevantes de acuerdo a este modelo, e identificar ya con esto lo mejor posible que se puede hacer.</a:t>
            </a:r>
          </a:p>
        </p:txBody>
      </p:sp>
    </p:spTree>
    <p:extLst>
      <p:ext uri="{BB962C8B-B14F-4D97-AF65-F5344CB8AC3E}">
        <p14:creationId xmlns:p14="http://schemas.microsoft.com/office/powerpoint/2010/main" val="26969232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algn="ctr"/>
            <a:endParaRPr lang="es-MX" dirty="0"/>
          </a:p>
        </p:txBody>
      </p:sp>
    </p:spTree>
    <p:extLst>
      <p:ext uri="{BB962C8B-B14F-4D97-AF65-F5344CB8AC3E}">
        <p14:creationId xmlns:p14="http://schemas.microsoft.com/office/powerpoint/2010/main" val="3770292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MX" dirty="0"/>
              <a:t>De esto se habla de nuevo más adelante, entonces no hay que profundizar mucho</a:t>
            </a:r>
          </a:p>
        </p:txBody>
      </p:sp>
    </p:spTree>
    <p:extLst>
      <p:ext uri="{BB962C8B-B14F-4D97-AF65-F5344CB8AC3E}">
        <p14:creationId xmlns:p14="http://schemas.microsoft.com/office/powerpoint/2010/main" val="528237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MX" dirty="0"/>
          </a:p>
        </p:txBody>
      </p:sp>
    </p:spTree>
    <p:extLst>
      <p:ext uri="{BB962C8B-B14F-4D97-AF65-F5344CB8AC3E}">
        <p14:creationId xmlns:p14="http://schemas.microsoft.com/office/powerpoint/2010/main" val="3047520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MX" dirty="0"/>
          </a:p>
        </p:txBody>
      </p:sp>
    </p:spTree>
    <p:extLst>
      <p:ext uri="{BB962C8B-B14F-4D97-AF65-F5344CB8AC3E}">
        <p14:creationId xmlns:p14="http://schemas.microsoft.com/office/powerpoint/2010/main" val="295898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MX" dirty="0"/>
              <a:t>Aquí es donde hay que profundizar sobre el primer modelo. Cómo funciona, qué variables tiene, qué algoritmo usa, </a:t>
            </a:r>
            <a:r>
              <a:rPr lang="es-MX" dirty="0" err="1"/>
              <a:t>etc</a:t>
            </a:r>
            <a:r>
              <a:rPr lang="es-MX" dirty="0"/>
              <a:t>…</a:t>
            </a:r>
          </a:p>
          <a:p>
            <a:r>
              <a:rPr lang="es-MX" dirty="0"/>
              <a:t>Lo que dice siguientes pasos se profundiza en la siguiente sección, que es el modelo de planeación con la alimentación de la salida de este primer modelo.</a:t>
            </a:r>
          </a:p>
        </p:txBody>
      </p:sp>
    </p:spTree>
    <p:extLst>
      <p:ext uri="{BB962C8B-B14F-4D97-AF65-F5344CB8AC3E}">
        <p14:creationId xmlns:p14="http://schemas.microsoft.com/office/powerpoint/2010/main" val="2413261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algn="ctr"/>
            <a:endParaRPr lang="es-MX" dirty="0"/>
          </a:p>
        </p:txBody>
      </p:sp>
    </p:spTree>
    <p:extLst>
      <p:ext uri="{BB962C8B-B14F-4D97-AF65-F5344CB8AC3E}">
        <p14:creationId xmlns:p14="http://schemas.microsoft.com/office/powerpoint/2010/main" val="2039331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MX" dirty="0"/>
          </a:p>
        </p:txBody>
      </p:sp>
    </p:spTree>
    <p:extLst>
      <p:ext uri="{BB962C8B-B14F-4D97-AF65-F5344CB8AC3E}">
        <p14:creationId xmlns:p14="http://schemas.microsoft.com/office/powerpoint/2010/main" val="1094567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MX" dirty="0"/>
              <a:t>Quedando como resultado 84 variables finales</a:t>
            </a:r>
          </a:p>
        </p:txBody>
      </p:sp>
    </p:spTree>
    <p:extLst>
      <p:ext uri="{BB962C8B-B14F-4D97-AF65-F5344CB8AC3E}">
        <p14:creationId xmlns:p14="http://schemas.microsoft.com/office/powerpoint/2010/main" val="372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MX" dirty="0"/>
              <a:t>No se hicieron histogramas de todas las variables, y esos histogramas fueron hechos en R.</a:t>
            </a:r>
          </a:p>
          <a:p>
            <a:r>
              <a:rPr lang="es-MX" dirty="0"/>
              <a:t>Los </a:t>
            </a:r>
            <a:r>
              <a:rPr lang="es-MX" dirty="0" err="1"/>
              <a:t>boxplots</a:t>
            </a:r>
            <a:r>
              <a:rPr lang="es-MX" dirty="0"/>
              <a:t> sirvieron para conocer más acerca de la distribución de los datos de cada variable</a:t>
            </a:r>
          </a:p>
          <a:p>
            <a:r>
              <a:rPr lang="es-MX" dirty="0"/>
              <a:t>El problema futbolístico fue de relaciones lineales, visto en algunos histogramas</a:t>
            </a:r>
          </a:p>
        </p:txBody>
      </p:sp>
    </p:spTree>
    <p:extLst>
      <p:ext uri="{BB962C8B-B14F-4D97-AF65-F5344CB8AC3E}">
        <p14:creationId xmlns:p14="http://schemas.microsoft.com/office/powerpoint/2010/main" val="459761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778000" y="2298700"/>
            <a:ext cx="20828000" cy="4648200"/>
          </a:xfrm>
          <a:prstGeom prst="rect">
            <a:avLst/>
          </a:prstGeom>
        </p:spPr>
        <p:txBody>
          <a:bodyPr anchor="b"/>
          <a:lstStyle/>
          <a:p>
            <a:r>
              <a:t>Title Text</a:t>
            </a:r>
          </a:p>
        </p:txBody>
      </p:sp>
      <p:sp>
        <p:nvSpPr>
          <p:cNvPr id="12" name="Body Level One…"/>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2387600" y="8953500"/>
            <a:ext cx="19621500" cy="58552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Type a quote here.”"/>
          <p:cNvSpPr txBox="1">
            <a:spLocks noGrp="1"/>
          </p:cNvSpPr>
          <p:nvPr>
            <p:ph type="body" sz="quarter" idx="14"/>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24384000" cy="16264467"/>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3124200" y="-38100"/>
            <a:ext cx="18135600" cy="12096698"/>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635000" y="9512300"/>
            <a:ext cx="23114000" cy="2006600"/>
          </a:xfrm>
          <a:prstGeom prst="rect">
            <a:avLst/>
          </a:prstGeom>
        </p:spPr>
        <p:txBody>
          <a:bodyPr anchor="b"/>
          <a:lstStyle/>
          <a:p>
            <a:r>
              <a:t>Title Text</a:t>
            </a:r>
          </a:p>
        </p:txBody>
      </p:sp>
      <p:sp>
        <p:nvSpPr>
          <p:cNvPr id="22" name="Body Level One…"/>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778000" y="4533900"/>
            <a:ext cx="20828000" cy="46482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13"/>
          </p:nvPr>
        </p:nvSpPr>
        <p:spPr>
          <a:xfrm>
            <a:off x="7950200" y="1104900"/>
            <a:ext cx="17259302" cy="115062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651000" y="952500"/>
            <a:ext cx="10223500" cy="5549900"/>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10960100" y="3149600"/>
            <a:ext cx="13944600" cy="92964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15681340" y="7035800"/>
            <a:ext cx="8396678" cy="56007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15290800" y="1130300"/>
            <a:ext cx="8331200" cy="5554134"/>
          </a:xfrm>
          <a:prstGeom prst="rect">
            <a:avLst/>
          </a:prstGeom>
        </p:spPr>
        <p:txBody>
          <a:bodyPr lIns="91439" tIns="45719" rIns="91439" bIns="45719" anchor="t">
            <a:noAutofit/>
          </a:bodyPr>
          <a:lstStyle/>
          <a:p>
            <a:endParaRPr/>
          </a:p>
        </p:txBody>
      </p:sp>
      <p:sp>
        <p:nvSpPr>
          <p:cNvPr id="85" name="Image"/>
          <p:cNvSpPr>
            <a:spLocks noGrp="1"/>
          </p:cNvSpPr>
          <p:nvPr>
            <p:ph type="pic" idx="15"/>
          </p:nvPr>
        </p:nvSpPr>
        <p:spPr>
          <a:xfrm>
            <a:off x="-304800" y="1130300"/>
            <a:ext cx="17202150" cy="114681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33KWtdO8uoU" TargetMode="External"/><Relationship Id="rId7" Type="http://schemas.openxmlformats.org/officeDocument/2006/relationships/hyperlink" Target="https://stackoverflow.com/questions/51037363/linear-regression-vs-random-forest-performance-accuracy"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datascience.stackexchange.com/questions/9159/when-to-choose-linear-regression-or-decision-tree-or-random-forest-regression" TargetMode="External"/><Relationship Id="rId5" Type="http://schemas.openxmlformats.org/officeDocument/2006/relationships/hyperlink" Target="https://datascience.stackexchange.com/questions/6787/are-decision-tree-algorithms-linear-or-nonlinear" TargetMode="External"/><Relationship Id="rId4" Type="http://schemas.openxmlformats.org/officeDocument/2006/relationships/hyperlink" Target="https://turi.com/learn/userguide/supervised-learning/random_forest_regression.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0F4"/>
        </a:solidFill>
        <a:effectLst/>
      </p:bgPr>
    </p:bg>
    <p:spTree>
      <p:nvGrpSpPr>
        <p:cNvPr id="1" name=""/>
        <p:cNvGrpSpPr/>
        <p:nvPr/>
      </p:nvGrpSpPr>
      <p:grpSpPr>
        <a:xfrm>
          <a:off x="0" y="0"/>
          <a:ext cx="0" cy="0"/>
          <a:chOff x="0" y="0"/>
          <a:chExt cx="0" cy="0"/>
        </a:xfrm>
      </p:grpSpPr>
      <p:sp>
        <p:nvSpPr>
          <p:cNvPr id="120" name="Hubble"/>
          <p:cNvSpPr txBox="1"/>
          <p:nvPr/>
        </p:nvSpPr>
        <p:spPr>
          <a:xfrm>
            <a:off x="5878285" y="5166798"/>
            <a:ext cx="11202005" cy="30264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16000" b="0">
                <a:solidFill>
                  <a:srgbClr val="100918"/>
                </a:solidFill>
                <a:latin typeface="ABeeZee Regular"/>
                <a:ea typeface="ABeeZee Regular"/>
                <a:cs typeface="ABeeZee Regular"/>
                <a:sym typeface="ABeeZee Regular"/>
              </a:defRPr>
            </a:lvl1pPr>
          </a:lstStyle>
          <a:p>
            <a:pPr algn="ctr"/>
            <a:r>
              <a:rPr lang="en-US" sz="9500" i="1" dirty="0" err="1">
                <a:latin typeface="Ebrima" panose="02000000000000000000" pitchFamily="2" charset="0"/>
                <a:ea typeface="Ebrima" panose="02000000000000000000" pitchFamily="2" charset="0"/>
                <a:cs typeface="Ebrima" panose="02000000000000000000" pitchFamily="2" charset="0"/>
              </a:rPr>
              <a:t>Algoritmos</a:t>
            </a:r>
            <a:r>
              <a:rPr lang="en-US" sz="9500" i="1" dirty="0">
                <a:latin typeface="Ebrima" panose="02000000000000000000" pitchFamily="2" charset="0"/>
                <a:ea typeface="Ebrima" panose="02000000000000000000" pitchFamily="2" charset="0"/>
                <a:cs typeface="Ebrima" panose="02000000000000000000" pitchFamily="2" charset="0"/>
              </a:rPr>
              <a:t> para </a:t>
            </a:r>
            <a:r>
              <a:rPr lang="en-US" sz="9500" i="1" dirty="0" err="1">
                <a:latin typeface="Ebrima" panose="02000000000000000000" pitchFamily="2" charset="0"/>
                <a:ea typeface="Ebrima" panose="02000000000000000000" pitchFamily="2" charset="0"/>
                <a:cs typeface="Ebrima" panose="02000000000000000000" pitchFamily="2" charset="0"/>
              </a:rPr>
              <a:t>predicción</a:t>
            </a:r>
            <a:r>
              <a:rPr lang="en-US" sz="9500" i="1" dirty="0">
                <a:latin typeface="Ebrima" panose="02000000000000000000" pitchFamily="2" charset="0"/>
                <a:ea typeface="Ebrima" panose="02000000000000000000" pitchFamily="2" charset="0"/>
                <a:cs typeface="Ebrima" panose="02000000000000000000" pitchFamily="2" charset="0"/>
              </a:rPr>
              <a:t> de </a:t>
            </a:r>
            <a:r>
              <a:rPr lang="en-US" sz="9500" i="1" dirty="0" err="1">
                <a:latin typeface="Ebrima" panose="02000000000000000000" pitchFamily="2" charset="0"/>
                <a:ea typeface="Ebrima" panose="02000000000000000000" pitchFamily="2" charset="0"/>
                <a:cs typeface="Ebrima" panose="02000000000000000000" pitchFamily="2" charset="0"/>
              </a:rPr>
              <a:t>fútbol</a:t>
            </a:r>
            <a:endParaRPr lang="es-MX" sz="9500" i="1" dirty="0">
              <a:latin typeface="Ebrima" panose="02000000000000000000" pitchFamily="2" charset="0"/>
              <a:ea typeface="Ebrima" panose="02000000000000000000" pitchFamily="2" charset="0"/>
              <a:cs typeface="Ebrima" panose="02000000000000000000" pitchFamily="2" charset="0"/>
            </a:endParaRPr>
          </a:p>
        </p:txBody>
      </p:sp>
      <p:sp>
        <p:nvSpPr>
          <p:cNvPr id="121" name="Pitch deck"/>
          <p:cNvSpPr txBox="1"/>
          <p:nvPr/>
        </p:nvSpPr>
        <p:spPr>
          <a:xfrm>
            <a:off x="555455" y="6946807"/>
            <a:ext cx="102657" cy="15645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16000" b="0">
                <a:solidFill>
                  <a:srgbClr val="100918"/>
                </a:solidFill>
                <a:latin typeface="ABeeZee Regular"/>
                <a:ea typeface="ABeeZee Regular"/>
                <a:cs typeface="ABeeZee Regular"/>
                <a:sym typeface="ABeeZee Regular"/>
              </a:defRPr>
            </a:lvl1pPr>
          </a:lstStyle>
          <a:p>
            <a:endParaRPr sz="9500" dirty="0"/>
          </a:p>
        </p:txBody>
      </p:sp>
      <p:sp>
        <p:nvSpPr>
          <p:cNvPr id="12" name="Pitch deck">
            <a:extLst>
              <a:ext uri="{FF2B5EF4-FFF2-40B4-BE49-F238E27FC236}">
                <a16:creationId xmlns:a16="http://schemas.microsoft.com/office/drawing/2014/main" id="{85407099-183D-4D6D-BA3F-B1FEC0D0D24B}"/>
              </a:ext>
            </a:extLst>
          </p:cNvPr>
          <p:cNvSpPr txBox="1"/>
          <p:nvPr/>
        </p:nvSpPr>
        <p:spPr>
          <a:xfrm>
            <a:off x="555455" y="8245689"/>
            <a:ext cx="102657" cy="15645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16000" b="0">
                <a:solidFill>
                  <a:srgbClr val="100918"/>
                </a:solidFill>
                <a:latin typeface="ABeeZee Regular"/>
                <a:ea typeface="ABeeZee Regular"/>
                <a:cs typeface="ABeeZee Regular"/>
                <a:sym typeface="ABeeZee Regular"/>
              </a:defRPr>
            </a:lvl1pPr>
          </a:lstStyle>
          <a:p>
            <a:endParaRPr sz="9500" dirty="0"/>
          </a:p>
        </p:txBody>
      </p:sp>
      <p:sp>
        <p:nvSpPr>
          <p:cNvPr id="14" name="Hubble">
            <a:extLst>
              <a:ext uri="{FF2B5EF4-FFF2-40B4-BE49-F238E27FC236}">
                <a16:creationId xmlns:a16="http://schemas.microsoft.com/office/drawing/2014/main" id="{CE0E3F45-704F-49F2-9989-165DFBA832BD}"/>
              </a:ext>
            </a:extLst>
          </p:cNvPr>
          <p:cNvSpPr txBox="1"/>
          <p:nvPr/>
        </p:nvSpPr>
        <p:spPr>
          <a:xfrm>
            <a:off x="5483957" y="10446737"/>
            <a:ext cx="9592434" cy="1764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16000" b="0">
                <a:solidFill>
                  <a:srgbClr val="100918"/>
                </a:solidFill>
                <a:latin typeface="ABeeZee Regular"/>
                <a:ea typeface="ABeeZee Regular"/>
                <a:cs typeface="ABeeZee Regular"/>
                <a:sym typeface="ABeeZee Regular"/>
              </a:defRPr>
            </a:lvl1pPr>
          </a:lstStyle>
          <a:p>
            <a:pPr algn="r"/>
            <a:r>
              <a:rPr lang="es-MX" sz="3600" dirty="0">
                <a:latin typeface="Ebrima" panose="02000000000000000000" pitchFamily="2" charset="0"/>
                <a:ea typeface="Ebrima" panose="02000000000000000000" pitchFamily="2" charset="0"/>
                <a:cs typeface="Ebrima" panose="02000000000000000000" pitchFamily="2" charset="0"/>
              </a:rPr>
              <a:t>Arnoldo Oliva</a:t>
            </a:r>
          </a:p>
          <a:p>
            <a:pPr algn="r"/>
            <a:endParaRPr lang="es-MX" sz="3600" dirty="0">
              <a:latin typeface="Ebrima" panose="02000000000000000000" pitchFamily="2" charset="0"/>
              <a:ea typeface="Ebrima" panose="02000000000000000000" pitchFamily="2" charset="0"/>
              <a:cs typeface="Ebrima" panose="02000000000000000000" pitchFamily="2" charset="0"/>
            </a:endParaRPr>
          </a:p>
          <a:p>
            <a:pPr algn="r"/>
            <a:r>
              <a:rPr lang="es-MX" sz="3600" dirty="0">
                <a:latin typeface="Ebrima" panose="02000000000000000000" pitchFamily="2" charset="0"/>
                <a:ea typeface="Ebrima" panose="02000000000000000000" pitchFamily="2" charset="0"/>
                <a:cs typeface="Ebrima" panose="02000000000000000000" pitchFamily="2" charset="0"/>
              </a:rPr>
              <a:t>Líder Técnico: Miriam Rojas, </a:t>
            </a:r>
            <a:r>
              <a:rPr lang="es-MX" sz="3600">
                <a:latin typeface="Ebrima" panose="02000000000000000000" pitchFamily="2" charset="0"/>
                <a:ea typeface="Ebrima" panose="02000000000000000000" pitchFamily="2" charset="0"/>
                <a:cs typeface="Ebrima" panose="02000000000000000000" pitchFamily="2" charset="0"/>
              </a:rPr>
              <a:t>Eduardo Ramírez</a:t>
            </a:r>
            <a:endParaRPr lang="es-MX" sz="9500" dirty="0"/>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6039" y="330200"/>
            <a:ext cx="4163585" cy="4385322"/>
          </a:xfrm>
          <a:prstGeom prst="rect">
            <a:avLst/>
          </a:prstGeom>
          <a:ln>
            <a:noFill/>
          </a:ln>
        </p:spPr>
      </p:pic>
      <p:pic>
        <p:nvPicPr>
          <p:cNvPr id="3" name="Imagen 2">
            <a:extLst>
              <a:ext uri="{FF2B5EF4-FFF2-40B4-BE49-F238E27FC236}">
                <a16:creationId xmlns:a16="http://schemas.microsoft.com/office/drawing/2014/main" id="{B01FD889-E303-4C89-BFE6-0458F420A89D}"/>
              </a:ext>
            </a:extLst>
          </p:cNvPr>
          <p:cNvPicPr>
            <a:picLocks noChangeAspect="1"/>
          </p:cNvPicPr>
          <p:nvPr/>
        </p:nvPicPr>
        <p:blipFill>
          <a:blip r:embed="rId3"/>
          <a:stretch>
            <a:fillRect/>
          </a:stretch>
        </p:blipFill>
        <p:spPr>
          <a:xfrm rot="1188602">
            <a:off x="16236045" y="1838761"/>
            <a:ext cx="6743700" cy="4086225"/>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 name="The">
            <a:extLst>
              <a:ext uri="{FF2B5EF4-FFF2-40B4-BE49-F238E27FC236}">
                <a16:creationId xmlns:a16="http://schemas.microsoft.com/office/drawing/2014/main" id="{6D623EA4-5DED-4DE0-B5DE-D6040A162027}"/>
              </a:ext>
            </a:extLst>
          </p:cNvPr>
          <p:cNvSpPr txBox="1"/>
          <p:nvPr/>
        </p:nvSpPr>
        <p:spPr>
          <a:xfrm>
            <a:off x="1634003" y="1093852"/>
            <a:ext cx="9226885" cy="11028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000" b="0">
                <a:solidFill>
                  <a:srgbClr val="F4F0F4"/>
                </a:solidFill>
                <a:latin typeface="ABeeZee Regular"/>
                <a:ea typeface="ABeeZee Regular"/>
                <a:cs typeface="ABeeZee Regular"/>
                <a:sym typeface="ABeeZee Regular"/>
              </a:defRPr>
            </a:lvl1pPr>
          </a:lstStyle>
          <a:p>
            <a:r>
              <a:rPr lang="es-MX" sz="6500" dirty="0">
                <a:solidFill>
                  <a:srgbClr val="FBCD5B"/>
                </a:solidFill>
              </a:rPr>
              <a:t>Descripción del proceso </a:t>
            </a:r>
            <a:endParaRPr sz="6500" dirty="0">
              <a:solidFill>
                <a:srgbClr val="FBCD5B"/>
              </a:solidFill>
            </a:endParaRPr>
          </a:p>
        </p:txBody>
      </p:sp>
      <p:sp>
        <p:nvSpPr>
          <p:cNvPr id="15" name="1">
            <a:extLst>
              <a:ext uri="{FF2B5EF4-FFF2-40B4-BE49-F238E27FC236}">
                <a16:creationId xmlns:a16="http://schemas.microsoft.com/office/drawing/2014/main" id="{237166FC-E8AA-4CA6-884F-D6C96D3F12CB}"/>
              </a:ext>
            </a:extLst>
          </p:cNvPr>
          <p:cNvSpPr/>
          <p:nvPr/>
        </p:nvSpPr>
        <p:spPr>
          <a:xfrm>
            <a:off x="2452371" y="2807258"/>
            <a:ext cx="574907" cy="574908"/>
          </a:xfrm>
          <a:prstGeom prst="ellipse">
            <a:avLst/>
          </a:prstGeom>
          <a:solidFill>
            <a:srgbClr val="FBCD5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ABeeZee Regular"/>
                <a:ea typeface="ABeeZee Regular"/>
                <a:cs typeface="ABeeZee Regular"/>
                <a:sym typeface="ABeeZee Regular"/>
              </a:defRPr>
            </a:lvl1pPr>
          </a:lstStyle>
          <a:p>
            <a:r>
              <a:rPr dirty="0"/>
              <a:t>1</a:t>
            </a:r>
          </a:p>
        </p:txBody>
      </p:sp>
      <p:sp>
        <p:nvSpPr>
          <p:cNvPr id="17" name="2">
            <a:extLst>
              <a:ext uri="{FF2B5EF4-FFF2-40B4-BE49-F238E27FC236}">
                <a16:creationId xmlns:a16="http://schemas.microsoft.com/office/drawing/2014/main" id="{0908D1EA-3DD3-40B2-999D-4F25D2C7E0C4}"/>
              </a:ext>
            </a:extLst>
          </p:cNvPr>
          <p:cNvSpPr/>
          <p:nvPr/>
        </p:nvSpPr>
        <p:spPr>
          <a:xfrm>
            <a:off x="2452371" y="4313325"/>
            <a:ext cx="574907" cy="574908"/>
          </a:xfrm>
          <a:prstGeom prst="ellipse">
            <a:avLst/>
          </a:prstGeom>
          <a:solidFill>
            <a:srgbClr val="FBCD5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ABeeZee Regular"/>
                <a:ea typeface="ABeeZee Regular"/>
                <a:cs typeface="ABeeZee Regular"/>
                <a:sym typeface="ABeeZee Regular"/>
              </a:defRPr>
            </a:lvl1pPr>
          </a:lstStyle>
          <a:p>
            <a:r>
              <a:t>2</a:t>
            </a:r>
          </a:p>
        </p:txBody>
      </p:sp>
      <p:sp>
        <p:nvSpPr>
          <p:cNvPr id="22" name="3">
            <a:extLst>
              <a:ext uri="{FF2B5EF4-FFF2-40B4-BE49-F238E27FC236}">
                <a16:creationId xmlns:a16="http://schemas.microsoft.com/office/drawing/2014/main" id="{96F76D83-AAFD-4C81-B5CF-519C58BB1667}"/>
              </a:ext>
            </a:extLst>
          </p:cNvPr>
          <p:cNvSpPr/>
          <p:nvPr/>
        </p:nvSpPr>
        <p:spPr>
          <a:xfrm>
            <a:off x="2452371" y="5707123"/>
            <a:ext cx="574907" cy="574907"/>
          </a:xfrm>
          <a:prstGeom prst="ellipse">
            <a:avLst/>
          </a:prstGeom>
          <a:solidFill>
            <a:srgbClr val="FBCD5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ABeeZee Regular"/>
                <a:ea typeface="ABeeZee Regular"/>
                <a:cs typeface="ABeeZee Regular"/>
                <a:sym typeface="ABeeZee Regular"/>
              </a:defRPr>
            </a:lvl1pPr>
          </a:lstStyle>
          <a:p>
            <a:r>
              <a:t>3</a:t>
            </a:r>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46039" y="330200"/>
            <a:ext cx="1509773" cy="1590178"/>
          </a:xfrm>
          <a:prstGeom prst="rect">
            <a:avLst/>
          </a:prstGeom>
          <a:ln>
            <a:noFill/>
          </a:ln>
        </p:spPr>
      </p:pic>
      <p:sp>
        <p:nvSpPr>
          <p:cNvPr id="9" name="Quisque nec felis et nibh pellentesque luctus.">
            <a:extLst>
              <a:ext uri="{FF2B5EF4-FFF2-40B4-BE49-F238E27FC236}">
                <a16:creationId xmlns:a16="http://schemas.microsoft.com/office/drawing/2014/main" id="{0C0D5561-86A2-48D6-BD56-0390B70B5070}"/>
              </a:ext>
            </a:extLst>
          </p:cNvPr>
          <p:cNvSpPr txBox="1"/>
          <p:nvPr/>
        </p:nvSpPr>
        <p:spPr>
          <a:xfrm>
            <a:off x="3369901" y="2752783"/>
            <a:ext cx="20278992" cy="15306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20000"/>
              </a:lnSpc>
              <a:defRPr sz="4000" b="0">
                <a:solidFill>
                  <a:srgbClr val="F4F0F4"/>
                </a:solidFill>
                <a:latin typeface="ABeeZee Regular"/>
                <a:ea typeface="ABeeZee Regular"/>
                <a:cs typeface="ABeeZee Regular"/>
                <a:sym typeface="ABeeZee Regular"/>
              </a:defRPr>
            </a:pPr>
            <a:r>
              <a:rPr lang="es-MX" dirty="0">
                <a:solidFill>
                  <a:schemeClr val="tx1"/>
                </a:solidFill>
              </a:rPr>
              <a:t>Descripción de las variables con </a:t>
            </a:r>
            <a:r>
              <a:rPr lang="es-MX" dirty="0" err="1">
                <a:solidFill>
                  <a:schemeClr val="tx1"/>
                </a:solidFill>
              </a:rPr>
              <a:t>boxplots</a:t>
            </a:r>
            <a:r>
              <a:rPr lang="es-MX" dirty="0">
                <a:solidFill>
                  <a:schemeClr val="tx1"/>
                </a:solidFill>
              </a:rPr>
              <a:t>/histogramas. </a:t>
            </a:r>
          </a:p>
          <a:p>
            <a:pPr algn="l">
              <a:lnSpc>
                <a:spcPct val="120000"/>
              </a:lnSpc>
              <a:defRPr sz="4000" b="0">
                <a:solidFill>
                  <a:srgbClr val="F4F0F4"/>
                </a:solidFill>
                <a:latin typeface="ABeeZee Regular"/>
                <a:ea typeface="ABeeZee Regular"/>
                <a:cs typeface="ABeeZee Regular"/>
                <a:sym typeface="ABeeZee Regular"/>
              </a:defRPr>
            </a:pPr>
            <a:r>
              <a:rPr lang="fr-FR" dirty="0">
                <a:solidFill>
                  <a:schemeClr val="tx1"/>
                </a:solidFill>
              </a:rPr>
              <a:t> </a:t>
            </a:r>
          </a:p>
        </p:txBody>
      </p:sp>
      <p:sp>
        <p:nvSpPr>
          <p:cNvPr id="11" name="Quisque nec felis et nibh pellentesque luctus.">
            <a:extLst>
              <a:ext uri="{FF2B5EF4-FFF2-40B4-BE49-F238E27FC236}">
                <a16:creationId xmlns:a16="http://schemas.microsoft.com/office/drawing/2014/main" id="{8B4394E7-5B11-484B-83AF-10360FA4A17D}"/>
              </a:ext>
            </a:extLst>
          </p:cNvPr>
          <p:cNvSpPr txBox="1"/>
          <p:nvPr/>
        </p:nvSpPr>
        <p:spPr>
          <a:xfrm>
            <a:off x="3369901" y="4283458"/>
            <a:ext cx="20278992" cy="15306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20000"/>
              </a:lnSpc>
              <a:defRPr sz="4000" b="0">
                <a:solidFill>
                  <a:srgbClr val="F4F0F4"/>
                </a:solidFill>
                <a:latin typeface="ABeeZee Regular"/>
                <a:ea typeface="ABeeZee Regular"/>
                <a:cs typeface="ABeeZee Regular"/>
                <a:sym typeface="ABeeZee Regular"/>
              </a:defRPr>
            </a:pPr>
            <a:r>
              <a:rPr lang="es-MX" dirty="0">
                <a:solidFill>
                  <a:schemeClr val="tx1"/>
                </a:solidFill>
              </a:rPr>
              <a:t>Remoción de variables no relevantes y con alto contenido de valores nulos</a:t>
            </a:r>
          </a:p>
          <a:p>
            <a:pPr algn="l">
              <a:lnSpc>
                <a:spcPct val="120000"/>
              </a:lnSpc>
              <a:defRPr sz="4000" b="0">
                <a:solidFill>
                  <a:srgbClr val="F4F0F4"/>
                </a:solidFill>
                <a:latin typeface="ABeeZee Regular"/>
                <a:ea typeface="ABeeZee Regular"/>
                <a:cs typeface="ABeeZee Regular"/>
                <a:sym typeface="ABeeZee Regular"/>
              </a:defRPr>
            </a:pPr>
            <a:r>
              <a:rPr lang="fr-FR" dirty="0">
                <a:solidFill>
                  <a:schemeClr val="tx1"/>
                </a:solidFill>
              </a:rPr>
              <a:t> </a:t>
            </a:r>
          </a:p>
        </p:txBody>
      </p:sp>
      <p:sp>
        <p:nvSpPr>
          <p:cNvPr id="12" name="Quisque nec felis et nibh pellentesque luctus.">
            <a:extLst>
              <a:ext uri="{FF2B5EF4-FFF2-40B4-BE49-F238E27FC236}">
                <a16:creationId xmlns:a16="http://schemas.microsoft.com/office/drawing/2014/main" id="{7884180E-ACDC-4C22-8FE2-33FE8CC7C53E}"/>
              </a:ext>
            </a:extLst>
          </p:cNvPr>
          <p:cNvSpPr txBox="1"/>
          <p:nvPr/>
        </p:nvSpPr>
        <p:spPr>
          <a:xfrm>
            <a:off x="3369901" y="5707123"/>
            <a:ext cx="20278992" cy="15306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20000"/>
              </a:lnSpc>
              <a:defRPr sz="4000" b="0">
                <a:solidFill>
                  <a:srgbClr val="F4F0F4"/>
                </a:solidFill>
                <a:latin typeface="ABeeZee Regular"/>
                <a:ea typeface="ABeeZee Regular"/>
                <a:cs typeface="ABeeZee Regular"/>
                <a:sym typeface="ABeeZee Regular"/>
              </a:defRPr>
            </a:pPr>
            <a:r>
              <a:rPr lang="es-MX" dirty="0">
                <a:solidFill>
                  <a:schemeClr val="tx1"/>
                </a:solidFill>
              </a:rPr>
              <a:t>Relleno de esos valores nulos con la media de la variable</a:t>
            </a:r>
          </a:p>
          <a:p>
            <a:pPr algn="l">
              <a:lnSpc>
                <a:spcPct val="120000"/>
              </a:lnSpc>
              <a:defRPr sz="4000" b="0">
                <a:solidFill>
                  <a:srgbClr val="F4F0F4"/>
                </a:solidFill>
                <a:latin typeface="ABeeZee Regular"/>
                <a:ea typeface="ABeeZee Regular"/>
                <a:cs typeface="ABeeZee Regular"/>
                <a:sym typeface="ABeeZee Regular"/>
              </a:defRPr>
            </a:pPr>
            <a:r>
              <a:rPr lang="fr-FR" dirty="0">
                <a:solidFill>
                  <a:schemeClr val="tx1"/>
                </a:solidFill>
              </a:rPr>
              <a:t> </a:t>
            </a:r>
          </a:p>
        </p:txBody>
      </p:sp>
      <p:sp>
        <p:nvSpPr>
          <p:cNvPr id="16" name="Quisque nec felis et nibh pellentesque luctus.">
            <a:extLst>
              <a:ext uri="{FF2B5EF4-FFF2-40B4-BE49-F238E27FC236}">
                <a16:creationId xmlns:a16="http://schemas.microsoft.com/office/drawing/2014/main" id="{2DCBE898-D568-4B5D-9288-2ECA6316198A}"/>
              </a:ext>
            </a:extLst>
          </p:cNvPr>
          <p:cNvSpPr txBox="1"/>
          <p:nvPr/>
        </p:nvSpPr>
        <p:spPr>
          <a:xfrm>
            <a:off x="3405733" y="6777260"/>
            <a:ext cx="20278992" cy="22693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20000"/>
              </a:lnSpc>
              <a:defRPr sz="4000" b="0">
                <a:solidFill>
                  <a:srgbClr val="F4F0F4"/>
                </a:solidFill>
                <a:latin typeface="ABeeZee Regular"/>
                <a:ea typeface="ABeeZee Regular"/>
                <a:cs typeface="ABeeZee Regular"/>
                <a:sym typeface="ABeeZee Regular"/>
              </a:defRPr>
            </a:pPr>
            <a:r>
              <a:rPr lang="es-MX" dirty="0">
                <a:solidFill>
                  <a:schemeClr val="tx1"/>
                </a:solidFill>
              </a:rPr>
              <a:t>Creación de 2 modelos de </a:t>
            </a:r>
            <a:r>
              <a:rPr lang="es-MX" dirty="0" err="1">
                <a:solidFill>
                  <a:schemeClr val="tx1"/>
                </a:solidFill>
              </a:rPr>
              <a:t>Random</a:t>
            </a:r>
            <a:r>
              <a:rPr lang="es-MX" dirty="0">
                <a:solidFill>
                  <a:schemeClr val="tx1"/>
                </a:solidFill>
              </a:rPr>
              <a:t> Forest </a:t>
            </a:r>
            <a:r>
              <a:rPr lang="es-MX" dirty="0" err="1">
                <a:solidFill>
                  <a:schemeClr val="tx1"/>
                </a:solidFill>
              </a:rPr>
              <a:t>Regressor</a:t>
            </a:r>
            <a:r>
              <a:rPr lang="es-MX" dirty="0">
                <a:solidFill>
                  <a:schemeClr val="tx1"/>
                </a:solidFill>
              </a:rPr>
              <a:t>, uno de todas las variables y otro con las más importantes</a:t>
            </a:r>
          </a:p>
          <a:p>
            <a:pPr algn="l">
              <a:lnSpc>
                <a:spcPct val="120000"/>
              </a:lnSpc>
              <a:defRPr sz="4000" b="0">
                <a:solidFill>
                  <a:srgbClr val="F4F0F4"/>
                </a:solidFill>
                <a:latin typeface="ABeeZee Regular"/>
                <a:ea typeface="ABeeZee Regular"/>
                <a:cs typeface="ABeeZee Regular"/>
                <a:sym typeface="ABeeZee Regular"/>
              </a:defRPr>
            </a:pPr>
            <a:r>
              <a:rPr lang="fr-FR" dirty="0">
                <a:solidFill>
                  <a:schemeClr val="tx1"/>
                </a:solidFill>
              </a:rPr>
              <a:t> </a:t>
            </a:r>
          </a:p>
        </p:txBody>
      </p:sp>
      <p:sp>
        <p:nvSpPr>
          <p:cNvPr id="18" name="Quisque nec felis et nibh pellentesque luctus.">
            <a:extLst>
              <a:ext uri="{FF2B5EF4-FFF2-40B4-BE49-F238E27FC236}">
                <a16:creationId xmlns:a16="http://schemas.microsoft.com/office/drawing/2014/main" id="{DE008B7E-AB09-4FA0-B862-09068064F329}"/>
              </a:ext>
            </a:extLst>
          </p:cNvPr>
          <p:cNvSpPr txBox="1"/>
          <p:nvPr/>
        </p:nvSpPr>
        <p:spPr>
          <a:xfrm>
            <a:off x="3369901" y="8586061"/>
            <a:ext cx="20278992" cy="15306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20000"/>
              </a:lnSpc>
              <a:defRPr sz="4000" b="0">
                <a:solidFill>
                  <a:srgbClr val="F4F0F4"/>
                </a:solidFill>
                <a:latin typeface="ABeeZee Regular"/>
                <a:ea typeface="ABeeZee Regular"/>
                <a:cs typeface="ABeeZee Regular"/>
                <a:sym typeface="ABeeZee Regular"/>
              </a:defRPr>
            </a:pPr>
            <a:r>
              <a:rPr lang="es-MX" dirty="0">
                <a:solidFill>
                  <a:schemeClr val="tx1"/>
                </a:solidFill>
              </a:rPr>
              <a:t>Creación de 2 modelos de </a:t>
            </a:r>
            <a:r>
              <a:rPr lang="es-MX" dirty="0" err="1">
                <a:solidFill>
                  <a:schemeClr val="tx1"/>
                </a:solidFill>
              </a:rPr>
              <a:t>XGBoosting</a:t>
            </a:r>
            <a:r>
              <a:rPr lang="es-MX" dirty="0">
                <a:solidFill>
                  <a:schemeClr val="tx1"/>
                </a:solidFill>
              </a:rPr>
              <a:t>, de la misma forma que RFR.</a:t>
            </a:r>
          </a:p>
          <a:p>
            <a:pPr algn="l">
              <a:lnSpc>
                <a:spcPct val="120000"/>
              </a:lnSpc>
              <a:defRPr sz="4000" b="0">
                <a:solidFill>
                  <a:srgbClr val="F4F0F4"/>
                </a:solidFill>
                <a:latin typeface="ABeeZee Regular"/>
                <a:ea typeface="ABeeZee Regular"/>
                <a:cs typeface="ABeeZee Regular"/>
                <a:sym typeface="ABeeZee Regular"/>
              </a:defRPr>
            </a:pPr>
            <a:r>
              <a:rPr lang="fr-FR" dirty="0">
                <a:solidFill>
                  <a:schemeClr val="tx1"/>
                </a:solidFill>
              </a:rPr>
              <a:t> </a:t>
            </a:r>
          </a:p>
        </p:txBody>
      </p:sp>
      <p:sp>
        <p:nvSpPr>
          <p:cNvPr id="19" name="Quisque nec felis et nibh pellentesque luctus.">
            <a:extLst>
              <a:ext uri="{FF2B5EF4-FFF2-40B4-BE49-F238E27FC236}">
                <a16:creationId xmlns:a16="http://schemas.microsoft.com/office/drawing/2014/main" id="{4495FB95-97B6-4478-971E-0DB86744E9D7}"/>
              </a:ext>
            </a:extLst>
          </p:cNvPr>
          <p:cNvSpPr txBox="1"/>
          <p:nvPr/>
        </p:nvSpPr>
        <p:spPr>
          <a:xfrm>
            <a:off x="3441565" y="10174504"/>
            <a:ext cx="20278992" cy="792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20000"/>
              </a:lnSpc>
              <a:defRPr sz="4000" b="0">
                <a:solidFill>
                  <a:srgbClr val="F4F0F4"/>
                </a:solidFill>
                <a:latin typeface="ABeeZee Regular"/>
                <a:ea typeface="ABeeZee Regular"/>
                <a:cs typeface="ABeeZee Regular"/>
                <a:sym typeface="ABeeZee Regular"/>
              </a:defRPr>
            </a:pPr>
            <a:r>
              <a:rPr lang="fr-FR" dirty="0" err="1">
                <a:solidFill>
                  <a:schemeClr val="tx1"/>
                </a:solidFill>
              </a:rPr>
              <a:t>Comparativa</a:t>
            </a:r>
            <a:r>
              <a:rPr lang="fr-FR" dirty="0">
                <a:solidFill>
                  <a:schemeClr val="tx1"/>
                </a:solidFill>
              </a:rPr>
              <a:t> de </a:t>
            </a:r>
            <a:r>
              <a:rPr lang="fr-FR" dirty="0" err="1">
                <a:solidFill>
                  <a:schemeClr val="tx1"/>
                </a:solidFill>
              </a:rPr>
              <a:t>modelos</a:t>
            </a:r>
            <a:r>
              <a:rPr lang="fr-FR" dirty="0">
                <a:solidFill>
                  <a:schemeClr val="tx1"/>
                </a:solidFill>
              </a:rPr>
              <a:t> con </a:t>
            </a:r>
            <a:r>
              <a:rPr lang="fr-FR" dirty="0" err="1">
                <a:solidFill>
                  <a:schemeClr val="tx1"/>
                </a:solidFill>
              </a:rPr>
              <a:t>métrica</a:t>
            </a:r>
            <a:r>
              <a:rPr lang="fr-FR" dirty="0">
                <a:solidFill>
                  <a:schemeClr val="tx1"/>
                </a:solidFill>
              </a:rPr>
              <a:t> MAE.</a:t>
            </a:r>
          </a:p>
        </p:txBody>
      </p:sp>
      <p:sp>
        <p:nvSpPr>
          <p:cNvPr id="20" name="3">
            <a:extLst>
              <a:ext uri="{FF2B5EF4-FFF2-40B4-BE49-F238E27FC236}">
                <a16:creationId xmlns:a16="http://schemas.microsoft.com/office/drawing/2014/main" id="{DC583BD7-8339-4897-A23C-3F947C28A66F}"/>
              </a:ext>
            </a:extLst>
          </p:cNvPr>
          <p:cNvSpPr/>
          <p:nvPr/>
        </p:nvSpPr>
        <p:spPr>
          <a:xfrm>
            <a:off x="2452369" y="6953607"/>
            <a:ext cx="574907" cy="574907"/>
          </a:xfrm>
          <a:prstGeom prst="ellipse">
            <a:avLst/>
          </a:prstGeom>
          <a:solidFill>
            <a:srgbClr val="FBCD5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ABeeZee Regular"/>
                <a:ea typeface="ABeeZee Regular"/>
                <a:cs typeface="ABeeZee Regular"/>
                <a:sym typeface="ABeeZee Regular"/>
              </a:defRPr>
            </a:lvl1pPr>
          </a:lstStyle>
          <a:p>
            <a:r>
              <a:rPr lang="es-MX" dirty="0"/>
              <a:t>4</a:t>
            </a:r>
            <a:endParaRPr dirty="0"/>
          </a:p>
        </p:txBody>
      </p:sp>
      <p:sp>
        <p:nvSpPr>
          <p:cNvPr id="21" name="3">
            <a:extLst>
              <a:ext uri="{FF2B5EF4-FFF2-40B4-BE49-F238E27FC236}">
                <a16:creationId xmlns:a16="http://schemas.microsoft.com/office/drawing/2014/main" id="{A52EED32-2EBA-4439-BB4A-896667DBDA95}"/>
              </a:ext>
            </a:extLst>
          </p:cNvPr>
          <p:cNvSpPr/>
          <p:nvPr/>
        </p:nvSpPr>
        <p:spPr>
          <a:xfrm>
            <a:off x="2452369" y="8666287"/>
            <a:ext cx="574907" cy="574907"/>
          </a:xfrm>
          <a:prstGeom prst="ellipse">
            <a:avLst/>
          </a:prstGeom>
          <a:solidFill>
            <a:srgbClr val="FBCD5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ABeeZee Regular"/>
                <a:ea typeface="ABeeZee Regular"/>
                <a:cs typeface="ABeeZee Regular"/>
                <a:sym typeface="ABeeZee Regular"/>
              </a:defRPr>
            </a:lvl1pPr>
          </a:lstStyle>
          <a:p>
            <a:r>
              <a:rPr lang="es-MX" dirty="0"/>
              <a:t>5</a:t>
            </a:r>
            <a:endParaRPr dirty="0"/>
          </a:p>
        </p:txBody>
      </p:sp>
      <p:sp>
        <p:nvSpPr>
          <p:cNvPr id="23" name="3">
            <a:extLst>
              <a:ext uri="{FF2B5EF4-FFF2-40B4-BE49-F238E27FC236}">
                <a16:creationId xmlns:a16="http://schemas.microsoft.com/office/drawing/2014/main" id="{E992AFD1-D79A-406F-BD05-E905854DCD14}"/>
              </a:ext>
            </a:extLst>
          </p:cNvPr>
          <p:cNvSpPr/>
          <p:nvPr/>
        </p:nvSpPr>
        <p:spPr>
          <a:xfrm>
            <a:off x="2452369" y="10349197"/>
            <a:ext cx="574907" cy="574907"/>
          </a:xfrm>
          <a:prstGeom prst="ellipse">
            <a:avLst/>
          </a:prstGeom>
          <a:solidFill>
            <a:srgbClr val="FBCD5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ABeeZee Regular"/>
                <a:ea typeface="ABeeZee Regular"/>
                <a:cs typeface="ABeeZee Regular"/>
                <a:sym typeface="ABeeZee Regular"/>
              </a:defRPr>
            </a:lvl1pPr>
          </a:lstStyle>
          <a:p>
            <a:r>
              <a:rPr lang="es-MX" dirty="0"/>
              <a:t>6</a:t>
            </a:r>
            <a:endParaRPr dirty="0"/>
          </a:p>
        </p:txBody>
      </p:sp>
    </p:spTree>
    <p:extLst>
      <p:ext uri="{BB962C8B-B14F-4D97-AF65-F5344CB8AC3E}">
        <p14:creationId xmlns:p14="http://schemas.microsoft.com/office/powerpoint/2010/main" val="291809593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19" name="Star"/>
          <p:cNvSpPr/>
          <p:nvPr/>
        </p:nvSpPr>
        <p:spPr>
          <a:xfrm>
            <a:off x="4404711" y="8947301"/>
            <a:ext cx="522210" cy="531008"/>
          </a:xfrm>
          <a:prstGeom prst="star5">
            <a:avLst>
              <a:gd name="adj" fmla="val 28598"/>
              <a:gd name="hf" fmla="val 105146"/>
              <a:gd name="vf" fmla="val 110557"/>
            </a:avLst>
          </a:prstGeom>
          <a:solidFill>
            <a:srgbClr val="F4F0F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 name="The">
            <a:extLst>
              <a:ext uri="{FF2B5EF4-FFF2-40B4-BE49-F238E27FC236}">
                <a16:creationId xmlns:a16="http://schemas.microsoft.com/office/drawing/2014/main" id="{6D623EA4-5DED-4DE0-B5DE-D6040A162027}"/>
              </a:ext>
            </a:extLst>
          </p:cNvPr>
          <p:cNvSpPr txBox="1"/>
          <p:nvPr/>
        </p:nvSpPr>
        <p:spPr>
          <a:xfrm>
            <a:off x="1634003" y="1093852"/>
            <a:ext cx="5153655" cy="11028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000" b="0">
                <a:solidFill>
                  <a:srgbClr val="F4F0F4"/>
                </a:solidFill>
                <a:latin typeface="ABeeZee Regular"/>
                <a:ea typeface="ABeeZee Regular"/>
                <a:cs typeface="ABeeZee Regular"/>
                <a:sym typeface="ABeeZee Regular"/>
              </a:defRPr>
            </a:lvl1pPr>
          </a:lstStyle>
          <a:p>
            <a:r>
              <a:rPr lang="es-MX" sz="6500" dirty="0">
                <a:solidFill>
                  <a:srgbClr val="FBCD5B"/>
                </a:solidFill>
              </a:rPr>
              <a:t>{Metodología} </a:t>
            </a:r>
            <a:endParaRPr sz="6500" dirty="0">
              <a:solidFill>
                <a:srgbClr val="FBCD5B"/>
              </a:solidFill>
            </a:endParaRPr>
          </a:p>
        </p:txBody>
      </p:sp>
      <p:sp>
        <p:nvSpPr>
          <p:cNvPr id="18" name="Quisque nec felis et nibh pellentesque luctus.">
            <a:extLst>
              <a:ext uri="{FF2B5EF4-FFF2-40B4-BE49-F238E27FC236}">
                <a16:creationId xmlns:a16="http://schemas.microsoft.com/office/drawing/2014/main" id="{991F6301-1179-49DF-B5DF-E8ADFEFAA841}"/>
              </a:ext>
            </a:extLst>
          </p:cNvPr>
          <p:cNvSpPr txBox="1"/>
          <p:nvPr/>
        </p:nvSpPr>
        <p:spPr>
          <a:xfrm>
            <a:off x="13776055" y="2135547"/>
            <a:ext cx="10226660" cy="6894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r">
              <a:lnSpc>
                <a:spcPct val="120000"/>
              </a:lnSpc>
              <a:defRPr sz="4000" b="0">
                <a:solidFill>
                  <a:srgbClr val="F4F0F4"/>
                </a:solidFill>
                <a:latin typeface="ABeeZee Regular"/>
                <a:ea typeface="ABeeZee Regular"/>
                <a:cs typeface="ABeeZee Regular"/>
                <a:sym typeface="ABeeZee Regular"/>
              </a:defRPr>
            </a:pPr>
            <a:r>
              <a:rPr lang="fr-FR" sz="3500" dirty="0">
                <a:solidFill>
                  <a:schemeClr val="tx1"/>
                </a:solidFill>
              </a:rPr>
              <a:t>.</a:t>
            </a:r>
          </a:p>
        </p:txBody>
      </p:sp>
      <p:sp>
        <p:nvSpPr>
          <p:cNvPr id="20" name="Nam euismod est quis lorem ornare porttitor et id nisl.">
            <a:extLst>
              <a:ext uri="{FF2B5EF4-FFF2-40B4-BE49-F238E27FC236}">
                <a16:creationId xmlns:a16="http://schemas.microsoft.com/office/drawing/2014/main" id="{B3CE935A-9447-4369-BF39-9C47A1E836AA}"/>
              </a:ext>
            </a:extLst>
          </p:cNvPr>
          <p:cNvSpPr txBox="1"/>
          <p:nvPr/>
        </p:nvSpPr>
        <p:spPr>
          <a:xfrm>
            <a:off x="13862063" y="9847806"/>
            <a:ext cx="10054643" cy="6894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r">
              <a:lnSpc>
                <a:spcPct val="120000"/>
              </a:lnSpc>
              <a:defRPr sz="4000" b="0">
                <a:solidFill>
                  <a:srgbClr val="F4F0F4"/>
                </a:solidFill>
                <a:latin typeface="ABeeZee Regular"/>
                <a:ea typeface="ABeeZee Regular"/>
                <a:cs typeface="ABeeZee Regular"/>
                <a:sym typeface="ABeeZee Regular"/>
              </a:defRPr>
            </a:pPr>
            <a:endParaRPr lang="fr-FR" sz="3500" dirty="0">
              <a:solidFill>
                <a:schemeClr val="tx1"/>
              </a:solidFill>
            </a:endParaRPr>
          </a:p>
        </p:txBody>
      </p:sp>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46039" y="330200"/>
            <a:ext cx="1509773" cy="1590178"/>
          </a:xfrm>
          <a:prstGeom prst="rect">
            <a:avLst/>
          </a:prstGeom>
          <a:ln>
            <a:noFill/>
          </a:ln>
        </p:spPr>
      </p:pic>
      <p:sp>
        <p:nvSpPr>
          <p:cNvPr id="7" name="The">
            <a:extLst>
              <a:ext uri="{FF2B5EF4-FFF2-40B4-BE49-F238E27FC236}">
                <a16:creationId xmlns:a16="http://schemas.microsoft.com/office/drawing/2014/main" id="{7D3013C2-847A-414F-B3F4-EEA73C75DB42}"/>
              </a:ext>
            </a:extLst>
          </p:cNvPr>
          <p:cNvSpPr txBox="1"/>
          <p:nvPr/>
        </p:nvSpPr>
        <p:spPr>
          <a:xfrm>
            <a:off x="1367302" y="492442"/>
            <a:ext cx="19663898" cy="138909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000" b="0">
                <a:solidFill>
                  <a:srgbClr val="F4F0F4"/>
                </a:solidFill>
                <a:latin typeface="ABeeZee Regular"/>
                <a:ea typeface="ABeeZee Regular"/>
                <a:cs typeface="ABeeZee Regular"/>
                <a:sym typeface="ABeeZee Regular"/>
              </a:defRPr>
            </a:lvl1pPr>
          </a:lstStyle>
          <a:p>
            <a:endParaRPr lang="es-MX" sz="4800" dirty="0">
              <a:solidFill>
                <a:schemeClr val="tx1"/>
              </a:solidFill>
            </a:endParaRPr>
          </a:p>
          <a:p>
            <a:endParaRPr lang="es-MX" sz="4800" dirty="0">
              <a:solidFill>
                <a:schemeClr val="tx1"/>
              </a:solidFill>
            </a:endParaRPr>
          </a:p>
          <a:p>
            <a:endParaRPr lang="es-MX" sz="4800" dirty="0">
              <a:solidFill>
                <a:schemeClr val="tx1"/>
              </a:solidFill>
            </a:endParaRPr>
          </a:p>
          <a:p>
            <a:endParaRPr lang="es-MX" sz="4800" dirty="0">
              <a:solidFill>
                <a:schemeClr val="tx1"/>
              </a:solidFill>
            </a:endParaRPr>
          </a:p>
          <a:p>
            <a:endParaRPr lang="es-MX" sz="4800" dirty="0">
              <a:solidFill>
                <a:schemeClr val="tx1"/>
              </a:solidFill>
            </a:endParaRPr>
          </a:p>
          <a:p>
            <a:endParaRPr lang="es-MX" sz="4800" dirty="0">
              <a:solidFill>
                <a:schemeClr val="tx1"/>
              </a:solidFill>
            </a:endParaRPr>
          </a:p>
          <a:p>
            <a:endParaRPr lang="es-MX" sz="4800" dirty="0">
              <a:solidFill>
                <a:schemeClr val="tx1"/>
              </a:solidFill>
            </a:endParaRPr>
          </a:p>
          <a:p>
            <a:endParaRPr lang="es-MX" sz="4800" dirty="0">
              <a:solidFill>
                <a:schemeClr val="tx1"/>
              </a:solidFill>
            </a:endParaRPr>
          </a:p>
          <a:p>
            <a:endParaRPr lang="es-MX" sz="4800" dirty="0">
              <a:solidFill>
                <a:schemeClr val="tx1"/>
              </a:solidFill>
            </a:endParaRPr>
          </a:p>
          <a:p>
            <a:endParaRPr lang="es-MX" sz="4800" dirty="0">
              <a:solidFill>
                <a:schemeClr val="tx1"/>
              </a:solidFill>
            </a:endParaRPr>
          </a:p>
          <a:p>
            <a:endParaRPr lang="es-MX" sz="4800" dirty="0">
              <a:solidFill>
                <a:schemeClr val="tx1"/>
              </a:solidFill>
            </a:endParaRPr>
          </a:p>
          <a:p>
            <a:endParaRPr lang="es-MX" sz="4800" dirty="0">
              <a:solidFill>
                <a:schemeClr val="tx1"/>
              </a:solidFill>
            </a:endParaRPr>
          </a:p>
          <a:p>
            <a:r>
              <a:rPr lang="es-MX" sz="4400" dirty="0">
                <a:solidFill>
                  <a:schemeClr val="tx1"/>
                </a:solidFill>
              </a:rPr>
              <a:t>El </a:t>
            </a:r>
            <a:r>
              <a:rPr lang="es-MX" sz="4400" dirty="0" err="1">
                <a:solidFill>
                  <a:schemeClr val="tx1"/>
                </a:solidFill>
              </a:rPr>
              <a:t>dataset</a:t>
            </a:r>
            <a:r>
              <a:rPr lang="es-MX" sz="4400" dirty="0">
                <a:solidFill>
                  <a:schemeClr val="tx1"/>
                </a:solidFill>
              </a:rPr>
              <a:t> contiene 115 variables, las cuales comprenden posiciones en cuadrantes (0 a 11) de los jugadores de ambos equipos (44 variables); actividad de los jugadores (22 variables continuas);  9 variables de identificación, 10 variables de estadística de los partidos, y 30 de momios de casas de apuestas.</a:t>
            </a:r>
          </a:p>
          <a:p>
            <a:endParaRPr lang="es-MX" sz="4800" dirty="0">
              <a:solidFill>
                <a:schemeClr val="tx1"/>
              </a:solidFill>
            </a:endParaRPr>
          </a:p>
          <a:p>
            <a:endParaRPr lang="es-MX" sz="4800" dirty="0">
              <a:solidFill>
                <a:schemeClr val="tx1"/>
              </a:solidFill>
            </a:endParaRPr>
          </a:p>
          <a:p>
            <a:endParaRPr sz="4800" dirty="0">
              <a:solidFill>
                <a:schemeClr val="tx1"/>
              </a:solidFill>
            </a:endParaRPr>
          </a:p>
        </p:txBody>
      </p:sp>
      <p:pic>
        <p:nvPicPr>
          <p:cNvPr id="3" name="Imagen 2">
            <a:extLst>
              <a:ext uri="{FF2B5EF4-FFF2-40B4-BE49-F238E27FC236}">
                <a16:creationId xmlns:a16="http://schemas.microsoft.com/office/drawing/2014/main" id="{80BC00D4-C4AA-4F0A-B1DE-EDC5EB6F00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7302" y="3046675"/>
            <a:ext cx="21035498" cy="3014679"/>
          </a:xfrm>
          <a:prstGeom prst="rect">
            <a:avLst/>
          </a:prstGeom>
        </p:spPr>
      </p:pic>
      <p:pic>
        <p:nvPicPr>
          <p:cNvPr id="5" name="Imagen 4">
            <a:extLst>
              <a:ext uri="{FF2B5EF4-FFF2-40B4-BE49-F238E27FC236}">
                <a16:creationId xmlns:a16="http://schemas.microsoft.com/office/drawing/2014/main" id="{44118168-AF61-4B3D-A4E1-D9C6C0B4A2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1460" y="6237675"/>
            <a:ext cx="21035498" cy="2705478"/>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19" name="Star"/>
          <p:cNvSpPr/>
          <p:nvPr/>
        </p:nvSpPr>
        <p:spPr>
          <a:xfrm>
            <a:off x="4404711" y="8947301"/>
            <a:ext cx="522210" cy="531008"/>
          </a:xfrm>
          <a:prstGeom prst="star5">
            <a:avLst>
              <a:gd name="adj" fmla="val 28598"/>
              <a:gd name="hf" fmla="val 105146"/>
              <a:gd name="vf" fmla="val 110557"/>
            </a:avLst>
          </a:prstGeom>
          <a:solidFill>
            <a:srgbClr val="F4F0F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 name="The">
            <a:extLst>
              <a:ext uri="{FF2B5EF4-FFF2-40B4-BE49-F238E27FC236}">
                <a16:creationId xmlns:a16="http://schemas.microsoft.com/office/drawing/2014/main" id="{6D623EA4-5DED-4DE0-B5DE-D6040A162027}"/>
              </a:ext>
            </a:extLst>
          </p:cNvPr>
          <p:cNvSpPr txBox="1"/>
          <p:nvPr/>
        </p:nvSpPr>
        <p:spPr>
          <a:xfrm>
            <a:off x="1634003" y="1093852"/>
            <a:ext cx="5153655" cy="11028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000" b="0">
                <a:solidFill>
                  <a:srgbClr val="F4F0F4"/>
                </a:solidFill>
                <a:latin typeface="ABeeZee Regular"/>
                <a:ea typeface="ABeeZee Regular"/>
                <a:cs typeface="ABeeZee Regular"/>
                <a:sym typeface="ABeeZee Regular"/>
              </a:defRPr>
            </a:lvl1pPr>
          </a:lstStyle>
          <a:p>
            <a:r>
              <a:rPr lang="es-MX" sz="6500" dirty="0">
                <a:solidFill>
                  <a:srgbClr val="FBCD5B"/>
                </a:solidFill>
              </a:rPr>
              <a:t>{Metodología} </a:t>
            </a:r>
            <a:endParaRPr sz="6500" dirty="0">
              <a:solidFill>
                <a:srgbClr val="FBCD5B"/>
              </a:solidFill>
            </a:endParaRPr>
          </a:p>
        </p:txBody>
      </p:sp>
      <p:sp>
        <p:nvSpPr>
          <p:cNvPr id="18" name="Quisque nec felis et nibh pellentesque luctus.">
            <a:extLst>
              <a:ext uri="{FF2B5EF4-FFF2-40B4-BE49-F238E27FC236}">
                <a16:creationId xmlns:a16="http://schemas.microsoft.com/office/drawing/2014/main" id="{991F6301-1179-49DF-B5DF-E8ADFEFAA841}"/>
              </a:ext>
            </a:extLst>
          </p:cNvPr>
          <p:cNvSpPr txBox="1"/>
          <p:nvPr/>
        </p:nvSpPr>
        <p:spPr>
          <a:xfrm>
            <a:off x="13776055" y="2135547"/>
            <a:ext cx="10226660" cy="6894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r">
              <a:lnSpc>
                <a:spcPct val="120000"/>
              </a:lnSpc>
              <a:defRPr sz="4000" b="0">
                <a:solidFill>
                  <a:srgbClr val="F4F0F4"/>
                </a:solidFill>
                <a:latin typeface="ABeeZee Regular"/>
                <a:ea typeface="ABeeZee Regular"/>
                <a:cs typeface="ABeeZee Regular"/>
                <a:sym typeface="ABeeZee Regular"/>
              </a:defRPr>
            </a:pPr>
            <a:r>
              <a:rPr lang="fr-FR" sz="3500" dirty="0">
                <a:solidFill>
                  <a:schemeClr val="tx1"/>
                </a:solidFill>
              </a:rPr>
              <a:t>.</a:t>
            </a:r>
          </a:p>
        </p:txBody>
      </p:sp>
      <p:sp>
        <p:nvSpPr>
          <p:cNvPr id="20" name="Nam euismod est quis lorem ornare porttitor et id nisl.">
            <a:extLst>
              <a:ext uri="{FF2B5EF4-FFF2-40B4-BE49-F238E27FC236}">
                <a16:creationId xmlns:a16="http://schemas.microsoft.com/office/drawing/2014/main" id="{B3CE935A-9447-4369-BF39-9C47A1E836AA}"/>
              </a:ext>
            </a:extLst>
          </p:cNvPr>
          <p:cNvSpPr txBox="1"/>
          <p:nvPr/>
        </p:nvSpPr>
        <p:spPr>
          <a:xfrm>
            <a:off x="13862063" y="9847806"/>
            <a:ext cx="10054643" cy="6894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r">
              <a:lnSpc>
                <a:spcPct val="120000"/>
              </a:lnSpc>
              <a:defRPr sz="4000" b="0">
                <a:solidFill>
                  <a:srgbClr val="F4F0F4"/>
                </a:solidFill>
                <a:latin typeface="ABeeZee Regular"/>
                <a:ea typeface="ABeeZee Regular"/>
                <a:cs typeface="ABeeZee Regular"/>
                <a:sym typeface="ABeeZee Regular"/>
              </a:defRPr>
            </a:pPr>
            <a:endParaRPr lang="fr-FR" sz="3500" dirty="0">
              <a:solidFill>
                <a:schemeClr val="tx1"/>
              </a:solidFill>
            </a:endParaRPr>
          </a:p>
        </p:txBody>
      </p:sp>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46039" y="330200"/>
            <a:ext cx="1509773" cy="1590178"/>
          </a:xfrm>
          <a:prstGeom prst="rect">
            <a:avLst/>
          </a:prstGeom>
          <a:ln>
            <a:noFill/>
          </a:ln>
        </p:spPr>
      </p:pic>
      <p:sp>
        <p:nvSpPr>
          <p:cNvPr id="7" name="The">
            <a:extLst>
              <a:ext uri="{FF2B5EF4-FFF2-40B4-BE49-F238E27FC236}">
                <a16:creationId xmlns:a16="http://schemas.microsoft.com/office/drawing/2014/main" id="{7D3013C2-847A-414F-B3F4-EEA73C75DB42}"/>
              </a:ext>
            </a:extLst>
          </p:cNvPr>
          <p:cNvSpPr txBox="1"/>
          <p:nvPr/>
        </p:nvSpPr>
        <p:spPr>
          <a:xfrm>
            <a:off x="1367302" y="-5170645"/>
            <a:ext cx="19663898" cy="252171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000" b="0">
                <a:solidFill>
                  <a:srgbClr val="F4F0F4"/>
                </a:solidFill>
                <a:latin typeface="ABeeZee Regular"/>
                <a:ea typeface="ABeeZee Regular"/>
                <a:cs typeface="ABeeZee Regular"/>
                <a:sym typeface="ABeeZee Regular"/>
              </a:defRPr>
            </a:lvl1pPr>
          </a:lstStyle>
          <a:p>
            <a:endParaRPr lang="es-MX" sz="4800" dirty="0">
              <a:solidFill>
                <a:schemeClr val="tx1"/>
              </a:solidFill>
            </a:endParaRPr>
          </a:p>
          <a:p>
            <a:endParaRPr lang="es-MX" sz="4800" dirty="0">
              <a:solidFill>
                <a:schemeClr val="tx1"/>
              </a:solidFill>
            </a:endParaRPr>
          </a:p>
          <a:p>
            <a:endParaRPr lang="es-MX" sz="4800" dirty="0">
              <a:solidFill>
                <a:schemeClr val="tx1"/>
              </a:solidFill>
            </a:endParaRPr>
          </a:p>
          <a:p>
            <a:endParaRPr lang="es-MX" sz="4800" dirty="0">
              <a:solidFill>
                <a:schemeClr val="tx1"/>
              </a:solidFill>
            </a:endParaRPr>
          </a:p>
          <a:p>
            <a:endParaRPr lang="es-MX" sz="4800" dirty="0">
              <a:solidFill>
                <a:schemeClr val="tx1"/>
              </a:solidFill>
            </a:endParaRPr>
          </a:p>
          <a:p>
            <a:endParaRPr lang="es-MX" sz="4800" dirty="0">
              <a:solidFill>
                <a:schemeClr val="tx1"/>
              </a:solidFill>
            </a:endParaRPr>
          </a:p>
          <a:p>
            <a:endParaRPr lang="es-MX" sz="4800" dirty="0">
              <a:solidFill>
                <a:schemeClr val="tx1"/>
              </a:solidFill>
            </a:endParaRPr>
          </a:p>
          <a:p>
            <a:endParaRPr lang="es-MX" sz="4800" dirty="0">
              <a:solidFill>
                <a:schemeClr val="tx1"/>
              </a:solidFill>
            </a:endParaRPr>
          </a:p>
          <a:p>
            <a:endParaRPr lang="es-MX" sz="4800" dirty="0">
              <a:solidFill>
                <a:schemeClr val="tx1"/>
              </a:solidFill>
            </a:endParaRPr>
          </a:p>
          <a:p>
            <a:endParaRPr lang="es-MX" sz="4800" dirty="0">
              <a:solidFill>
                <a:schemeClr val="tx1"/>
              </a:solidFill>
            </a:endParaRPr>
          </a:p>
          <a:p>
            <a:r>
              <a:rPr lang="es-MX" sz="4800" b="1" dirty="0">
                <a:solidFill>
                  <a:schemeClr val="tx1"/>
                </a:solidFill>
              </a:rPr>
              <a:t>Delimitación de variables y limpieza de datos:</a:t>
            </a:r>
          </a:p>
          <a:p>
            <a:endParaRPr lang="es-MX" sz="4800" dirty="0">
              <a:solidFill>
                <a:schemeClr val="tx1"/>
              </a:solidFill>
            </a:endParaRPr>
          </a:p>
          <a:p>
            <a:endParaRPr lang="es-MX" sz="4800" dirty="0">
              <a:solidFill>
                <a:schemeClr val="tx1"/>
              </a:solidFill>
            </a:endParaRPr>
          </a:p>
          <a:p>
            <a:r>
              <a:rPr lang="es-MX" sz="4800" dirty="0">
                <a:solidFill>
                  <a:schemeClr val="tx1"/>
                </a:solidFill>
              </a:rPr>
              <a:t>De las anteriores variables fueron retiradas:</a:t>
            </a:r>
          </a:p>
          <a:p>
            <a:endParaRPr lang="es-MX" sz="4800" dirty="0">
              <a:solidFill>
                <a:schemeClr val="tx1"/>
              </a:solidFill>
            </a:endParaRPr>
          </a:p>
          <a:p>
            <a:pPr marL="685800" indent="-685800">
              <a:buFont typeface="Arial" panose="020B0604020202020204" pitchFamily="34" charset="0"/>
              <a:buChar char="•"/>
            </a:pPr>
            <a:r>
              <a:rPr lang="es-MX" sz="4800" dirty="0">
                <a:solidFill>
                  <a:schemeClr val="tx1"/>
                </a:solidFill>
              </a:rPr>
              <a:t> todas las de identificación, (-9).</a:t>
            </a:r>
          </a:p>
          <a:p>
            <a:pPr marL="685800" indent="-685800">
              <a:buFont typeface="Arial" panose="020B0604020202020204" pitchFamily="34" charset="0"/>
              <a:buChar char="•"/>
            </a:pPr>
            <a:r>
              <a:rPr lang="es-MX" sz="4800" dirty="0">
                <a:solidFill>
                  <a:schemeClr val="tx1"/>
                </a:solidFill>
              </a:rPr>
              <a:t> 8 de las 10 de estadística de los partidos –debido a que se tuvo problemas en la conversión del archivo-, </a:t>
            </a:r>
          </a:p>
          <a:p>
            <a:pPr marL="685800" indent="-685800">
              <a:buFont typeface="Arial" panose="020B0604020202020204" pitchFamily="34" charset="0"/>
              <a:buChar char="•"/>
            </a:pPr>
            <a:r>
              <a:rPr lang="es-MX" sz="4800" dirty="0">
                <a:solidFill>
                  <a:schemeClr val="tx1"/>
                </a:solidFill>
              </a:rPr>
              <a:t> 12 de los momios de las casas de apuesta –debido a que tenían más del 15% de sus datos como nulos-.</a:t>
            </a:r>
          </a:p>
          <a:p>
            <a:pPr marL="685800" indent="-685800">
              <a:buFont typeface="Arial" panose="020B0604020202020204" pitchFamily="34" charset="0"/>
              <a:buChar char="•"/>
            </a:pPr>
            <a:endParaRPr lang="es-MX" sz="4800" dirty="0">
              <a:solidFill>
                <a:schemeClr val="tx1"/>
              </a:solidFill>
            </a:endParaRPr>
          </a:p>
          <a:p>
            <a:r>
              <a:rPr lang="es-MX" sz="4800" dirty="0">
                <a:solidFill>
                  <a:schemeClr val="tx1"/>
                </a:solidFill>
              </a:rPr>
              <a:t>Y de las variables de “</a:t>
            </a:r>
            <a:r>
              <a:rPr lang="es-MX" sz="4800" dirty="0" err="1">
                <a:solidFill>
                  <a:schemeClr val="tx1"/>
                </a:solidFill>
              </a:rPr>
              <a:t>home_goal</a:t>
            </a:r>
            <a:r>
              <a:rPr lang="es-MX" sz="4800" dirty="0">
                <a:solidFill>
                  <a:schemeClr val="tx1"/>
                </a:solidFill>
              </a:rPr>
              <a:t>” y “</a:t>
            </a:r>
            <a:r>
              <a:rPr lang="es-MX" sz="4800" dirty="0" err="1">
                <a:solidFill>
                  <a:schemeClr val="tx1"/>
                </a:solidFill>
              </a:rPr>
              <a:t>away_goal</a:t>
            </a:r>
            <a:r>
              <a:rPr lang="es-MX" sz="4800" dirty="0">
                <a:solidFill>
                  <a:schemeClr val="tx1"/>
                </a:solidFill>
              </a:rPr>
              <a:t>” se creó con una suma simple la variable “</a:t>
            </a:r>
            <a:r>
              <a:rPr lang="es-MX" sz="4800" dirty="0" err="1">
                <a:solidFill>
                  <a:schemeClr val="tx1"/>
                </a:solidFill>
              </a:rPr>
              <a:t>total_goals</a:t>
            </a:r>
            <a:r>
              <a:rPr lang="es-MX" sz="4800" dirty="0">
                <a:solidFill>
                  <a:schemeClr val="tx1"/>
                </a:solidFill>
              </a:rPr>
              <a:t>”, para predecir TOTAL de GOLES por partido.</a:t>
            </a:r>
          </a:p>
          <a:p>
            <a:endParaRPr lang="es-MX" sz="4800" dirty="0">
              <a:solidFill>
                <a:schemeClr val="tx1"/>
              </a:solidFill>
            </a:endParaRPr>
          </a:p>
          <a:p>
            <a:endParaRPr lang="es-MX" sz="4800" dirty="0">
              <a:solidFill>
                <a:schemeClr val="tx1"/>
              </a:solidFill>
            </a:endParaRPr>
          </a:p>
          <a:p>
            <a:endParaRPr lang="es-MX" sz="4800" dirty="0">
              <a:solidFill>
                <a:schemeClr val="tx1"/>
              </a:solidFill>
            </a:endParaRPr>
          </a:p>
          <a:p>
            <a:endParaRPr lang="es-MX" sz="4800" dirty="0">
              <a:solidFill>
                <a:schemeClr val="tx1"/>
              </a:solidFill>
            </a:endParaRPr>
          </a:p>
          <a:p>
            <a:endParaRPr lang="es-MX" sz="4800" dirty="0">
              <a:solidFill>
                <a:schemeClr val="tx1"/>
              </a:solidFill>
            </a:endParaRPr>
          </a:p>
          <a:p>
            <a:endParaRPr lang="es-MX" sz="4800" dirty="0">
              <a:solidFill>
                <a:schemeClr val="tx1"/>
              </a:solidFill>
            </a:endParaRPr>
          </a:p>
          <a:p>
            <a:endParaRPr lang="es-MX" sz="4800" dirty="0">
              <a:solidFill>
                <a:schemeClr val="tx1"/>
              </a:solidFill>
            </a:endParaRPr>
          </a:p>
          <a:p>
            <a:endParaRPr lang="es-MX" sz="4800" dirty="0">
              <a:solidFill>
                <a:schemeClr val="tx1"/>
              </a:solidFill>
            </a:endParaRPr>
          </a:p>
          <a:p>
            <a:endParaRPr lang="es-MX" sz="4800" dirty="0">
              <a:solidFill>
                <a:schemeClr val="tx1"/>
              </a:solidFill>
            </a:endParaRPr>
          </a:p>
          <a:p>
            <a:endParaRPr lang="es-MX" sz="4800" dirty="0">
              <a:solidFill>
                <a:schemeClr val="tx1"/>
              </a:solidFill>
            </a:endParaRPr>
          </a:p>
          <a:p>
            <a:endParaRPr sz="4800" dirty="0">
              <a:solidFill>
                <a:schemeClr val="tx1"/>
              </a:solidFill>
            </a:endParaRPr>
          </a:p>
        </p:txBody>
      </p:sp>
    </p:spTree>
    <p:extLst>
      <p:ext uri="{BB962C8B-B14F-4D97-AF65-F5344CB8AC3E}">
        <p14:creationId xmlns:p14="http://schemas.microsoft.com/office/powerpoint/2010/main" val="126761694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19" name="Star"/>
          <p:cNvSpPr/>
          <p:nvPr/>
        </p:nvSpPr>
        <p:spPr>
          <a:xfrm>
            <a:off x="4404711" y="8947301"/>
            <a:ext cx="522210" cy="531008"/>
          </a:xfrm>
          <a:prstGeom prst="star5">
            <a:avLst>
              <a:gd name="adj" fmla="val 28598"/>
              <a:gd name="hf" fmla="val 105146"/>
              <a:gd name="vf" fmla="val 110557"/>
            </a:avLst>
          </a:prstGeom>
          <a:solidFill>
            <a:srgbClr val="F4F0F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 name="The">
            <a:extLst>
              <a:ext uri="{FF2B5EF4-FFF2-40B4-BE49-F238E27FC236}">
                <a16:creationId xmlns:a16="http://schemas.microsoft.com/office/drawing/2014/main" id="{6D623EA4-5DED-4DE0-B5DE-D6040A162027}"/>
              </a:ext>
            </a:extLst>
          </p:cNvPr>
          <p:cNvSpPr txBox="1"/>
          <p:nvPr/>
        </p:nvSpPr>
        <p:spPr>
          <a:xfrm>
            <a:off x="1634003" y="1093852"/>
            <a:ext cx="5153655" cy="11028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000" b="0">
                <a:solidFill>
                  <a:srgbClr val="F4F0F4"/>
                </a:solidFill>
                <a:latin typeface="ABeeZee Regular"/>
                <a:ea typeface="ABeeZee Regular"/>
                <a:cs typeface="ABeeZee Regular"/>
                <a:sym typeface="ABeeZee Regular"/>
              </a:defRPr>
            </a:lvl1pPr>
          </a:lstStyle>
          <a:p>
            <a:r>
              <a:rPr lang="es-MX" sz="6500" dirty="0">
                <a:solidFill>
                  <a:srgbClr val="FBCD5B"/>
                </a:solidFill>
              </a:rPr>
              <a:t>{Metodología} </a:t>
            </a:r>
            <a:endParaRPr sz="6500" dirty="0">
              <a:solidFill>
                <a:srgbClr val="FBCD5B"/>
              </a:solidFill>
            </a:endParaRPr>
          </a:p>
        </p:txBody>
      </p:sp>
      <p:sp>
        <p:nvSpPr>
          <p:cNvPr id="18" name="Quisque nec felis et nibh pellentesque luctus.">
            <a:extLst>
              <a:ext uri="{FF2B5EF4-FFF2-40B4-BE49-F238E27FC236}">
                <a16:creationId xmlns:a16="http://schemas.microsoft.com/office/drawing/2014/main" id="{991F6301-1179-49DF-B5DF-E8ADFEFAA841}"/>
              </a:ext>
            </a:extLst>
          </p:cNvPr>
          <p:cNvSpPr txBox="1"/>
          <p:nvPr/>
        </p:nvSpPr>
        <p:spPr>
          <a:xfrm>
            <a:off x="13776055" y="2135547"/>
            <a:ext cx="10226660" cy="6894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r">
              <a:lnSpc>
                <a:spcPct val="120000"/>
              </a:lnSpc>
              <a:defRPr sz="4000" b="0">
                <a:solidFill>
                  <a:srgbClr val="F4F0F4"/>
                </a:solidFill>
                <a:latin typeface="ABeeZee Regular"/>
                <a:ea typeface="ABeeZee Regular"/>
                <a:cs typeface="ABeeZee Regular"/>
                <a:sym typeface="ABeeZee Regular"/>
              </a:defRPr>
            </a:pPr>
            <a:r>
              <a:rPr lang="fr-FR" sz="3500" dirty="0">
                <a:solidFill>
                  <a:schemeClr val="tx1"/>
                </a:solidFill>
              </a:rPr>
              <a:t>.</a:t>
            </a:r>
          </a:p>
        </p:txBody>
      </p:sp>
      <p:sp>
        <p:nvSpPr>
          <p:cNvPr id="20" name="Nam euismod est quis lorem ornare porttitor et id nisl.">
            <a:extLst>
              <a:ext uri="{FF2B5EF4-FFF2-40B4-BE49-F238E27FC236}">
                <a16:creationId xmlns:a16="http://schemas.microsoft.com/office/drawing/2014/main" id="{B3CE935A-9447-4369-BF39-9C47A1E836AA}"/>
              </a:ext>
            </a:extLst>
          </p:cNvPr>
          <p:cNvSpPr txBox="1"/>
          <p:nvPr/>
        </p:nvSpPr>
        <p:spPr>
          <a:xfrm>
            <a:off x="13862063" y="9847806"/>
            <a:ext cx="10054643" cy="6894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r">
              <a:lnSpc>
                <a:spcPct val="120000"/>
              </a:lnSpc>
              <a:defRPr sz="4000" b="0">
                <a:solidFill>
                  <a:srgbClr val="F4F0F4"/>
                </a:solidFill>
                <a:latin typeface="ABeeZee Regular"/>
                <a:ea typeface="ABeeZee Regular"/>
                <a:cs typeface="ABeeZee Regular"/>
                <a:sym typeface="ABeeZee Regular"/>
              </a:defRPr>
            </a:pPr>
            <a:endParaRPr lang="fr-FR" sz="3500" dirty="0">
              <a:solidFill>
                <a:schemeClr val="tx1"/>
              </a:solidFill>
            </a:endParaRPr>
          </a:p>
        </p:txBody>
      </p:sp>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46039" y="330200"/>
            <a:ext cx="1509773" cy="1590178"/>
          </a:xfrm>
          <a:prstGeom prst="rect">
            <a:avLst/>
          </a:prstGeom>
          <a:ln>
            <a:noFill/>
          </a:ln>
        </p:spPr>
      </p:pic>
      <p:sp>
        <p:nvSpPr>
          <p:cNvPr id="7" name="The">
            <a:extLst>
              <a:ext uri="{FF2B5EF4-FFF2-40B4-BE49-F238E27FC236}">
                <a16:creationId xmlns:a16="http://schemas.microsoft.com/office/drawing/2014/main" id="{7D3013C2-847A-414F-B3F4-EEA73C75DB42}"/>
              </a:ext>
            </a:extLst>
          </p:cNvPr>
          <p:cNvSpPr txBox="1"/>
          <p:nvPr/>
        </p:nvSpPr>
        <p:spPr>
          <a:xfrm>
            <a:off x="1396799" y="1832422"/>
            <a:ext cx="19663898" cy="121674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000" b="0">
                <a:solidFill>
                  <a:srgbClr val="F4F0F4"/>
                </a:solidFill>
                <a:latin typeface="ABeeZee Regular"/>
                <a:ea typeface="ABeeZee Regular"/>
                <a:cs typeface="ABeeZee Regular"/>
                <a:sym typeface="ABeeZee Regular"/>
              </a:defRPr>
            </a:lvl1pPr>
          </a:lstStyle>
          <a:p>
            <a:endParaRPr lang="es-MX" sz="4800" dirty="0">
              <a:solidFill>
                <a:schemeClr val="tx1"/>
              </a:solidFill>
            </a:endParaRPr>
          </a:p>
          <a:p>
            <a:r>
              <a:rPr lang="es-MX" sz="4800" b="1" dirty="0">
                <a:solidFill>
                  <a:schemeClr val="tx1"/>
                </a:solidFill>
              </a:rPr>
              <a:t>Delimitación de variables y limpieza de datos:</a:t>
            </a:r>
          </a:p>
          <a:p>
            <a:endParaRPr lang="es-MX" sz="4800" dirty="0">
              <a:solidFill>
                <a:schemeClr val="tx1"/>
              </a:solidFill>
            </a:endParaRPr>
          </a:p>
          <a:p>
            <a:pPr marL="685800" indent="-685800">
              <a:buFont typeface="Arial" panose="020B0604020202020204" pitchFamily="34" charset="0"/>
              <a:buChar char="•"/>
            </a:pPr>
            <a:r>
              <a:rPr lang="es-MX" sz="4400" dirty="0">
                <a:solidFill>
                  <a:schemeClr val="tx1"/>
                </a:solidFill>
              </a:rPr>
              <a:t>De las 84 variables, se hicieron histogramas y </a:t>
            </a:r>
            <a:r>
              <a:rPr lang="es-MX" sz="4400" dirty="0" err="1">
                <a:solidFill>
                  <a:schemeClr val="tx1"/>
                </a:solidFill>
              </a:rPr>
              <a:t>boxplots</a:t>
            </a:r>
            <a:r>
              <a:rPr lang="es-MX" sz="4400" dirty="0">
                <a:solidFill>
                  <a:schemeClr val="tx1"/>
                </a:solidFill>
              </a:rPr>
              <a:t> para tener descripción de las mismas. </a:t>
            </a:r>
          </a:p>
          <a:p>
            <a:r>
              <a:rPr lang="es-MX" sz="4800" dirty="0">
                <a:solidFill>
                  <a:schemeClr val="tx1"/>
                </a:solidFill>
              </a:rPr>
              <a:t>									</a:t>
            </a:r>
            <a:r>
              <a:rPr lang="es-MX" sz="3600" dirty="0">
                <a:solidFill>
                  <a:schemeClr val="tx1"/>
                </a:solidFill>
              </a:rPr>
              <a:t>Gráfica </a:t>
            </a:r>
            <a:r>
              <a:rPr lang="es-MX" sz="3600" dirty="0" err="1">
                <a:solidFill>
                  <a:schemeClr val="tx1"/>
                </a:solidFill>
              </a:rPr>
              <a:t>boxplot</a:t>
            </a:r>
            <a:r>
              <a:rPr lang="es-MX" sz="3600" dirty="0">
                <a:solidFill>
                  <a:schemeClr val="tx1"/>
                </a:solidFill>
              </a:rPr>
              <a:t> de </a:t>
            </a:r>
            <a:r>
              <a:rPr lang="es-MX" sz="3600" dirty="0" err="1">
                <a:solidFill>
                  <a:schemeClr val="tx1"/>
                </a:solidFill>
              </a:rPr>
              <a:t>away_player_x</a:t>
            </a:r>
            <a:r>
              <a:rPr lang="es-MX" sz="3600" dirty="0">
                <a:solidFill>
                  <a:schemeClr val="tx1"/>
                </a:solidFill>
              </a:rPr>
              <a:t> (posiciones en cuadrantes x 									del jugador 10 de equipo visitante)</a:t>
            </a:r>
            <a:endParaRPr lang="es-MX" sz="4800" dirty="0">
              <a:solidFill>
                <a:schemeClr val="tx1"/>
              </a:solidFill>
            </a:endParaRPr>
          </a:p>
          <a:p>
            <a:endParaRPr lang="es-MX" sz="4800" dirty="0">
              <a:solidFill>
                <a:schemeClr val="tx1"/>
              </a:solidFill>
            </a:endParaRPr>
          </a:p>
          <a:p>
            <a:endParaRPr lang="es-MX" sz="4800" dirty="0">
              <a:solidFill>
                <a:schemeClr val="tx1"/>
              </a:solidFill>
            </a:endParaRPr>
          </a:p>
          <a:p>
            <a:endParaRPr lang="es-MX" sz="4800" dirty="0">
              <a:solidFill>
                <a:schemeClr val="tx1"/>
              </a:solidFill>
            </a:endParaRPr>
          </a:p>
          <a:p>
            <a:endParaRPr lang="es-MX" sz="4800" dirty="0">
              <a:solidFill>
                <a:schemeClr val="tx1"/>
              </a:solidFill>
            </a:endParaRPr>
          </a:p>
          <a:p>
            <a:endParaRPr lang="es-MX" sz="4800" dirty="0">
              <a:solidFill>
                <a:schemeClr val="tx1"/>
              </a:solidFill>
            </a:endParaRPr>
          </a:p>
          <a:p>
            <a:pPr marL="685800" indent="-685800">
              <a:buFont typeface="Arial" panose="020B0604020202020204" pitchFamily="34" charset="0"/>
              <a:buChar char="•"/>
            </a:pPr>
            <a:r>
              <a:rPr lang="es-MX" sz="4400" dirty="0">
                <a:solidFill>
                  <a:schemeClr val="tx1"/>
                </a:solidFill>
              </a:rPr>
              <a:t>Las variables en cuestión tienen escalas distintas, siendo que las de actividad tienen cifras de cientos de miles, los cuadrantes son discretos de 0 a 10, y los momios continuos de 0 a 30 (en promedio).</a:t>
            </a:r>
            <a:endParaRPr lang="es-MX" sz="4800" dirty="0">
              <a:solidFill>
                <a:schemeClr val="tx1"/>
              </a:solidFill>
            </a:endParaRPr>
          </a:p>
          <a:p>
            <a:endParaRPr lang="es-MX" sz="4800" dirty="0">
              <a:solidFill>
                <a:schemeClr val="tx1"/>
              </a:solidFill>
            </a:endParaRPr>
          </a:p>
          <a:p>
            <a:endParaRPr sz="4800" dirty="0">
              <a:solidFill>
                <a:schemeClr val="tx1"/>
              </a:solidFill>
            </a:endParaRPr>
          </a:p>
        </p:txBody>
      </p:sp>
      <p:pic>
        <p:nvPicPr>
          <p:cNvPr id="2" name="Imagen 1">
            <a:extLst>
              <a:ext uri="{FF2B5EF4-FFF2-40B4-BE49-F238E27FC236}">
                <a16:creationId xmlns:a16="http://schemas.microsoft.com/office/drawing/2014/main" id="{35E3882B-13F6-4485-9D4A-2166D32608FA}"/>
              </a:ext>
            </a:extLst>
          </p:cNvPr>
          <p:cNvPicPr>
            <a:picLocks noChangeAspect="1"/>
          </p:cNvPicPr>
          <p:nvPr/>
        </p:nvPicPr>
        <p:blipFill rotWithShape="1">
          <a:blip r:embed="rId4"/>
          <a:srcRect l="277" t="22782" r="47355" b="14180"/>
          <a:stretch/>
        </p:blipFill>
        <p:spPr>
          <a:xfrm>
            <a:off x="1634003" y="5654446"/>
            <a:ext cx="6813756" cy="4611341"/>
          </a:xfrm>
          <a:prstGeom prst="rect">
            <a:avLst/>
          </a:prstGeom>
        </p:spPr>
      </p:pic>
    </p:spTree>
    <p:extLst>
      <p:ext uri="{BB962C8B-B14F-4D97-AF65-F5344CB8AC3E}">
        <p14:creationId xmlns:p14="http://schemas.microsoft.com/office/powerpoint/2010/main" val="336985742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19" name="Star"/>
          <p:cNvSpPr/>
          <p:nvPr/>
        </p:nvSpPr>
        <p:spPr>
          <a:xfrm>
            <a:off x="4404711" y="8947301"/>
            <a:ext cx="522210" cy="531008"/>
          </a:xfrm>
          <a:prstGeom prst="star5">
            <a:avLst>
              <a:gd name="adj" fmla="val 28598"/>
              <a:gd name="hf" fmla="val 105146"/>
              <a:gd name="vf" fmla="val 110557"/>
            </a:avLst>
          </a:prstGeom>
          <a:solidFill>
            <a:srgbClr val="F4F0F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 name="The">
            <a:extLst>
              <a:ext uri="{FF2B5EF4-FFF2-40B4-BE49-F238E27FC236}">
                <a16:creationId xmlns:a16="http://schemas.microsoft.com/office/drawing/2014/main" id="{6D623EA4-5DED-4DE0-B5DE-D6040A162027}"/>
              </a:ext>
            </a:extLst>
          </p:cNvPr>
          <p:cNvSpPr txBox="1"/>
          <p:nvPr/>
        </p:nvSpPr>
        <p:spPr>
          <a:xfrm>
            <a:off x="1634003" y="1093852"/>
            <a:ext cx="5153655" cy="11028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000" b="0">
                <a:solidFill>
                  <a:srgbClr val="F4F0F4"/>
                </a:solidFill>
                <a:latin typeface="ABeeZee Regular"/>
                <a:ea typeface="ABeeZee Regular"/>
                <a:cs typeface="ABeeZee Regular"/>
                <a:sym typeface="ABeeZee Regular"/>
              </a:defRPr>
            </a:lvl1pPr>
          </a:lstStyle>
          <a:p>
            <a:r>
              <a:rPr lang="es-MX" sz="6500" dirty="0">
                <a:solidFill>
                  <a:srgbClr val="FBCD5B"/>
                </a:solidFill>
              </a:rPr>
              <a:t>{Metodología} </a:t>
            </a:r>
            <a:endParaRPr sz="6500" dirty="0">
              <a:solidFill>
                <a:srgbClr val="FBCD5B"/>
              </a:solidFill>
            </a:endParaRPr>
          </a:p>
        </p:txBody>
      </p:sp>
      <p:sp>
        <p:nvSpPr>
          <p:cNvPr id="18" name="Quisque nec felis et nibh pellentesque luctus.">
            <a:extLst>
              <a:ext uri="{FF2B5EF4-FFF2-40B4-BE49-F238E27FC236}">
                <a16:creationId xmlns:a16="http://schemas.microsoft.com/office/drawing/2014/main" id="{991F6301-1179-49DF-B5DF-E8ADFEFAA841}"/>
              </a:ext>
            </a:extLst>
          </p:cNvPr>
          <p:cNvSpPr txBox="1"/>
          <p:nvPr/>
        </p:nvSpPr>
        <p:spPr>
          <a:xfrm>
            <a:off x="13776055" y="2135547"/>
            <a:ext cx="10226660" cy="6894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r">
              <a:lnSpc>
                <a:spcPct val="120000"/>
              </a:lnSpc>
              <a:defRPr sz="4000" b="0">
                <a:solidFill>
                  <a:srgbClr val="F4F0F4"/>
                </a:solidFill>
                <a:latin typeface="ABeeZee Regular"/>
                <a:ea typeface="ABeeZee Regular"/>
                <a:cs typeface="ABeeZee Regular"/>
                <a:sym typeface="ABeeZee Regular"/>
              </a:defRPr>
            </a:pPr>
            <a:r>
              <a:rPr lang="fr-FR" sz="3500" dirty="0">
                <a:solidFill>
                  <a:schemeClr val="tx1"/>
                </a:solidFill>
              </a:rPr>
              <a:t>.</a:t>
            </a:r>
          </a:p>
        </p:txBody>
      </p:sp>
      <p:sp>
        <p:nvSpPr>
          <p:cNvPr id="20" name="Nam euismod est quis lorem ornare porttitor et id nisl.">
            <a:extLst>
              <a:ext uri="{FF2B5EF4-FFF2-40B4-BE49-F238E27FC236}">
                <a16:creationId xmlns:a16="http://schemas.microsoft.com/office/drawing/2014/main" id="{B3CE935A-9447-4369-BF39-9C47A1E836AA}"/>
              </a:ext>
            </a:extLst>
          </p:cNvPr>
          <p:cNvSpPr txBox="1"/>
          <p:nvPr/>
        </p:nvSpPr>
        <p:spPr>
          <a:xfrm>
            <a:off x="13862063" y="9847806"/>
            <a:ext cx="10054643" cy="6894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r">
              <a:lnSpc>
                <a:spcPct val="120000"/>
              </a:lnSpc>
              <a:defRPr sz="4000" b="0">
                <a:solidFill>
                  <a:srgbClr val="F4F0F4"/>
                </a:solidFill>
                <a:latin typeface="ABeeZee Regular"/>
                <a:ea typeface="ABeeZee Regular"/>
                <a:cs typeface="ABeeZee Regular"/>
                <a:sym typeface="ABeeZee Regular"/>
              </a:defRPr>
            </a:pPr>
            <a:endParaRPr lang="fr-FR" sz="3500" dirty="0">
              <a:solidFill>
                <a:schemeClr val="tx1"/>
              </a:solidFill>
            </a:endParaRPr>
          </a:p>
        </p:txBody>
      </p:sp>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46039" y="330200"/>
            <a:ext cx="1509773" cy="1590178"/>
          </a:xfrm>
          <a:prstGeom prst="rect">
            <a:avLst/>
          </a:prstGeom>
          <a:ln>
            <a:noFill/>
          </a:ln>
        </p:spPr>
      </p:pic>
      <p:sp>
        <p:nvSpPr>
          <p:cNvPr id="7" name="The">
            <a:extLst>
              <a:ext uri="{FF2B5EF4-FFF2-40B4-BE49-F238E27FC236}">
                <a16:creationId xmlns:a16="http://schemas.microsoft.com/office/drawing/2014/main" id="{7D3013C2-847A-414F-B3F4-EEA73C75DB42}"/>
              </a:ext>
            </a:extLst>
          </p:cNvPr>
          <p:cNvSpPr txBox="1"/>
          <p:nvPr/>
        </p:nvSpPr>
        <p:spPr>
          <a:xfrm>
            <a:off x="1396799" y="2447975"/>
            <a:ext cx="19663898" cy="109363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000" b="0">
                <a:solidFill>
                  <a:srgbClr val="F4F0F4"/>
                </a:solidFill>
                <a:latin typeface="ABeeZee Regular"/>
                <a:ea typeface="ABeeZee Regular"/>
                <a:cs typeface="ABeeZee Regular"/>
                <a:sym typeface="ABeeZee Regular"/>
              </a:defRPr>
            </a:lvl1pPr>
          </a:lstStyle>
          <a:p>
            <a:endParaRPr lang="es-MX" sz="4800" dirty="0">
              <a:solidFill>
                <a:schemeClr val="tx1"/>
              </a:solidFill>
            </a:endParaRPr>
          </a:p>
          <a:p>
            <a:r>
              <a:rPr lang="es-MX" sz="4800" b="1" dirty="0">
                <a:solidFill>
                  <a:schemeClr val="tx1"/>
                </a:solidFill>
              </a:rPr>
              <a:t>Delimitación de variables y limpieza de datos:</a:t>
            </a:r>
          </a:p>
          <a:p>
            <a:endParaRPr lang="es-MX" sz="4800" dirty="0">
              <a:solidFill>
                <a:schemeClr val="tx1"/>
              </a:solidFill>
            </a:endParaRPr>
          </a:p>
          <a:p>
            <a:pPr marL="685800" indent="-685800">
              <a:buFont typeface="Arial" panose="020B0604020202020204" pitchFamily="34" charset="0"/>
              <a:buChar char="•"/>
            </a:pPr>
            <a:r>
              <a:rPr lang="es-MX" sz="4400" dirty="0">
                <a:solidFill>
                  <a:schemeClr val="tx1"/>
                </a:solidFill>
              </a:rPr>
              <a:t>De las 84 variables, se hicieron histogramas y </a:t>
            </a:r>
            <a:r>
              <a:rPr lang="es-MX" sz="4400" dirty="0" err="1">
                <a:solidFill>
                  <a:schemeClr val="tx1"/>
                </a:solidFill>
              </a:rPr>
              <a:t>boxplots</a:t>
            </a:r>
            <a:r>
              <a:rPr lang="es-MX" sz="4400" dirty="0">
                <a:solidFill>
                  <a:schemeClr val="tx1"/>
                </a:solidFill>
              </a:rPr>
              <a:t> para tener descripción de las mismas. </a:t>
            </a:r>
          </a:p>
          <a:p>
            <a:r>
              <a:rPr lang="es-MX" sz="4800" dirty="0">
                <a:solidFill>
                  <a:schemeClr val="tx1"/>
                </a:solidFill>
              </a:rPr>
              <a:t>									</a:t>
            </a:r>
            <a:r>
              <a:rPr lang="es-MX" sz="3600" dirty="0">
                <a:solidFill>
                  <a:schemeClr val="tx1"/>
                </a:solidFill>
              </a:rPr>
              <a:t>Gráfica de </a:t>
            </a:r>
            <a:r>
              <a:rPr lang="es-MX" sz="3600" dirty="0" err="1">
                <a:solidFill>
                  <a:schemeClr val="tx1"/>
                </a:solidFill>
              </a:rPr>
              <a:t>away_team_goal</a:t>
            </a:r>
            <a:r>
              <a:rPr lang="es-MX" sz="3600" dirty="0">
                <a:solidFill>
                  <a:schemeClr val="tx1"/>
                </a:solidFill>
              </a:rPr>
              <a:t> vs </a:t>
            </a:r>
            <a:r>
              <a:rPr lang="es-MX" sz="3600" dirty="0" err="1">
                <a:solidFill>
                  <a:schemeClr val="tx1"/>
                </a:solidFill>
              </a:rPr>
              <a:t>home_team_goal</a:t>
            </a:r>
            <a:r>
              <a:rPr lang="es-MX" sz="3600" dirty="0">
                <a:solidFill>
                  <a:schemeClr val="tx1"/>
                </a:solidFill>
              </a:rPr>
              <a:t>.</a:t>
            </a:r>
            <a:endParaRPr lang="es-MX" sz="4800" dirty="0">
              <a:solidFill>
                <a:schemeClr val="tx1"/>
              </a:solidFill>
            </a:endParaRPr>
          </a:p>
          <a:p>
            <a:endParaRPr lang="es-MX" sz="4800" dirty="0">
              <a:solidFill>
                <a:schemeClr val="tx1"/>
              </a:solidFill>
            </a:endParaRPr>
          </a:p>
          <a:p>
            <a:endParaRPr lang="es-MX" sz="4800" dirty="0">
              <a:solidFill>
                <a:schemeClr val="tx1"/>
              </a:solidFill>
            </a:endParaRPr>
          </a:p>
          <a:p>
            <a:endParaRPr lang="es-MX" sz="4800" dirty="0">
              <a:solidFill>
                <a:schemeClr val="tx1"/>
              </a:solidFill>
            </a:endParaRPr>
          </a:p>
          <a:p>
            <a:endParaRPr lang="es-MX" sz="4800" dirty="0">
              <a:solidFill>
                <a:schemeClr val="tx1"/>
              </a:solidFill>
            </a:endParaRPr>
          </a:p>
          <a:p>
            <a:endParaRPr lang="es-MX" sz="4800" dirty="0">
              <a:solidFill>
                <a:schemeClr val="tx1"/>
              </a:solidFill>
            </a:endParaRPr>
          </a:p>
          <a:p>
            <a:endParaRPr lang="es-MX" sz="4800" dirty="0">
              <a:solidFill>
                <a:schemeClr val="tx1"/>
              </a:solidFill>
            </a:endParaRPr>
          </a:p>
          <a:p>
            <a:pPr marL="685800" indent="-685800">
              <a:buFont typeface="Arial" panose="020B0604020202020204" pitchFamily="34" charset="0"/>
              <a:buChar char="•"/>
            </a:pPr>
            <a:r>
              <a:rPr lang="es-MX" sz="4400" dirty="0">
                <a:solidFill>
                  <a:schemeClr val="tx1"/>
                </a:solidFill>
              </a:rPr>
              <a:t>El problema futbolístico en esta base de datos represento relaciones lineales entre las variables dependiente e independientes.</a:t>
            </a:r>
            <a:endParaRPr lang="es-MX" sz="4800" dirty="0">
              <a:solidFill>
                <a:schemeClr val="tx1"/>
              </a:solidFill>
            </a:endParaRPr>
          </a:p>
          <a:p>
            <a:endParaRPr sz="4800" dirty="0">
              <a:solidFill>
                <a:schemeClr val="tx1"/>
              </a:solidFill>
            </a:endParaRPr>
          </a:p>
        </p:txBody>
      </p:sp>
      <p:pic>
        <p:nvPicPr>
          <p:cNvPr id="3" name="Imagen 2">
            <a:extLst>
              <a:ext uri="{FF2B5EF4-FFF2-40B4-BE49-F238E27FC236}">
                <a16:creationId xmlns:a16="http://schemas.microsoft.com/office/drawing/2014/main" id="{A68941EB-3C50-4E1D-A86C-4A14ED22985D}"/>
              </a:ext>
            </a:extLst>
          </p:cNvPr>
          <p:cNvPicPr>
            <a:picLocks noChangeAspect="1"/>
          </p:cNvPicPr>
          <p:nvPr/>
        </p:nvPicPr>
        <p:blipFill rotWithShape="1">
          <a:blip r:embed="rId4"/>
          <a:srcRect l="62174" t="36962" b="5444"/>
          <a:stretch/>
        </p:blipFill>
        <p:spPr>
          <a:xfrm>
            <a:off x="2188163" y="6338186"/>
            <a:ext cx="5477516" cy="4689104"/>
          </a:xfrm>
          <a:prstGeom prst="rect">
            <a:avLst/>
          </a:prstGeom>
        </p:spPr>
      </p:pic>
    </p:spTree>
    <p:extLst>
      <p:ext uri="{BB962C8B-B14F-4D97-AF65-F5344CB8AC3E}">
        <p14:creationId xmlns:p14="http://schemas.microsoft.com/office/powerpoint/2010/main" val="6272328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19" name="Star"/>
          <p:cNvSpPr/>
          <p:nvPr/>
        </p:nvSpPr>
        <p:spPr>
          <a:xfrm>
            <a:off x="4404711" y="8947301"/>
            <a:ext cx="522210" cy="531008"/>
          </a:xfrm>
          <a:prstGeom prst="star5">
            <a:avLst>
              <a:gd name="adj" fmla="val 28598"/>
              <a:gd name="hf" fmla="val 105146"/>
              <a:gd name="vf" fmla="val 110557"/>
            </a:avLst>
          </a:prstGeom>
          <a:solidFill>
            <a:srgbClr val="F4F0F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 name="The">
            <a:extLst>
              <a:ext uri="{FF2B5EF4-FFF2-40B4-BE49-F238E27FC236}">
                <a16:creationId xmlns:a16="http://schemas.microsoft.com/office/drawing/2014/main" id="{6D623EA4-5DED-4DE0-B5DE-D6040A162027}"/>
              </a:ext>
            </a:extLst>
          </p:cNvPr>
          <p:cNvSpPr txBox="1"/>
          <p:nvPr/>
        </p:nvSpPr>
        <p:spPr>
          <a:xfrm>
            <a:off x="1634003" y="1093852"/>
            <a:ext cx="5153655" cy="11028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000" b="0">
                <a:solidFill>
                  <a:srgbClr val="F4F0F4"/>
                </a:solidFill>
                <a:latin typeface="ABeeZee Regular"/>
                <a:ea typeface="ABeeZee Regular"/>
                <a:cs typeface="ABeeZee Regular"/>
                <a:sym typeface="ABeeZee Regular"/>
              </a:defRPr>
            </a:lvl1pPr>
          </a:lstStyle>
          <a:p>
            <a:r>
              <a:rPr lang="es-MX" sz="6500" dirty="0">
                <a:solidFill>
                  <a:srgbClr val="FBCD5B"/>
                </a:solidFill>
              </a:rPr>
              <a:t>{Metodología} </a:t>
            </a:r>
            <a:endParaRPr sz="6500" dirty="0">
              <a:solidFill>
                <a:srgbClr val="FBCD5B"/>
              </a:solidFill>
            </a:endParaRPr>
          </a:p>
        </p:txBody>
      </p:sp>
      <p:sp>
        <p:nvSpPr>
          <p:cNvPr id="18" name="Quisque nec felis et nibh pellentesque luctus.">
            <a:extLst>
              <a:ext uri="{FF2B5EF4-FFF2-40B4-BE49-F238E27FC236}">
                <a16:creationId xmlns:a16="http://schemas.microsoft.com/office/drawing/2014/main" id="{991F6301-1179-49DF-B5DF-E8ADFEFAA841}"/>
              </a:ext>
            </a:extLst>
          </p:cNvPr>
          <p:cNvSpPr txBox="1"/>
          <p:nvPr/>
        </p:nvSpPr>
        <p:spPr>
          <a:xfrm>
            <a:off x="13776055" y="2135547"/>
            <a:ext cx="10226660" cy="6894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r">
              <a:lnSpc>
                <a:spcPct val="120000"/>
              </a:lnSpc>
              <a:defRPr sz="4000" b="0">
                <a:solidFill>
                  <a:srgbClr val="F4F0F4"/>
                </a:solidFill>
                <a:latin typeface="ABeeZee Regular"/>
                <a:ea typeface="ABeeZee Regular"/>
                <a:cs typeface="ABeeZee Regular"/>
                <a:sym typeface="ABeeZee Regular"/>
              </a:defRPr>
            </a:pPr>
            <a:r>
              <a:rPr lang="fr-FR" sz="3500" dirty="0">
                <a:solidFill>
                  <a:schemeClr val="tx1"/>
                </a:solidFill>
              </a:rPr>
              <a:t>.</a:t>
            </a:r>
          </a:p>
        </p:txBody>
      </p:sp>
      <p:sp>
        <p:nvSpPr>
          <p:cNvPr id="20" name="Nam euismod est quis lorem ornare porttitor et id nisl.">
            <a:extLst>
              <a:ext uri="{FF2B5EF4-FFF2-40B4-BE49-F238E27FC236}">
                <a16:creationId xmlns:a16="http://schemas.microsoft.com/office/drawing/2014/main" id="{B3CE935A-9447-4369-BF39-9C47A1E836AA}"/>
              </a:ext>
            </a:extLst>
          </p:cNvPr>
          <p:cNvSpPr txBox="1"/>
          <p:nvPr/>
        </p:nvSpPr>
        <p:spPr>
          <a:xfrm>
            <a:off x="13862063" y="9847806"/>
            <a:ext cx="10054643" cy="6894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r">
              <a:lnSpc>
                <a:spcPct val="120000"/>
              </a:lnSpc>
              <a:defRPr sz="4000" b="0">
                <a:solidFill>
                  <a:srgbClr val="F4F0F4"/>
                </a:solidFill>
                <a:latin typeface="ABeeZee Regular"/>
                <a:ea typeface="ABeeZee Regular"/>
                <a:cs typeface="ABeeZee Regular"/>
                <a:sym typeface="ABeeZee Regular"/>
              </a:defRPr>
            </a:pPr>
            <a:endParaRPr lang="fr-FR" sz="3500" dirty="0">
              <a:solidFill>
                <a:schemeClr val="tx1"/>
              </a:solidFill>
            </a:endParaRPr>
          </a:p>
        </p:txBody>
      </p:sp>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46039" y="330200"/>
            <a:ext cx="1509773" cy="1590178"/>
          </a:xfrm>
          <a:prstGeom prst="rect">
            <a:avLst/>
          </a:prstGeom>
          <a:ln>
            <a:noFill/>
          </a:ln>
        </p:spPr>
      </p:pic>
      <p:sp>
        <p:nvSpPr>
          <p:cNvPr id="7" name="The">
            <a:extLst>
              <a:ext uri="{FF2B5EF4-FFF2-40B4-BE49-F238E27FC236}">
                <a16:creationId xmlns:a16="http://schemas.microsoft.com/office/drawing/2014/main" id="{7D3013C2-847A-414F-B3F4-EEA73C75DB42}"/>
              </a:ext>
            </a:extLst>
          </p:cNvPr>
          <p:cNvSpPr txBox="1"/>
          <p:nvPr/>
        </p:nvSpPr>
        <p:spPr>
          <a:xfrm>
            <a:off x="1396799" y="2509530"/>
            <a:ext cx="19663898" cy="108132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000" b="0">
                <a:solidFill>
                  <a:srgbClr val="F4F0F4"/>
                </a:solidFill>
                <a:latin typeface="ABeeZee Regular"/>
                <a:ea typeface="ABeeZee Regular"/>
                <a:cs typeface="ABeeZee Regular"/>
                <a:sym typeface="ABeeZee Regular"/>
              </a:defRPr>
            </a:lvl1pPr>
          </a:lstStyle>
          <a:p>
            <a:endParaRPr lang="es-MX" sz="4800" dirty="0">
              <a:solidFill>
                <a:schemeClr val="tx1"/>
              </a:solidFill>
            </a:endParaRPr>
          </a:p>
          <a:p>
            <a:r>
              <a:rPr lang="es-MX" sz="4800" b="1" dirty="0">
                <a:solidFill>
                  <a:schemeClr val="tx1"/>
                </a:solidFill>
              </a:rPr>
              <a:t>Delimitación de variables y limpieza de datos: </a:t>
            </a:r>
            <a:r>
              <a:rPr lang="es-MX" sz="4800" b="1" dirty="0" err="1">
                <a:solidFill>
                  <a:schemeClr val="tx1"/>
                </a:solidFill>
              </a:rPr>
              <a:t>Outliers</a:t>
            </a:r>
            <a:endParaRPr lang="es-MX" sz="4800" b="1" dirty="0">
              <a:solidFill>
                <a:schemeClr val="tx1"/>
              </a:solidFill>
            </a:endParaRPr>
          </a:p>
          <a:p>
            <a:endParaRPr lang="es-MX" sz="4800" dirty="0">
              <a:solidFill>
                <a:schemeClr val="tx1"/>
              </a:solidFill>
            </a:endParaRPr>
          </a:p>
          <a:p>
            <a:pPr marL="571500" indent="-571500">
              <a:buFont typeface="Arial" panose="020B0604020202020204" pitchFamily="34" charset="0"/>
              <a:buChar char="•"/>
            </a:pPr>
            <a:r>
              <a:rPr lang="es-MX" sz="4400" dirty="0">
                <a:solidFill>
                  <a:schemeClr val="tx1"/>
                </a:solidFill>
              </a:rPr>
              <a:t>Se encontraron </a:t>
            </a:r>
            <a:r>
              <a:rPr lang="es-MX" sz="4400" dirty="0" err="1">
                <a:solidFill>
                  <a:schemeClr val="tx1"/>
                </a:solidFill>
              </a:rPr>
              <a:t>outliers</a:t>
            </a:r>
            <a:r>
              <a:rPr lang="es-MX" sz="4400" dirty="0">
                <a:solidFill>
                  <a:schemeClr val="tx1"/>
                </a:solidFill>
              </a:rPr>
              <a:t> en casi todas las variables, y en promedio representan alrededor del 8% de los datos.</a:t>
            </a:r>
          </a:p>
          <a:p>
            <a:r>
              <a:rPr lang="es-MX" sz="4800" dirty="0">
                <a:solidFill>
                  <a:schemeClr val="tx1"/>
                </a:solidFill>
              </a:rPr>
              <a:t>									</a:t>
            </a:r>
            <a:r>
              <a:rPr lang="es-MX" sz="3600" dirty="0">
                <a:solidFill>
                  <a:schemeClr val="tx1"/>
                </a:solidFill>
              </a:rPr>
              <a:t>Gráfica </a:t>
            </a:r>
            <a:r>
              <a:rPr lang="es-MX" sz="3600" dirty="0" err="1">
                <a:solidFill>
                  <a:schemeClr val="tx1"/>
                </a:solidFill>
              </a:rPr>
              <a:t>boxplot</a:t>
            </a:r>
            <a:r>
              <a:rPr lang="es-MX" sz="3600" dirty="0">
                <a:solidFill>
                  <a:schemeClr val="tx1"/>
                </a:solidFill>
              </a:rPr>
              <a:t> de los momios de la casa GBH (se pueden 										apreciar 1342 </a:t>
            </a:r>
            <a:r>
              <a:rPr lang="es-MX" sz="3600" dirty="0" err="1">
                <a:solidFill>
                  <a:schemeClr val="tx1"/>
                </a:solidFill>
              </a:rPr>
              <a:t>outliers</a:t>
            </a:r>
            <a:r>
              <a:rPr lang="es-MX" sz="3600" dirty="0">
                <a:solidFill>
                  <a:schemeClr val="tx1"/>
                </a:solidFill>
              </a:rPr>
              <a:t>).</a:t>
            </a:r>
            <a:endParaRPr lang="es-MX" sz="4800" dirty="0">
              <a:solidFill>
                <a:schemeClr val="tx1"/>
              </a:solidFill>
            </a:endParaRPr>
          </a:p>
          <a:p>
            <a:endParaRPr lang="es-MX" sz="4800" dirty="0">
              <a:solidFill>
                <a:schemeClr val="tx1"/>
              </a:solidFill>
            </a:endParaRPr>
          </a:p>
          <a:p>
            <a:endParaRPr lang="es-MX" sz="4800" dirty="0">
              <a:solidFill>
                <a:schemeClr val="tx1"/>
              </a:solidFill>
            </a:endParaRPr>
          </a:p>
          <a:p>
            <a:endParaRPr lang="es-MX" sz="4800" dirty="0">
              <a:solidFill>
                <a:schemeClr val="tx1"/>
              </a:solidFill>
            </a:endParaRPr>
          </a:p>
          <a:p>
            <a:endParaRPr lang="es-MX" sz="4800" dirty="0">
              <a:solidFill>
                <a:schemeClr val="tx1"/>
              </a:solidFill>
            </a:endParaRPr>
          </a:p>
          <a:p>
            <a:endParaRPr lang="es-MX" sz="4800" dirty="0">
              <a:solidFill>
                <a:schemeClr val="tx1"/>
              </a:solidFill>
            </a:endParaRPr>
          </a:p>
          <a:p>
            <a:pPr marL="685800" indent="-685800">
              <a:buFont typeface="Arial" panose="020B0604020202020204" pitchFamily="34" charset="0"/>
              <a:buChar char="•"/>
            </a:pPr>
            <a:r>
              <a:rPr lang="es-MX" sz="4400" dirty="0">
                <a:solidFill>
                  <a:schemeClr val="tx1"/>
                </a:solidFill>
              </a:rPr>
              <a:t>Se intento resolver este problema pero no se pudo, por lo que se debió proseguir.</a:t>
            </a:r>
            <a:endParaRPr lang="es-MX" sz="4800" dirty="0">
              <a:solidFill>
                <a:schemeClr val="tx1"/>
              </a:solidFill>
            </a:endParaRPr>
          </a:p>
          <a:p>
            <a:endParaRPr lang="es-MX" sz="4800" dirty="0">
              <a:solidFill>
                <a:schemeClr val="tx1"/>
              </a:solidFill>
            </a:endParaRPr>
          </a:p>
          <a:p>
            <a:endParaRPr sz="4800" dirty="0">
              <a:solidFill>
                <a:schemeClr val="tx1"/>
              </a:solidFill>
            </a:endParaRPr>
          </a:p>
        </p:txBody>
      </p:sp>
      <p:pic>
        <p:nvPicPr>
          <p:cNvPr id="3" name="Imagen 2">
            <a:extLst>
              <a:ext uri="{FF2B5EF4-FFF2-40B4-BE49-F238E27FC236}">
                <a16:creationId xmlns:a16="http://schemas.microsoft.com/office/drawing/2014/main" id="{1C98BF88-D4A2-4B95-BB7B-CB6C06640708}"/>
              </a:ext>
            </a:extLst>
          </p:cNvPr>
          <p:cNvPicPr>
            <a:picLocks noChangeAspect="1"/>
          </p:cNvPicPr>
          <p:nvPr/>
        </p:nvPicPr>
        <p:blipFill rotWithShape="1">
          <a:blip r:embed="rId4"/>
          <a:srcRect l="11312" t="17248" r="39947" b="24956"/>
          <a:stretch/>
        </p:blipFill>
        <p:spPr>
          <a:xfrm>
            <a:off x="2123767" y="6309406"/>
            <a:ext cx="6341807" cy="4227884"/>
          </a:xfrm>
          <a:prstGeom prst="rect">
            <a:avLst/>
          </a:prstGeom>
        </p:spPr>
      </p:pic>
    </p:spTree>
    <p:extLst>
      <p:ext uri="{BB962C8B-B14F-4D97-AF65-F5344CB8AC3E}">
        <p14:creationId xmlns:p14="http://schemas.microsoft.com/office/powerpoint/2010/main" val="192376730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19" name="Star"/>
          <p:cNvSpPr/>
          <p:nvPr/>
        </p:nvSpPr>
        <p:spPr>
          <a:xfrm>
            <a:off x="4404711" y="8947301"/>
            <a:ext cx="522210" cy="531008"/>
          </a:xfrm>
          <a:prstGeom prst="star5">
            <a:avLst>
              <a:gd name="adj" fmla="val 28598"/>
              <a:gd name="hf" fmla="val 105146"/>
              <a:gd name="vf" fmla="val 110557"/>
            </a:avLst>
          </a:prstGeom>
          <a:solidFill>
            <a:srgbClr val="F4F0F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 name="The">
            <a:extLst>
              <a:ext uri="{FF2B5EF4-FFF2-40B4-BE49-F238E27FC236}">
                <a16:creationId xmlns:a16="http://schemas.microsoft.com/office/drawing/2014/main" id="{6D623EA4-5DED-4DE0-B5DE-D6040A162027}"/>
              </a:ext>
            </a:extLst>
          </p:cNvPr>
          <p:cNvSpPr txBox="1"/>
          <p:nvPr/>
        </p:nvSpPr>
        <p:spPr>
          <a:xfrm>
            <a:off x="1634003" y="1093852"/>
            <a:ext cx="5153655" cy="11028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000" b="0">
                <a:solidFill>
                  <a:srgbClr val="F4F0F4"/>
                </a:solidFill>
                <a:latin typeface="ABeeZee Regular"/>
                <a:ea typeface="ABeeZee Regular"/>
                <a:cs typeface="ABeeZee Regular"/>
                <a:sym typeface="ABeeZee Regular"/>
              </a:defRPr>
            </a:lvl1pPr>
          </a:lstStyle>
          <a:p>
            <a:r>
              <a:rPr lang="es-MX" sz="6500" dirty="0">
                <a:solidFill>
                  <a:srgbClr val="FBCD5B"/>
                </a:solidFill>
              </a:rPr>
              <a:t>{Metodología} </a:t>
            </a:r>
            <a:endParaRPr sz="6500" dirty="0">
              <a:solidFill>
                <a:srgbClr val="FBCD5B"/>
              </a:solidFill>
            </a:endParaRPr>
          </a:p>
        </p:txBody>
      </p:sp>
      <p:sp>
        <p:nvSpPr>
          <p:cNvPr id="18" name="Quisque nec felis et nibh pellentesque luctus.">
            <a:extLst>
              <a:ext uri="{FF2B5EF4-FFF2-40B4-BE49-F238E27FC236}">
                <a16:creationId xmlns:a16="http://schemas.microsoft.com/office/drawing/2014/main" id="{991F6301-1179-49DF-B5DF-E8ADFEFAA841}"/>
              </a:ext>
            </a:extLst>
          </p:cNvPr>
          <p:cNvSpPr txBox="1"/>
          <p:nvPr/>
        </p:nvSpPr>
        <p:spPr>
          <a:xfrm>
            <a:off x="13776055" y="2135547"/>
            <a:ext cx="10226660" cy="6894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r">
              <a:lnSpc>
                <a:spcPct val="120000"/>
              </a:lnSpc>
              <a:defRPr sz="4000" b="0">
                <a:solidFill>
                  <a:srgbClr val="F4F0F4"/>
                </a:solidFill>
                <a:latin typeface="ABeeZee Regular"/>
                <a:ea typeface="ABeeZee Regular"/>
                <a:cs typeface="ABeeZee Regular"/>
                <a:sym typeface="ABeeZee Regular"/>
              </a:defRPr>
            </a:pPr>
            <a:r>
              <a:rPr lang="fr-FR" sz="3500" dirty="0">
                <a:solidFill>
                  <a:schemeClr val="tx1"/>
                </a:solidFill>
              </a:rPr>
              <a:t>.</a:t>
            </a:r>
          </a:p>
        </p:txBody>
      </p:sp>
      <p:sp>
        <p:nvSpPr>
          <p:cNvPr id="20" name="Nam euismod est quis lorem ornare porttitor et id nisl.">
            <a:extLst>
              <a:ext uri="{FF2B5EF4-FFF2-40B4-BE49-F238E27FC236}">
                <a16:creationId xmlns:a16="http://schemas.microsoft.com/office/drawing/2014/main" id="{B3CE935A-9447-4369-BF39-9C47A1E836AA}"/>
              </a:ext>
            </a:extLst>
          </p:cNvPr>
          <p:cNvSpPr txBox="1"/>
          <p:nvPr/>
        </p:nvSpPr>
        <p:spPr>
          <a:xfrm>
            <a:off x="13862063" y="9847806"/>
            <a:ext cx="10054643" cy="6894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r">
              <a:lnSpc>
                <a:spcPct val="120000"/>
              </a:lnSpc>
              <a:defRPr sz="4000" b="0">
                <a:solidFill>
                  <a:srgbClr val="F4F0F4"/>
                </a:solidFill>
                <a:latin typeface="ABeeZee Regular"/>
                <a:ea typeface="ABeeZee Regular"/>
                <a:cs typeface="ABeeZee Regular"/>
                <a:sym typeface="ABeeZee Regular"/>
              </a:defRPr>
            </a:pPr>
            <a:endParaRPr lang="fr-FR" sz="3500" dirty="0">
              <a:solidFill>
                <a:schemeClr val="tx1"/>
              </a:solidFill>
            </a:endParaRPr>
          </a:p>
        </p:txBody>
      </p:sp>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46039" y="330200"/>
            <a:ext cx="1509773" cy="1590178"/>
          </a:xfrm>
          <a:prstGeom prst="rect">
            <a:avLst/>
          </a:prstGeom>
          <a:ln>
            <a:noFill/>
          </a:ln>
        </p:spPr>
      </p:pic>
      <p:sp>
        <p:nvSpPr>
          <p:cNvPr id="7" name="The">
            <a:extLst>
              <a:ext uri="{FF2B5EF4-FFF2-40B4-BE49-F238E27FC236}">
                <a16:creationId xmlns:a16="http://schemas.microsoft.com/office/drawing/2014/main" id="{7D3013C2-847A-414F-B3F4-EEA73C75DB42}"/>
              </a:ext>
            </a:extLst>
          </p:cNvPr>
          <p:cNvSpPr txBox="1"/>
          <p:nvPr/>
        </p:nvSpPr>
        <p:spPr>
          <a:xfrm>
            <a:off x="1655812" y="1735715"/>
            <a:ext cx="19663898" cy="92743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000" b="0">
                <a:solidFill>
                  <a:srgbClr val="F4F0F4"/>
                </a:solidFill>
                <a:latin typeface="ABeeZee Regular"/>
                <a:ea typeface="ABeeZee Regular"/>
                <a:cs typeface="ABeeZee Regular"/>
                <a:sym typeface="ABeeZee Regular"/>
              </a:defRPr>
            </a:lvl1pPr>
          </a:lstStyle>
          <a:p>
            <a:r>
              <a:rPr lang="es-MX" sz="4800" b="1" dirty="0">
                <a:solidFill>
                  <a:schemeClr val="tx1"/>
                </a:solidFill>
              </a:rPr>
              <a:t>Delimitación de variables y limpieza de datos: Valores nulos</a:t>
            </a:r>
          </a:p>
          <a:p>
            <a:endParaRPr lang="es-MX" sz="4800" b="1" dirty="0">
              <a:solidFill>
                <a:schemeClr val="tx1"/>
              </a:solidFill>
            </a:endParaRPr>
          </a:p>
          <a:p>
            <a:pPr marL="685800" indent="-685800">
              <a:buFont typeface="Arial" panose="020B0604020202020204" pitchFamily="34" charset="0"/>
              <a:buChar char="•"/>
            </a:pPr>
            <a:r>
              <a:rPr lang="es-MX" sz="4400" dirty="0">
                <a:solidFill>
                  <a:schemeClr val="tx1"/>
                </a:solidFill>
              </a:rPr>
              <a:t>El siguiente paso fue identificar los valores nulos. Se “dropearon” todas las variables con más del 15% de NULL (3897 registros).</a:t>
            </a:r>
          </a:p>
          <a:p>
            <a:pPr marL="685800" indent="-685800">
              <a:buFont typeface="Arial" panose="020B0604020202020204" pitchFamily="34" charset="0"/>
              <a:buChar char="•"/>
            </a:pPr>
            <a:endParaRPr lang="es-MX" sz="4400" dirty="0">
              <a:solidFill>
                <a:schemeClr val="tx1"/>
              </a:solidFill>
            </a:endParaRPr>
          </a:p>
          <a:p>
            <a:r>
              <a:rPr lang="es-MX" sz="4800" dirty="0">
                <a:solidFill>
                  <a:schemeClr val="tx1"/>
                </a:solidFill>
              </a:rPr>
              <a:t>						</a:t>
            </a:r>
            <a:r>
              <a:rPr lang="es-MX" sz="3600" dirty="0">
                <a:solidFill>
                  <a:schemeClr val="tx1"/>
                </a:solidFill>
              </a:rPr>
              <a:t>En este caso, se quedaron por ejemplo las variables BWD-IWA, WHH-WHA. 							Las que se retiraron fueron por ejemplo PSH, con más de la mitad de </a:t>
            </a:r>
            <a:r>
              <a:rPr lang="es-MX" sz="3600" dirty="0" err="1">
                <a:solidFill>
                  <a:schemeClr val="tx1"/>
                </a:solidFill>
              </a:rPr>
              <a:t>null</a:t>
            </a:r>
            <a:r>
              <a:rPr lang="es-MX" sz="3600" dirty="0">
                <a:solidFill>
                  <a:schemeClr val="tx1"/>
                </a:solidFill>
              </a:rPr>
              <a:t>.</a:t>
            </a:r>
            <a:endParaRPr lang="es-MX" sz="4800" dirty="0">
              <a:solidFill>
                <a:schemeClr val="tx1"/>
              </a:solidFill>
            </a:endParaRPr>
          </a:p>
          <a:p>
            <a:endParaRPr lang="es-MX" sz="4800" dirty="0">
              <a:solidFill>
                <a:schemeClr val="tx1"/>
              </a:solidFill>
            </a:endParaRPr>
          </a:p>
          <a:p>
            <a:endParaRPr lang="es-MX" sz="4800" dirty="0">
              <a:solidFill>
                <a:schemeClr val="tx1"/>
              </a:solidFill>
            </a:endParaRPr>
          </a:p>
          <a:p>
            <a:endParaRPr lang="es-MX" sz="4800" dirty="0">
              <a:solidFill>
                <a:schemeClr val="tx1"/>
              </a:solidFill>
            </a:endParaRPr>
          </a:p>
          <a:p>
            <a:r>
              <a:rPr lang="es-MX" sz="4800" dirty="0">
                <a:solidFill>
                  <a:schemeClr val="tx1"/>
                </a:solidFill>
              </a:rPr>
              <a:t>						</a:t>
            </a:r>
            <a:r>
              <a:rPr lang="es-MX" sz="4400" dirty="0">
                <a:solidFill>
                  <a:schemeClr val="tx1"/>
                </a:solidFill>
              </a:rPr>
              <a:t>Los nulos de las variables que se mantuvieron fueron									reemplazados con la media de la variable.</a:t>
            </a:r>
            <a:endParaRPr lang="es-MX" sz="4800" dirty="0">
              <a:solidFill>
                <a:schemeClr val="tx1"/>
              </a:solidFill>
            </a:endParaRPr>
          </a:p>
          <a:p>
            <a:endParaRPr sz="4800" dirty="0">
              <a:solidFill>
                <a:schemeClr val="tx1"/>
              </a:solidFill>
            </a:endParaRPr>
          </a:p>
        </p:txBody>
      </p:sp>
      <p:pic>
        <p:nvPicPr>
          <p:cNvPr id="2" name="Imagen 1">
            <a:extLst>
              <a:ext uri="{FF2B5EF4-FFF2-40B4-BE49-F238E27FC236}">
                <a16:creationId xmlns:a16="http://schemas.microsoft.com/office/drawing/2014/main" id="{1C99369B-2299-4654-A794-A7A6458DBCE9}"/>
              </a:ext>
            </a:extLst>
          </p:cNvPr>
          <p:cNvPicPr>
            <a:picLocks noChangeAspect="1"/>
          </p:cNvPicPr>
          <p:nvPr/>
        </p:nvPicPr>
        <p:blipFill rotWithShape="1">
          <a:blip r:embed="rId4"/>
          <a:srcRect l="4357" t="21976" r="76827" b="17137"/>
          <a:stretch/>
        </p:blipFill>
        <p:spPr>
          <a:xfrm>
            <a:off x="2174891" y="5243366"/>
            <a:ext cx="4071877" cy="7407870"/>
          </a:xfrm>
          <a:prstGeom prst="rect">
            <a:avLst/>
          </a:prstGeom>
        </p:spPr>
      </p:pic>
    </p:spTree>
    <p:extLst>
      <p:ext uri="{BB962C8B-B14F-4D97-AF65-F5344CB8AC3E}">
        <p14:creationId xmlns:p14="http://schemas.microsoft.com/office/powerpoint/2010/main" val="52691919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19" name="Star"/>
          <p:cNvSpPr/>
          <p:nvPr/>
        </p:nvSpPr>
        <p:spPr>
          <a:xfrm>
            <a:off x="4404711" y="8947301"/>
            <a:ext cx="522210" cy="531008"/>
          </a:xfrm>
          <a:prstGeom prst="star5">
            <a:avLst>
              <a:gd name="adj" fmla="val 28598"/>
              <a:gd name="hf" fmla="val 105146"/>
              <a:gd name="vf" fmla="val 110557"/>
            </a:avLst>
          </a:prstGeom>
          <a:solidFill>
            <a:srgbClr val="F4F0F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 name="The">
            <a:extLst>
              <a:ext uri="{FF2B5EF4-FFF2-40B4-BE49-F238E27FC236}">
                <a16:creationId xmlns:a16="http://schemas.microsoft.com/office/drawing/2014/main" id="{6D623EA4-5DED-4DE0-B5DE-D6040A162027}"/>
              </a:ext>
            </a:extLst>
          </p:cNvPr>
          <p:cNvSpPr txBox="1"/>
          <p:nvPr/>
        </p:nvSpPr>
        <p:spPr>
          <a:xfrm>
            <a:off x="1634003" y="1093852"/>
            <a:ext cx="5153655" cy="11028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000" b="0">
                <a:solidFill>
                  <a:srgbClr val="F4F0F4"/>
                </a:solidFill>
                <a:latin typeface="ABeeZee Regular"/>
                <a:ea typeface="ABeeZee Regular"/>
                <a:cs typeface="ABeeZee Regular"/>
                <a:sym typeface="ABeeZee Regular"/>
              </a:defRPr>
            </a:lvl1pPr>
          </a:lstStyle>
          <a:p>
            <a:r>
              <a:rPr lang="es-MX" sz="6500" dirty="0">
                <a:solidFill>
                  <a:srgbClr val="FBCD5B"/>
                </a:solidFill>
              </a:rPr>
              <a:t>{Metodología} </a:t>
            </a:r>
            <a:endParaRPr sz="6500" dirty="0">
              <a:solidFill>
                <a:srgbClr val="FBCD5B"/>
              </a:solidFill>
            </a:endParaRPr>
          </a:p>
        </p:txBody>
      </p:sp>
      <p:sp>
        <p:nvSpPr>
          <p:cNvPr id="18" name="Quisque nec felis et nibh pellentesque luctus.">
            <a:extLst>
              <a:ext uri="{FF2B5EF4-FFF2-40B4-BE49-F238E27FC236}">
                <a16:creationId xmlns:a16="http://schemas.microsoft.com/office/drawing/2014/main" id="{991F6301-1179-49DF-B5DF-E8ADFEFAA841}"/>
              </a:ext>
            </a:extLst>
          </p:cNvPr>
          <p:cNvSpPr txBox="1"/>
          <p:nvPr/>
        </p:nvSpPr>
        <p:spPr>
          <a:xfrm>
            <a:off x="13776055" y="2135547"/>
            <a:ext cx="10226660" cy="6894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r">
              <a:lnSpc>
                <a:spcPct val="120000"/>
              </a:lnSpc>
              <a:defRPr sz="4000" b="0">
                <a:solidFill>
                  <a:srgbClr val="F4F0F4"/>
                </a:solidFill>
                <a:latin typeface="ABeeZee Regular"/>
                <a:ea typeface="ABeeZee Regular"/>
                <a:cs typeface="ABeeZee Regular"/>
                <a:sym typeface="ABeeZee Regular"/>
              </a:defRPr>
            </a:pPr>
            <a:r>
              <a:rPr lang="fr-FR" sz="3500" dirty="0">
                <a:solidFill>
                  <a:schemeClr val="tx1"/>
                </a:solidFill>
              </a:rPr>
              <a:t>.</a:t>
            </a:r>
          </a:p>
        </p:txBody>
      </p:sp>
      <p:sp>
        <p:nvSpPr>
          <p:cNvPr id="20" name="Nam euismod est quis lorem ornare porttitor et id nisl.">
            <a:extLst>
              <a:ext uri="{FF2B5EF4-FFF2-40B4-BE49-F238E27FC236}">
                <a16:creationId xmlns:a16="http://schemas.microsoft.com/office/drawing/2014/main" id="{B3CE935A-9447-4369-BF39-9C47A1E836AA}"/>
              </a:ext>
            </a:extLst>
          </p:cNvPr>
          <p:cNvSpPr txBox="1"/>
          <p:nvPr/>
        </p:nvSpPr>
        <p:spPr>
          <a:xfrm>
            <a:off x="13862063" y="9847806"/>
            <a:ext cx="10054643" cy="6894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r">
              <a:lnSpc>
                <a:spcPct val="120000"/>
              </a:lnSpc>
              <a:defRPr sz="4000" b="0">
                <a:solidFill>
                  <a:srgbClr val="F4F0F4"/>
                </a:solidFill>
                <a:latin typeface="ABeeZee Regular"/>
                <a:ea typeface="ABeeZee Regular"/>
                <a:cs typeface="ABeeZee Regular"/>
                <a:sym typeface="ABeeZee Regular"/>
              </a:defRPr>
            </a:pPr>
            <a:endParaRPr lang="fr-FR" sz="3500" dirty="0">
              <a:solidFill>
                <a:schemeClr val="tx1"/>
              </a:solidFill>
            </a:endParaRPr>
          </a:p>
        </p:txBody>
      </p:sp>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46039" y="330200"/>
            <a:ext cx="1509773" cy="1590178"/>
          </a:xfrm>
          <a:prstGeom prst="rect">
            <a:avLst/>
          </a:prstGeom>
          <a:ln>
            <a:noFill/>
          </a:ln>
        </p:spPr>
      </p:pic>
      <p:sp>
        <p:nvSpPr>
          <p:cNvPr id="7" name="The">
            <a:extLst>
              <a:ext uri="{FF2B5EF4-FFF2-40B4-BE49-F238E27FC236}">
                <a16:creationId xmlns:a16="http://schemas.microsoft.com/office/drawing/2014/main" id="{7D3013C2-847A-414F-B3F4-EEA73C75DB42}"/>
              </a:ext>
            </a:extLst>
          </p:cNvPr>
          <p:cNvSpPr txBox="1"/>
          <p:nvPr/>
        </p:nvSpPr>
        <p:spPr>
          <a:xfrm>
            <a:off x="1634003" y="2651722"/>
            <a:ext cx="19663898" cy="84125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000" b="0">
                <a:solidFill>
                  <a:srgbClr val="F4F0F4"/>
                </a:solidFill>
                <a:latin typeface="ABeeZee Regular"/>
                <a:ea typeface="ABeeZee Regular"/>
                <a:cs typeface="ABeeZee Regular"/>
                <a:sym typeface="ABeeZee Regular"/>
              </a:defRPr>
            </a:lvl1pPr>
          </a:lstStyle>
          <a:p>
            <a:r>
              <a:rPr lang="es-MX" sz="4800" b="1" dirty="0">
                <a:solidFill>
                  <a:schemeClr val="tx1"/>
                </a:solidFill>
              </a:rPr>
              <a:t>Delimitación de variables y limpieza de datos: </a:t>
            </a:r>
          </a:p>
          <a:p>
            <a:endParaRPr lang="es-MX" sz="4800" b="1" dirty="0">
              <a:solidFill>
                <a:schemeClr val="tx1"/>
              </a:solidFill>
            </a:endParaRPr>
          </a:p>
          <a:p>
            <a:pPr marL="685800" indent="-685800">
              <a:buFont typeface="Arial" panose="020B0604020202020204" pitchFamily="34" charset="0"/>
              <a:buChar char="•"/>
            </a:pPr>
            <a:r>
              <a:rPr lang="es-MX" sz="4400" dirty="0">
                <a:solidFill>
                  <a:schemeClr val="tx1"/>
                </a:solidFill>
              </a:rPr>
              <a:t>Para finalizar, se hace la partición de datos.</a:t>
            </a:r>
          </a:p>
          <a:p>
            <a:pPr marL="685800" indent="-685800">
              <a:buFont typeface="Arial" panose="020B0604020202020204" pitchFamily="34" charset="0"/>
              <a:buChar char="•"/>
            </a:pPr>
            <a:endParaRPr lang="es-MX" sz="4400" dirty="0">
              <a:solidFill>
                <a:schemeClr val="tx1"/>
              </a:solidFill>
            </a:endParaRPr>
          </a:p>
          <a:p>
            <a:pPr marL="685800" indent="-685800">
              <a:buFont typeface="Arial" panose="020B0604020202020204" pitchFamily="34" charset="0"/>
              <a:buChar char="•"/>
            </a:pPr>
            <a:endParaRPr lang="es-MX" sz="4400" dirty="0">
              <a:solidFill>
                <a:schemeClr val="tx1"/>
              </a:solidFill>
            </a:endParaRPr>
          </a:p>
          <a:p>
            <a:pPr marL="685800" indent="-685800">
              <a:buFont typeface="Arial" panose="020B0604020202020204" pitchFamily="34" charset="0"/>
              <a:buChar char="•"/>
            </a:pPr>
            <a:endParaRPr lang="es-MX" sz="4400" dirty="0">
              <a:solidFill>
                <a:schemeClr val="tx1"/>
              </a:solidFill>
            </a:endParaRPr>
          </a:p>
          <a:p>
            <a:pPr marL="685800" indent="-685800">
              <a:buFont typeface="Arial" panose="020B0604020202020204" pitchFamily="34" charset="0"/>
              <a:buChar char="•"/>
            </a:pPr>
            <a:endParaRPr lang="es-MX" sz="4400" dirty="0">
              <a:solidFill>
                <a:schemeClr val="tx1"/>
              </a:solidFill>
            </a:endParaRPr>
          </a:p>
          <a:p>
            <a:pPr marL="685800" indent="-685800">
              <a:buFont typeface="Arial" panose="020B0604020202020204" pitchFamily="34" charset="0"/>
              <a:buChar char="•"/>
            </a:pPr>
            <a:endParaRPr lang="es-MX" sz="4400" dirty="0">
              <a:solidFill>
                <a:schemeClr val="tx1"/>
              </a:solidFill>
            </a:endParaRPr>
          </a:p>
          <a:p>
            <a:pPr marL="685800" indent="-685800">
              <a:buFont typeface="Arial" panose="020B0604020202020204" pitchFamily="34" charset="0"/>
              <a:buChar char="•"/>
            </a:pPr>
            <a:r>
              <a:rPr lang="es-MX" sz="4400" dirty="0">
                <a:solidFill>
                  <a:schemeClr val="tx1"/>
                </a:solidFill>
              </a:rPr>
              <a:t>Se le suma un “1” a la variable dependiente de GOLES TOTALES, ya que cuenta con registros de cero, y esto representaba un problema para las métricas del modelo.</a:t>
            </a:r>
          </a:p>
          <a:p>
            <a:pPr marL="685800" indent="-685800">
              <a:buFont typeface="Arial" panose="020B0604020202020204" pitchFamily="34" charset="0"/>
              <a:buChar char="•"/>
            </a:pPr>
            <a:endParaRPr lang="es-MX" sz="4400" dirty="0">
              <a:solidFill>
                <a:schemeClr val="tx1"/>
              </a:solidFill>
            </a:endParaRPr>
          </a:p>
          <a:p>
            <a:pPr marL="685800" indent="-685800">
              <a:buFont typeface="Arial" panose="020B0604020202020204" pitchFamily="34" charset="0"/>
              <a:buChar char="•"/>
            </a:pPr>
            <a:endParaRPr sz="4800" dirty="0">
              <a:solidFill>
                <a:schemeClr val="tx1"/>
              </a:solidFill>
            </a:endParaRPr>
          </a:p>
        </p:txBody>
      </p:sp>
      <p:pic>
        <p:nvPicPr>
          <p:cNvPr id="3" name="Imagen 2">
            <a:extLst>
              <a:ext uri="{FF2B5EF4-FFF2-40B4-BE49-F238E27FC236}">
                <a16:creationId xmlns:a16="http://schemas.microsoft.com/office/drawing/2014/main" id="{890E73D9-FFC9-4655-A239-01B2BF998E40}"/>
              </a:ext>
            </a:extLst>
          </p:cNvPr>
          <p:cNvPicPr>
            <a:picLocks noChangeAspect="1"/>
          </p:cNvPicPr>
          <p:nvPr/>
        </p:nvPicPr>
        <p:blipFill rotWithShape="1">
          <a:blip r:embed="rId4"/>
          <a:srcRect l="4584" t="24229" r="62091" b="44557"/>
          <a:stretch/>
        </p:blipFill>
        <p:spPr>
          <a:xfrm>
            <a:off x="7077179" y="9922577"/>
            <a:ext cx="4336026" cy="2283402"/>
          </a:xfrm>
          <a:prstGeom prst="rect">
            <a:avLst/>
          </a:prstGeom>
        </p:spPr>
      </p:pic>
      <p:pic>
        <p:nvPicPr>
          <p:cNvPr id="4" name="Imagen 3">
            <a:extLst>
              <a:ext uri="{FF2B5EF4-FFF2-40B4-BE49-F238E27FC236}">
                <a16:creationId xmlns:a16="http://schemas.microsoft.com/office/drawing/2014/main" id="{EC49FB78-C800-4DEE-B1C4-D8E7A6D1D2CE}"/>
              </a:ext>
            </a:extLst>
          </p:cNvPr>
          <p:cNvPicPr>
            <a:picLocks noChangeAspect="1"/>
          </p:cNvPicPr>
          <p:nvPr/>
        </p:nvPicPr>
        <p:blipFill rotWithShape="1">
          <a:blip r:embed="rId5"/>
          <a:srcRect l="3839" t="60282" r="62835" b="8503"/>
          <a:stretch/>
        </p:blipFill>
        <p:spPr>
          <a:xfrm>
            <a:off x="12914531" y="9984108"/>
            <a:ext cx="4336026" cy="2283402"/>
          </a:xfrm>
          <a:prstGeom prst="rect">
            <a:avLst/>
          </a:prstGeom>
        </p:spPr>
      </p:pic>
      <p:sp>
        <p:nvSpPr>
          <p:cNvPr id="5" name="Flecha: a la derecha 4">
            <a:extLst>
              <a:ext uri="{FF2B5EF4-FFF2-40B4-BE49-F238E27FC236}">
                <a16:creationId xmlns:a16="http://schemas.microsoft.com/office/drawing/2014/main" id="{8143EBE0-58CF-4984-98C4-E9D4ACCCEF8C}"/>
              </a:ext>
            </a:extLst>
          </p:cNvPr>
          <p:cNvSpPr/>
          <p:nvPr/>
        </p:nvSpPr>
        <p:spPr>
          <a:xfrm>
            <a:off x="11706601" y="10989428"/>
            <a:ext cx="522210" cy="369497"/>
          </a:xfrm>
          <a:prstGeom prst="righ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s-MX" sz="3200" b="0" i="0" u="none" strike="noStrike" cap="none" spc="0" normalizeH="0" baseline="0">
              <a:ln>
                <a:noFill/>
              </a:ln>
              <a:solidFill>
                <a:srgbClr val="FFFFFF"/>
              </a:solidFill>
              <a:effectLst/>
              <a:uFillTx/>
              <a:latin typeface="+mn-lt"/>
              <a:ea typeface="+mn-ea"/>
              <a:cs typeface="+mn-cs"/>
              <a:sym typeface="Helvetica Neue Medium"/>
            </a:endParaRPr>
          </a:p>
        </p:txBody>
      </p:sp>
      <p:pic>
        <p:nvPicPr>
          <p:cNvPr id="6" name="Imagen 5">
            <a:extLst>
              <a:ext uri="{FF2B5EF4-FFF2-40B4-BE49-F238E27FC236}">
                <a16:creationId xmlns:a16="http://schemas.microsoft.com/office/drawing/2014/main" id="{3772D37F-F525-4B17-A907-8A5A0F480DA3}"/>
              </a:ext>
            </a:extLst>
          </p:cNvPr>
          <p:cNvPicPr>
            <a:picLocks noChangeAspect="1"/>
          </p:cNvPicPr>
          <p:nvPr/>
        </p:nvPicPr>
        <p:blipFill rotWithShape="1">
          <a:blip r:embed="rId6"/>
          <a:srcRect l="4357" t="38911" b="14180"/>
          <a:stretch/>
        </p:blipFill>
        <p:spPr>
          <a:xfrm>
            <a:off x="3802016" y="4913430"/>
            <a:ext cx="12444259" cy="3431471"/>
          </a:xfrm>
          <a:prstGeom prst="rect">
            <a:avLst/>
          </a:prstGeom>
        </p:spPr>
      </p:pic>
    </p:spTree>
    <p:extLst>
      <p:ext uri="{BB962C8B-B14F-4D97-AF65-F5344CB8AC3E}">
        <p14:creationId xmlns:p14="http://schemas.microsoft.com/office/powerpoint/2010/main" val="424310318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19" name="Star"/>
          <p:cNvSpPr/>
          <p:nvPr/>
        </p:nvSpPr>
        <p:spPr>
          <a:xfrm>
            <a:off x="4404711" y="8947301"/>
            <a:ext cx="522210" cy="531008"/>
          </a:xfrm>
          <a:prstGeom prst="star5">
            <a:avLst>
              <a:gd name="adj" fmla="val 28598"/>
              <a:gd name="hf" fmla="val 105146"/>
              <a:gd name="vf" fmla="val 110557"/>
            </a:avLst>
          </a:prstGeom>
          <a:solidFill>
            <a:srgbClr val="F4F0F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 name="The">
            <a:extLst>
              <a:ext uri="{FF2B5EF4-FFF2-40B4-BE49-F238E27FC236}">
                <a16:creationId xmlns:a16="http://schemas.microsoft.com/office/drawing/2014/main" id="{6D623EA4-5DED-4DE0-B5DE-D6040A162027}"/>
              </a:ext>
            </a:extLst>
          </p:cNvPr>
          <p:cNvSpPr txBox="1"/>
          <p:nvPr/>
        </p:nvSpPr>
        <p:spPr>
          <a:xfrm>
            <a:off x="1634003" y="1093852"/>
            <a:ext cx="5153655" cy="11028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000" b="0">
                <a:solidFill>
                  <a:srgbClr val="F4F0F4"/>
                </a:solidFill>
                <a:latin typeface="ABeeZee Regular"/>
                <a:ea typeface="ABeeZee Regular"/>
                <a:cs typeface="ABeeZee Regular"/>
                <a:sym typeface="ABeeZee Regular"/>
              </a:defRPr>
            </a:lvl1pPr>
          </a:lstStyle>
          <a:p>
            <a:r>
              <a:rPr lang="es-MX" sz="6500" dirty="0">
                <a:solidFill>
                  <a:srgbClr val="FBCD5B"/>
                </a:solidFill>
              </a:rPr>
              <a:t>{Metodología} </a:t>
            </a:r>
            <a:endParaRPr sz="6500" dirty="0">
              <a:solidFill>
                <a:srgbClr val="FBCD5B"/>
              </a:solidFill>
            </a:endParaRPr>
          </a:p>
        </p:txBody>
      </p:sp>
      <p:sp>
        <p:nvSpPr>
          <p:cNvPr id="18" name="Quisque nec felis et nibh pellentesque luctus.">
            <a:extLst>
              <a:ext uri="{FF2B5EF4-FFF2-40B4-BE49-F238E27FC236}">
                <a16:creationId xmlns:a16="http://schemas.microsoft.com/office/drawing/2014/main" id="{991F6301-1179-49DF-B5DF-E8ADFEFAA841}"/>
              </a:ext>
            </a:extLst>
          </p:cNvPr>
          <p:cNvSpPr txBox="1"/>
          <p:nvPr/>
        </p:nvSpPr>
        <p:spPr>
          <a:xfrm>
            <a:off x="13776055" y="2135547"/>
            <a:ext cx="10226660" cy="6894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r">
              <a:lnSpc>
                <a:spcPct val="120000"/>
              </a:lnSpc>
              <a:defRPr sz="4000" b="0">
                <a:solidFill>
                  <a:srgbClr val="F4F0F4"/>
                </a:solidFill>
                <a:latin typeface="ABeeZee Regular"/>
                <a:ea typeface="ABeeZee Regular"/>
                <a:cs typeface="ABeeZee Regular"/>
                <a:sym typeface="ABeeZee Regular"/>
              </a:defRPr>
            </a:pPr>
            <a:r>
              <a:rPr lang="fr-FR" sz="3500" dirty="0">
                <a:solidFill>
                  <a:schemeClr val="tx1"/>
                </a:solidFill>
              </a:rPr>
              <a:t>.</a:t>
            </a:r>
          </a:p>
        </p:txBody>
      </p:sp>
      <p:sp>
        <p:nvSpPr>
          <p:cNvPr id="20" name="Nam euismod est quis lorem ornare porttitor et id nisl.">
            <a:extLst>
              <a:ext uri="{FF2B5EF4-FFF2-40B4-BE49-F238E27FC236}">
                <a16:creationId xmlns:a16="http://schemas.microsoft.com/office/drawing/2014/main" id="{B3CE935A-9447-4369-BF39-9C47A1E836AA}"/>
              </a:ext>
            </a:extLst>
          </p:cNvPr>
          <p:cNvSpPr txBox="1"/>
          <p:nvPr/>
        </p:nvSpPr>
        <p:spPr>
          <a:xfrm>
            <a:off x="13862063" y="9847806"/>
            <a:ext cx="10054643" cy="6894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r">
              <a:lnSpc>
                <a:spcPct val="120000"/>
              </a:lnSpc>
              <a:defRPr sz="4000" b="0">
                <a:solidFill>
                  <a:srgbClr val="F4F0F4"/>
                </a:solidFill>
                <a:latin typeface="ABeeZee Regular"/>
                <a:ea typeface="ABeeZee Regular"/>
                <a:cs typeface="ABeeZee Regular"/>
                <a:sym typeface="ABeeZee Regular"/>
              </a:defRPr>
            </a:pPr>
            <a:endParaRPr lang="fr-FR" sz="3500" dirty="0">
              <a:solidFill>
                <a:schemeClr val="tx1"/>
              </a:solidFill>
            </a:endParaRPr>
          </a:p>
        </p:txBody>
      </p:sp>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46039" y="330200"/>
            <a:ext cx="1509773" cy="1590178"/>
          </a:xfrm>
          <a:prstGeom prst="rect">
            <a:avLst/>
          </a:prstGeom>
          <a:ln>
            <a:noFill/>
          </a:ln>
        </p:spPr>
      </p:pic>
      <p:sp>
        <p:nvSpPr>
          <p:cNvPr id="7" name="The">
            <a:extLst>
              <a:ext uri="{FF2B5EF4-FFF2-40B4-BE49-F238E27FC236}">
                <a16:creationId xmlns:a16="http://schemas.microsoft.com/office/drawing/2014/main" id="{7D3013C2-847A-414F-B3F4-EEA73C75DB42}"/>
              </a:ext>
            </a:extLst>
          </p:cNvPr>
          <p:cNvSpPr txBox="1"/>
          <p:nvPr/>
        </p:nvSpPr>
        <p:spPr>
          <a:xfrm>
            <a:off x="1655812" y="2124246"/>
            <a:ext cx="19663898" cy="116442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000" b="0">
                <a:solidFill>
                  <a:srgbClr val="F4F0F4"/>
                </a:solidFill>
                <a:latin typeface="ABeeZee Regular"/>
                <a:ea typeface="ABeeZee Regular"/>
                <a:cs typeface="ABeeZee Regular"/>
                <a:sym typeface="ABeeZee Regular"/>
              </a:defRPr>
            </a:lvl1pPr>
          </a:lstStyle>
          <a:p>
            <a:r>
              <a:rPr lang="es-MX" sz="4800" b="1" dirty="0">
                <a:solidFill>
                  <a:schemeClr val="tx1"/>
                </a:solidFill>
              </a:rPr>
              <a:t>Creación de modelos: </a:t>
            </a:r>
          </a:p>
          <a:p>
            <a:endParaRPr lang="es-MX" sz="4800" b="1" dirty="0">
              <a:solidFill>
                <a:schemeClr val="tx1"/>
              </a:solidFill>
            </a:endParaRPr>
          </a:p>
          <a:p>
            <a:r>
              <a:rPr lang="es-MX" sz="4400" dirty="0">
                <a:solidFill>
                  <a:schemeClr val="tx1"/>
                </a:solidFill>
              </a:rPr>
              <a:t>Como enfoque se realizaron 4 modelos:</a:t>
            </a:r>
          </a:p>
          <a:p>
            <a:pPr marL="571500" indent="-571500">
              <a:buFont typeface="Arial" panose="020B0604020202020204" pitchFamily="34" charset="0"/>
              <a:buChar char="•"/>
            </a:pPr>
            <a:r>
              <a:rPr lang="es-MX" sz="4400" dirty="0">
                <a:solidFill>
                  <a:schemeClr val="tx1"/>
                </a:solidFill>
              </a:rPr>
              <a:t>Un primer modelo de </a:t>
            </a:r>
            <a:r>
              <a:rPr lang="es-MX" sz="4400" dirty="0" err="1">
                <a:solidFill>
                  <a:schemeClr val="tx1"/>
                </a:solidFill>
              </a:rPr>
              <a:t>Random</a:t>
            </a:r>
            <a:r>
              <a:rPr lang="es-MX" sz="4400" dirty="0">
                <a:solidFill>
                  <a:schemeClr val="tx1"/>
                </a:solidFill>
              </a:rPr>
              <a:t> Forest </a:t>
            </a:r>
            <a:r>
              <a:rPr lang="es-MX" sz="4400" dirty="0" err="1">
                <a:solidFill>
                  <a:schemeClr val="tx1"/>
                </a:solidFill>
              </a:rPr>
              <a:t>Regressor</a:t>
            </a:r>
            <a:r>
              <a:rPr lang="es-MX" sz="4400" dirty="0">
                <a:solidFill>
                  <a:schemeClr val="tx1"/>
                </a:solidFill>
              </a:rPr>
              <a:t>, el cual contemplaba todas las 84 variables.</a:t>
            </a:r>
          </a:p>
          <a:p>
            <a:pPr marL="571500" indent="-571500">
              <a:buFont typeface="Arial" panose="020B0604020202020204" pitchFamily="34" charset="0"/>
              <a:buChar char="•"/>
            </a:pPr>
            <a:r>
              <a:rPr lang="es-MX" sz="4400" dirty="0">
                <a:solidFill>
                  <a:schemeClr val="tx1"/>
                </a:solidFill>
              </a:rPr>
              <a:t>Un segundo modelo de RFR, el cual contemplaba las 43 variables más relevantes de acuerdo al primer RFR.</a:t>
            </a:r>
          </a:p>
          <a:p>
            <a:pPr marL="571500" indent="-571500">
              <a:buFont typeface="Arial" panose="020B0604020202020204" pitchFamily="34" charset="0"/>
              <a:buChar char="•"/>
            </a:pPr>
            <a:r>
              <a:rPr lang="es-MX" sz="4400" dirty="0">
                <a:solidFill>
                  <a:schemeClr val="tx1"/>
                </a:solidFill>
              </a:rPr>
              <a:t>Un primer modelo de </a:t>
            </a:r>
            <a:r>
              <a:rPr lang="es-MX" sz="4400" dirty="0" err="1">
                <a:solidFill>
                  <a:schemeClr val="tx1"/>
                </a:solidFill>
              </a:rPr>
              <a:t>XGBoosting</a:t>
            </a:r>
            <a:r>
              <a:rPr lang="es-MX" sz="4400" dirty="0">
                <a:solidFill>
                  <a:schemeClr val="tx1"/>
                </a:solidFill>
              </a:rPr>
              <a:t> </a:t>
            </a:r>
            <a:r>
              <a:rPr lang="es-MX" sz="4400" dirty="0" err="1">
                <a:solidFill>
                  <a:schemeClr val="tx1"/>
                </a:solidFill>
              </a:rPr>
              <a:t>Regressor</a:t>
            </a:r>
            <a:r>
              <a:rPr lang="es-MX" sz="4400" dirty="0">
                <a:solidFill>
                  <a:schemeClr val="tx1"/>
                </a:solidFill>
              </a:rPr>
              <a:t>, a fin de comparativa, contemplando también todas las variables.</a:t>
            </a:r>
          </a:p>
          <a:p>
            <a:pPr marL="571500" indent="-571500">
              <a:buFont typeface="Arial" panose="020B0604020202020204" pitchFamily="34" charset="0"/>
              <a:buChar char="•"/>
            </a:pPr>
            <a:r>
              <a:rPr lang="es-MX" sz="4400" dirty="0">
                <a:solidFill>
                  <a:schemeClr val="tx1"/>
                </a:solidFill>
              </a:rPr>
              <a:t>Un segundo modelo de </a:t>
            </a:r>
            <a:r>
              <a:rPr lang="es-MX" sz="4400" dirty="0" err="1">
                <a:solidFill>
                  <a:schemeClr val="tx1"/>
                </a:solidFill>
              </a:rPr>
              <a:t>XGBoosting</a:t>
            </a:r>
            <a:r>
              <a:rPr lang="es-MX" sz="4400" dirty="0">
                <a:solidFill>
                  <a:schemeClr val="tx1"/>
                </a:solidFill>
              </a:rPr>
              <a:t>, el cual tomó las 32 variables más relevantes del primer </a:t>
            </a:r>
            <a:r>
              <a:rPr lang="es-MX" sz="4400" dirty="0" err="1">
                <a:solidFill>
                  <a:schemeClr val="tx1"/>
                </a:solidFill>
              </a:rPr>
              <a:t>XGBoost</a:t>
            </a:r>
            <a:r>
              <a:rPr lang="es-MX" sz="4400" dirty="0">
                <a:solidFill>
                  <a:schemeClr val="tx1"/>
                </a:solidFill>
              </a:rPr>
              <a:t>.</a:t>
            </a:r>
          </a:p>
          <a:p>
            <a:pPr marL="571500" indent="-571500">
              <a:buFont typeface="Arial" panose="020B0604020202020204" pitchFamily="34" charset="0"/>
              <a:buChar char="•"/>
            </a:pPr>
            <a:endParaRPr lang="es-MX" sz="4400" dirty="0">
              <a:solidFill>
                <a:schemeClr val="tx1"/>
              </a:solidFill>
            </a:endParaRPr>
          </a:p>
          <a:p>
            <a:pPr marL="571500" indent="-571500">
              <a:buFont typeface="Arial" panose="020B0604020202020204" pitchFamily="34" charset="0"/>
              <a:buChar char="•"/>
            </a:pPr>
            <a:r>
              <a:rPr lang="es-MX" sz="4400" dirty="0">
                <a:solidFill>
                  <a:schemeClr val="tx1"/>
                </a:solidFill>
              </a:rPr>
              <a:t>Al final se compararon los 4 modelos y se escogió el de mejor MAE.</a:t>
            </a:r>
          </a:p>
          <a:p>
            <a:endParaRPr lang="es-MX" sz="4400" dirty="0">
              <a:solidFill>
                <a:schemeClr val="tx1"/>
              </a:solidFill>
            </a:endParaRPr>
          </a:p>
          <a:p>
            <a:pPr marL="685800" indent="-685800">
              <a:buFont typeface="Arial" panose="020B0604020202020204" pitchFamily="34" charset="0"/>
              <a:buChar char="•"/>
            </a:pPr>
            <a:endParaRPr lang="es-MX" sz="3400" dirty="0">
              <a:solidFill>
                <a:schemeClr val="tx1"/>
              </a:solidFill>
            </a:endParaRPr>
          </a:p>
          <a:p>
            <a:pPr marL="685800" indent="-685800">
              <a:buFont typeface="Arial" panose="020B0604020202020204" pitchFamily="34" charset="0"/>
              <a:buChar char="•"/>
            </a:pPr>
            <a:endParaRPr lang="es-MX" sz="4400" dirty="0">
              <a:solidFill>
                <a:schemeClr val="tx1"/>
              </a:solidFill>
            </a:endParaRPr>
          </a:p>
          <a:p>
            <a:pPr marL="685800" indent="-685800">
              <a:buFont typeface="Arial" panose="020B0604020202020204" pitchFamily="34" charset="0"/>
              <a:buChar char="•"/>
            </a:pPr>
            <a:endParaRPr sz="4800" dirty="0">
              <a:solidFill>
                <a:schemeClr val="tx1"/>
              </a:solidFill>
            </a:endParaRPr>
          </a:p>
        </p:txBody>
      </p:sp>
    </p:spTree>
    <p:extLst>
      <p:ext uri="{BB962C8B-B14F-4D97-AF65-F5344CB8AC3E}">
        <p14:creationId xmlns:p14="http://schemas.microsoft.com/office/powerpoint/2010/main" val="45724275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19" name="Star"/>
          <p:cNvSpPr/>
          <p:nvPr/>
        </p:nvSpPr>
        <p:spPr>
          <a:xfrm>
            <a:off x="4404711" y="8947301"/>
            <a:ext cx="522210" cy="531008"/>
          </a:xfrm>
          <a:prstGeom prst="star5">
            <a:avLst>
              <a:gd name="adj" fmla="val 28598"/>
              <a:gd name="hf" fmla="val 105146"/>
              <a:gd name="vf" fmla="val 110557"/>
            </a:avLst>
          </a:prstGeom>
          <a:solidFill>
            <a:srgbClr val="F4F0F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 name="The">
            <a:extLst>
              <a:ext uri="{FF2B5EF4-FFF2-40B4-BE49-F238E27FC236}">
                <a16:creationId xmlns:a16="http://schemas.microsoft.com/office/drawing/2014/main" id="{6D623EA4-5DED-4DE0-B5DE-D6040A162027}"/>
              </a:ext>
            </a:extLst>
          </p:cNvPr>
          <p:cNvSpPr txBox="1"/>
          <p:nvPr/>
        </p:nvSpPr>
        <p:spPr>
          <a:xfrm>
            <a:off x="1634003" y="1093852"/>
            <a:ext cx="5153655" cy="11028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000" b="0">
                <a:solidFill>
                  <a:srgbClr val="F4F0F4"/>
                </a:solidFill>
                <a:latin typeface="ABeeZee Regular"/>
                <a:ea typeface="ABeeZee Regular"/>
                <a:cs typeface="ABeeZee Regular"/>
                <a:sym typeface="ABeeZee Regular"/>
              </a:defRPr>
            </a:lvl1pPr>
          </a:lstStyle>
          <a:p>
            <a:r>
              <a:rPr lang="es-MX" sz="6500" dirty="0">
                <a:solidFill>
                  <a:srgbClr val="FBCD5B"/>
                </a:solidFill>
              </a:rPr>
              <a:t>{Metodología} </a:t>
            </a:r>
            <a:endParaRPr sz="6500" dirty="0">
              <a:solidFill>
                <a:srgbClr val="FBCD5B"/>
              </a:solidFill>
            </a:endParaRPr>
          </a:p>
        </p:txBody>
      </p:sp>
      <p:sp>
        <p:nvSpPr>
          <p:cNvPr id="18" name="Quisque nec felis et nibh pellentesque luctus.">
            <a:extLst>
              <a:ext uri="{FF2B5EF4-FFF2-40B4-BE49-F238E27FC236}">
                <a16:creationId xmlns:a16="http://schemas.microsoft.com/office/drawing/2014/main" id="{991F6301-1179-49DF-B5DF-E8ADFEFAA841}"/>
              </a:ext>
            </a:extLst>
          </p:cNvPr>
          <p:cNvSpPr txBox="1"/>
          <p:nvPr/>
        </p:nvSpPr>
        <p:spPr>
          <a:xfrm>
            <a:off x="13776055" y="2135547"/>
            <a:ext cx="10226660" cy="6894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r">
              <a:lnSpc>
                <a:spcPct val="120000"/>
              </a:lnSpc>
              <a:defRPr sz="4000" b="0">
                <a:solidFill>
                  <a:srgbClr val="F4F0F4"/>
                </a:solidFill>
                <a:latin typeface="ABeeZee Regular"/>
                <a:ea typeface="ABeeZee Regular"/>
                <a:cs typeface="ABeeZee Regular"/>
                <a:sym typeface="ABeeZee Regular"/>
              </a:defRPr>
            </a:pPr>
            <a:r>
              <a:rPr lang="fr-FR" sz="3500" dirty="0">
                <a:solidFill>
                  <a:schemeClr val="tx1"/>
                </a:solidFill>
              </a:rPr>
              <a:t>.</a:t>
            </a:r>
          </a:p>
        </p:txBody>
      </p:sp>
      <p:sp>
        <p:nvSpPr>
          <p:cNvPr id="20" name="Nam euismod est quis lorem ornare porttitor et id nisl.">
            <a:extLst>
              <a:ext uri="{FF2B5EF4-FFF2-40B4-BE49-F238E27FC236}">
                <a16:creationId xmlns:a16="http://schemas.microsoft.com/office/drawing/2014/main" id="{B3CE935A-9447-4369-BF39-9C47A1E836AA}"/>
              </a:ext>
            </a:extLst>
          </p:cNvPr>
          <p:cNvSpPr txBox="1"/>
          <p:nvPr/>
        </p:nvSpPr>
        <p:spPr>
          <a:xfrm>
            <a:off x="13862063" y="9847806"/>
            <a:ext cx="10054643" cy="6894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r">
              <a:lnSpc>
                <a:spcPct val="120000"/>
              </a:lnSpc>
              <a:defRPr sz="4000" b="0">
                <a:solidFill>
                  <a:srgbClr val="F4F0F4"/>
                </a:solidFill>
                <a:latin typeface="ABeeZee Regular"/>
                <a:ea typeface="ABeeZee Regular"/>
                <a:cs typeface="ABeeZee Regular"/>
                <a:sym typeface="ABeeZee Regular"/>
              </a:defRPr>
            </a:pPr>
            <a:endParaRPr lang="fr-FR" sz="3500" dirty="0">
              <a:solidFill>
                <a:schemeClr val="tx1"/>
              </a:solidFill>
            </a:endParaRPr>
          </a:p>
        </p:txBody>
      </p:sp>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46039" y="330200"/>
            <a:ext cx="1509773" cy="1590178"/>
          </a:xfrm>
          <a:prstGeom prst="rect">
            <a:avLst/>
          </a:prstGeom>
          <a:ln>
            <a:noFill/>
          </a:ln>
        </p:spPr>
      </p:pic>
      <p:sp>
        <p:nvSpPr>
          <p:cNvPr id="7" name="The">
            <a:extLst>
              <a:ext uri="{FF2B5EF4-FFF2-40B4-BE49-F238E27FC236}">
                <a16:creationId xmlns:a16="http://schemas.microsoft.com/office/drawing/2014/main" id="{7D3013C2-847A-414F-B3F4-EEA73C75DB42}"/>
              </a:ext>
            </a:extLst>
          </p:cNvPr>
          <p:cNvSpPr txBox="1"/>
          <p:nvPr/>
        </p:nvSpPr>
        <p:spPr>
          <a:xfrm>
            <a:off x="1634003" y="2105062"/>
            <a:ext cx="19663898" cy="7581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000" b="0">
                <a:solidFill>
                  <a:srgbClr val="F4F0F4"/>
                </a:solidFill>
                <a:latin typeface="ABeeZee Regular"/>
                <a:ea typeface="ABeeZee Regular"/>
                <a:cs typeface="ABeeZee Regular"/>
                <a:sym typeface="ABeeZee Regular"/>
              </a:defRPr>
            </a:lvl1pPr>
          </a:lstStyle>
          <a:p>
            <a:r>
              <a:rPr lang="es-MX" sz="4800" b="1" dirty="0">
                <a:solidFill>
                  <a:schemeClr val="tx1"/>
                </a:solidFill>
              </a:rPr>
              <a:t>Creación de modelos: </a:t>
            </a:r>
          </a:p>
          <a:p>
            <a:endParaRPr lang="es-MX" sz="4800" b="1" dirty="0">
              <a:solidFill>
                <a:schemeClr val="tx1"/>
              </a:solidFill>
            </a:endParaRPr>
          </a:p>
          <a:p>
            <a:pPr marL="571500" indent="-571500">
              <a:buFont typeface="Arial" panose="020B0604020202020204" pitchFamily="34" charset="0"/>
              <a:buChar char="•"/>
            </a:pPr>
            <a:endParaRPr lang="es-MX" sz="4400" dirty="0">
              <a:solidFill>
                <a:schemeClr val="tx1"/>
              </a:solidFill>
            </a:endParaRPr>
          </a:p>
          <a:p>
            <a:pPr marL="571500" indent="-571500">
              <a:buFont typeface="Arial" panose="020B0604020202020204" pitchFamily="34" charset="0"/>
              <a:buChar char="•"/>
            </a:pPr>
            <a:r>
              <a:rPr lang="es-MX" sz="4400" dirty="0">
                <a:solidFill>
                  <a:schemeClr val="tx1"/>
                </a:solidFill>
              </a:rPr>
              <a:t>Al final se compararon los 4 modelos y se escogió el de mejor MAE.</a:t>
            </a:r>
          </a:p>
          <a:p>
            <a:pPr marL="571500" indent="-571500">
              <a:buFont typeface="Arial" panose="020B0604020202020204" pitchFamily="34" charset="0"/>
              <a:buChar char="•"/>
            </a:pPr>
            <a:r>
              <a:rPr lang="es-MX" sz="4400" dirty="0">
                <a:solidFill>
                  <a:schemeClr val="tx1"/>
                </a:solidFill>
              </a:rPr>
              <a:t>En la imagen de abajo, se tienen los MAE y </a:t>
            </a:r>
            <a:r>
              <a:rPr lang="es-MX" sz="4400" dirty="0" err="1">
                <a:solidFill>
                  <a:schemeClr val="tx1"/>
                </a:solidFill>
              </a:rPr>
              <a:t>pseudo-accuracy</a:t>
            </a:r>
            <a:r>
              <a:rPr lang="es-MX" sz="4400" dirty="0">
                <a:solidFill>
                  <a:schemeClr val="tx1"/>
                </a:solidFill>
              </a:rPr>
              <a:t> (construido con la inversa del MAPE).</a:t>
            </a:r>
          </a:p>
          <a:p>
            <a:pPr marL="571500" indent="-571500">
              <a:buFont typeface="Arial" panose="020B0604020202020204" pitchFamily="34" charset="0"/>
              <a:buChar char="•"/>
            </a:pPr>
            <a:r>
              <a:rPr lang="es-MX" sz="4400" dirty="0">
                <a:solidFill>
                  <a:schemeClr val="tx1"/>
                </a:solidFill>
              </a:rPr>
              <a:t>El mejor modelo fue el RFR con menos variables.</a:t>
            </a:r>
          </a:p>
          <a:p>
            <a:endParaRPr lang="es-MX" sz="4400" dirty="0">
              <a:solidFill>
                <a:schemeClr val="tx1"/>
              </a:solidFill>
            </a:endParaRPr>
          </a:p>
          <a:p>
            <a:pPr marL="685800" indent="-685800">
              <a:buFont typeface="Arial" panose="020B0604020202020204" pitchFamily="34" charset="0"/>
              <a:buChar char="•"/>
            </a:pPr>
            <a:endParaRPr lang="es-MX" sz="3400" dirty="0">
              <a:solidFill>
                <a:schemeClr val="tx1"/>
              </a:solidFill>
            </a:endParaRPr>
          </a:p>
          <a:p>
            <a:pPr marL="685800" indent="-685800">
              <a:buFont typeface="Arial" panose="020B0604020202020204" pitchFamily="34" charset="0"/>
              <a:buChar char="•"/>
            </a:pPr>
            <a:endParaRPr lang="es-MX" sz="4400" dirty="0">
              <a:solidFill>
                <a:schemeClr val="tx1"/>
              </a:solidFill>
            </a:endParaRPr>
          </a:p>
          <a:p>
            <a:pPr marL="685800" indent="-685800">
              <a:buFont typeface="Arial" panose="020B0604020202020204" pitchFamily="34" charset="0"/>
              <a:buChar char="•"/>
            </a:pPr>
            <a:endParaRPr sz="4800" dirty="0">
              <a:solidFill>
                <a:schemeClr val="tx1"/>
              </a:solidFill>
            </a:endParaRPr>
          </a:p>
        </p:txBody>
      </p:sp>
      <p:pic>
        <p:nvPicPr>
          <p:cNvPr id="2" name="Imagen 1">
            <a:extLst>
              <a:ext uri="{FF2B5EF4-FFF2-40B4-BE49-F238E27FC236}">
                <a16:creationId xmlns:a16="http://schemas.microsoft.com/office/drawing/2014/main" id="{35AA36FE-6823-4C14-8890-6DDCDD8DE278}"/>
              </a:ext>
            </a:extLst>
          </p:cNvPr>
          <p:cNvPicPr>
            <a:picLocks noChangeAspect="1"/>
          </p:cNvPicPr>
          <p:nvPr/>
        </p:nvPicPr>
        <p:blipFill rotWithShape="1">
          <a:blip r:embed="rId4"/>
          <a:srcRect l="5248" t="39009" r="20839" b="25216"/>
          <a:stretch/>
        </p:blipFill>
        <p:spPr>
          <a:xfrm>
            <a:off x="4210830" y="7797736"/>
            <a:ext cx="13208940" cy="3594464"/>
          </a:xfrm>
          <a:prstGeom prst="rect">
            <a:avLst/>
          </a:prstGeom>
        </p:spPr>
      </p:pic>
    </p:spTree>
    <p:extLst>
      <p:ext uri="{BB962C8B-B14F-4D97-AF65-F5344CB8AC3E}">
        <p14:creationId xmlns:p14="http://schemas.microsoft.com/office/powerpoint/2010/main" val="354223240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00918"/>
        </a:solidFill>
        <a:effectLst/>
      </p:bgPr>
    </p:bg>
    <p:spTree>
      <p:nvGrpSpPr>
        <p:cNvPr id="1" name=""/>
        <p:cNvGrpSpPr/>
        <p:nvPr/>
      </p:nvGrpSpPr>
      <p:grpSpPr>
        <a:xfrm>
          <a:off x="0" y="0"/>
          <a:ext cx="0" cy="0"/>
          <a:chOff x="0" y="0"/>
          <a:chExt cx="0" cy="0"/>
        </a:xfrm>
      </p:grpSpPr>
      <p:sp>
        <p:nvSpPr>
          <p:cNvPr id="125" name="1"/>
          <p:cNvSpPr txBox="1"/>
          <p:nvPr/>
        </p:nvSpPr>
        <p:spPr>
          <a:xfrm>
            <a:off x="16932361" y="4641397"/>
            <a:ext cx="7381710" cy="9105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60000" b="0">
                <a:solidFill>
                  <a:srgbClr val="F4F0F4"/>
                </a:solidFill>
                <a:latin typeface="ABeeZee Regular"/>
                <a:ea typeface="ABeeZee Regular"/>
                <a:cs typeface="ABeeZee Regular"/>
                <a:sym typeface="ABeeZee Regular"/>
              </a:defRPr>
            </a:lvl1pPr>
          </a:lstStyle>
          <a:p>
            <a:r>
              <a:t>1</a:t>
            </a:r>
          </a:p>
        </p:txBody>
      </p:sp>
      <p:sp>
        <p:nvSpPr>
          <p:cNvPr id="126" name="The"/>
          <p:cNvSpPr txBox="1"/>
          <p:nvPr/>
        </p:nvSpPr>
        <p:spPr>
          <a:xfrm>
            <a:off x="1655812" y="6207621"/>
            <a:ext cx="102657" cy="31803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20000" b="0">
                <a:solidFill>
                  <a:srgbClr val="F4F0F4"/>
                </a:solidFill>
                <a:latin typeface="ABeeZee Regular"/>
                <a:ea typeface="ABeeZee Regular"/>
                <a:cs typeface="ABeeZee Regular"/>
                <a:sym typeface="ABeeZee Regular"/>
              </a:defRPr>
            </a:lvl1pPr>
          </a:lstStyle>
          <a:p>
            <a:endParaRPr dirty="0"/>
          </a:p>
        </p:txBody>
      </p:sp>
      <p:sp>
        <p:nvSpPr>
          <p:cNvPr id="127" name="Problem"/>
          <p:cNvSpPr txBox="1"/>
          <p:nvPr/>
        </p:nvSpPr>
        <p:spPr>
          <a:xfrm>
            <a:off x="1655812" y="9387979"/>
            <a:ext cx="13925287" cy="31803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20000" b="0">
                <a:solidFill>
                  <a:srgbClr val="78DD8E"/>
                </a:solidFill>
                <a:latin typeface="ABeeZee Regular"/>
                <a:ea typeface="ABeeZee Regular"/>
                <a:cs typeface="ABeeZee Regular"/>
                <a:sym typeface="ABeeZee Regular"/>
              </a:defRPr>
            </a:lvl1pPr>
          </a:lstStyle>
          <a:p>
            <a:r>
              <a:rPr lang="es-MX" dirty="0">
                <a:solidFill>
                  <a:srgbClr val="FBCD5B"/>
                </a:solidFill>
              </a:rPr>
              <a:t>P</a:t>
            </a:r>
            <a:r>
              <a:rPr dirty="0" err="1">
                <a:solidFill>
                  <a:srgbClr val="FBCD5B"/>
                </a:solidFill>
              </a:rPr>
              <a:t>roblem</a:t>
            </a:r>
            <a:r>
              <a:rPr lang="es-MX" dirty="0">
                <a:solidFill>
                  <a:srgbClr val="FBCD5B"/>
                </a:solidFill>
              </a:rPr>
              <a:t>ática</a:t>
            </a:r>
            <a:endParaRPr dirty="0">
              <a:solidFill>
                <a:srgbClr val="FBCD5B"/>
              </a:solidFill>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6039" y="330200"/>
            <a:ext cx="1509773" cy="1590178"/>
          </a:xfrm>
          <a:prstGeom prst="rect">
            <a:avLst/>
          </a:prstGeom>
          <a:ln>
            <a:noFill/>
          </a:ln>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00918"/>
        </a:solidFill>
        <a:effectLst/>
      </p:bgPr>
    </p:bg>
    <p:spTree>
      <p:nvGrpSpPr>
        <p:cNvPr id="1" name=""/>
        <p:cNvGrpSpPr/>
        <p:nvPr/>
      </p:nvGrpSpPr>
      <p:grpSpPr>
        <a:xfrm>
          <a:off x="0" y="0"/>
          <a:ext cx="0" cy="0"/>
          <a:chOff x="0" y="0"/>
          <a:chExt cx="0" cy="0"/>
        </a:xfrm>
      </p:grpSpPr>
      <p:sp>
        <p:nvSpPr>
          <p:cNvPr id="168" name="4"/>
          <p:cNvSpPr txBox="1"/>
          <p:nvPr/>
        </p:nvSpPr>
        <p:spPr>
          <a:xfrm>
            <a:off x="16932361" y="4641397"/>
            <a:ext cx="7381710" cy="9105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60000" b="0">
                <a:solidFill>
                  <a:srgbClr val="F4F0F4"/>
                </a:solidFill>
                <a:latin typeface="ABeeZee Regular"/>
                <a:ea typeface="ABeeZee Regular"/>
                <a:cs typeface="ABeeZee Regular"/>
                <a:sym typeface="ABeeZee Regular"/>
              </a:defRPr>
            </a:lvl1pPr>
          </a:lstStyle>
          <a:p>
            <a:r>
              <a:t>4</a:t>
            </a:r>
          </a:p>
        </p:txBody>
      </p:sp>
      <p:sp>
        <p:nvSpPr>
          <p:cNvPr id="169" name="Business"/>
          <p:cNvSpPr txBox="1"/>
          <p:nvPr/>
        </p:nvSpPr>
        <p:spPr>
          <a:xfrm>
            <a:off x="1655812" y="6207621"/>
            <a:ext cx="10775386" cy="31803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20000" b="0">
                <a:solidFill>
                  <a:srgbClr val="F4F0F4"/>
                </a:solidFill>
                <a:latin typeface="ABeeZee Regular"/>
                <a:ea typeface="ABeeZee Regular"/>
                <a:cs typeface="ABeeZee Regular"/>
                <a:sym typeface="ABeeZee Regular"/>
              </a:defRPr>
            </a:lvl1pPr>
          </a:lstStyle>
          <a:p>
            <a:r>
              <a:rPr lang="es-MX" dirty="0">
                <a:solidFill>
                  <a:srgbClr val="FBCD5B"/>
                </a:solidFill>
              </a:rPr>
              <a:t>Siguientes</a:t>
            </a:r>
            <a:endParaRPr dirty="0">
              <a:solidFill>
                <a:srgbClr val="FBCD5B"/>
              </a:solidFill>
            </a:endParaRPr>
          </a:p>
        </p:txBody>
      </p:sp>
      <p:sp>
        <p:nvSpPr>
          <p:cNvPr id="170" name="Model"/>
          <p:cNvSpPr txBox="1"/>
          <p:nvPr/>
        </p:nvSpPr>
        <p:spPr>
          <a:xfrm>
            <a:off x="1655812" y="9044957"/>
            <a:ext cx="8657819" cy="31803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20000" b="0">
                <a:solidFill>
                  <a:srgbClr val="78DD8E"/>
                </a:solidFill>
                <a:latin typeface="ABeeZee Regular"/>
                <a:ea typeface="ABeeZee Regular"/>
                <a:cs typeface="ABeeZee Regular"/>
                <a:sym typeface="ABeeZee Regular"/>
              </a:defRPr>
            </a:lvl1pPr>
          </a:lstStyle>
          <a:p>
            <a:r>
              <a:rPr lang="es-MX" dirty="0">
                <a:solidFill>
                  <a:schemeClr val="bg1"/>
                </a:solidFill>
              </a:rPr>
              <a:t>Pasos:</a:t>
            </a:r>
            <a:r>
              <a:rPr dirty="0"/>
              <a:t> </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6039" y="330200"/>
            <a:ext cx="1509773" cy="1590178"/>
          </a:xfrm>
          <a:prstGeom prst="rect">
            <a:avLst/>
          </a:prstGeom>
          <a:ln>
            <a:noFill/>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00918"/>
        </a:solidFill>
        <a:effectLst/>
      </p:bgPr>
    </p:bg>
    <p:spTree>
      <p:nvGrpSpPr>
        <p:cNvPr id="1" name=""/>
        <p:cNvGrpSpPr/>
        <p:nvPr/>
      </p:nvGrpSpPr>
      <p:grpSpPr>
        <a:xfrm>
          <a:off x="0" y="0"/>
          <a:ext cx="0" cy="0"/>
          <a:chOff x="0" y="0"/>
          <a:chExt cx="0" cy="0"/>
        </a:xfrm>
      </p:grpSpPr>
      <p:sp>
        <p:nvSpPr>
          <p:cNvPr id="5" name="Shape 1528">
            <a:extLst>
              <a:ext uri="{FF2B5EF4-FFF2-40B4-BE49-F238E27FC236}">
                <a16:creationId xmlns:a16="http://schemas.microsoft.com/office/drawing/2014/main" id="{64DBA73B-7238-4369-935E-C7C15F39752C}"/>
              </a:ext>
            </a:extLst>
          </p:cNvPr>
          <p:cNvSpPr/>
          <p:nvPr/>
        </p:nvSpPr>
        <p:spPr>
          <a:xfrm rot="5400000">
            <a:off x="3593359" y="8226397"/>
            <a:ext cx="2101171" cy="349301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480" y="0"/>
                </a:lnTo>
                <a:lnTo>
                  <a:pt x="3480" y="19507"/>
                </a:lnTo>
                <a:lnTo>
                  <a:pt x="21600" y="19507"/>
                </a:lnTo>
                <a:lnTo>
                  <a:pt x="21600" y="21600"/>
                </a:lnTo>
                <a:lnTo>
                  <a:pt x="0" y="21600"/>
                </a:lnTo>
                <a:close/>
              </a:path>
            </a:pathLst>
          </a:custGeom>
          <a:solidFill>
            <a:schemeClr val="bg1">
              <a:lumMod val="95000"/>
            </a:schemeClr>
          </a:solidFill>
          <a:ln>
            <a:round/>
          </a:ln>
        </p:spPr>
        <p:txBody>
          <a:bodyPr lIns="0" tIns="0" rIns="0" bIns="0"/>
          <a:lstStyle/>
          <a:p>
            <a:pPr lvl="0" algn="l" defTabSz="457200">
              <a:defRPr sz="1200">
                <a:solidFill>
                  <a:srgbClr val="000000"/>
                </a:solidFill>
                <a:latin typeface="Helvetica"/>
                <a:ea typeface="Helvetica"/>
                <a:cs typeface="Helvetica"/>
                <a:sym typeface="Helvetica"/>
              </a:defRPr>
            </a:pPr>
            <a:endParaRPr/>
          </a:p>
        </p:txBody>
      </p:sp>
      <p:sp>
        <p:nvSpPr>
          <p:cNvPr id="6" name="Shape 1529">
            <a:extLst>
              <a:ext uri="{FF2B5EF4-FFF2-40B4-BE49-F238E27FC236}">
                <a16:creationId xmlns:a16="http://schemas.microsoft.com/office/drawing/2014/main" id="{F7235E29-5423-45B8-A6C8-2F8D7C0480EB}"/>
              </a:ext>
            </a:extLst>
          </p:cNvPr>
          <p:cNvSpPr/>
          <p:nvPr/>
        </p:nvSpPr>
        <p:spPr>
          <a:xfrm>
            <a:off x="5802452" y="7967351"/>
            <a:ext cx="595002" cy="59556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rgbClr val="FFFFFF"/>
          </a:solidFill>
          <a:ln>
            <a:round/>
          </a:ln>
          <a:effectLst>
            <a:outerShdw blurRad="38100" dist="23000" dir="5400000" rotWithShape="0">
              <a:srgbClr val="000000">
                <a:alpha val="35000"/>
              </a:srgbClr>
            </a:outerShdw>
          </a:effectLst>
        </p:spPr>
        <p:txBody>
          <a:bodyPr lIns="0" tIns="0" rIns="0" bIns="0"/>
          <a:lstStyle/>
          <a:p>
            <a:pPr lvl="0" algn="l" defTabSz="457200">
              <a:defRPr sz="1200">
                <a:solidFill>
                  <a:srgbClr val="000000"/>
                </a:solidFill>
                <a:latin typeface="Helvetica"/>
                <a:ea typeface="Helvetica"/>
                <a:cs typeface="Helvetica"/>
                <a:sym typeface="Helvetica"/>
              </a:defRPr>
            </a:pPr>
            <a:endParaRPr/>
          </a:p>
        </p:txBody>
      </p:sp>
      <p:sp>
        <p:nvSpPr>
          <p:cNvPr id="7" name="Shape 1530">
            <a:extLst>
              <a:ext uri="{FF2B5EF4-FFF2-40B4-BE49-F238E27FC236}">
                <a16:creationId xmlns:a16="http://schemas.microsoft.com/office/drawing/2014/main" id="{E7E37609-1784-4CC2-BE62-67EA485714F8}"/>
              </a:ext>
            </a:extLst>
          </p:cNvPr>
          <p:cNvSpPr/>
          <p:nvPr/>
        </p:nvSpPr>
        <p:spPr>
          <a:xfrm rot="5400000">
            <a:off x="15076340" y="5472654"/>
            <a:ext cx="2101171" cy="349301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480" y="0"/>
                </a:lnTo>
                <a:lnTo>
                  <a:pt x="3480" y="19507"/>
                </a:lnTo>
                <a:lnTo>
                  <a:pt x="21600" y="19507"/>
                </a:lnTo>
                <a:lnTo>
                  <a:pt x="21600" y="21600"/>
                </a:lnTo>
                <a:lnTo>
                  <a:pt x="0" y="21600"/>
                </a:lnTo>
                <a:close/>
              </a:path>
            </a:pathLst>
          </a:custGeom>
          <a:solidFill>
            <a:srgbClr val="FBCD5B"/>
          </a:solidFill>
          <a:ln>
            <a:round/>
          </a:ln>
        </p:spPr>
        <p:txBody>
          <a:bodyPr lIns="0" tIns="0" rIns="0" bIns="0"/>
          <a:lstStyle/>
          <a:p>
            <a:pPr lvl="0" algn="l" defTabSz="457200">
              <a:defRPr sz="1200">
                <a:solidFill>
                  <a:srgbClr val="000000"/>
                </a:solidFill>
                <a:latin typeface="Helvetica"/>
                <a:ea typeface="Helvetica"/>
                <a:cs typeface="Helvetica"/>
                <a:sym typeface="Helvetica"/>
              </a:defRPr>
            </a:pPr>
            <a:endParaRPr/>
          </a:p>
        </p:txBody>
      </p:sp>
      <p:sp>
        <p:nvSpPr>
          <p:cNvPr id="8" name="Shape 1531">
            <a:extLst>
              <a:ext uri="{FF2B5EF4-FFF2-40B4-BE49-F238E27FC236}">
                <a16:creationId xmlns:a16="http://schemas.microsoft.com/office/drawing/2014/main" id="{A4B16E0F-DFFE-47D7-9EDC-81FFA476CA88}"/>
              </a:ext>
            </a:extLst>
          </p:cNvPr>
          <p:cNvSpPr/>
          <p:nvPr/>
        </p:nvSpPr>
        <p:spPr>
          <a:xfrm>
            <a:off x="9662966" y="7011164"/>
            <a:ext cx="595003" cy="59556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rgbClr val="FFFFFF"/>
          </a:solidFill>
          <a:ln>
            <a:round/>
          </a:ln>
          <a:effectLst>
            <a:outerShdw blurRad="38100" dist="23000" dir="5400000" rotWithShape="0">
              <a:srgbClr val="000000">
                <a:alpha val="35000"/>
              </a:srgbClr>
            </a:outerShdw>
          </a:effectLst>
        </p:spPr>
        <p:txBody>
          <a:bodyPr lIns="0" tIns="0" rIns="0" bIns="0"/>
          <a:lstStyle/>
          <a:p>
            <a:pPr lvl="0" algn="l" defTabSz="457200">
              <a:defRPr sz="1200">
                <a:solidFill>
                  <a:srgbClr val="000000"/>
                </a:solidFill>
                <a:latin typeface="Helvetica"/>
                <a:ea typeface="Helvetica"/>
                <a:cs typeface="Helvetica"/>
                <a:sym typeface="Helvetica"/>
              </a:defRPr>
            </a:pPr>
            <a:endParaRPr/>
          </a:p>
        </p:txBody>
      </p:sp>
      <p:sp>
        <p:nvSpPr>
          <p:cNvPr id="9" name="Shape 1532">
            <a:extLst>
              <a:ext uri="{FF2B5EF4-FFF2-40B4-BE49-F238E27FC236}">
                <a16:creationId xmlns:a16="http://schemas.microsoft.com/office/drawing/2014/main" id="{A936FEC6-1207-48B5-AC9D-2A342B879373}"/>
              </a:ext>
            </a:extLst>
          </p:cNvPr>
          <p:cNvSpPr/>
          <p:nvPr/>
        </p:nvSpPr>
        <p:spPr>
          <a:xfrm rot="5400000">
            <a:off x="11325925" y="6314021"/>
            <a:ext cx="2101172" cy="34930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480" y="0"/>
                </a:lnTo>
                <a:lnTo>
                  <a:pt x="3480" y="19507"/>
                </a:lnTo>
                <a:lnTo>
                  <a:pt x="21600" y="19507"/>
                </a:lnTo>
                <a:lnTo>
                  <a:pt x="21600" y="21600"/>
                </a:lnTo>
                <a:lnTo>
                  <a:pt x="0" y="21600"/>
                </a:lnTo>
                <a:close/>
              </a:path>
            </a:pathLst>
          </a:custGeom>
          <a:noFill/>
          <a:ln>
            <a:solidFill>
              <a:schemeClr val="bg1">
                <a:lumMod val="95000"/>
              </a:schemeClr>
            </a:solidFill>
            <a:round/>
          </a:ln>
        </p:spPr>
        <p:txBody>
          <a:bodyPr lIns="0" tIns="0" rIns="0" bIns="0"/>
          <a:lstStyle/>
          <a:p>
            <a:pPr lvl="0" algn="l" defTabSz="457200">
              <a:defRPr sz="1200">
                <a:solidFill>
                  <a:srgbClr val="000000"/>
                </a:solidFill>
                <a:latin typeface="Helvetica"/>
                <a:ea typeface="Helvetica"/>
                <a:cs typeface="Helvetica"/>
                <a:sym typeface="Helvetica"/>
              </a:defRPr>
            </a:pPr>
            <a:endParaRPr/>
          </a:p>
        </p:txBody>
      </p:sp>
      <p:sp>
        <p:nvSpPr>
          <p:cNvPr id="10" name="Shape 1533">
            <a:extLst>
              <a:ext uri="{FF2B5EF4-FFF2-40B4-BE49-F238E27FC236}">
                <a16:creationId xmlns:a16="http://schemas.microsoft.com/office/drawing/2014/main" id="{E19CE7A5-4368-4CCE-A09D-B0ACFF83A2EC}"/>
              </a:ext>
            </a:extLst>
          </p:cNvPr>
          <p:cNvSpPr/>
          <p:nvPr/>
        </p:nvSpPr>
        <p:spPr>
          <a:xfrm>
            <a:off x="13512553" y="6065149"/>
            <a:ext cx="595003" cy="59556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rgbClr val="FFFFFF"/>
          </a:solidFill>
          <a:ln>
            <a:round/>
          </a:ln>
          <a:effectLst>
            <a:outerShdw blurRad="38100" dist="23000" dir="5400000" rotWithShape="0">
              <a:srgbClr val="000000">
                <a:alpha val="35000"/>
              </a:srgbClr>
            </a:outerShdw>
          </a:effectLst>
        </p:spPr>
        <p:txBody>
          <a:bodyPr lIns="0" tIns="0" rIns="0" bIns="0"/>
          <a:lstStyle/>
          <a:p>
            <a:pPr lvl="0" algn="l" defTabSz="457200">
              <a:defRPr sz="1200">
                <a:solidFill>
                  <a:srgbClr val="000000"/>
                </a:solidFill>
                <a:latin typeface="Helvetica"/>
                <a:ea typeface="Helvetica"/>
                <a:cs typeface="Helvetica"/>
                <a:sym typeface="Helvetica"/>
              </a:defRPr>
            </a:pPr>
            <a:endParaRPr/>
          </a:p>
        </p:txBody>
      </p:sp>
      <p:sp>
        <p:nvSpPr>
          <p:cNvPr id="11" name="Shape 1534">
            <a:extLst>
              <a:ext uri="{FF2B5EF4-FFF2-40B4-BE49-F238E27FC236}">
                <a16:creationId xmlns:a16="http://schemas.microsoft.com/office/drawing/2014/main" id="{48C19DDD-A59B-441E-9FC9-D70D87FC695F}"/>
              </a:ext>
            </a:extLst>
          </p:cNvPr>
          <p:cNvSpPr/>
          <p:nvPr/>
        </p:nvSpPr>
        <p:spPr>
          <a:xfrm rot="5400000">
            <a:off x="7575511" y="7483185"/>
            <a:ext cx="2101172" cy="34930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480" y="0"/>
                </a:lnTo>
                <a:lnTo>
                  <a:pt x="3480" y="19507"/>
                </a:lnTo>
                <a:lnTo>
                  <a:pt x="21600" y="19507"/>
                </a:lnTo>
                <a:lnTo>
                  <a:pt x="21600" y="21600"/>
                </a:lnTo>
                <a:lnTo>
                  <a:pt x="0" y="21600"/>
                </a:lnTo>
                <a:close/>
              </a:path>
            </a:pathLst>
          </a:custGeom>
          <a:noFill/>
          <a:ln>
            <a:solidFill>
              <a:schemeClr val="bg1">
                <a:lumMod val="95000"/>
              </a:schemeClr>
            </a:solidFill>
            <a:round/>
          </a:ln>
        </p:spPr>
        <p:txBody>
          <a:bodyPr lIns="0" tIns="0" rIns="0" bIns="0"/>
          <a:lstStyle/>
          <a:p>
            <a:pPr lvl="0" algn="l" defTabSz="457200">
              <a:defRPr sz="1200">
                <a:solidFill>
                  <a:srgbClr val="000000"/>
                </a:solidFill>
                <a:latin typeface="Helvetica"/>
                <a:ea typeface="Helvetica"/>
                <a:cs typeface="Helvetica"/>
                <a:sym typeface="Helvetica"/>
              </a:defRPr>
            </a:pPr>
            <a:endParaRPr/>
          </a:p>
        </p:txBody>
      </p:sp>
      <p:sp>
        <p:nvSpPr>
          <p:cNvPr id="12" name="Shape 1535">
            <a:extLst>
              <a:ext uri="{FF2B5EF4-FFF2-40B4-BE49-F238E27FC236}">
                <a16:creationId xmlns:a16="http://schemas.microsoft.com/office/drawing/2014/main" id="{33D93F97-9104-40BE-B38E-D3EA1D9FA04C}"/>
              </a:ext>
            </a:extLst>
          </p:cNvPr>
          <p:cNvSpPr/>
          <p:nvPr/>
        </p:nvSpPr>
        <p:spPr>
          <a:xfrm>
            <a:off x="17377816" y="5117991"/>
            <a:ext cx="595003" cy="59556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rgbClr val="FFFFFF"/>
          </a:solidFill>
          <a:ln>
            <a:solidFill>
              <a:srgbClr val="397DCA"/>
            </a:solidFill>
            <a:round/>
          </a:ln>
          <a:effectLst>
            <a:outerShdw blurRad="38100" dist="23000" dir="5400000" rotWithShape="0">
              <a:srgbClr val="000000">
                <a:alpha val="35000"/>
              </a:srgbClr>
            </a:outerShdw>
          </a:effectLst>
        </p:spPr>
        <p:txBody>
          <a:bodyPr lIns="0" tIns="0" rIns="0" bIns="0"/>
          <a:lstStyle/>
          <a:p>
            <a:pPr lvl="0" algn="l" defTabSz="457200">
              <a:defRPr sz="1200">
                <a:solidFill>
                  <a:srgbClr val="000000"/>
                </a:solidFill>
                <a:latin typeface="Helvetica"/>
                <a:ea typeface="Helvetica"/>
                <a:cs typeface="Helvetica"/>
                <a:sym typeface="Helvetica"/>
              </a:defRPr>
            </a:pPr>
            <a:endParaRPr/>
          </a:p>
        </p:txBody>
      </p:sp>
      <p:sp>
        <p:nvSpPr>
          <p:cNvPr id="13" name="Shape 1536">
            <a:extLst>
              <a:ext uri="{FF2B5EF4-FFF2-40B4-BE49-F238E27FC236}">
                <a16:creationId xmlns:a16="http://schemas.microsoft.com/office/drawing/2014/main" id="{B77A17F9-224C-4217-91D4-74DFBA1F749F}"/>
              </a:ext>
            </a:extLst>
          </p:cNvPr>
          <p:cNvSpPr/>
          <p:nvPr/>
        </p:nvSpPr>
        <p:spPr>
          <a:xfrm rot="5400000">
            <a:off x="19036044" y="4422069"/>
            <a:ext cx="2101171" cy="349301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480" y="0"/>
                </a:lnTo>
                <a:lnTo>
                  <a:pt x="3480" y="19507"/>
                </a:lnTo>
                <a:lnTo>
                  <a:pt x="21600" y="19507"/>
                </a:lnTo>
                <a:lnTo>
                  <a:pt x="21600" y="21600"/>
                </a:lnTo>
                <a:lnTo>
                  <a:pt x="0" y="21600"/>
                </a:lnTo>
                <a:close/>
              </a:path>
            </a:pathLst>
          </a:custGeom>
          <a:noFill/>
          <a:ln>
            <a:solidFill>
              <a:schemeClr val="bg1">
                <a:lumMod val="95000"/>
              </a:schemeClr>
            </a:solidFill>
            <a:round/>
          </a:ln>
        </p:spPr>
        <p:txBody>
          <a:bodyPr lIns="0" tIns="0" rIns="0" bIns="0"/>
          <a:lstStyle/>
          <a:p>
            <a:pPr lvl="0" algn="l" defTabSz="457200">
              <a:defRPr sz="1200">
                <a:solidFill>
                  <a:srgbClr val="000000"/>
                </a:solidFill>
                <a:latin typeface="Helvetica"/>
                <a:ea typeface="Helvetica"/>
                <a:cs typeface="Helvetica"/>
                <a:sym typeface="Helvetica"/>
              </a:defRPr>
            </a:pPr>
            <a:endParaRPr/>
          </a:p>
        </p:txBody>
      </p:sp>
      <p:sp>
        <p:nvSpPr>
          <p:cNvPr id="14" name="Shape 1537">
            <a:extLst>
              <a:ext uri="{FF2B5EF4-FFF2-40B4-BE49-F238E27FC236}">
                <a16:creationId xmlns:a16="http://schemas.microsoft.com/office/drawing/2014/main" id="{0CA93D30-5909-4F36-920F-CA79DB8E6E1F}"/>
              </a:ext>
            </a:extLst>
          </p:cNvPr>
          <p:cNvSpPr/>
          <p:nvPr/>
        </p:nvSpPr>
        <p:spPr>
          <a:xfrm flipH="1">
            <a:off x="15092811" y="2013848"/>
            <a:ext cx="1917702" cy="4051301"/>
          </a:xfrm>
          <a:custGeom>
            <a:avLst/>
            <a:gdLst/>
            <a:ahLst/>
            <a:cxnLst>
              <a:cxn ang="0">
                <a:pos x="wd2" y="hd2"/>
              </a:cxn>
              <a:cxn ang="5400000">
                <a:pos x="wd2" y="hd2"/>
              </a:cxn>
              <a:cxn ang="10800000">
                <a:pos x="wd2" y="hd2"/>
              </a:cxn>
              <a:cxn ang="16200000">
                <a:pos x="wd2" y="hd2"/>
              </a:cxn>
            </a:cxnLst>
            <a:rect l="0" t="0" r="r" b="b"/>
            <a:pathLst>
              <a:path w="21455" h="21448" extrusionOk="0">
                <a:moveTo>
                  <a:pt x="11603" y="3745"/>
                </a:moveTo>
                <a:cubicBezTo>
                  <a:pt x="11603" y="3745"/>
                  <a:pt x="10885" y="3729"/>
                  <a:pt x="11146" y="3281"/>
                </a:cubicBezTo>
                <a:cubicBezTo>
                  <a:pt x="11146" y="3281"/>
                  <a:pt x="9610" y="3219"/>
                  <a:pt x="10132" y="2864"/>
                </a:cubicBezTo>
                <a:cubicBezTo>
                  <a:pt x="10132" y="2864"/>
                  <a:pt x="9904" y="2570"/>
                  <a:pt x="10034" y="2539"/>
                </a:cubicBezTo>
                <a:lnTo>
                  <a:pt x="9936" y="2400"/>
                </a:lnTo>
                <a:cubicBezTo>
                  <a:pt x="9936" y="2400"/>
                  <a:pt x="9185" y="2245"/>
                  <a:pt x="9741" y="2091"/>
                </a:cubicBezTo>
                <a:cubicBezTo>
                  <a:pt x="9741" y="2091"/>
                  <a:pt x="10263" y="1828"/>
                  <a:pt x="10296" y="1704"/>
                </a:cubicBezTo>
                <a:cubicBezTo>
                  <a:pt x="10328" y="1580"/>
                  <a:pt x="10198" y="1580"/>
                  <a:pt x="10198" y="1580"/>
                </a:cubicBezTo>
                <a:cubicBezTo>
                  <a:pt x="10198" y="1580"/>
                  <a:pt x="8074" y="1271"/>
                  <a:pt x="8956" y="1209"/>
                </a:cubicBezTo>
                <a:lnTo>
                  <a:pt x="10034" y="1147"/>
                </a:lnTo>
                <a:cubicBezTo>
                  <a:pt x="10034" y="1147"/>
                  <a:pt x="11277" y="-74"/>
                  <a:pt x="12911" y="3"/>
                </a:cubicBezTo>
                <a:cubicBezTo>
                  <a:pt x="14544" y="80"/>
                  <a:pt x="15949" y="498"/>
                  <a:pt x="15917" y="1240"/>
                </a:cubicBezTo>
                <a:cubicBezTo>
                  <a:pt x="15884" y="1982"/>
                  <a:pt x="15786" y="1828"/>
                  <a:pt x="15786" y="1828"/>
                </a:cubicBezTo>
                <a:cubicBezTo>
                  <a:pt x="15786" y="1828"/>
                  <a:pt x="15917" y="1982"/>
                  <a:pt x="15688" y="1982"/>
                </a:cubicBezTo>
                <a:cubicBezTo>
                  <a:pt x="15688" y="1982"/>
                  <a:pt x="15231" y="2322"/>
                  <a:pt x="15034" y="2369"/>
                </a:cubicBezTo>
                <a:lnTo>
                  <a:pt x="14708" y="2616"/>
                </a:lnTo>
                <a:cubicBezTo>
                  <a:pt x="14708" y="2616"/>
                  <a:pt x="14478" y="3034"/>
                  <a:pt x="14348" y="3065"/>
                </a:cubicBezTo>
                <a:cubicBezTo>
                  <a:pt x="14217" y="3096"/>
                  <a:pt x="14380" y="3173"/>
                  <a:pt x="14380" y="3173"/>
                </a:cubicBezTo>
                <a:lnTo>
                  <a:pt x="14740" y="3513"/>
                </a:lnTo>
                <a:cubicBezTo>
                  <a:pt x="14740" y="3513"/>
                  <a:pt x="17354" y="4549"/>
                  <a:pt x="17714" y="5740"/>
                </a:cubicBezTo>
                <a:cubicBezTo>
                  <a:pt x="18073" y="6930"/>
                  <a:pt x="18172" y="7580"/>
                  <a:pt x="18172" y="7842"/>
                </a:cubicBezTo>
                <a:cubicBezTo>
                  <a:pt x="18172" y="8105"/>
                  <a:pt x="18172" y="10069"/>
                  <a:pt x="18498" y="10162"/>
                </a:cubicBezTo>
                <a:cubicBezTo>
                  <a:pt x="18825" y="10254"/>
                  <a:pt x="18890" y="10455"/>
                  <a:pt x="18890" y="10455"/>
                </a:cubicBezTo>
                <a:cubicBezTo>
                  <a:pt x="18890" y="10455"/>
                  <a:pt x="18172" y="10625"/>
                  <a:pt x="18073" y="10641"/>
                </a:cubicBezTo>
                <a:cubicBezTo>
                  <a:pt x="17976" y="10657"/>
                  <a:pt x="17976" y="10657"/>
                  <a:pt x="17976" y="10657"/>
                </a:cubicBezTo>
                <a:lnTo>
                  <a:pt x="17877" y="12527"/>
                </a:lnTo>
                <a:lnTo>
                  <a:pt x="16766" y="12620"/>
                </a:lnTo>
                <a:cubicBezTo>
                  <a:pt x="16766" y="12620"/>
                  <a:pt x="17061" y="13223"/>
                  <a:pt x="17126" y="13532"/>
                </a:cubicBezTo>
                <a:cubicBezTo>
                  <a:pt x="17191" y="13842"/>
                  <a:pt x="16995" y="13687"/>
                  <a:pt x="17191" y="13842"/>
                </a:cubicBezTo>
                <a:cubicBezTo>
                  <a:pt x="17387" y="13996"/>
                  <a:pt x="17224" y="14027"/>
                  <a:pt x="17191" y="14151"/>
                </a:cubicBezTo>
                <a:cubicBezTo>
                  <a:pt x="17159" y="14274"/>
                  <a:pt x="17224" y="14321"/>
                  <a:pt x="17518" y="14553"/>
                </a:cubicBezTo>
                <a:cubicBezTo>
                  <a:pt x="17812" y="14785"/>
                  <a:pt x="17812" y="14600"/>
                  <a:pt x="17812" y="14878"/>
                </a:cubicBezTo>
                <a:cubicBezTo>
                  <a:pt x="17812" y="15156"/>
                  <a:pt x="17877" y="15140"/>
                  <a:pt x="18106" y="15264"/>
                </a:cubicBezTo>
                <a:cubicBezTo>
                  <a:pt x="18335" y="15388"/>
                  <a:pt x="19249" y="16331"/>
                  <a:pt x="19478" y="16687"/>
                </a:cubicBezTo>
                <a:cubicBezTo>
                  <a:pt x="19707" y="17042"/>
                  <a:pt x="20263" y="17800"/>
                  <a:pt x="20394" y="18016"/>
                </a:cubicBezTo>
                <a:cubicBezTo>
                  <a:pt x="20525" y="18233"/>
                  <a:pt x="20785" y="18789"/>
                  <a:pt x="20785" y="18960"/>
                </a:cubicBezTo>
                <a:cubicBezTo>
                  <a:pt x="20785" y="19130"/>
                  <a:pt x="20361" y="19068"/>
                  <a:pt x="20557" y="19176"/>
                </a:cubicBezTo>
                <a:cubicBezTo>
                  <a:pt x="20753" y="19284"/>
                  <a:pt x="21014" y="19331"/>
                  <a:pt x="21047" y="19485"/>
                </a:cubicBezTo>
                <a:cubicBezTo>
                  <a:pt x="21079" y="19640"/>
                  <a:pt x="21112" y="19794"/>
                  <a:pt x="21145" y="19918"/>
                </a:cubicBezTo>
                <a:cubicBezTo>
                  <a:pt x="21178" y="20041"/>
                  <a:pt x="21406" y="20598"/>
                  <a:pt x="21440" y="20738"/>
                </a:cubicBezTo>
                <a:cubicBezTo>
                  <a:pt x="21472" y="20876"/>
                  <a:pt x="21472" y="20985"/>
                  <a:pt x="21244" y="21031"/>
                </a:cubicBezTo>
                <a:cubicBezTo>
                  <a:pt x="21014" y="21078"/>
                  <a:pt x="19413" y="21109"/>
                  <a:pt x="19217" y="21093"/>
                </a:cubicBezTo>
                <a:cubicBezTo>
                  <a:pt x="19021" y="21078"/>
                  <a:pt x="19119" y="20815"/>
                  <a:pt x="18564" y="20924"/>
                </a:cubicBezTo>
                <a:cubicBezTo>
                  <a:pt x="18008" y="21031"/>
                  <a:pt x="18040" y="21093"/>
                  <a:pt x="17583" y="21139"/>
                </a:cubicBezTo>
                <a:cubicBezTo>
                  <a:pt x="17126" y="21186"/>
                  <a:pt x="14904" y="21170"/>
                  <a:pt x="14577" y="21093"/>
                </a:cubicBezTo>
                <a:cubicBezTo>
                  <a:pt x="14250" y="21016"/>
                  <a:pt x="13597" y="20645"/>
                  <a:pt x="14446" y="20490"/>
                </a:cubicBezTo>
                <a:cubicBezTo>
                  <a:pt x="15295" y="20336"/>
                  <a:pt x="15982" y="20382"/>
                  <a:pt x="16210" y="20351"/>
                </a:cubicBezTo>
                <a:cubicBezTo>
                  <a:pt x="16440" y="20320"/>
                  <a:pt x="16995" y="20026"/>
                  <a:pt x="17224" y="19918"/>
                </a:cubicBezTo>
                <a:cubicBezTo>
                  <a:pt x="17453" y="19810"/>
                  <a:pt x="17550" y="19701"/>
                  <a:pt x="17681" y="19593"/>
                </a:cubicBezTo>
                <a:cubicBezTo>
                  <a:pt x="17812" y="19485"/>
                  <a:pt x="17681" y="19269"/>
                  <a:pt x="17681" y="19223"/>
                </a:cubicBezTo>
                <a:cubicBezTo>
                  <a:pt x="17681" y="19176"/>
                  <a:pt x="17518" y="19068"/>
                  <a:pt x="17453" y="19021"/>
                </a:cubicBezTo>
                <a:cubicBezTo>
                  <a:pt x="17387" y="18975"/>
                  <a:pt x="17387" y="18913"/>
                  <a:pt x="17518" y="18882"/>
                </a:cubicBezTo>
                <a:cubicBezTo>
                  <a:pt x="17648" y="18851"/>
                  <a:pt x="17746" y="18820"/>
                  <a:pt x="17648" y="18712"/>
                </a:cubicBezTo>
                <a:cubicBezTo>
                  <a:pt x="17550" y="18604"/>
                  <a:pt x="17420" y="18264"/>
                  <a:pt x="17321" y="18016"/>
                </a:cubicBezTo>
                <a:cubicBezTo>
                  <a:pt x="17224" y="17769"/>
                  <a:pt x="16570" y="17243"/>
                  <a:pt x="16276" y="16888"/>
                </a:cubicBezTo>
                <a:cubicBezTo>
                  <a:pt x="15982" y="16532"/>
                  <a:pt x="15688" y="16640"/>
                  <a:pt x="15786" y="16455"/>
                </a:cubicBezTo>
                <a:cubicBezTo>
                  <a:pt x="15884" y="16269"/>
                  <a:pt x="16014" y="16285"/>
                  <a:pt x="15786" y="16254"/>
                </a:cubicBezTo>
                <a:cubicBezTo>
                  <a:pt x="15557" y="16223"/>
                  <a:pt x="15231" y="16269"/>
                  <a:pt x="15231" y="16161"/>
                </a:cubicBezTo>
                <a:cubicBezTo>
                  <a:pt x="15231" y="16053"/>
                  <a:pt x="15328" y="15759"/>
                  <a:pt x="15002" y="15681"/>
                </a:cubicBezTo>
                <a:cubicBezTo>
                  <a:pt x="14674" y="15604"/>
                  <a:pt x="14283" y="15434"/>
                  <a:pt x="14021" y="15078"/>
                </a:cubicBezTo>
                <a:cubicBezTo>
                  <a:pt x="13760" y="14723"/>
                  <a:pt x="13008" y="13919"/>
                  <a:pt x="13008" y="13919"/>
                </a:cubicBezTo>
                <a:cubicBezTo>
                  <a:pt x="13008" y="13919"/>
                  <a:pt x="12028" y="14537"/>
                  <a:pt x="11831" y="14723"/>
                </a:cubicBezTo>
                <a:cubicBezTo>
                  <a:pt x="11636" y="14908"/>
                  <a:pt x="11309" y="15249"/>
                  <a:pt x="11243" y="15372"/>
                </a:cubicBezTo>
                <a:cubicBezTo>
                  <a:pt x="11178" y="15496"/>
                  <a:pt x="10982" y="15898"/>
                  <a:pt x="10982" y="16099"/>
                </a:cubicBezTo>
                <a:cubicBezTo>
                  <a:pt x="10982" y="16300"/>
                  <a:pt x="10491" y="17290"/>
                  <a:pt x="10263" y="17568"/>
                </a:cubicBezTo>
                <a:cubicBezTo>
                  <a:pt x="10034" y="17846"/>
                  <a:pt x="9087" y="18743"/>
                  <a:pt x="8956" y="18990"/>
                </a:cubicBezTo>
                <a:cubicBezTo>
                  <a:pt x="8825" y="19238"/>
                  <a:pt x="8695" y="19454"/>
                  <a:pt x="8564" y="19532"/>
                </a:cubicBezTo>
                <a:cubicBezTo>
                  <a:pt x="8433" y="19609"/>
                  <a:pt x="8139" y="19516"/>
                  <a:pt x="8204" y="19640"/>
                </a:cubicBezTo>
                <a:cubicBezTo>
                  <a:pt x="8270" y="19763"/>
                  <a:pt x="8498" y="19794"/>
                  <a:pt x="8400" y="19887"/>
                </a:cubicBezTo>
                <a:cubicBezTo>
                  <a:pt x="8302" y="19980"/>
                  <a:pt x="7649" y="20320"/>
                  <a:pt x="7584" y="20382"/>
                </a:cubicBezTo>
                <a:cubicBezTo>
                  <a:pt x="7518" y="20444"/>
                  <a:pt x="7322" y="20614"/>
                  <a:pt x="7322" y="20691"/>
                </a:cubicBezTo>
                <a:cubicBezTo>
                  <a:pt x="7322" y="20769"/>
                  <a:pt x="7093" y="21170"/>
                  <a:pt x="7028" y="21294"/>
                </a:cubicBezTo>
                <a:cubicBezTo>
                  <a:pt x="6963" y="21418"/>
                  <a:pt x="5656" y="21526"/>
                  <a:pt x="5165" y="21372"/>
                </a:cubicBezTo>
                <a:cubicBezTo>
                  <a:pt x="4675" y="21217"/>
                  <a:pt x="4610" y="21155"/>
                  <a:pt x="4153" y="21170"/>
                </a:cubicBezTo>
                <a:cubicBezTo>
                  <a:pt x="3695" y="21186"/>
                  <a:pt x="2683" y="21093"/>
                  <a:pt x="2388" y="21000"/>
                </a:cubicBezTo>
                <a:cubicBezTo>
                  <a:pt x="2094" y="20907"/>
                  <a:pt x="787" y="20629"/>
                  <a:pt x="461" y="20459"/>
                </a:cubicBezTo>
                <a:cubicBezTo>
                  <a:pt x="133" y="20289"/>
                  <a:pt x="-128" y="20274"/>
                  <a:pt x="68" y="20088"/>
                </a:cubicBezTo>
                <a:cubicBezTo>
                  <a:pt x="264" y="19903"/>
                  <a:pt x="329" y="19794"/>
                  <a:pt x="787" y="19794"/>
                </a:cubicBezTo>
                <a:cubicBezTo>
                  <a:pt x="1244" y="19794"/>
                  <a:pt x="1898" y="19995"/>
                  <a:pt x="2322" y="19934"/>
                </a:cubicBezTo>
                <a:cubicBezTo>
                  <a:pt x="2747" y="19871"/>
                  <a:pt x="3238" y="19702"/>
                  <a:pt x="3793" y="19702"/>
                </a:cubicBezTo>
                <a:cubicBezTo>
                  <a:pt x="4348" y="19702"/>
                  <a:pt x="4479" y="19439"/>
                  <a:pt x="4773" y="19269"/>
                </a:cubicBezTo>
                <a:cubicBezTo>
                  <a:pt x="5067" y="19099"/>
                  <a:pt x="5264" y="19037"/>
                  <a:pt x="5264" y="19037"/>
                </a:cubicBezTo>
                <a:cubicBezTo>
                  <a:pt x="5264" y="19037"/>
                  <a:pt x="5264" y="19021"/>
                  <a:pt x="5231" y="18898"/>
                </a:cubicBezTo>
                <a:cubicBezTo>
                  <a:pt x="5198" y="18774"/>
                  <a:pt x="5198" y="18789"/>
                  <a:pt x="5460" y="18759"/>
                </a:cubicBezTo>
                <a:cubicBezTo>
                  <a:pt x="5721" y="18728"/>
                  <a:pt x="5525" y="18697"/>
                  <a:pt x="5787" y="18480"/>
                </a:cubicBezTo>
                <a:cubicBezTo>
                  <a:pt x="6048" y="18264"/>
                  <a:pt x="6048" y="18341"/>
                  <a:pt x="6407" y="18171"/>
                </a:cubicBezTo>
                <a:cubicBezTo>
                  <a:pt x="6767" y="18001"/>
                  <a:pt x="7421" y="16578"/>
                  <a:pt x="7518" y="16377"/>
                </a:cubicBezTo>
                <a:cubicBezTo>
                  <a:pt x="7617" y="16177"/>
                  <a:pt x="7421" y="15929"/>
                  <a:pt x="7486" y="15774"/>
                </a:cubicBezTo>
                <a:cubicBezTo>
                  <a:pt x="7551" y="15620"/>
                  <a:pt x="7518" y="15651"/>
                  <a:pt x="7388" y="15511"/>
                </a:cubicBezTo>
                <a:cubicBezTo>
                  <a:pt x="7257" y="15372"/>
                  <a:pt x="7388" y="15357"/>
                  <a:pt x="7518" y="15218"/>
                </a:cubicBezTo>
                <a:cubicBezTo>
                  <a:pt x="7649" y="15078"/>
                  <a:pt x="8237" y="14151"/>
                  <a:pt x="8303" y="14073"/>
                </a:cubicBezTo>
                <a:cubicBezTo>
                  <a:pt x="8368" y="13996"/>
                  <a:pt x="8368" y="13532"/>
                  <a:pt x="8498" y="13285"/>
                </a:cubicBezTo>
                <a:cubicBezTo>
                  <a:pt x="8629" y="13037"/>
                  <a:pt x="9054" y="12249"/>
                  <a:pt x="9119" y="12156"/>
                </a:cubicBezTo>
                <a:cubicBezTo>
                  <a:pt x="9185" y="12063"/>
                  <a:pt x="9119" y="11878"/>
                  <a:pt x="9119" y="11878"/>
                </a:cubicBezTo>
                <a:lnTo>
                  <a:pt x="8629" y="11770"/>
                </a:lnTo>
                <a:lnTo>
                  <a:pt x="9054" y="10270"/>
                </a:lnTo>
                <a:cubicBezTo>
                  <a:pt x="9054" y="10270"/>
                  <a:pt x="8989" y="10115"/>
                  <a:pt x="8891" y="10162"/>
                </a:cubicBezTo>
                <a:cubicBezTo>
                  <a:pt x="8793" y="10208"/>
                  <a:pt x="7682" y="10811"/>
                  <a:pt x="7617" y="10904"/>
                </a:cubicBezTo>
                <a:cubicBezTo>
                  <a:pt x="7551" y="10997"/>
                  <a:pt x="6995" y="10904"/>
                  <a:pt x="6995" y="10904"/>
                </a:cubicBezTo>
                <a:cubicBezTo>
                  <a:pt x="6995" y="10904"/>
                  <a:pt x="6702" y="10996"/>
                  <a:pt x="6603" y="11027"/>
                </a:cubicBezTo>
                <a:cubicBezTo>
                  <a:pt x="6505" y="11058"/>
                  <a:pt x="7682" y="11630"/>
                  <a:pt x="7682" y="11630"/>
                </a:cubicBezTo>
                <a:cubicBezTo>
                  <a:pt x="7682" y="11630"/>
                  <a:pt x="8140" y="12125"/>
                  <a:pt x="6963" y="11894"/>
                </a:cubicBezTo>
                <a:lnTo>
                  <a:pt x="6049" y="11429"/>
                </a:lnTo>
                <a:cubicBezTo>
                  <a:pt x="6049" y="11429"/>
                  <a:pt x="5688" y="11491"/>
                  <a:pt x="5493" y="11429"/>
                </a:cubicBezTo>
                <a:cubicBezTo>
                  <a:pt x="5297" y="11367"/>
                  <a:pt x="4512" y="10888"/>
                  <a:pt x="4806" y="10718"/>
                </a:cubicBezTo>
                <a:lnTo>
                  <a:pt x="4022" y="10301"/>
                </a:lnTo>
                <a:cubicBezTo>
                  <a:pt x="4022" y="10301"/>
                  <a:pt x="2781" y="10316"/>
                  <a:pt x="3074" y="9868"/>
                </a:cubicBezTo>
                <a:cubicBezTo>
                  <a:pt x="3074" y="9868"/>
                  <a:pt x="4283" y="10301"/>
                  <a:pt x="3826" y="9620"/>
                </a:cubicBezTo>
                <a:cubicBezTo>
                  <a:pt x="3826" y="9620"/>
                  <a:pt x="4644" y="9481"/>
                  <a:pt x="4545" y="10053"/>
                </a:cubicBezTo>
                <a:lnTo>
                  <a:pt x="5460" y="10455"/>
                </a:lnTo>
                <a:cubicBezTo>
                  <a:pt x="5460" y="10455"/>
                  <a:pt x="6049" y="10192"/>
                  <a:pt x="6212" y="10192"/>
                </a:cubicBezTo>
                <a:cubicBezTo>
                  <a:pt x="6374" y="10192"/>
                  <a:pt x="7191" y="9744"/>
                  <a:pt x="7191" y="9744"/>
                </a:cubicBezTo>
                <a:cubicBezTo>
                  <a:pt x="7191" y="9744"/>
                  <a:pt x="7191" y="9450"/>
                  <a:pt x="7486" y="9404"/>
                </a:cubicBezTo>
                <a:cubicBezTo>
                  <a:pt x="7779" y="9357"/>
                  <a:pt x="7845" y="9234"/>
                  <a:pt x="8075" y="9188"/>
                </a:cubicBezTo>
                <a:cubicBezTo>
                  <a:pt x="8302" y="9141"/>
                  <a:pt x="8368" y="9110"/>
                  <a:pt x="8466" y="9002"/>
                </a:cubicBezTo>
                <a:cubicBezTo>
                  <a:pt x="8564" y="8894"/>
                  <a:pt x="8695" y="8646"/>
                  <a:pt x="8956" y="8585"/>
                </a:cubicBezTo>
                <a:cubicBezTo>
                  <a:pt x="9218" y="8523"/>
                  <a:pt x="9381" y="7409"/>
                  <a:pt x="9610" y="7007"/>
                </a:cubicBezTo>
                <a:cubicBezTo>
                  <a:pt x="9838" y="6605"/>
                  <a:pt x="9970" y="5353"/>
                  <a:pt x="10753" y="5075"/>
                </a:cubicBezTo>
                <a:cubicBezTo>
                  <a:pt x="11537" y="4796"/>
                  <a:pt x="10852" y="4781"/>
                  <a:pt x="10982" y="4595"/>
                </a:cubicBezTo>
                <a:cubicBezTo>
                  <a:pt x="11113" y="4410"/>
                  <a:pt x="11243" y="4286"/>
                  <a:pt x="11146" y="4178"/>
                </a:cubicBezTo>
                <a:cubicBezTo>
                  <a:pt x="11048" y="4070"/>
                  <a:pt x="10917" y="3977"/>
                  <a:pt x="10917" y="3977"/>
                </a:cubicBezTo>
                <a:cubicBezTo>
                  <a:pt x="10917" y="3977"/>
                  <a:pt x="11603" y="3745"/>
                  <a:pt x="11603" y="3745"/>
                </a:cubicBezTo>
                <a:close/>
              </a:path>
            </a:pathLst>
          </a:custGeom>
          <a:solidFill>
            <a:srgbClr val="FBCD5B"/>
          </a:solidFill>
          <a:ln w="12700">
            <a:miter lim="400000"/>
          </a:ln>
        </p:spPr>
        <p:txBody>
          <a:bodyPr lIns="38100" tIns="38100" rIns="38100" bIns="38100" anchor="ctr"/>
          <a:lstStyle/>
          <a:p>
            <a:pPr lvl="0" defTabSz="457200">
              <a:defRPr sz="3000">
                <a:effectLst>
                  <a:outerShdw blurRad="38100" dist="12700" dir="5400000" rotWithShape="0">
                    <a:srgbClr val="000000">
                      <a:alpha val="50000"/>
                    </a:srgbClr>
                  </a:outerShdw>
                </a:effectLst>
                <a:latin typeface="Gill Sans"/>
                <a:ea typeface="Gill Sans"/>
                <a:cs typeface="Gill Sans"/>
                <a:sym typeface="Gill Sans"/>
              </a:defRPr>
            </a:pPr>
            <a:endParaRPr/>
          </a:p>
        </p:txBody>
      </p:sp>
      <p:pic>
        <p:nvPicPr>
          <p:cNvPr id="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46039" y="330200"/>
            <a:ext cx="1509773" cy="1590178"/>
          </a:xfrm>
          <a:prstGeom prst="rect">
            <a:avLst/>
          </a:prstGeom>
          <a:ln>
            <a:noFill/>
          </a:ln>
        </p:spPr>
      </p:pic>
      <p:sp>
        <p:nvSpPr>
          <p:cNvPr id="15" name="Quisque nec felis et nibh pellentesque luctus.">
            <a:extLst>
              <a:ext uri="{FF2B5EF4-FFF2-40B4-BE49-F238E27FC236}">
                <a16:creationId xmlns:a16="http://schemas.microsoft.com/office/drawing/2014/main" id="{2E979944-5841-4B56-AA5A-26257AD9A366}"/>
              </a:ext>
            </a:extLst>
          </p:cNvPr>
          <p:cNvSpPr txBox="1"/>
          <p:nvPr/>
        </p:nvSpPr>
        <p:spPr>
          <a:xfrm>
            <a:off x="3350311" y="9365988"/>
            <a:ext cx="3028606" cy="1402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50800" tIns="50800" rIns="50800" bIns="508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pPr algn="l">
              <a:lnSpc>
                <a:spcPct val="120000"/>
              </a:lnSpc>
              <a:defRPr sz="4000" b="0">
                <a:solidFill>
                  <a:srgbClr val="F4F0F4"/>
                </a:solidFill>
                <a:latin typeface="ABeeZee Regular"/>
                <a:ea typeface="ABeeZee Regular"/>
                <a:cs typeface="ABeeZee Regular"/>
                <a:sym typeface="ABeeZee Regular"/>
              </a:defRPr>
            </a:pPr>
            <a:r>
              <a:rPr lang="es-MX" sz="2400" dirty="0"/>
              <a:t>Etapa 1 del Modelo 1:</a:t>
            </a:r>
          </a:p>
          <a:p>
            <a:pPr algn="l">
              <a:lnSpc>
                <a:spcPct val="120000"/>
              </a:lnSpc>
              <a:defRPr sz="4000" b="0">
                <a:solidFill>
                  <a:srgbClr val="F4F0F4"/>
                </a:solidFill>
                <a:latin typeface="ABeeZee Regular"/>
                <a:ea typeface="ABeeZee Regular"/>
                <a:cs typeface="ABeeZee Regular"/>
                <a:sym typeface="ABeeZee Regular"/>
              </a:defRPr>
            </a:pPr>
            <a:r>
              <a:rPr lang="es-MX" sz="2400" dirty="0"/>
              <a:t>Obtención, limpieza y tratamiento de datos.</a:t>
            </a:r>
          </a:p>
        </p:txBody>
      </p:sp>
      <p:sp>
        <p:nvSpPr>
          <p:cNvPr id="16" name="Quisque nec felis et nibh pellentesque luctus.">
            <a:extLst>
              <a:ext uri="{FF2B5EF4-FFF2-40B4-BE49-F238E27FC236}">
                <a16:creationId xmlns:a16="http://schemas.microsoft.com/office/drawing/2014/main" id="{B43BAF1B-0818-4E7A-8FC3-C2B5DE3B684F}"/>
              </a:ext>
            </a:extLst>
          </p:cNvPr>
          <p:cNvSpPr txBox="1"/>
          <p:nvPr/>
        </p:nvSpPr>
        <p:spPr>
          <a:xfrm>
            <a:off x="7365999" y="8562914"/>
            <a:ext cx="3310629" cy="27322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50800" tIns="50800" rIns="50800" bIns="508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pPr algn="l">
              <a:lnSpc>
                <a:spcPct val="120000"/>
              </a:lnSpc>
              <a:defRPr sz="4000" b="0">
                <a:solidFill>
                  <a:srgbClr val="F4F0F4"/>
                </a:solidFill>
                <a:latin typeface="ABeeZee Regular"/>
                <a:ea typeface="ABeeZee Regular"/>
                <a:cs typeface="ABeeZee Regular"/>
                <a:sym typeface="ABeeZee Regular"/>
              </a:defRPr>
            </a:pPr>
            <a:r>
              <a:rPr lang="es-MX" sz="2400" dirty="0"/>
              <a:t>Etapa 2:</a:t>
            </a:r>
          </a:p>
          <a:p>
            <a:pPr algn="l">
              <a:lnSpc>
                <a:spcPct val="120000"/>
              </a:lnSpc>
              <a:defRPr sz="4000" b="0">
                <a:solidFill>
                  <a:srgbClr val="F4F0F4"/>
                </a:solidFill>
                <a:latin typeface="ABeeZee Regular"/>
                <a:ea typeface="ABeeZee Regular"/>
                <a:cs typeface="ABeeZee Regular"/>
                <a:sym typeface="ABeeZee Regular"/>
              </a:defRPr>
            </a:pPr>
            <a:r>
              <a:rPr lang="es-MX" sz="2400" dirty="0"/>
              <a:t>Entrenamiento mediante </a:t>
            </a:r>
            <a:r>
              <a:rPr lang="es-MX" sz="2400" dirty="0" err="1"/>
              <a:t>Random</a:t>
            </a:r>
            <a:r>
              <a:rPr lang="es-MX" sz="2400" dirty="0"/>
              <a:t> Forest </a:t>
            </a:r>
            <a:r>
              <a:rPr lang="es-MX" sz="2400" dirty="0" err="1"/>
              <a:t>Regressor</a:t>
            </a:r>
            <a:r>
              <a:rPr lang="es-MX" sz="2400" dirty="0"/>
              <a:t> para la predicción de total de goles por encuentro</a:t>
            </a:r>
            <a:endParaRPr lang="fr-FR" sz="2400" dirty="0"/>
          </a:p>
        </p:txBody>
      </p:sp>
      <p:sp>
        <p:nvSpPr>
          <p:cNvPr id="17" name="Quisque nec felis et nibh pellentesque luctus.">
            <a:extLst>
              <a:ext uri="{FF2B5EF4-FFF2-40B4-BE49-F238E27FC236}">
                <a16:creationId xmlns:a16="http://schemas.microsoft.com/office/drawing/2014/main" id="{A5B14635-160D-4FA0-AD4A-EECCCCDE3653}"/>
              </a:ext>
            </a:extLst>
          </p:cNvPr>
          <p:cNvSpPr txBox="1"/>
          <p:nvPr/>
        </p:nvSpPr>
        <p:spPr>
          <a:xfrm>
            <a:off x="11178930" y="7686606"/>
            <a:ext cx="3028606" cy="31754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50800" tIns="50800" rIns="50800" bIns="508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pPr algn="l">
              <a:lnSpc>
                <a:spcPct val="120000"/>
              </a:lnSpc>
              <a:defRPr sz="4000" b="0">
                <a:solidFill>
                  <a:srgbClr val="F4F0F4"/>
                </a:solidFill>
                <a:latin typeface="ABeeZee Regular"/>
                <a:ea typeface="ABeeZee Regular"/>
                <a:cs typeface="ABeeZee Regular"/>
                <a:sym typeface="ABeeZee Regular"/>
              </a:defRPr>
            </a:pPr>
            <a:r>
              <a:rPr lang="es-MX" sz="2400" dirty="0"/>
              <a:t>Etapa  3:</a:t>
            </a:r>
          </a:p>
          <a:p>
            <a:pPr algn="l">
              <a:lnSpc>
                <a:spcPct val="120000"/>
              </a:lnSpc>
              <a:defRPr sz="4000" b="0">
                <a:solidFill>
                  <a:srgbClr val="F4F0F4"/>
                </a:solidFill>
                <a:latin typeface="ABeeZee Regular"/>
                <a:ea typeface="ABeeZee Regular"/>
                <a:cs typeface="ABeeZee Regular"/>
                <a:sym typeface="ABeeZee Regular"/>
              </a:defRPr>
            </a:pPr>
            <a:r>
              <a:rPr lang="es-MX" sz="2400" dirty="0"/>
              <a:t>En base al modelo base, se crea otro modelo de </a:t>
            </a:r>
            <a:r>
              <a:rPr lang="es-MX" sz="2400" dirty="0" err="1"/>
              <a:t>Random</a:t>
            </a:r>
            <a:r>
              <a:rPr lang="es-MX" sz="2400" dirty="0"/>
              <a:t> Forest </a:t>
            </a:r>
            <a:r>
              <a:rPr lang="es-MX" sz="2400" dirty="0" err="1"/>
              <a:t>Regressor</a:t>
            </a:r>
            <a:r>
              <a:rPr lang="es-MX" sz="2400" dirty="0"/>
              <a:t>. Se repite el proceso para </a:t>
            </a:r>
            <a:r>
              <a:rPr lang="es-MX" sz="2400" dirty="0" err="1"/>
              <a:t>XGBoosting</a:t>
            </a:r>
            <a:r>
              <a:rPr lang="es-MX" sz="2400" dirty="0"/>
              <a:t> </a:t>
            </a:r>
            <a:r>
              <a:rPr lang="es-MX" sz="2400" dirty="0" err="1"/>
              <a:t>Regressor</a:t>
            </a:r>
            <a:endParaRPr lang="fr-FR" sz="2400" dirty="0"/>
          </a:p>
        </p:txBody>
      </p:sp>
      <p:sp>
        <p:nvSpPr>
          <p:cNvPr id="19" name="Quisque nec felis et nibh pellentesque luctus.">
            <a:extLst>
              <a:ext uri="{FF2B5EF4-FFF2-40B4-BE49-F238E27FC236}">
                <a16:creationId xmlns:a16="http://schemas.microsoft.com/office/drawing/2014/main" id="{48DEC057-C832-4C27-BAE3-7D37E162087D}"/>
              </a:ext>
            </a:extLst>
          </p:cNvPr>
          <p:cNvSpPr txBox="1"/>
          <p:nvPr/>
        </p:nvSpPr>
        <p:spPr>
          <a:xfrm>
            <a:off x="15013862" y="6657900"/>
            <a:ext cx="3028606" cy="22890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50800" tIns="50800" rIns="50800" bIns="508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pPr algn="l">
              <a:lnSpc>
                <a:spcPct val="120000"/>
              </a:lnSpc>
              <a:defRPr sz="4000" b="0">
                <a:solidFill>
                  <a:srgbClr val="F4F0F4"/>
                </a:solidFill>
                <a:latin typeface="ABeeZee Regular"/>
                <a:ea typeface="ABeeZee Regular"/>
                <a:cs typeface="ABeeZee Regular"/>
                <a:sym typeface="ABeeZee Regular"/>
              </a:defRPr>
            </a:pPr>
            <a:r>
              <a:rPr lang="es-MX" sz="2400" dirty="0"/>
              <a:t>Etapa 4:</a:t>
            </a:r>
          </a:p>
          <a:p>
            <a:pPr algn="l">
              <a:lnSpc>
                <a:spcPct val="120000"/>
              </a:lnSpc>
              <a:defRPr sz="4000" b="0">
                <a:solidFill>
                  <a:srgbClr val="F4F0F4"/>
                </a:solidFill>
                <a:latin typeface="ABeeZee Regular"/>
                <a:ea typeface="ABeeZee Regular"/>
                <a:cs typeface="ABeeZee Regular"/>
                <a:sym typeface="ABeeZee Regular"/>
              </a:defRPr>
            </a:pPr>
            <a:r>
              <a:rPr lang="es-MX" sz="2400" dirty="0"/>
              <a:t>Evaluar los resultados en partidos nuevos, para ver cual tiene mayor </a:t>
            </a:r>
            <a:r>
              <a:rPr lang="es-MX" sz="2400" dirty="0" err="1"/>
              <a:t>accuracy</a:t>
            </a:r>
            <a:r>
              <a:rPr lang="es-MX" sz="2400" dirty="0"/>
              <a:t>.</a:t>
            </a:r>
            <a:endParaRPr lang="fr-FR" sz="2400" dirty="0"/>
          </a:p>
        </p:txBody>
      </p:sp>
      <p:sp>
        <p:nvSpPr>
          <p:cNvPr id="20" name="Quisque nec felis et nibh pellentesque luctus.">
            <a:extLst>
              <a:ext uri="{FF2B5EF4-FFF2-40B4-BE49-F238E27FC236}">
                <a16:creationId xmlns:a16="http://schemas.microsoft.com/office/drawing/2014/main" id="{0FF9EBB3-8BA8-4831-B785-0F9FC11E5192}"/>
              </a:ext>
            </a:extLst>
          </p:cNvPr>
          <p:cNvSpPr txBox="1"/>
          <p:nvPr/>
        </p:nvSpPr>
        <p:spPr>
          <a:xfrm>
            <a:off x="19146448" y="5760900"/>
            <a:ext cx="3028606" cy="22890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50800" tIns="50800" rIns="50800" bIns="508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pPr algn="l">
              <a:lnSpc>
                <a:spcPct val="120000"/>
              </a:lnSpc>
              <a:defRPr sz="4000" b="0">
                <a:solidFill>
                  <a:srgbClr val="F4F0F4"/>
                </a:solidFill>
                <a:latin typeface="ABeeZee Regular"/>
                <a:ea typeface="ABeeZee Regular"/>
                <a:cs typeface="ABeeZee Regular"/>
                <a:sym typeface="ABeeZee Regular"/>
              </a:defRPr>
            </a:pPr>
            <a:r>
              <a:rPr lang="es-MX" sz="2400" dirty="0"/>
              <a:t>Etapa 5:</a:t>
            </a:r>
          </a:p>
          <a:p>
            <a:pPr algn="l">
              <a:lnSpc>
                <a:spcPct val="120000"/>
              </a:lnSpc>
              <a:defRPr sz="4000" b="0">
                <a:solidFill>
                  <a:srgbClr val="F4F0F4"/>
                </a:solidFill>
                <a:latin typeface="ABeeZee Regular"/>
                <a:ea typeface="ABeeZee Regular"/>
                <a:cs typeface="ABeeZee Regular"/>
                <a:sym typeface="ABeeZee Regular"/>
              </a:defRPr>
            </a:pPr>
            <a:r>
              <a:rPr lang="es-MX" sz="2400" dirty="0"/>
              <a:t>Evaluar la eficacia de los modelos en la práctica real y apuntar áreas de oportunidad.</a:t>
            </a:r>
            <a:endParaRPr lang="fr-FR" sz="2400" dirty="0"/>
          </a:p>
        </p:txBody>
      </p:sp>
    </p:spTree>
    <p:extLst>
      <p:ext uri="{BB962C8B-B14F-4D97-AF65-F5344CB8AC3E}">
        <p14:creationId xmlns:p14="http://schemas.microsoft.com/office/powerpoint/2010/main" val="82250158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00918"/>
        </a:solidFill>
        <a:effectLst/>
      </p:bgPr>
    </p:bg>
    <p:spTree>
      <p:nvGrpSpPr>
        <p:cNvPr id="1" name=""/>
        <p:cNvGrpSpPr/>
        <p:nvPr/>
      </p:nvGrpSpPr>
      <p:grpSpPr>
        <a:xfrm>
          <a:off x="0" y="0"/>
          <a:ext cx="0" cy="0"/>
          <a:chOff x="0" y="0"/>
          <a:chExt cx="0" cy="0"/>
        </a:xfrm>
      </p:grpSpPr>
      <p:sp>
        <p:nvSpPr>
          <p:cNvPr id="168" name="4"/>
          <p:cNvSpPr txBox="1"/>
          <p:nvPr/>
        </p:nvSpPr>
        <p:spPr>
          <a:xfrm>
            <a:off x="16932361" y="4526403"/>
            <a:ext cx="7381710" cy="93358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60000" b="0">
                <a:solidFill>
                  <a:srgbClr val="F4F0F4"/>
                </a:solidFill>
                <a:latin typeface="ABeeZee Regular"/>
                <a:ea typeface="ABeeZee Regular"/>
                <a:cs typeface="ABeeZee Regular"/>
                <a:sym typeface="ABeeZee Regular"/>
              </a:defRPr>
            </a:lvl1pPr>
          </a:lstStyle>
          <a:p>
            <a:r>
              <a:rPr lang="en-US" dirty="0"/>
              <a:t>5</a:t>
            </a:r>
            <a:endParaRPr dirty="0"/>
          </a:p>
        </p:txBody>
      </p:sp>
      <p:sp>
        <p:nvSpPr>
          <p:cNvPr id="169" name="Business"/>
          <p:cNvSpPr txBox="1"/>
          <p:nvPr/>
        </p:nvSpPr>
        <p:spPr>
          <a:xfrm>
            <a:off x="1655812" y="6207621"/>
            <a:ext cx="6517810" cy="31803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20000" b="0">
                <a:solidFill>
                  <a:srgbClr val="F4F0F4"/>
                </a:solidFill>
                <a:latin typeface="ABeeZee Regular"/>
                <a:ea typeface="ABeeZee Regular"/>
                <a:cs typeface="ABeeZee Regular"/>
                <a:sym typeface="ABeeZee Regular"/>
              </a:defRPr>
            </a:lvl1pPr>
          </a:lstStyle>
          <a:p>
            <a:r>
              <a:rPr lang="en-US" dirty="0">
                <a:solidFill>
                  <a:srgbClr val="FBCD5B"/>
                </a:solidFill>
              </a:rPr>
              <a:t>¿Qu</a:t>
            </a:r>
            <a:r>
              <a:rPr lang="es-MX" dirty="0">
                <a:solidFill>
                  <a:srgbClr val="FBCD5B"/>
                </a:solidFill>
              </a:rPr>
              <a:t>é</a:t>
            </a:r>
            <a:endParaRPr dirty="0">
              <a:solidFill>
                <a:srgbClr val="FBCD5B"/>
              </a:solidFill>
            </a:endParaRPr>
          </a:p>
        </p:txBody>
      </p:sp>
      <p:sp>
        <p:nvSpPr>
          <p:cNvPr id="170" name="Model"/>
          <p:cNvSpPr txBox="1"/>
          <p:nvPr/>
        </p:nvSpPr>
        <p:spPr>
          <a:xfrm>
            <a:off x="1655812" y="9044957"/>
            <a:ext cx="15929041" cy="31803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20000" b="0">
                <a:solidFill>
                  <a:srgbClr val="78DD8E"/>
                </a:solidFill>
                <a:latin typeface="ABeeZee Regular"/>
                <a:ea typeface="ABeeZee Regular"/>
                <a:cs typeface="ABeeZee Regular"/>
                <a:sym typeface="ABeeZee Regular"/>
              </a:defRPr>
            </a:lvl1pPr>
          </a:lstStyle>
          <a:p>
            <a:r>
              <a:rPr lang="es-MX" dirty="0">
                <a:solidFill>
                  <a:schemeClr val="bg1"/>
                </a:solidFill>
              </a:rPr>
              <a:t>Aprendimos?</a:t>
            </a:r>
            <a:r>
              <a:rPr dirty="0"/>
              <a:t> </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6039" y="330200"/>
            <a:ext cx="1509773" cy="1590178"/>
          </a:xfrm>
          <a:prstGeom prst="rect">
            <a:avLst/>
          </a:prstGeom>
          <a:ln>
            <a:noFill/>
          </a:ln>
        </p:spPr>
      </p:pic>
    </p:spTree>
    <p:extLst>
      <p:ext uri="{BB962C8B-B14F-4D97-AF65-F5344CB8AC3E}">
        <p14:creationId xmlns:p14="http://schemas.microsoft.com/office/powerpoint/2010/main" val="3614554786"/>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5" name="1">
            <a:extLst>
              <a:ext uri="{FF2B5EF4-FFF2-40B4-BE49-F238E27FC236}">
                <a16:creationId xmlns:a16="http://schemas.microsoft.com/office/drawing/2014/main" id="{237166FC-E8AA-4CA6-884F-D6C96D3F12CB}"/>
              </a:ext>
            </a:extLst>
          </p:cNvPr>
          <p:cNvSpPr/>
          <p:nvPr/>
        </p:nvSpPr>
        <p:spPr>
          <a:xfrm>
            <a:off x="2452371" y="2807258"/>
            <a:ext cx="574907" cy="574908"/>
          </a:xfrm>
          <a:prstGeom prst="ellipse">
            <a:avLst/>
          </a:prstGeom>
          <a:solidFill>
            <a:srgbClr val="FBCD5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ABeeZee Regular"/>
                <a:ea typeface="ABeeZee Regular"/>
                <a:cs typeface="ABeeZee Regular"/>
                <a:sym typeface="ABeeZee Regular"/>
              </a:defRPr>
            </a:lvl1pPr>
          </a:lstStyle>
          <a:p>
            <a:r>
              <a:rPr dirty="0"/>
              <a:t>1</a:t>
            </a:r>
          </a:p>
        </p:txBody>
      </p:sp>
      <p:sp>
        <p:nvSpPr>
          <p:cNvPr id="17" name="2">
            <a:extLst>
              <a:ext uri="{FF2B5EF4-FFF2-40B4-BE49-F238E27FC236}">
                <a16:creationId xmlns:a16="http://schemas.microsoft.com/office/drawing/2014/main" id="{0908D1EA-3DD3-40B2-999D-4F25D2C7E0C4}"/>
              </a:ext>
            </a:extLst>
          </p:cNvPr>
          <p:cNvSpPr/>
          <p:nvPr/>
        </p:nvSpPr>
        <p:spPr>
          <a:xfrm>
            <a:off x="2452371" y="4313325"/>
            <a:ext cx="574907" cy="574908"/>
          </a:xfrm>
          <a:prstGeom prst="ellipse">
            <a:avLst/>
          </a:prstGeom>
          <a:solidFill>
            <a:srgbClr val="FBCD5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ABeeZee Regular"/>
                <a:ea typeface="ABeeZee Regular"/>
                <a:cs typeface="ABeeZee Regular"/>
                <a:sym typeface="ABeeZee Regular"/>
              </a:defRPr>
            </a:lvl1pPr>
          </a:lstStyle>
          <a:p>
            <a:r>
              <a:t>2</a:t>
            </a:r>
          </a:p>
        </p:txBody>
      </p:sp>
      <p:sp>
        <p:nvSpPr>
          <p:cNvPr id="22" name="3">
            <a:extLst>
              <a:ext uri="{FF2B5EF4-FFF2-40B4-BE49-F238E27FC236}">
                <a16:creationId xmlns:a16="http://schemas.microsoft.com/office/drawing/2014/main" id="{96F76D83-AAFD-4C81-B5CF-519C58BB1667}"/>
              </a:ext>
            </a:extLst>
          </p:cNvPr>
          <p:cNvSpPr/>
          <p:nvPr/>
        </p:nvSpPr>
        <p:spPr>
          <a:xfrm>
            <a:off x="2448995" y="6283093"/>
            <a:ext cx="574907" cy="574907"/>
          </a:xfrm>
          <a:prstGeom prst="ellipse">
            <a:avLst/>
          </a:prstGeom>
          <a:solidFill>
            <a:srgbClr val="FBCD5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ABeeZee Regular"/>
                <a:ea typeface="ABeeZee Regular"/>
                <a:cs typeface="ABeeZee Regular"/>
                <a:sym typeface="ABeeZee Regular"/>
              </a:defRPr>
            </a:lvl1pPr>
          </a:lstStyle>
          <a:p>
            <a:r>
              <a:rPr dirty="0"/>
              <a:t>3</a:t>
            </a:r>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46039" y="330200"/>
            <a:ext cx="1509773" cy="1590178"/>
          </a:xfrm>
          <a:prstGeom prst="rect">
            <a:avLst/>
          </a:prstGeom>
          <a:ln>
            <a:noFill/>
          </a:ln>
        </p:spPr>
      </p:pic>
      <p:sp>
        <p:nvSpPr>
          <p:cNvPr id="9" name="Quisque nec felis et nibh pellentesque luctus.">
            <a:extLst>
              <a:ext uri="{FF2B5EF4-FFF2-40B4-BE49-F238E27FC236}">
                <a16:creationId xmlns:a16="http://schemas.microsoft.com/office/drawing/2014/main" id="{0C0D5561-86A2-48D6-BD56-0390B70B5070}"/>
              </a:ext>
            </a:extLst>
          </p:cNvPr>
          <p:cNvSpPr txBox="1"/>
          <p:nvPr/>
        </p:nvSpPr>
        <p:spPr>
          <a:xfrm>
            <a:off x="3369901" y="2752783"/>
            <a:ext cx="20278992" cy="15306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20000"/>
              </a:lnSpc>
              <a:defRPr sz="4000" b="0">
                <a:solidFill>
                  <a:srgbClr val="F4F0F4"/>
                </a:solidFill>
                <a:latin typeface="ABeeZee Regular"/>
                <a:ea typeface="ABeeZee Regular"/>
                <a:cs typeface="ABeeZee Regular"/>
                <a:sym typeface="ABeeZee Regular"/>
              </a:defRPr>
            </a:pPr>
            <a:r>
              <a:rPr lang="es-MX" dirty="0">
                <a:solidFill>
                  <a:schemeClr val="tx1"/>
                </a:solidFill>
              </a:rPr>
              <a:t>Obtener datos mediante consultas SQL (la BDD inicialmente tenía este formato).</a:t>
            </a:r>
          </a:p>
          <a:p>
            <a:pPr algn="l">
              <a:lnSpc>
                <a:spcPct val="120000"/>
              </a:lnSpc>
              <a:defRPr sz="4000" b="0">
                <a:solidFill>
                  <a:srgbClr val="F4F0F4"/>
                </a:solidFill>
                <a:latin typeface="ABeeZee Regular"/>
                <a:ea typeface="ABeeZee Regular"/>
                <a:cs typeface="ABeeZee Regular"/>
                <a:sym typeface="ABeeZee Regular"/>
              </a:defRPr>
            </a:pPr>
            <a:r>
              <a:rPr lang="fr-FR" dirty="0">
                <a:solidFill>
                  <a:schemeClr val="tx1"/>
                </a:solidFill>
              </a:rPr>
              <a:t> </a:t>
            </a:r>
          </a:p>
        </p:txBody>
      </p:sp>
      <p:sp>
        <p:nvSpPr>
          <p:cNvPr id="11" name="Quisque nec felis et nibh pellentesque luctus.">
            <a:extLst>
              <a:ext uri="{FF2B5EF4-FFF2-40B4-BE49-F238E27FC236}">
                <a16:creationId xmlns:a16="http://schemas.microsoft.com/office/drawing/2014/main" id="{8B4394E7-5B11-484B-83AF-10360FA4A17D}"/>
              </a:ext>
            </a:extLst>
          </p:cNvPr>
          <p:cNvSpPr txBox="1"/>
          <p:nvPr/>
        </p:nvSpPr>
        <p:spPr>
          <a:xfrm>
            <a:off x="3369901" y="4283458"/>
            <a:ext cx="20278992" cy="22693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20000"/>
              </a:lnSpc>
              <a:defRPr sz="4000" b="0">
                <a:solidFill>
                  <a:srgbClr val="F4F0F4"/>
                </a:solidFill>
                <a:latin typeface="ABeeZee Regular"/>
                <a:ea typeface="ABeeZee Regular"/>
                <a:cs typeface="ABeeZee Regular"/>
                <a:sym typeface="ABeeZee Regular"/>
              </a:defRPr>
            </a:pPr>
            <a:r>
              <a:rPr lang="es-MX" dirty="0">
                <a:solidFill>
                  <a:schemeClr val="tx1"/>
                </a:solidFill>
              </a:rPr>
              <a:t>Estructurar un estudio estadístico desde cero –descripción de variables como sus distribuciones, </a:t>
            </a:r>
            <a:r>
              <a:rPr lang="es-MX" dirty="0" err="1">
                <a:solidFill>
                  <a:schemeClr val="tx1"/>
                </a:solidFill>
              </a:rPr>
              <a:t>outliers</a:t>
            </a:r>
            <a:r>
              <a:rPr lang="es-MX" dirty="0">
                <a:solidFill>
                  <a:schemeClr val="tx1"/>
                </a:solidFill>
              </a:rPr>
              <a:t> y nulos, identificar relaciones, limpiar datos, normalización, ejecución de modelos-</a:t>
            </a:r>
          </a:p>
          <a:p>
            <a:pPr algn="l">
              <a:lnSpc>
                <a:spcPct val="120000"/>
              </a:lnSpc>
              <a:defRPr sz="4000" b="0">
                <a:solidFill>
                  <a:srgbClr val="F4F0F4"/>
                </a:solidFill>
                <a:latin typeface="ABeeZee Regular"/>
                <a:ea typeface="ABeeZee Regular"/>
                <a:cs typeface="ABeeZee Regular"/>
                <a:sym typeface="ABeeZee Regular"/>
              </a:defRPr>
            </a:pPr>
            <a:r>
              <a:rPr lang="fr-FR" dirty="0">
                <a:solidFill>
                  <a:schemeClr val="tx1"/>
                </a:solidFill>
              </a:rPr>
              <a:t> </a:t>
            </a:r>
          </a:p>
        </p:txBody>
      </p:sp>
      <p:sp>
        <p:nvSpPr>
          <p:cNvPr id="12" name="Quisque nec felis et nibh pellentesque luctus.">
            <a:extLst>
              <a:ext uri="{FF2B5EF4-FFF2-40B4-BE49-F238E27FC236}">
                <a16:creationId xmlns:a16="http://schemas.microsoft.com/office/drawing/2014/main" id="{7884180E-ACDC-4C22-8FE2-33FE8CC7C53E}"/>
              </a:ext>
            </a:extLst>
          </p:cNvPr>
          <p:cNvSpPr txBox="1"/>
          <p:nvPr/>
        </p:nvSpPr>
        <p:spPr>
          <a:xfrm>
            <a:off x="3369901" y="6283093"/>
            <a:ext cx="20278992" cy="15306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20000"/>
              </a:lnSpc>
              <a:defRPr sz="4000" b="0">
                <a:solidFill>
                  <a:srgbClr val="F4F0F4"/>
                </a:solidFill>
                <a:latin typeface="ABeeZee Regular"/>
                <a:ea typeface="ABeeZee Regular"/>
                <a:cs typeface="ABeeZee Regular"/>
                <a:sym typeface="ABeeZee Regular"/>
              </a:defRPr>
            </a:pPr>
            <a:r>
              <a:rPr lang="es-MX" dirty="0">
                <a:solidFill>
                  <a:schemeClr val="tx1"/>
                </a:solidFill>
              </a:rPr>
              <a:t>Analizar mediante comparativas que modelos trabajan mejor, y trazar rutas de acción.</a:t>
            </a:r>
          </a:p>
          <a:p>
            <a:pPr algn="l">
              <a:lnSpc>
                <a:spcPct val="120000"/>
              </a:lnSpc>
              <a:defRPr sz="4000" b="0">
                <a:solidFill>
                  <a:srgbClr val="F4F0F4"/>
                </a:solidFill>
                <a:latin typeface="ABeeZee Regular"/>
                <a:ea typeface="ABeeZee Regular"/>
                <a:cs typeface="ABeeZee Regular"/>
                <a:sym typeface="ABeeZee Regular"/>
              </a:defRPr>
            </a:pPr>
            <a:r>
              <a:rPr lang="fr-FR" dirty="0">
                <a:solidFill>
                  <a:schemeClr val="tx1"/>
                </a:solidFill>
              </a:rPr>
              <a:t> </a:t>
            </a:r>
          </a:p>
        </p:txBody>
      </p:sp>
      <p:sp>
        <p:nvSpPr>
          <p:cNvPr id="16" name="Quisque nec felis et nibh pellentesque luctus.">
            <a:extLst>
              <a:ext uri="{FF2B5EF4-FFF2-40B4-BE49-F238E27FC236}">
                <a16:creationId xmlns:a16="http://schemas.microsoft.com/office/drawing/2014/main" id="{2DCBE898-D568-4B5D-9288-2ECA6316198A}"/>
              </a:ext>
            </a:extLst>
          </p:cNvPr>
          <p:cNvSpPr txBox="1"/>
          <p:nvPr/>
        </p:nvSpPr>
        <p:spPr>
          <a:xfrm>
            <a:off x="3369901" y="7813768"/>
            <a:ext cx="20278992" cy="15306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20000"/>
              </a:lnSpc>
              <a:defRPr sz="4000" b="0">
                <a:solidFill>
                  <a:srgbClr val="F4F0F4"/>
                </a:solidFill>
                <a:latin typeface="ABeeZee Regular"/>
                <a:ea typeface="ABeeZee Regular"/>
                <a:cs typeface="ABeeZee Regular"/>
                <a:sym typeface="ABeeZee Regular"/>
              </a:defRPr>
            </a:pPr>
            <a:r>
              <a:rPr lang="es-MX" dirty="0">
                <a:solidFill>
                  <a:schemeClr val="tx1"/>
                </a:solidFill>
              </a:rPr>
              <a:t>Identificar mis propias áreas de oportunidad.</a:t>
            </a:r>
          </a:p>
          <a:p>
            <a:pPr algn="l">
              <a:lnSpc>
                <a:spcPct val="120000"/>
              </a:lnSpc>
              <a:defRPr sz="4000" b="0">
                <a:solidFill>
                  <a:srgbClr val="F4F0F4"/>
                </a:solidFill>
                <a:latin typeface="ABeeZee Regular"/>
                <a:ea typeface="ABeeZee Regular"/>
                <a:cs typeface="ABeeZee Regular"/>
                <a:sym typeface="ABeeZee Regular"/>
              </a:defRPr>
            </a:pPr>
            <a:r>
              <a:rPr lang="fr-FR" dirty="0">
                <a:solidFill>
                  <a:schemeClr val="tx1"/>
                </a:solidFill>
              </a:rPr>
              <a:t> </a:t>
            </a:r>
          </a:p>
        </p:txBody>
      </p:sp>
      <p:sp>
        <p:nvSpPr>
          <p:cNvPr id="20" name="3">
            <a:extLst>
              <a:ext uri="{FF2B5EF4-FFF2-40B4-BE49-F238E27FC236}">
                <a16:creationId xmlns:a16="http://schemas.microsoft.com/office/drawing/2014/main" id="{DC583BD7-8339-4897-A23C-3F947C28A66F}"/>
              </a:ext>
            </a:extLst>
          </p:cNvPr>
          <p:cNvSpPr/>
          <p:nvPr/>
        </p:nvSpPr>
        <p:spPr>
          <a:xfrm>
            <a:off x="2448995" y="7965406"/>
            <a:ext cx="574907" cy="574907"/>
          </a:xfrm>
          <a:prstGeom prst="ellipse">
            <a:avLst/>
          </a:prstGeom>
          <a:solidFill>
            <a:srgbClr val="FBCD5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ABeeZee Regular"/>
                <a:ea typeface="ABeeZee Regular"/>
                <a:cs typeface="ABeeZee Regular"/>
                <a:sym typeface="ABeeZee Regular"/>
              </a:defRPr>
            </a:lvl1pPr>
          </a:lstStyle>
          <a:p>
            <a:r>
              <a:rPr lang="es-MX" dirty="0"/>
              <a:t>4</a:t>
            </a:r>
            <a:endParaRPr dirty="0"/>
          </a:p>
        </p:txBody>
      </p:sp>
      <p:sp>
        <p:nvSpPr>
          <p:cNvPr id="24" name="3">
            <a:extLst>
              <a:ext uri="{FF2B5EF4-FFF2-40B4-BE49-F238E27FC236}">
                <a16:creationId xmlns:a16="http://schemas.microsoft.com/office/drawing/2014/main" id="{07619A10-4703-4DF5-8906-05D2E120847A}"/>
              </a:ext>
            </a:extLst>
          </p:cNvPr>
          <p:cNvSpPr/>
          <p:nvPr/>
        </p:nvSpPr>
        <p:spPr>
          <a:xfrm>
            <a:off x="2448994" y="9628351"/>
            <a:ext cx="574907" cy="574907"/>
          </a:xfrm>
          <a:prstGeom prst="ellipse">
            <a:avLst/>
          </a:prstGeom>
          <a:solidFill>
            <a:srgbClr val="FBCD5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ABeeZee Regular"/>
                <a:ea typeface="ABeeZee Regular"/>
                <a:cs typeface="ABeeZee Regular"/>
                <a:sym typeface="ABeeZee Regular"/>
              </a:defRPr>
            </a:lvl1pPr>
          </a:lstStyle>
          <a:p>
            <a:r>
              <a:rPr lang="es-MX" dirty="0"/>
              <a:t>5</a:t>
            </a:r>
            <a:endParaRPr dirty="0"/>
          </a:p>
        </p:txBody>
      </p:sp>
      <p:sp>
        <p:nvSpPr>
          <p:cNvPr id="25" name="Quisque nec felis et nibh pellentesque luctus.">
            <a:extLst>
              <a:ext uri="{FF2B5EF4-FFF2-40B4-BE49-F238E27FC236}">
                <a16:creationId xmlns:a16="http://schemas.microsoft.com/office/drawing/2014/main" id="{5C8B8B31-49BD-43A0-9ADD-688C9E2F8D38}"/>
              </a:ext>
            </a:extLst>
          </p:cNvPr>
          <p:cNvSpPr txBox="1"/>
          <p:nvPr/>
        </p:nvSpPr>
        <p:spPr>
          <a:xfrm>
            <a:off x="3369901" y="9432542"/>
            <a:ext cx="20278992" cy="15306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20000"/>
              </a:lnSpc>
              <a:defRPr sz="4000" b="0">
                <a:solidFill>
                  <a:srgbClr val="F4F0F4"/>
                </a:solidFill>
                <a:latin typeface="ABeeZee Regular"/>
                <a:ea typeface="ABeeZee Regular"/>
                <a:cs typeface="ABeeZee Regular"/>
                <a:sym typeface="ABeeZee Regular"/>
              </a:defRPr>
            </a:pPr>
            <a:r>
              <a:rPr lang="es-MX" dirty="0">
                <a:solidFill>
                  <a:schemeClr val="tx1"/>
                </a:solidFill>
              </a:rPr>
              <a:t>Expansión de conocimientos y habilidades como data </a:t>
            </a:r>
            <a:r>
              <a:rPr lang="es-MX" dirty="0" err="1">
                <a:solidFill>
                  <a:schemeClr val="tx1"/>
                </a:solidFill>
              </a:rPr>
              <a:t>scientist</a:t>
            </a:r>
            <a:r>
              <a:rPr lang="es-MX" dirty="0">
                <a:solidFill>
                  <a:schemeClr val="tx1"/>
                </a:solidFill>
              </a:rPr>
              <a:t>.</a:t>
            </a:r>
          </a:p>
          <a:p>
            <a:pPr algn="l">
              <a:lnSpc>
                <a:spcPct val="120000"/>
              </a:lnSpc>
              <a:defRPr sz="4000" b="0">
                <a:solidFill>
                  <a:srgbClr val="F4F0F4"/>
                </a:solidFill>
                <a:latin typeface="ABeeZee Regular"/>
                <a:ea typeface="ABeeZee Regular"/>
                <a:cs typeface="ABeeZee Regular"/>
                <a:sym typeface="ABeeZee Regular"/>
              </a:defRPr>
            </a:pPr>
            <a:r>
              <a:rPr lang="fr-FR" dirty="0">
                <a:solidFill>
                  <a:schemeClr val="tx1"/>
                </a:solidFill>
              </a:rPr>
              <a:t> </a:t>
            </a:r>
          </a:p>
        </p:txBody>
      </p:sp>
    </p:spTree>
    <p:extLst>
      <p:ext uri="{BB962C8B-B14F-4D97-AF65-F5344CB8AC3E}">
        <p14:creationId xmlns:p14="http://schemas.microsoft.com/office/powerpoint/2010/main" val="387569163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4F0F4"/>
        </a:solidFill>
        <a:effectLst/>
      </p:bgPr>
    </p:bg>
    <p:spTree>
      <p:nvGrpSpPr>
        <p:cNvPr id="1" name=""/>
        <p:cNvGrpSpPr/>
        <p:nvPr/>
      </p:nvGrpSpPr>
      <p:grpSpPr>
        <a:xfrm>
          <a:off x="0" y="0"/>
          <a:ext cx="0" cy="0"/>
          <a:chOff x="0" y="0"/>
          <a:chExt cx="0" cy="0"/>
        </a:xfrm>
      </p:grpSpPr>
      <p:sp>
        <p:nvSpPr>
          <p:cNvPr id="287" name="Thanks"/>
          <p:cNvSpPr txBox="1"/>
          <p:nvPr/>
        </p:nvSpPr>
        <p:spPr>
          <a:xfrm>
            <a:off x="1992182" y="4498379"/>
            <a:ext cx="13273218" cy="471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30000" b="0">
                <a:solidFill>
                  <a:srgbClr val="100918"/>
                </a:solidFill>
                <a:latin typeface="ABeeZee Regular"/>
                <a:ea typeface="ABeeZee Regular"/>
                <a:cs typeface="ABeeZee Regular"/>
                <a:sym typeface="ABeeZee Regular"/>
              </a:defRPr>
            </a:lvl1pPr>
          </a:lstStyle>
          <a:p>
            <a:r>
              <a:rPr lang="es-MX" dirty="0"/>
              <a:t>Gracias</a:t>
            </a:r>
            <a:endParaRPr dirty="0"/>
          </a:p>
        </p:txBody>
      </p:sp>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6039" y="330200"/>
            <a:ext cx="1509773" cy="1590178"/>
          </a:xfrm>
          <a:prstGeom prst="rect">
            <a:avLst/>
          </a:prstGeom>
          <a:ln>
            <a:noFill/>
          </a:ln>
        </p:spPr>
      </p:pic>
    </p:spTree>
    <p:extLst>
      <p:ext uri="{BB962C8B-B14F-4D97-AF65-F5344CB8AC3E}">
        <p14:creationId xmlns:p14="http://schemas.microsoft.com/office/powerpoint/2010/main" val="228648434"/>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4F0F4"/>
        </a:solidFill>
        <a:effectLst/>
      </p:bgPr>
    </p:bg>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6039" y="330200"/>
            <a:ext cx="1509773" cy="1590178"/>
          </a:xfrm>
          <a:prstGeom prst="rect">
            <a:avLst/>
          </a:prstGeom>
          <a:ln>
            <a:noFill/>
          </a:ln>
        </p:spPr>
      </p:pic>
      <p:sp>
        <p:nvSpPr>
          <p:cNvPr id="4" name="The">
            <a:extLst>
              <a:ext uri="{FF2B5EF4-FFF2-40B4-BE49-F238E27FC236}">
                <a16:creationId xmlns:a16="http://schemas.microsoft.com/office/drawing/2014/main" id="{6D623EA4-5DED-4DE0-B5DE-D6040A162027}"/>
              </a:ext>
            </a:extLst>
          </p:cNvPr>
          <p:cNvSpPr txBox="1"/>
          <p:nvPr/>
        </p:nvSpPr>
        <p:spPr>
          <a:xfrm>
            <a:off x="1634003" y="1093852"/>
            <a:ext cx="4050789" cy="11028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000" b="0">
                <a:solidFill>
                  <a:srgbClr val="F4F0F4"/>
                </a:solidFill>
                <a:latin typeface="ABeeZee Regular"/>
                <a:ea typeface="ABeeZee Regular"/>
                <a:cs typeface="ABeeZee Regular"/>
                <a:sym typeface="ABeeZee Regular"/>
              </a:defRPr>
            </a:lvl1pPr>
          </a:lstStyle>
          <a:p>
            <a:r>
              <a:rPr lang="es-MX" sz="6500" dirty="0">
                <a:solidFill>
                  <a:srgbClr val="FBCD5B"/>
                </a:solidFill>
              </a:rPr>
              <a:t>Referencias</a:t>
            </a:r>
            <a:endParaRPr sz="6500" dirty="0">
              <a:solidFill>
                <a:srgbClr val="FBCD5B"/>
              </a:solidFill>
            </a:endParaRPr>
          </a:p>
        </p:txBody>
      </p:sp>
      <p:sp>
        <p:nvSpPr>
          <p:cNvPr id="2" name="Rectángulo 1">
            <a:extLst>
              <a:ext uri="{FF2B5EF4-FFF2-40B4-BE49-F238E27FC236}">
                <a16:creationId xmlns:a16="http://schemas.microsoft.com/office/drawing/2014/main" id="{692AC5C5-23D1-45F6-869E-6BEACB1A7D1A}"/>
              </a:ext>
            </a:extLst>
          </p:cNvPr>
          <p:cNvSpPr/>
          <p:nvPr/>
        </p:nvSpPr>
        <p:spPr>
          <a:xfrm>
            <a:off x="1634003" y="3424846"/>
            <a:ext cx="18128836" cy="8863965"/>
          </a:xfrm>
          <a:prstGeom prst="rect">
            <a:avLst/>
          </a:prstGeom>
        </p:spPr>
        <p:txBody>
          <a:bodyPr wrap="square">
            <a:spAutoFit/>
          </a:bodyPr>
          <a:lstStyle/>
          <a:p>
            <a:pPr marL="457200" indent="-457200" algn="just">
              <a:buFont typeface="Arial" panose="020B0604020202020204" pitchFamily="34" charset="0"/>
              <a:buChar char="•"/>
            </a:pPr>
            <a:r>
              <a:rPr lang="es-MX" b="0" dirty="0">
                <a:hlinkClick r:id="rId3">
                  <a:extLst>
                    <a:ext uri="{A12FA001-AC4F-418D-AE19-62706E023703}">
                      <ahyp:hlinkClr xmlns:ahyp="http://schemas.microsoft.com/office/drawing/2018/hyperlinkcolor" val="tx"/>
                    </a:ext>
                  </a:extLst>
                </a:hlinkClick>
              </a:rPr>
              <a:t>Porque </a:t>
            </a:r>
            <a:r>
              <a:rPr lang="es-MX" b="0" dirty="0" err="1">
                <a:hlinkClick r:id="rId3">
                  <a:extLst>
                    <a:ext uri="{A12FA001-AC4F-418D-AE19-62706E023703}">
                      <ahyp:hlinkClr xmlns:ahyp="http://schemas.microsoft.com/office/drawing/2018/hyperlinkcolor" val="tx"/>
                    </a:ext>
                  </a:extLst>
                </a:hlinkClick>
              </a:rPr>
              <a:t>Random</a:t>
            </a:r>
            <a:r>
              <a:rPr lang="es-MX" b="0" dirty="0">
                <a:hlinkClick r:id="rId3">
                  <a:extLst>
                    <a:ext uri="{A12FA001-AC4F-418D-AE19-62706E023703}">
                      <ahyp:hlinkClr xmlns:ahyp="http://schemas.microsoft.com/office/drawing/2018/hyperlinkcolor" val="tx"/>
                    </a:ext>
                  </a:extLst>
                </a:hlinkClick>
              </a:rPr>
              <a:t> Forest </a:t>
            </a:r>
            <a:r>
              <a:rPr lang="es-MX" b="0" dirty="0" err="1">
                <a:hlinkClick r:id="rId3">
                  <a:extLst>
                    <a:ext uri="{A12FA001-AC4F-418D-AE19-62706E023703}">
                      <ahyp:hlinkClr xmlns:ahyp="http://schemas.microsoft.com/office/drawing/2018/hyperlinkcolor" val="tx"/>
                    </a:ext>
                  </a:extLst>
                </a:hlinkClick>
              </a:rPr>
              <a:t>Regressor</a:t>
            </a:r>
            <a:r>
              <a:rPr lang="es-MX" b="0" dirty="0">
                <a:hlinkClick r:id="rId3">
                  <a:extLst>
                    <a:ext uri="{A12FA001-AC4F-418D-AE19-62706E023703}">
                      <ahyp:hlinkClr xmlns:ahyp="http://schemas.microsoft.com/office/drawing/2018/hyperlinkcolor" val="tx"/>
                    </a:ext>
                  </a:extLst>
                </a:hlinkClick>
              </a:rPr>
              <a:t> https://www.youtube.com/watch?v=33KWtdO8uoU</a:t>
            </a:r>
            <a:endParaRPr lang="es-MX" b="0" dirty="0"/>
          </a:p>
          <a:p>
            <a:pPr marL="457200" indent="-457200" algn="just">
              <a:buFont typeface="Arial" panose="020B0604020202020204" pitchFamily="34" charset="0"/>
              <a:buChar char="•"/>
            </a:pPr>
            <a:r>
              <a:rPr lang="es-MX" b="0" dirty="0" err="1"/>
              <a:t>Feature</a:t>
            </a:r>
            <a:r>
              <a:rPr lang="es-MX" b="0" dirty="0"/>
              <a:t> </a:t>
            </a:r>
            <a:r>
              <a:rPr lang="es-MX" b="0" dirty="0" err="1"/>
              <a:t>importance</a:t>
            </a:r>
            <a:r>
              <a:rPr lang="es-MX" b="0" dirty="0"/>
              <a:t> https://towardsdatascience.com/explaining-feature-importance-by-example-of-a-random-forest-d9166011959e</a:t>
            </a:r>
          </a:p>
          <a:p>
            <a:pPr marL="457200" indent="-457200" algn="just">
              <a:buFont typeface="Arial" panose="020B0604020202020204" pitchFamily="34" charset="0"/>
              <a:buChar char="•"/>
            </a:pPr>
            <a:r>
              <a:rPr lang="es-MX" b="0" dirty="0" err="1"/>
              <a:t>XGBoostingRegressor</a:t>
            </a:r>
            <a:r>
              <a:rPr lang="es-MX" b="0" dirty="0"/>
              <a:t> https://www.kaggle.com/pablocastilla/predict-house-prices-with-xgboost-regression</a:t>
            </a:r>
          </a:p>
          <a:p>
            <a:pPr marL="457200" indent="-457200" algn="just">
              <a:buFont typeface="Arial" panose="020B0604020202020204" pitchFamily="34" charset="0"/>
              <a:buChar char="•"/>
            </a:pPr>
            <a:r>
              <a:rPr lang="es-MX" b="0" dirty="0"/>
              <a:t>NA </a:t>
            </a:r>
            <a:r>
              <a:rPr lang="es-MX" b="0" dirty="0" err="1"/>
              <a:t>Treatment</a:t>
            </a:r>
            <a:r>
              <a:rPr lang="es-MX" b="0" dirty="0"/>
              <a:t> https://discuss.analyticsvidhya.com/t/what-should-be-the-allowed-percentage-of-missing-values/2456</a:t>
            </a:r>
          </a:p>
          <a:p>
            <a:pPr marL="457200" indent="-457200" algn="just">
              <a:buFont typeface="Arial" panose="020B0604020202020204" pitchFamily="34" charset="0"/>
              <a:buChar char="•"/>
            </a:pPr>
            <a:r>
              <a:rPr lang="es-MX" b="0" dirty="0"/>
              <a:t>RF https://towardsdatascience.com/random-forest-in-python-24d0893d51c0</a:t>
            </a:r>
          </a:p>
          <a:p>
            <a:pPr marL="457200" indent="-457200" algn="just">
              <a:buFont typeface="Arial" panose="020B0604020202020204" pitchFamily="34" charset="0"/>
              <a:buChar char="•"/>
            </a:pPr>
            <a:r>
              <a:rPr lang="es-MX" b="0" dirty="0"/>
              <a:t>regresión lineal https://datatofish.com/multiple-linear-regression-python/</a:t>
            </a:r>
          </a:p>
          <a:p>
            <a:pPr marL="457200" indent="-457200" algn="just">
              <a:buFont typeface="Arial" panose="020B0604020202020204" pitchFamily="34" charset="0"/>
              <a:buChar char="•"/>
            </a:pPr>
            <a:r>
              <a:rPr lang="es-MX" b="0" dirty="0" err="1"/>
              <a:t>pca</a:t>
            </a:r>
            <a:r>
              <a:rPr lang="es-MX" b="0" dirty="0"/>
              <a:t> https://towardsdatascience.com/pca-using-python-scikit-learn-e653f8989e60</a:t>
            </a:r>
          </a:p>
          <a:p>
            <a:pPr marL="457200" indent="-457200" algn="just">
              <a:buFont typeface="Arial" panose="020B0604020202020204" pitchFamily="34" charset="0"/>
              <a:buChar char="•"/>
            </a:pPr>
            <a:r>
              <a:rPr lang="es-MX" b="0" dirty="0">
                <a:hlinkClick r:id="rId4">
                  <a:extLst>
                    <a:ext uri="{A12FA001-AC4F-418D-AE19-62706E023703}">
                      <ahyp:hlinkClr xmlns:ahyp="http://schemas.microsoft.com/office/drawing/2018/hyperlinkcolor" val="tx"/>
                    </a:ext>
                  </a:extLst>
                </a:hlinkClick>
              </a:rPr>
              <a:t>https://turi.com/learn/userguide/supervised-learning/random_forest_regression.html</a:t>
            </a:r>
            <a:endParaRPr lang="es-MX" b="0" dirty="0"/>
          </a:p>
          <a:p>
            <a:pPr marL="457200" indent="-457200" algn="just">
              <a:buFont typeface="Arial" panose="020B0604020202020204" pitchFamily="34" charset="0"/>
              <a:buChar char="•"/>
            </a:pPr>
            <a:r>
              <a:rPr lang="es-MX" b="0" dirty="0">
                <a:hlinkClick r:id="rId5">
                  <a:extLst>
                    <a:ext uri="{A12FA001-AC4F-418D-AE19-62706E023703}">
                      <ahyp:hlinkClr xmlns:ahyp="http://schemas.microsoft.com/office/drawing/2018/hyperlinkcolor" val="tx"/>
                    </a:ext>
                  </a:extLst>
                </a:hlinkClick>
              </a:rPr>
              <a:t>https://datascience.stackexchange.com/questions/6787/are-decision-tree-algorithms-linear-or-nonlinear</a:t>
            </a:r>
            <a:endParaRPr lang="es-MX" b="0" dirty="0"/>
          </a:p>
          <a:p>
            <a:pPr marL="457200" indent="-457200" algn="just">
              <a:buFont typeface="Arial" panose="020B0604020202020204" pitchFamily="34" charset="0"/>
              <a:buChar char="•"/>
            </a:pPr>
            <a:r>
              <a:rPr lang="es-MX" b="0" dirty="0">
                <a:hlinkClick r:id="rId6">
                  <a:extLst>
                    <a:ext uri="{A12FA001-AC4F-418D-AE19-62706E023703}">
                      <ahyp:hlinkClr xmlns:ahyp="http://schemas.microsoft.com/office/drawing/2018/hyperlinkcolor" val="tx"/>
                    </a:ext>
                  </a:extLst>
                </a:hlinkClick>
              </a:rPr>
              <a:t>https://datascience.stackexchange.com/questions/9159/when-to-choose-linear-regression-or-decision-tree-or-random-forest-regression</a:t>
            </a:r>
            <a:endParaRPr lang="es-MX" b="0" dirty="0"/>
          </a:p>
          <a:p>
            <a:pPr marL="457200" indent="-457200" algn="just">
              <a:buFont typeface="Arial" panose="020B0604020202020204" pitchFamily="34" charset="0"/>
              <a:buChar char="•"/>
            </a:pPr>
            <a:r>
              <a:rPr lang="es-MX" b="0" dirty="0">
                <a:hlinkClick r:id="rId7">
                  <a:extLst>
                    <a:ext uri="{A12FA001-AC4F-418D-AE19-62706E023703}">
                      <ahyp:hlinkClr xmlns:ahyp="http://schemas.microsoft.com/office/drawing/2018/hyperlinkcolor" val="tx"/>
                    </a:ext>
                  </a:extLst>
                </a:hlinkClick>
              </a:rPr>
              <a:t>https://stackoverflow.com/questions/51037363/linear-regression-vs-random-forest-performance-accuracy</a:t>
            </a:r>
            <a:endParaRPr lang="es-MX" b="0" dirty="0"/>
          </a:p>
          <a:p>
            <a:br>
              <a:rPr lang="es-MX" b="0" dirty="0"/>
            </a:br>
            <a:endParaRPr lang="es-MX" b="0" dirty="0"/>
          </a:p>
          <a:p>
            <a:endParaRPr lang="es-MX" dirty="0"/>
          </a:p>
        </p:txBody>
      </p:sp>
    </p:spTree>
    <p:extLst>
      <p:ext uri="{BB962C8B-B14F-4D97-AF65-F5344CB8AC3E}">
        <p14:creationId xmlns:p14="http://schemas.microsoft.com/office/powerpoint/2010/main" val="78604594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00918"/>
        </a:solidFill>
        <a:effectLst/>
      </p:bgPr>
    </p:bg>
    <p:spTree>
      <p:nvGrpSpPr>
        <p:cNvPr id="1" name=""/>
        <p:cNvGrpSpPr/>
        <p:nvPr/>
      </p:nvGrpSpPr>
      <p:grpSpPr>
        <a:xfrm>
          <a:off x="0" y="0"/>
          <a:ext cx="0" cy="0"/>
          <a:chOff x="0" y="0"/>
          <a:chExt cx="0" cy="0"/>
        </a:xfrm>
      </p:grpSpPr>
      <p:sp>
        <p:nvSpPr>
          <p:cNvPr id="131" name="Problem"/>
          <p:cNvSpPr txBox="1"/>
          <p:nvPr/>
        </p:nvSpPr>
        <p:spPr>
          <a:xfrm>
            <a:off x="1655812" y="1139704"/>
            <a:ext cx="3579506" cy="718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000" b="0">
                <a:solidFill>
                  <a:srgbClr val="78DD8E"/>
                </a:solidFill>
                <a:latin typeface="ABeeZee Regular"/>
                <a:ea typeface="ABeeZee Regular"/>
                <a:cs typeface="ABeeZee Regular"/>
                <a:sym typeface="ABeeZee Regular"/>
              </a:defRPr>
            </a:lvl1pPr>
          </a:lstStyle>
          <a:p>
            <a:r>
              <a:rPr lang="es-MX" dirty="0">
                <a:solidFill>
                  <a:schemeClr val="bg1"/>
                </a:solidFill>
              </a:rPr>
              <a:t>La </a:t>
            </a:r>
            <a:r>
              <a:rPr dirty="0">
                <a:solidFill>
                  <a:srgbClr val="FBCD5B"/>
                </a:solidFill>
              </a:rPr>
              <a:t>Problem</a:t>
            </a:r>
            <a:r>
              <a:rPr lang="es-MX" dirty="0">
                <a:solidFill>
                  <a:srgbClr val="FBCD5B"/>
                </a:solidFill>
              </a:rPr>
              <a:t>ática:</a:t>
            </a:r>
            <a:endParaRPr dirty="0">
              <a:solidFill>
                <a:srgbClr val="FBCD5B"/>
              </a:solidFill>
            </a:endParaRPr>
          </a:p>
        </p:txBody>
      </p:sp>
      <p:sp>
        <p:nvSpPr>
          <p:cNvPr id="13" name="Lorem ipsum dolor sit amet, consectetur adipiscing elit.">
            <a:extLst>
              <a:ext uri="{FF2B5EF4-FFF2-40B4-BE49-F238E27FC236}">
                <a16:creationId xmlns:a16="http://schemas.microsoft.com/office/drawing/2014/main" id="{87D600E9-0DC6-434C-AA90-318C18CCDEFB}"/>
              </a:ext>
            </a:extLst>
          </p:cNvPr>
          <p:cNvSpPr txBox="1"/>
          <p:nvPr/>
        </p:nvSpPr>
        <p:spPr>
          <a:xfrm>
            <a:off x="1655812" y="5327325"/>
            <a:ext cx="13794395" cy="20304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a:lnSpc>
                <a:spcPct val="120000"/>
              </a:lnSpc>
              <a:defRPr sz="4000" b="0">
                <a:solidFill>
                  <a:srgbClr val="F4F0F4"/>
                </a:solidFill>
                <a:latin typeface="ABeeZee Regular"/>
                <a:ea typeface="ABeeZee Regular"/>
                <a:cs typeface="ABeeZee Regular"/>
                <a:sym typeface="ABeeZee Regular"/>
              </a:defRPr>
            </a:lvl1pPr>
          </a:lstStyle>
          <a:p>
            <a:r>
              <a:rPr lang="es-MX" sz="5400" dirty="0"/>
              <a:t>¿Cómo ser más precisos al tratar de predecir el número de goles en un encuentro?</a:t>
            </a:r>
            <a:endParaRPr sz="5400" dirty="0"/>
          </a:p>
        </p:txBody>
      </p:sp>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4" y="0"/>
            <a:ext cx="1509773" cy="1590178"/>
          </a:xfrm>
          <a:prstGeom prst="rect">
            <a:avLst/>
          </a:prstGeom>
          <a:ln>
            <a:noFill/>
          </a:ln>
        </p:spPr>
      </p:pic>
      <p:pic>
        <p:nvPicPr>
          <p:cNvPr id="3" name="Imagen 2">
            <a:extLst>
              <a:ext uri="{FF2B5EF4-FFF2-40B4-BE49-F238E27FC236}">
                <a16:creationId xmlns:a16="http://schemas.microsoft.com/office/drawing/2014/main" id="{2643896D-176B-4C91-8FA8-97A6028095E4}"/>
              </a:ext>
            </a:extLst>
          </p:cNvPr>
          <p:cNvPicPr>
            <a:picLocks noChangeAspect="1"/>
          </p:cNvPicPr>
          <p:nvPr/>
        </p:nvPicPr>
        <p:blipFill>
          <a:blip r:embed="rId4"/>
          <a:stretch>
            <a:fillRect/>
          </a:stretch>
        </p:blipFill>
        <p:spPr>
          <a:xfrm>
            <a:off x="18222686" y="121230"/>
            <a:ext cx="5570291" cy="7042875"/>
          </a:xfrm>
          <a:prstGeom prst="rect">
            <a:avLst/>
          </a:prstGeom>
        </p:spPr>
      </p:pic>
      <p:pic>
        <p:nvPicPr>
          <p:cNvPr id="4" name="Imagen 3">
            <a:extLst>
              <a:ext uri="{FF2B5EF4-FFF2-40B4-BE49-F238E27FC236}">
                <a16:creationId xmlns:a16="http://schemas.microsoft.com/office/drawing/2014/main" id="{D755D8AD-077B-48C3-9FF3-9128B4235F1C}"/>
              </a:ext>
            </a:extLst>
          </p:cNvPr>
          <p:cNvPicPr>
            <a:picLocks noChangeAspect="1"/>
          </p:cNvPicPr>
          <p:nvPr/>
        </p:nvPicPr>
        <p:blipFill>
          <a:blip r:embed="rId5"/>
          <a:stretch>
            <a:fillRect/>
          </a:stretch>
        </p:blipFill>
        <p:spPr>
          <a:xfrm>
            <a:off x="18222686" y="7164104"/>
            <a:ext cx="5570291" cy="6430666"/>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00918"/>
        </a:solidFill>
        <a:effectLst/>
      </p:bgPr>
    </p:bg>
    <p:spTree>
      <p:nvGrpSpPr>
        <p:cNvPr id="1" name=""/>
        <p:cNvGrpSpPr/>
        <p:nvPr/>
      </p:nvGrpSpPr>
      <p:grpSpPr>
        <a:xfrm>
          <a:off x="0" y="0"/>
          <a:ext cx="0" cy="0"/>
          <a:chOff x="0" y="0"/>
          <a:chExt cx="0" cy="0"/>
        </a:xfrm>
      </p:grpSpPr>
      <p:sp>
        <p:nvSpPr>
          <p:cNvPr id="139" name="2"/>
          <p:cNvSpPr txBox="1"/>
          <p:nvPr/>
        </p:nvSpPr>
        <p:spPr>
          <a:xfrm>
            <a:off x="16932361" y="4641397"/>
            <a:ext cx="7381710" cy="9105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60000" b="0">
                <a:solidFill>
                  <a:srgbClr val="F4F0F4"/>
                </a:solidFill>
                <a:latin typeface="ABeeZee Regular"/>
                <a:ea typeface="ABeeZee Regular"/>
                <a:cs typeface="ABeeZee Regular"/>
                <a:sym typeface="ABeeZee Regular"/>
              </a:defRPr>
            </a:lvl1pPr>
          </a:lstStyle>
          <a:p>
            <a:r>
              <a:t>2</a:t>
            </a:r>
          </a:p>
        </p:txBody>
      </p:sp>
      <p:sp>
        <p:nvSpPr>
          <p:cNvPr id="140" name="The"/>
          <p:cNvSpPr txBox="1"/>
          <p:nvPr/>
        </p:nvSpPr>
        <p:spPr>
          <a:xfrm>
            <a:off x="1655812" y="6207621"/>
            <a:ext cx="8944756" cy="31803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20000" b="0">
                <a:solidFill>
                  <a:srgbClr val="F4F0F4"/>
                </a:solidFill>
                <a:latin typeface="ABeeZee Regular"/>
                <a:ea typeface="ABeeZee Regular"/>
                <a:cs typeface="ABeeZee Regular"/>
                <a:sym typeface="ABeeZee Regular"/>
              </a:defRPr>
            </a:lvl1pPr>
          </a:lstStyle>
          <a:p>
            <a:r>
              <a:rPr lang="es-MX" dirty="0">
                <a:solidFill>
                  <a:srgbClr val="FBCD5B"/>
                </a:solidFill>
              </a:rPr>
              <a:t>Solución</a:t>
            </a:r>
            <a:endParaRPr dirty="0">
              <a:solidFill>
                <a:srgbClr val="FBCD5B"/>
              </a:solidFill>
            </a:endParaRPr>
          </a:p>
        </p:txBody>
      </p:sp>
      <p:sp>
        <p:nvSpPr>
          <p:cNvPr id="141" name="Solution"/>
          <p:cNvSpPr txBox="1"/>
          <p:nvPr/>
        </p:nvSpPr>
        <p:spPr>
          <a:xfrm>
            <a:off x="1655812" y="9044957"/>
            <a:ext cx="10760959" cy="31803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20000" b="0">
                <a:solidFill>
                  <a:srgbClr val="78DD8E"/>
                </a:solidFill>
                <a:latin typeface="ABeeZee Regular"/>
                <a:ea typeface="ABeeZee Regular"/>
                <a:cs typeface="ABeeZee Regular"/>
                <a:sym typeface="ABeeZee Regular"/>
              </a:defRPr>
            </a:lvl1pPr>
          </a:lstStyle>
          <a:p>
            <a:r>
              <a:rPr lang="es-MX" dirty="0">
                <a:solidFill>
                  <a:schemeClr val="bg1"/>
                </a:solidFill>
              </a:rPr>
              <a:t>propuesta</a:t>
            </a:r>
            <a:endParaRPr dirty="0">
              <a:solidFill>
                <a:schemeClr val="bg1"/>
              </a:solidFill>
            </a:endParaRP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6039" y="330200"/>
            <a:ext cx="1509773" cy="1590178"/>
          </a:xfrm>
          <a:prstGeom prst="rect">
            <a:avLst/>
          </a:prstGeom>
          <a:ln>
            <a:noFill/>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 name="Solution"/>
          <p:cNvSpPr txBox="1"/>
          <p:nvPr/>
        </p:nvSpPr>
        <p:spPr>
          <a:xfrm>
            <a:off x="1524002" y="1606650"/>
            <a:ext cx="10629072" cy="265112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horz" lIns="91440" tIns="45720" rIns="91440" bIns="45720" rtlCol="0" anchor="ctr">
            <a:normAutofit/>
          </a:bodyPr>
          <a:lstStyle>
            <a:lvl1pPr algn="l">
              <a:defRPr sz="4000" b="0">
                <a:solidFill>
                  <a:srgbClr val="100918"/>
                </a:solidFill>
                <a:latin typeface="ABeeZee Regular"/>
                <a:ea typeface="ABeeZee Regular"/>
                <a:cs typeface="ABeeZee Regular"/>
                <a:sym typeface="ABeeZee Regular"/>
              </a:defRPr>
            </a:lvl1pPr>
          </a:lstStyle>
          <a:p>
            <a:pPr defTabSz="914400" hangingPunct="1">
              <a:lnSpc>
                <a:spcPct val="90000"/>
              </a:lnSpc>
              <a:spcBef>
                <a:spcPct val="0"/>
              </a:spcBef>
              <a:spcAft>
                <a:spcPts val="600"/>
              </a:spcAft>
            </a:pPr>
            <a:r>
              <a:rPr lang="es-MX" sz="5400" dirty="0">
                <a:solidFill>
                  <a:srgbClr val="FBCD5B"/>
                </a:solidFill>
              </a:rPr>
              <a:t>Solución</a:t>
            </a:r>
            <a:endParaRPr lang="en-US" sz="5400" dirty="0">
              <a:solidFill>
                <a:schemeClr val="bg1"/>
              </a:solidFill>
            </a:endParaRPr>
          </a:p>
        </p:txBody>
      </p:sp>
      <p:sp>
        <p:nvSpPr>
          <p:cNvPr id="144" name="The"/>
          <p:cNvSpPr txBox="1"/>
          <p:nvPr/>
        </p:nvSpPr>
        <p:spPr>
          <a:xfrm>
            <a:off x="1524000" y="4558036"/>
            <a:ext cx="10629086" cy="675184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horz" lIns="91440" tIns="45720" rIns="91440" bIns="45720" rtlCol="0" anchor="t">
            <a:normAutofit/>
          </a:bodyPr>
          <a:lstStyle>
            <a:lvl1pPr algn="l">
              <a:defRPr sz="4000" b="0">
                <a:solidFill>
                  <a:srgbClr val="F4F0F4"/>
                </a:solidFill>
                <a:latin typeface="ABeeZee Regular"/>
                <a:ea typeface="ABeeZee Regular"/>
                <a:cs typeface="ABeeZee Regular"/>
                <a:sym typeface="ABeeZee Regular"/>
              </a:defRPr>
            </a:lvl1pPr>
          </a:lstStyle>
          <a:p>
            <a:pPr defTabSz="914400" hangingPunct="1">
              <a:lnSpc>
                <a:spcPct val="90000"/>
              </a:lnSpc>
              <a:spcAft>
                <a:spcPts val="600"/>
              </a:spcAft>
            </a:pPr>
            <a:r>
              <a:rPr lang="en-US" dirty="0" err="1">
                <a:solidFill>
                  <a:schemeClr val="tx1"/>
                </a:solidFill>
              </a:rPr>
              <a:t>Aplicar</a:t>
            </a:r>
            <a:r>
              <a:rPr lang="en-US" dirty="0">
                <a:solidFill>
                  <a:schemeClr val="tx1"/>
                </a:solidFill>
              </a:rPr>
              <a:t> </a:t>
            </a:r>
            <a:r>
              <a:rPr lang="en-US" dirty="0" err="1">
                <a:solidFill>
                  <a:schemeClr val="tx1"/>
                </a:solidFill>
              </a:rPr>
              <a:t>técnicas</a:t>
            </a:r>
            <a:r>
              <a:rPr lang="en-US" dirty="0">
                <a:solidFill>
                  <a:schemeClr val="tx1"/>
                </a:solidFill>
              </a:rPr>
              <a:t> de Machine Learning para </a:t>
            </a:r>
            <a:r>
              <a:rPr lang="en-US" dirty="0" err="1">
                <a:solidFill>
                  <a:schemeClr val="tx1"/>
                </a:solidFill>
              </a:rPr>
              <a:t>tratar</a:t>
            </a:r>
            <a:r>
              <a:rPr lang="en-US" dirty="0">
                <a:solidFill>
                  <a:schemeClr val="tx1"/>
                </a:solidFill>
              </a:rPr>
              <a:t> de </a:t>
            </a:r>
            <a:r>
              <a:rPr lang="en-US" dirty="0" err="1">
                <a:solidFill>
                  <a:schemeClr val="tx1"/>
                </a:solidFill>
              </a:rPr>
              <a:t>tener</a:t>
            </a:r>
            <a:r>
              <a:rPr lang="en-US" dirty="0">
                <a:solidFill>
                  <a:schemeClr val="tx1"/>
                </a:solidFill>
              </a:rPr>
              <a:t> una </a:t>
            </a:r>
            <a:r>
              <a:rPr lang="en-US" dirty="0" err="1">
                <a:solidFill>
                  <a:schemeClr val="tx1"/>
                </a:solidFill>
              </a:rPr>
              <a:t>mejor</a:t>
            </a:r>
            <a:r>
              <a:rPr lang="en-US" dirty="0">
                <a:solidFill>
                  <a:schemeClr val="tx1"/>
                </a:solidFill>
              </a:rPr>
              <a:t> </a:t>
            </a:r>
            <a:r>
              <a:rPr lang="en-US" dirty="0" err="1">
                <a:solidFill>
                  <a:schemeClr val="tx1"/>
                </a:solidFill>
              </a:rPr>
              <a:t>predicción</a:t>
            </a:r>
            <a:r>
              <a:rPr lang="en-US" dirty="0">
                <a:solidFill>
                  <a:schemeClr val="tx1"/>
                </a:solidFill>
              </a:rPr>
              <a:t> </a:t>
            </a:r>
            <a:r>
              <a:rPr lang="en-US" dirty="0" err="1">
                <a:solidFill>
                  <a:schemeClr val="tx1"/>
                </a:solidFill>
              </a:rPr>
              <a:t>en</a:t>
            </a:r>
            <a:r>
              <a:rPr lang="en-US" dirty="0">
                <a:solidFill>
                  <a:schemeClr val="tx1"/>
                </a:solidFill>
              </a:rPr>
              <a:t> los </a:t>
            </a:r>
            <a:r>
              <a:rPr lang="en-US" dirty="0" err="1">
                <a:solidFill>
                  <a:schemeClr val="tx1"/>
                </a:solidFill>
              </a:rPr>
              <a:t>resultados</a:t>
            </a:r>
            <a:r>
              <a:rPr lang="en-US" dirty="0">
                <a:solidFill>
                  <a:schemeClr val="tx1"/>
                </a:solidFill>
              </a:rPr>
              <a:t>, </a:t>
            </a:r>
            <a:r>
              <a:rPr lang="en-US" dirty="0" err="1">
                <a:solidFill>
                  <a:schemeClr val="tx1"/>
                </a:solidFill>
              </a:rPr>
              <a:t>usando</a:t>
            </a:r>
            <a:r>
              <a:rPr lang="en-US" dirty="0">
                <a:solidFill>
                  <a:schemeClr val="tx1"/>
                </a:solidFill>
              </a:rPr>
              <a:t> una base de </a:t>
            </a:r>
            <a:r>
              <a:rPr lang="en-US" dirty="0" err="1">
                <a:solidFill>
                  <a:schemeClr val="tx1"/>
                </a:solidFill>
              </a:rPr>
              <a:t>datos</a:t>
            </a:r>
            <a:r>
              <a:rPr lang="en-US" dirty="0">
                <a:solidFill>
                  <a:schemeClr val="tx1"/>
                </a:solidFill>
              </a:rPr>
              <a:t> con </a:t>
            </a:r>
            <a:r>
              <a:rPr lang="en-US" dirty="0" err="1">
                <a:solidFill>
                  <a:schemeClr val="tx1"/>
                </a:solidFill>
              </a:rPr>
              <a:t>información</a:t>
            </a:r>
            <a:r>
              <a:rPr lang="en-US" dirty="0">
                <a:solidFill>
                  <a:schemeClr val="tx1"/>
                </a:solidFill>
              </a:rPr>
              <a:t> del 2008 al 2016 de </a:t>
            </a:r>
            <a:r>
              <a:rPr lang="en-US" dirty="0" err="1">
                <a:solidFill>
                  <a:schemeClr val="tx1"/>
                </a:solidFill>
              </a:rPr>
              <a:t>varias</a:t>
            </a:r>
            <a:r>
              <a:rPr lang="en-US" dirty="0">
                <a:solidFill>
                  <a:schemeClr val="tx1"/>
                </a:solidFill>
              </a:rPr>
              <a:t> </a:t>
            </a:r>
            <a:r>
              <a:rPr lang="en-US" dirty="0" err="1">
                <a:solidFill>
                  <a:schemeClr val="tx1"/>
                </a:solidFill>
              </a:rPr>
              <a:t>ligas</a:t>
            </a:r>
            <a:r>
              <a:rPr lang="en-US" dirty="0">
                <a:solidFill>
                  <a:schemeClr val="tx1"/>
                </a:solidFill>
              </a:rPr>
              <a:t> </a:t>
            </a:r>
            <a:r>
              <a:rPr lang="en-US" dirty="0" err="1">
                <a:solidFill>
                  <a:schemeClr val="tx1"/>
                </a:solidFill>
              </a:rPr>
              <a:t>europeas</a:t>
            </a:r>
            <a:r>
              <a:rPr lang="en-US" dirty="0">
                <a:solidFill>
                  <a:schemeClr val="tx1"/>
                </a:solidFill>
              </a:rPr>
              <a:t>.</a:t>
            </a:r>
          </a:p>
          <a:p>
            <a:pPr defTabSz="914400" hangingPunct="1">
              <a:lnSpc>
                <a:spcPct val="90000"/>
              </a:lnSpc>
              <a:spcAft>
                <a:spcPts val="600"/>
              </a:spcAft>
            </a:pPr>
            <a:endParaRPr lang="en-US" sz="3600" kern="1200" dirty="0">
              <a:solidFill>
                <a:schemeClr val="tx1"/>
              </a:solidFill>
              <a:latin typeface="+mn-lt"/>
              <a:ea typeface="+mn-ea"/>
              <a:cs typeface="+mn-cs"/>
            </a:endParaRPr>
          </a:p>
        </p:txBody>
      </p:sp>
      <p:sp>
        <p:nvSpPr>
          <p:cNvPr id="154" name="Freeform: Shape 92">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3165560" y="-4016"/>
            <a:ext cx="11218440" cy="11680556"/>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Imagen 1" descr="Imagen que contiene objeto, taza&#10;&#10;Descripción generada automáticamente">
            <a:extLst>
              <a:ext uri="{FF2B5EF4-FFF2-40B4-BE49-F238E27FC236}">
                <a16:creationId xmlns:a16="http://schemas.microsoft.com/office/drawing/2014/main" id="{2EF22252-EF40-4B13-A129-139DA7AB9A21}"/>
              </a:ext>
            </a:extLst>
          </p:cNvPr>
          <p:cNvPicPr>
            <a:picLocks noChangeAspect="1"/>
          </p:cNvPicPr>
          <p:nvPr/>
        </p:nvPicPr>
        <p:blipFill rotWithShape="1">
          <a:blip r:embed="rId3"/>
          <a:srcRect l="3768"/>
          <a:stretch/>
        </p:blipFill>
        <p:spPr>
          <a:xfrm>
            <a:off x="13500282" y="-4"/>
            <a:ext cx="10883718" cy="1130988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
        <p:nvSpPr>
          <p:cNvPr id="152" name="Quisque nec felis et nibh pellentesque luctus."/>
          <p:cNvSpPr txBox="1"/>
          <p:nvPr/>
        </p:nvSpPr>
        <p:spPr>
          <a:xfrm>
            <a:off x="13851939" y="10826787"/>
            <a:ext cx="5949281" cy="6541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3200" b="0">
                <a:solidFill>
                  <a:srgbClr val="F4F0F4"/>
                </a:solidFill>
                <a:latin typeface="ABeeZee Regular"/>
                <a:ea typeface="ABeeZee Regular"/>
                <a:cs typeface="ABeeZee Regular"/>
                <a:sym typeface="ABeeZee Regular"/>
              </a:defRPr>
            </a:lvl1pPr>
          </a:lstStyle>
          <a:p>
            <a:endParaRPr/>
          </a:p>
        </p:txBody>
      </p:sp>
      <p:pic>
        <p:nvPicPr>
          <p:cNvPr id="11" name="Picture 2" descr="Imagen que contiene libro&#10;&#10;Descripción generada automáticamente"/>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20639" y="279400"/>
            <a:ext cx="1509773" cy="1590178"/>
          </a:xfrm>
          <a:prstGeom prst="rect">
            <a:avLst/>
          </a:prstGeom>
          <a:ln>
            <a:noFill/>
          </a:ln>
        </p:spPr>
      </p:pic>
    </p:spTree>
  </p:cSld>
  <p:clrMapOvr>
    <a:overrideClrMapping bg1="dk1" tx1="lt1" bg2="dk2" tx2="lt2" accent1="accent1" accent2="accent2" accent3="accent3" accent4="accent4" accent5="accent5" accent6="accent6" hlink="hlink" folHlink="folHlink"/>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 name="The">
            <a:extLst>
              <a:ext uri="{FF2B5EF4-FFF2-40B4-BE49-F238E27FC236}">
                <a16:creationId xmlns:a16="http://schemas.microsoft.com/office/drawing/2014/main" id="{6D623EA4-5DED-4DE0-B5DE-D6040A162027}"/>
              </a:ext>
            </a:extLst>
          </p:cNvPr>
          <p:cNvSpPr txBox="1"/>
          <p:nvPr/>
        </p:nvSpPr>
        <p:spPr>
          <a:xfrm>
            <a:off x="1634003" y="1093852"/>
            <a:ext cx="14032688" cy="11028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000" b="0">
                <a:solidFill>
                  <a:srgbClr val="F4F0F4"/>
                </a:solidFill>
                <a:latin typeface="ABeeZee Regular"/>
                <a:ea typeface="ABeeZee Regular"/>
                <a:cs typeface="ABeeZee Regular"/>
                <a:sym typeface="ABeeZee Regular"/>
              </a:defRPr>
            </a:lvl1pPr>
          </a:lstStyle>
          <a:p>
            <a:r>
              <a:rPr lang="es-MX" sz="6500" dirty="0">
                <a:solidFill>
                  <a:srgbClr val="FBCD5B"/>
                </a:solidFill>
              </a:rPr>
              <a:t>¿Por qué usar </a:t>
            </a:r>
            <a:r>
              <a:rPr lang="es-MX" sz="6500" dirty="0" err="1">
                <a:solidFill>
                  <a:srgbClr val="FBCD5B"/>
                </a:solidFill>
              </a:rPr>
              <a:t>Random</a:t>
            </a:r>
            <a:r>
              <a:rPr lang="es-MX" sz="6500" dirty="0">
                <a:solidFill>
                  <a:srgbClr val="FBCD5B"/>
                </a:solidFill>
              </a:rPr>
              <a:t> Forest </a:t>
            </a:r>
            <a:r>
              <a:rPr lang="es-MX" sz="6500" dirty="0" err="1">
                <a:solidFill>
                  <a:srgbClr val="FBCD5B"/>
                </a:solidFill>
              </a:rPr>
              <a:t>Regressor</a:t>
            </a:r>
            <a:r>
              <a:rPr lang="es-MX" sz="6500" dirty="0">
                <a:solidFill>
                  <a:srgbClr val="FBCD5B"/>
                </a:solidFill>
              </a:rPr>
              <a:t>?</a:t>
            </a:r>
            <a:endParaRPr sz="6500" dirty="0">
              <a:solidFill>
                <a:srgbClr val="FBCD5B"/>
              </a:solidFill>
            </a:endParaRPr>
          </a:p>
        </p:txBody>
      </p:sp>
      <p:sp>
        <p:nvSpPr>
          <p:cNvPr id="15" name="1">
            <a:extLst>
              <a:ext uri="{FF2B5EF4-FFF2-40B4-BE49-F238E27FC236}">
                <a16:creationId xmlns:a16="http://schemas.microsoft.com/office/drawing/2014/main" id="{237166FC-E8AA-4CA6-884F-D6C96D3F12CB}"/>
              </a:ext>
            </a:extLst>
          </p:cNvPr>
          <p:cNvSpPr/>
          <p:nvPr/>
        </p:nvSpPr>
        <p:spPr>
          <a:xfrm>
            <a:off x="2452371" y="2861045"/>
            <a:ext cx="574907" cy="574908"/>
          </a:xfrm>
          <a:prstGeom prst="ellipse">
            <a:avLst/>
          </a:prstGeom>
          <a:solidFill>
            <a:srgbClr val="FBCD5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ABeeZee Regular"/>
                <a:ea typeface="ABeeZee Regular"/>
                <a:cs typeface="ABeeZee Regular"/>
                <a:sym typeface="ABeeZee Regular"/>
              </a:defRPr>
            </a:lvl1pPr>
          </a:lstStyle>
          <a:p>
            <a:r>
              <a:rPr dirty="0"/>
              <a:t>1</a:t>
            </a:r>
          </a:p>
        </p:txBody>
      </p:sp>
      <p:sp>
        <p:nvSpPr>
          <p:cNvPr id="16" name="Lorem ipsum dolor sit amet, consectetur adipiscing elit.">
            <a:extLst>
              <a:ext uri="{FF2B5EF4-FFF2-40B4-BE49-F238E27FC236}">
                <a16:creationId xmlns:a16="http://schemas.microsoft.com/office/drawing/2014/main" id="{077EEC41-314E-4A25-94F8-1298DCD10C55}"/>
              </a:ext>
            </a:extLst>
          </p:cNvPr>
          <p:cNvSpPr txBox="1"/>
          <p:nvPr/>
        </p:nvSpPr>
        <p:spPr>
          <a:xfrm>
            <a:off x="5338916" y="4660797"/>
            <a:ext cx="18309977" cy="22693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a:lnSpc>
                <a:spcPct val="120000"/>
              </a:lnSpc>
              <a:defRPr sz="4000" b="0">
                <a:solidFill>
                  <a:srgbClr val="F4F0F4"/>
                </a:solidFill>
                <a:latin typeface="ABeeZee Regular"/>
                <a:ea typeface="ABeeZee Regular"/>
                <a:cs typeface="ABeeZee Regular"/>
                <a:sym typeface="ABeeZee Regular"/>
              </a:defRPr>
            </a:lvl1pPr>
          </a:lstStyle>
          <a:p>
            <a:pPr lvl="0"/>
            <a:r>
              <a:rPr lang="es-MX" dirty="0">
                <a:solidFill>
                  <a:schemeClr val="tx1"/>
                </a:solidFill>
              </a:rPr>
              <a:t>Asimismo,  se buscó explorar si la técnica de RF –múltiples árboles de decisión que pueden capturar interacciones entre variables- podría reflejar una mayor precisión debido a la captura de estas interacciones. </a:t>
            </a:r>
          </a:p>
        </p:txBody>
      </p:sp>
      <p:sp>
        <p:nvSpPr>
          <p:cNvPr id="17" name="2">
            <a:extLst>
              <a:ext uri="{FF2B5EF4-FFF2-40B4-BE49-F238E27FC236}">
                <a16:creationId xmlns:a16="http://schemas.microsoft.com/office/drawing/2014/main" id="{0908D1EA-3DD3-40B2-999D-4F25D2C7E0C4}"/>
              </a:ext>
            </a:extLst>
          </p:cNvPr>
          <p:cNvSpPr/>
          <p:nvPr/>
        </p:nvSpPr>
        <p:spPr>
          <a:xfrm>
            <a:off x="4247536" y="4772984"/>
            <a:ext cx="874014" cy="740338"/>
          </a:xfrm>
          <a:prstGeom prst="ellipse">
            <a:avLst/>
          </a:prstGeom>
          <a:solidFill>
            <a:srgbClr val="FBCD5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ABeeZee Regular"/>
                <a:ea typeface="ABeeZee Regular"/>
                <a:cs typeface="ABeeZee Regular"/>
                <a:sym typeface="ABeeZee Regular"/>
              </a:defRPr>
            </a:lvl1pPr>
          </a:lstStyle>
          <a:p>
            <a:r>
              <a:rPr lang="es-MX" dirty="0"/>
              <a:t>1.B</a:t>
            </a:r>
            <a:endParaRPr dirty="0"/>
          </a:p>
        </p:txBody>
      </p:sp>
      <p:sp>
        <p:nvSpPr>
          <p:cNvPr id="19" name="Quisque nec felis et nibh pellentesque luctus.">
            <a:extLst>
              <a:ext uri="{FF2B5EF4-FFF2-40B4-BE49-F238E27FC236}">
                <a16:creationId xmlns:a16="http://schemas.microsoft.com/office/drawing/2014/main" id="{D6A84411-1D25-462B-814E-11EDE3B03DCE}"/>
              </a:ext>
            </a:extLst>
          </p:cNvPr>
          <p:cNvSpPr txBox="1"/>
          <p:nvPr/>
        </p:nvSpPr>
        <p:spPr>
          <a:xfrm>
            <a:off x="3369902" y="2746135"/>
            <a:ext cx="20278992" cy="15306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20000"/>
              </a:lnSpc>
              <a:defRPr sz="4000" b="0">
                <a:solidFill>
                  <a:srgbClr val="F4F0F4"/>
                </a:solidFill>
                <a:latin typeface="ABeeZee Regular"/>
                <a:ea typeface="ABeeZee Regular"/>
                <a:cs typeface="ABeeZee Regular"/>
                <a:sym typeface="ABeeZee Regular"/>
              </a:defRPr>
            </a:pPr>
            <a:r>
              <a:rPr lang="fr-FR" dirty="0">
                <a:solidFill>
                  <a:schemeClr val="tx1"/>
                </a:solidFill>
              </a:rPr>
              <a:t>En este </a:t>
            </a:r>
            <a:r>
              <a:rPr lang="fr-FR" dirty="0" err="1">
                <a:solidFill>
                  <a:schemeClr val="tx1"/>
                </a:solidFill>
              </a:rPr>
              <a:t>proyecto</a:t>
            </a:r>
            <a:r>
              <a:rPr lang="fr-FR" dirty="0">
                <a:solidFill>
                  <a:schemeClr val="tx1"/>
                </a:solidFill>
              </a:rPr>
              <a:t> se </a:t>
            </a:r>
            <a:r>
              <a:rPr lang="fr-FR" dirty="0" err="1">
                <a:solidFill>
                  <a:schemeClr val="tx1"/>
                </a:solidFill>
              </a:rPr>
              <a:t>buscó</a:t>
            </a:r>
            <a:r>
              <a:rPr lang="fr-FR" dirty="0">
                <a:solidFill>
                  <a:schemeClr val="tx1"/>
                </a:solidFill>
              </a:rPr>
              <a:t> </a:t>
            </a:r>
            <a:r>
              <a:rPr lang="fr-FR" dirty="0" err="1">
                <a:solidFill>
                  <a:schemeClr val="tx1"/>
                </a:solidFill>
              </a:rPr>
              <a:t>primordialmente</a:t>
            </a:r>
            <a:r>
              <a:rPr lang="fr-FR" dirty="0">
                <a:solidFill>
                  <a:schemeClr val="tx1"/>
                </a:solidFill>
              </a:rPr>
              <a:t> </a:t>
            </a:r>
            <a:r>
              <a:rPr lang="fr-FR" dirty="0" err="1">
                <a:solidFill>
                  <a:schemeClr val="tx1"/>
                </a:solidFill>
              </a:rPr>
              <a:t>mayor</a:t>
            </a:r>
            <a:r>
              <a:rPr lang="fr-FR" dirty="0">
                <a:solidFill>
                  <a:schemeClr val="tx1"/>
                </a:solidFill>
              </a:rPr>
              <a:t> </a:t>
            </a:r>
            <a:r>
              <a:rPr lang="fr-FR" dirty="0" err="1">
                <a:solidFill>
                  <a:schemeClr val="tx1"/>
                </a:solidFill>
              </a:rPr>
              <a:t>exactitud</a:t>
            </a:r>
            <a:r>
              <a:rPr lang="fr-FR" dirty="0">
                <a:solidFill>
                  <a:schemeClr val="tx1"/>
                </a:solidFill>
              </a:rPr>
              <a:t> a la hora de </a:t>
            </a:r>
            <a:r>
              <a:rPr lang="fr-FR" dirty="0" err="1">
                <a:solidFill>
                  <a:schemeClr val="tx1"/>
                </a:solidFill>
              </a:rPr>
              <a:t>predicción</a:t>
            </a:r>
            <a:r>
              <a:rPr lang="fr-FR" dirty="0">
                <a:solidFill>
                  <a:schemeClr val="tx1"/>
                </a:solidFill>
              </a:rPr>
              <a:t> de </a:t>
            </a:r>
            <a:r>
              <a:rPr lang="fr-FR" dirty="0" err="1">
                <a:solidFill>
                  <a:schemeClr val="tx1"/>
                </a:solidFill>
              </a:rPr>
              <a:t>resultado</a:t>
            </a:r>
            <a:r>
              <a:rPr lang="fr-FR" dirty="0">
                <a:solidFill>
                  <a:schemeClr val="tx1"/>
                </a:solidFill>
              </a:rPr>
              <a:t>, </a:t>
            </a:r>
          </a:p>
          <a:p>
            <a:pPr algn="l">
              <a:lnSpc>
                <a:spcPct val="120000"/>
              </a:lnSpc>
              <a:defRPr sz="4000" b="0">
                <a:solidFill>
                  <a:srgbClr val="F4F0F4"/>
                </a:solidFill>
                <a:latin typeface="ABeeZee Regular"/>
                <a:ea typeface="ABeeZee Regular"/>
                <a:cs typeface="ABeeZee Regular"/>
                <a:sym typeface="ABeeZee Regular"/>
              </a:defRPr>
            </a:pPr>
            <a:r>
              <a:rPr lang="fr-FR" dirty="0">
                <a:solidFill>
                  <a:schemeClr val="tx1"/>
                </a:solidFill>
              </a:rPr>
              <a:t>y no tanto </a:t>
            </a:r>
            <a:r>
              <a:rPr lang="fr-FR" dirty="0" err="1">
                <a:solidFill>
                  <a:schemeClr val="tx1"/>
                </a:solidFill>
              </a:rPr>
              <a:t>factores</a:t>
            </a:r>
            <a:r>
              <a:rPr lang="fr-FR" dirty="0">
                <a:solidFill>
                  <a:schemeClr val="tx1"/>
                </a:solidFill>
              </a:rPr>
              <a:t> </a:t>
            </a:r>
            <a:r>
              <a:rPr lang="fr-FR" dirty="0" err="1">
                <a:solidFill>
                  <a:schemeClr val="tx1"/>
                </a:solidFill>
              </a:rPr>
              <a:t>explicativos</a:t>
            </a:r>
            <a:r>
              <a:rPr lang="fr-FR" dirty="0">
                <a:solidFill>
                  <a:schemeClr val="tx1"/>
                </a:solidFill>
              </a:rPr>
              <a:t> de la variable </a:t>
            </a:r>
            <a:r>
              <a:rPr lang="fr-FR" dirty="0" err="1">
                <a:solidFill>
                  <a:schemeClr val="tx1"/>
                </a:solidFill>
              </a:rPr>
              <a:t>dependiente</a:t>
            </a:r>
            <a:r>
              <a:rPr lang="fr-FR" dirty="0">
                <a:solidFill>
                  <a:schemeClr val="tx1"/>
                </a:solidFill>
              </a:rPr>
              <a:t>.</a:t>
            </a:r>
          </a:p>
        </p:txBody>
      </p:sp>
      <p:sp>
        <p:nvSpPr>
          <p:cNvPr id="22" name="3">
            <a:extLst>
              <a:ext uri="{FF2B5EF4-FFF2-40B4-BE49-F238E27FC236}">
                <a16:creationId xmlns:a16="http://schemas.microsoft.com/office/drawing/2014/main" id="{96F76D83-AAFD-4C81-B5CF-519C58BB1667}"/>
              </a:ext>
            </a:extLst>
          </p:cNvPr>
          <p:cNvSpPr/>
          <p:nvPr/>
        </p:nvSpPr>
        <p:spPr>
          <a:xfrm>
            <a:off x="2452371" y="7473941"/>
            <a:ext cx="574907" cy="574907"/>
          </a:xfrm>
          <a:prstGeom prst="ellipse">
            <a:avLst/>
          </a:prstGeom>
          <a:solidFill>
            <a:srgbClr val="FBCD5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ABeeZee Regular"/>
                <a:ea typeface="ABeeZee Regular"/>
                <a:cs typeface="ABeeZee Regular"/>
                <a:sym typeface="ABeeZee Regular"/>
              </a:defRPr>
            </a:lvl1pPr>
          </a:lstStyle>
          <a:p>
            <a:r>
              <a:rPr lang="es-MX" dirty="0"/>
              <a:t>2</a:t>
            </a:r>
            <a:endParaRPr dirty="0"/>
          </a:p>
        </p:txBody>
      </p:sp>
      <p:sp>
        <p:nvSpPr>
          <p:cNvPr id="23" name="Nam euismod est quis lorem ornare porttitor et id nisl.">
            <a:extLst>
              <a:ext uri="{FF2B5EF4-FFF2-40B4-BE49-F238E27FC236}">
                <a16:creationId xmlns:a16="http://schemas.microsoft.com/office/drawing/2014/main" id="{CC1C91C4-85F2-41E3-9A74-C2D86671C94C}"/>
              </a:ext>
            </a:extLst>
          </p:cNvPr>
          <p:cNvSpPr txBox="1"/>
          <p:nvPr/>
        </p:nvSpPr>
        <p:spPr>
          <a:xfrm>
            <a:off x="3369901" y="7223245"/>
            <a:ext cx="20278991" cy="30080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20000"/>
              </a:lnSpc>
              <a:defRPr sz="4000" b="0">
                <a:solidFill>
                  <a:srgbClr val="F4F0F4"/>
                </a:solidFill>
                <a:latin typeface="ABeeZee Regular"/>
                <a:ea typeface="ABeeZee Regular"/>
                <a:cs typeface="ABeeZee Regular"/>
                <a:sym typeface="ABeeZee Regular"/>
              </a:defRPr>
            </a:pPr>
            <a:r>
              <a:rPr lang="es-MX" dirty="0">
                <a:solidFill>
                  <a:schemeClr val="tx1"/>
                </a:solidFill>
              </a:rPr>
              <a:t>Simplicidad de los resultados y del proceso (la regresión pudo haber requerido mayor limpieza –como eliminar por completo </a:t>
            </a:r>
            <a:r>
              <a:rPr lang="es-MX" dirty="0" err="1">
                <a:solidFill>
                  <a:schemeClr val="tx1"/>
                </a:solidFill>
              </a:rPr>
              <a:t>outliers</a:t>
            </a:r>
            <a:r>
              <a:rPr lang="es-MX" dirty="0">
                <a:solidFill>
                  <a:schemeClr val="tx1"/>
                </a:solidFill>
              </a:rPr>
              <a:t>-, ajustar el modelo cuántas veces sea necesario para tener homocedasticidad, no multicolinealidad, creación de </a:t>
            </a:r>
            <a:r>
              <a:rPr lang="es-MX" dirty="0" err="1">
                <a:solidFill>
                  <a:schemeClr val="tx1"/>
                </a:solidFill>
              </a:rPr>
              <a:t>dummies</a:t>
            </a:r>
            <a:r>
              <a:rPr lang="es-MX" dirty="0">
                <a:solidFill>
                  <a:schemeClr val="tx1"/>
                </a:solidFill>
              </a:rPr>
              <a:t> para capturar interacciones que pueden ser aproximadas en el proceso de RFR, etc.)</a:t>
            </a:r>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46039" y="330200"/>
            <a:ext cx="1509773" cy="1590178"/>
          </a:xfrm>
          <a:prstGeom prst="rect">
            <a:avLst/>
          </a:prstGeom>
          <a:ln>
            <a:noFill/>
          </a:ln>
        </p:spPr>
      </p:pic>
    </p:spTree>
    <p:extLst>
      <p:ext uri="{BB962C8B-B14F-4D97-AF65-F5344CB8AC3E}">
        <p14:creationId xmlns:p14="http://schemas.microsoft.com/office/powerpoint/2010/main" val="7317749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 name="The">
            <a:extLst>
              <a:ext uri="{FF2B5EF4-FFF2-40B4-BE49-F238E27FC236}">
                <a16:creationId xmlns:a16="http://schemas.microsoft.com/office/drawing/2014/main" id="{6D623EA4-5DED-4DE0-B5DE-D6040A162027}"/>
              </a:ext>
            </a:extLst>
          </p:cNvPr>
          <p:cNvSpPr txBox="1"/>
          <p:nvPr/>
        </p:nvSpPr>
        <p:spPr>
          <a:xfrm>
            <a:off x="1634003" y="1093852"/>
            <a:ext cx="12796773" cy="11028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000" b="0">
                <a:solidFill>
                  <a:srgbClr val="F4F0F4"/>
                </a:solidFill>
                <a:latin typeface="ABeeZee Regular"/>
                <a:ea typeface="ABeeZee Regular"/>
                <a:cs typeface="ABeeZee Regular"/>
                <a:sym typeface="ABeeZee Regular"/>
              </a:defRPr>
            </a:lvl1pPr>
          </a:lstStyle>
          <a:p>
            <a:r>
              <a:rPr lang="es-MX" sz="6500" dirty="0">
                <a:solidFill>
                  <a:srgbClr val="FBCD5B"/>
                </a:solidFill>
              </a:rPr>
              <a:t>¿Por qué usar </a:t>
            </a:r>
            <a:r>
              <a:rPr lang="es-MX" sz="6500" dirty="0" err="1">
                <a:solidFill>
                  <a:srgbClr val="FBCD5B"/>
                </a:solidFill>
              </a:rPr>
              <a:t>XGBoosting</a:t>
            </a:r>
            <a:r>
              <a:rPr lang="es-MX" sz="6500" dirty="0">
                <a:solidFill>
                  <a:srgbClr val="FBCD5B"/>
                </a:solidFill>
              </a:rPr>
              <a:t> </a:t>
            </a:r>
            <a:r>
              <a:rPr lang="es-MX" sz="6500" dirty="0" err="1">
                <a:solidFill>
                  <a:srgbClr val="FBCD5B"/>
                </a:solidFill>
              </a:rPr>
              <a:t>Regressor</a:t>
            </a:r>
            <a:r>
              <a:rPr lang="es-MX" sz="6500" dirty="0">
                <a:solidFill>
                  <a:srgbClr val="FBCD5B"/>
                </a:solidFill>
              </a:rPr>
              <a:t>?</a:t>
            </a:r>
            <a:endParaRPr sz="6500" dirty="0">
              <a:solidFill>
                <a:srgbClr val="FBCD5B"/>
              </a:solidFill>
            </a:endParaRPr>
          </a:p>
        </p:txBody>
      </p:sp>
      <p:sp>
        <p:nvSpPr>
          <p:cNvPr id="15" name="1">
            <a:extLst>
              <a:ext uri="{FF2B5EF4-FFF2-40B4-BE49-F238E27FC236}">
                <a16:creationId xmlns:a16="http://schemas.microsoft.com/office/drawing/2014/main" id="{237166FC-E8AA-4CA6-884F-D6C96D3F12CB}"/>
              </a:ext>
            </a:extLst>
          </p:cNvPr>
          <p:cNvSpPr/>
          <p:nvPr/>
        </p:nvSpPr>
        <p:spPr>
          <a:xfrm>
            <a:off x="2452371" y="2861045"/>
            <a:ext cx="574907" cy="574908"/>
          </a:xfrm>
          <a:prstGeom prst="ellipse">
            <a:avLst/>
          </a:prstGeom>
          <a:solidFill>
            <a:srgbClr val="FBCD5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ABeeZee Regular"/>
                <a:ea typeface="ABeeZee Regular"/>
                <a:cs typeface="ABeeZee Regular"/>
                <a:sym typeface="ABeeZee Regular"/>
              </a:defRPr>
            </a:lvl1pPr>
          </a:lstStyle>
          <a:p>
            <a:r>
              <a:rPr dirty="0"/>
              <a:t>1</a:t>
            </a:r>
          </a:p>
        </p:txBody>
      </p:sp>
      <p:sp>
        <p:nvSpPr>
          <p:cNvPr id="16" name="Lorem ipsum dolor sit amet, consectetur adipiscing elit.">
            <a:extLst>
              <a:ext uri="{FF2B5EF4-FFF2-40B4-BE49-F238E27FC236}">
                <a16:creationId xmlns:a16="http://schemas.microsoft.com/office/drawing/2014/main" id="{077EEC41-314E-4A25-94F8-1298DCD10C55}"/>
              </a:ext>
            </a:extLst>
          </p:cNvPr>
          <p:cNvSpPr txBox="1"/>
          <p:nvPr/>
        </p:nvSpPr>
        <p:spPr>
          <a:xfrm>
            <a:off x="3369901" y="3674080"/>
            <a:ext cx="20278991" cy="7733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a:lnSpc>
                <a:spcPct val="120000"/>
              </a:lnSpc>
              <a:defRPr sz="4000" b="0">
                <a:solidFill>
                  <a:srgbClr val="F4F0F4"/>
                </a:solidFill>
                <a:latin typeface="ABeeZee Regular"/>
                <a:ea typeface="ABeeZee Regular"/>
                <a:cs typeface="ABeeZee Regular"/>
                <a:sym typeface="ABeeZee Regular"/>
              </a:defRPr>
            </a:lvl1pPr>
          </a:lstStyle>
          <a:p>
            <a:pPr lvl="0"/>
            <a:endParaRPr lang="es-MX" dirty="0">
              <a:solidFill>
                <a:schemeClr val="tx1"/>
              </a:solidFill>
            </a:endParaRPr>
          </a:p>
        </p:txBody>
      </p:sp>
      <p:sp>
        <p:nvSpPr>
          <p:cNvPr id="17" name="2">
            <a:extLst>
              <a:ext uri="{FF2B5EF4-FFF2-40B4-BE49-F238E27FC236}">
                <a16:creationId xmlns:a16="http://schemas.microsoft.com/office/drawing/2014/main" id="{0908D1EA-3DD3-40B2-999D-4F25D2C7E0C4}"/>
              </a:ext>
            </a:extLst>
          </p:cNvPr>
          <p:cNvSpPr/>
          <p:nvPr/>
        </p:nvSpPr>
        <p:spPr>
          <a:xfrm>
            <a:off x="2480526" y="5354286"/>
            <a:ext cx="574907" cy="574908"/>
          </a:xfrm>
          <a:prstGeom prst="ellipse">
            <a:avLst/>
          </a:prstGeom>
          <a:solidFill>
            <a:srgbClr val="FBCD5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ABeeZee Regular"/>
                <a:ea typeface="ABeeZee Regular"/>
                <a:cs typeface="ABeeZee Regular"/>
                <a:sym typeface="ABeeZee Regular"/>
              </a:defRPr>
            </a:lvl1pPr>
          </a:lstStyle>
          <a:p>
            <a:r>
              <a:t>2</a:t>
            </a:r>
          </a:p>
        </p:txBody>
      </p:sp>
      <p:sp>
        <p:nvSpPr>
          <p:cNvPr id="19" name="Quisque nec felis et nibh pellentesque luctus.">
            <a:extLst>
              <a:ext uri="{FF2B5EF4-FFF2-40B4-BE49-F238E27FC236}">
                <a16:creationId xmlns:a16="http://schemas.microsoft.com/office/drawing/2014/main" id="{D6A84411-1D25-462B-814E-11EDE3B03DCE}"/>
              </a:ext>
            </a:extLst>
          </p:cNvPr>
          <p:cNvSpPr txBox="1"/>
          <p:nvPr/>
        </p:nvSpPr>
        <p:spPr>
          <a:xfrm>
            <a:off x="3369901" y="2752783"/>
            <a:ext cx="20278992" cy="22693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20000"/>
              </a:lnSpc>
              <a:defRPr sz="4000" b="0">
                <a:solidFill>
                  <a:srgbClr val="F4F0F4"/>
                </a:solidFill>
                <a:latin typeface="ABeeZee Regular"/>
                <a:ea typeface="ABeeZee Regular"/>
                <a:cs typeface="ABeeZee Regular"/>
                <a:sym typeface="ABeeZee Regular"/>
              </a:defRPr>
            </a:pPr>
            <a:r>
              <a:rPr lang="fr-FR" dirty="0">
                <a:solidFill>
                  <a:schemeClr val="tx1"/>
                </a:solidFill>
              </a:rPr>
              <a:t>La </a:t>
            </a:r>
            <a:r>
              <a:rPr lang="fr-FR" dirty="0" err="1">
                <a:solidFill>
                  <a:schemeClr val="tx1"/>
                </a:solidFill>
              </a:rPr>
              <a:t>facultad</a:t>
            </a:r>
            <a:r>
              <a:rPr lang="fr-FR" dirty="0">
                <a:solidFill>
                  <a:schemeClr val="tx1"/>
                </a:solidFill>
              </a:rPr>
              <a:t> que </a:t>
            </a:r>
            <a:r>
              <a:rPr lang="fr-FR" dirty="0" err="1">
                <a:solidFill>
                  <a:schemeClr val="tx1"/>
                </a:solidFill>
              </a:rPr>
              <a:t>tienen</a:t>
            </a:r>
            <a:r>
              <a:rPr lang="fr-FR" dirty="0">
                <a:solidFill>
                  <a:schemeClr val="tx1"/>
                </a:solidFill>
              </a:rPr>
              <a:t> los </a:t>
            </a:r>
            <a:r>
              <a:rPr lang="fr-FR" dirty="0" err="1">
                <a:solidFill>
                  <a:schemeClr val="tx1"/>
                </a:solidFill>
              </a:rPr>
              <a:t>modelos</a:t>
            </a:r>
            <a:r>
              <a:rPr lang="fr-FR" dirty="0">
                <a:solidFill>
                  <a:schemeClr val="tx1"/>
                </a:solidFill>
              </a:rPr>
              <a:t> de </a:t>
            </a:r>
            <a:r>
              <a:rPr lang="fr-FR" dirty="0" err="1">
                <a:solidFill>
                  <a:schemeClr val="tx1"/>
                </a:solidFill>
              </a:rPr>
              <a:t>XGBoosting</a:t>
            </a:r>
            <a:r>
              <a:rPr lang="fr-FR" dirty="0">
                <a:solidFill>
                  <a:schemeClr val="tx1"/>
                </a:solidFill>
              </a:rPr>
              <a:t> de </a:t>
            </a:r>
            <a:r>
              <a:rPr lang="fr-FR" dirty="0" err="1">
                <a:solidFill>
                  <a:schemeClr val="tx1"/>
                </a:solidFill>
              </a:rPr>
              <a:t>iniciar</a:t>
            </a:r>
            <a:r>
              <a:rPr lang="fr-FR" dirty="0">
                <a:solidFill>
                  <a:schemeClr val="tx1"/>
                </a:solidFill>
              </a:rPr>
              <a:t> con </a:t>
            </a:r>
            <a:r>
              <a:rPr lang="fr-FR" dirty="0" err="1">
                <a:solidFill>
                  <a:schemeClr val="tx1"/>
                </a:solidFill>
              </a:rPr>
              <a:t>predictores</a:t>
            </a:r>
            <a:r>
              <a:rPr lang="fr-FR" dirty="0">
                <a:solidFill>
                  <a:schemeClr val="tx1"/>
                </a:solidFill>
              </a:rPr>
              <a:t> débiles para que con </a:t>
            </a:r>
            <a:r>
              <a:rPr lang="fr-FR" dirty="0" err="1">
                <a:solidFill>
                  <a:schemeClr val="tx1"/>
                </a:solidFill>
              </a:rPr>
              <a:t>cada</a:t>
            </a:r>
            <a:r>
              <a:rPr lang="fr-FR" dirty="0">
                <a:solidFill>
                  <a:schemeClr val="tx1"/>
                </a:solidFill>
              </a:rPr>
              <a:t> </a:t>
            </a:r>
            <a:r>
              <a:rPr lang="fr-FR" dirty="0" err="1">
                <a:solidFill>
                  <a:schemeClr val="tx1"/>
                </a:solidFill>
              </a:rPr>
              <a:t>iteración</a:t>
            </a:r>
            <a:r>
              <a:rPr lang="fr-FR" dirty="0">
                <a:solidFill>
                  <a:schemeClr val="tx1"/>
                </a:solidFill>
              </a:rPr>
              <a:t> de gradient </a:t>
            </a:r>
            <a:r>
              <a:rPr lang="fr-FR" dirty="0" err="1">
                <a:solidFill>
                  <a:schemeClr val="tx1"/>
                </a:solidFill>
              </a:rPr>
              <a:t>descent</a:t>
            </a:r>
            <a:r>
              <a:rPr lang="fr-FR" dirty="0">
                <a:solidFill>
                  <a:schemeClr val="tx1"/>
                </a:solidFill>
              </a:rPr>
              <a:t> se </a:t>
            </a:r>
            <a:r>
              <a:rPr lang="fr-FR" dirty="0" err="1">
                <a:solidFill>
                  <a:schemeClr val="tx1"/>
                </a:solidFill>
              </a:rPr>
              <a:t>vuelvan</a:t>
            </a:r>
            <a:r>
              <a:rPr lang="fr-FR" dirty="0">
                <a:solidFill>
                  <a:schemeClr val="tx1"/>
                </a:solidFill>
              </a:rPr>
              <a:t> </a:t>
            </a:r>
            <a:r>
              <a:rPr lang="fr-FR" dirty="0" err="1">
                <a:solidFill>
                  <a:schemeClr val="tx1"/>
                </a:solidFill>
              </a:rPr>
              <a:t>cada</a:t>
            </a:r>
            <a:r>
              <a:rPr lang="fr-FR" dirty="0">
                <a:solidFill>
                  <a:schemeClr val="tx1"/>
                </a:solidFill>
              </a:rPr>
              <a:t> </a:t>
            </a:r>
            <a:r>
              <a:rPr lang="fr-FR" dirty="0" err="1">
                <a:solidFill>
                  <a:schemeClr val="tx1"/>
                </a:solidFill>
              </a:rPr>
              <a:t>vez</a:t>
            </a:r>
            <a:r>
              <a:rPr lang="fr-FR" dirty="0">
                <a:solidFill>
                  <a:schemeClr val="tx1"/>
                </a:solidFill>
              </a:rPr>
              <a:t> </a:t>
            </a:r>
            <a:r>
              <a:rPr lang="fr-FR" dirty="0" err="1">
                <a:solidFill>
                  <a:schemeClr val="tx1"/>
                </a:solidFill>
              </a:rPr>
              <a:t>mejores</a:t>
            </a:r>
            <a:r>
              <a:rPr lang="fr-FR" dirty="0">
                <a:solidFill>
                  <a:schemeClr val="tx1"/>
                </a:solidFill>
              </a:rPr>
              <a:t> </a:t>
            </a:r>
            <a:r>
              <a:rPr lang="fr-FR" dirty="0" err="1">
                <a:solidFill>
                  <a:schemeClr val="tx1"/>
                </a:solidFill>
              </a:rPr>
              <a:t>lo</a:t>
            </a:r>
            <a:r>
              <a:rPr lang="fr-FR" dirty="0">
                <a:solidFill>
                  <a:schemeClr val="tx1"/>
                </a:solidFill>
              </a:rPr>
              <a:t> </a:t>
            </a:r>
            <a:r>
              <a:rPr lang="fr-FR" dirty="0" err="1">
                <a:solidFill>
                  <a:schemeClr val="tx1"/>
                </a:solidFill>
              </a:rPr>
              <a:t>convierte</a:t>
            </a:r>
            <a:r>
              <a:rPr lang="fr-FR" dirty="0">
                <a:solidFill>
                  <a:schemeClr val="tx1"/>
                </a:solidFill>
              </a:rPr>
              <a:t> en un </a:t>
            </a:r>
            <a:r>
              <a:rPr lang="fr-FR" dirty="0" err="1">
                <a:solidFill>
                  <a:schemeClr val="tx1"/>
                </a:solidFill>
              </a:rPr>
              <a:t>modelo</a:t>
            </a:r>
            <a:r>
              <a:rPr lang="fr-FR" dirty="0">
                <a:solidFill>
                  <a:schemeClr val="tx1"/>
                </a:solidFill>
              </a:rPr>
              <a:t> </a:t>
            </a:r>
            <a:r>
              <a:rPr lang="fr-FR" dirty="0" err="1">
                <a:solidFill>
                  <a:schemeClr val="tx1"/>
                </a:solidFill>
              </a:rPr>
              <a:t>atractivo</a:t>
            </a:r>
            <a:r>
              <a:rPr lang="fr-FR" dirty="0">
                <a:solidFill>
                  <a:schemeClr val="tx1"/>
                </a:solidFill>
              </a:rPr>
              <a:t>.</a:t>
            </a:r>
          </a:p>
        </p:txBody>
      </p:sp>
      <p:sp>
        <p:nvSpPr>
          <p:cNvPr id="22" name="3">
            <a:extLst>
              <a:ext uri="{FF2B5EF4-FFF2-40B4-BE49-F238E27FC236}">
                <a16:creationId xmlns:a16="http://schemas.microsoft.com/office/drawing/2014/main" id="{96F76D83-AAFD-4C81-B5CF-519C58BB1667}"/>
              </a:ext>
            </a:extLst>
          </p:cNvPr>
          <p:cNvSpPr/>
          <p:nvPr/>
        </p:nvSpPr>
        <p:spPr>
          <a:xfrm>
            <a:off x="2452371" y="7595280"/>
            <a:ext cx="574907" cy="574907"/>
          </a:xfrm>
          <a:prstGeom prst="ellipse">
            <a:avLst/>
          </a:prstGeom>
          <a:solidFill>
            <a:srgbClr val="FBCD5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200" b="0">
                <a:solidFill>
                  <a:srgbClr val="FFFFFF"/>
                </a:solidFill>
                <a:latin typeface="ABeeZee Regular"/>
                <a:ea typeface="ABeeZee Regular"/>
                <a:cs typeface="ABeeZee Regular"/>
                <a:sym typeface="ABeeZee Regular"/>
              </a:defRPr>
            </a:lvl1pPr>
          </a:lstStyle>
          <a:p>
            <a:r>
              <a:rPr dirty="0"/>
              <a:t>3</a:t>
            </a:r>
          </a:p>
        </p:txBody>
      </p:sp>
      <p:sp>
        <p:nvSpPr>
          <p:cNvPr id="23" name="Nam euismod est quis lorem ornare porttitor et id nisl.">
            <a:extLst>
              <a:ext uri="{FF2B5EF4-FFF2-40B4-BE49-F238E27FC236}">
                <a16:creationId xmlns:a16="http://schemas.microsoft.com/office/drawing/2014/main" id="{CC1C91C4-85F2-41E3-9A74-C2D86671C94C}"/>
              </a:ext>
            </a:extLst>
          </p:cNvPr>
          <p:cNvSpPr txBox="1"/>
          <p:nvPr/>
        </p:nvSpPr>
        <p:spPr>
          <a:xfrm>
            <a:off x="3369901" y="5178081"/>
            <a:ext cx="19458567" cy="30080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20000"/>
              </a:lnSpc>
              <a:defRPr sz="4000" b="0">
                <a:solidFill>
                  <a:srgbClr val="F4F0F4"/>
                </a:solidFill>
                <a:latin typeface="ABeeZee Regular"/>
                <a:ea typeface="ABeeZee Regular"/>
                <a:cs typeface="ABeeZee Regular"/>
                <a:sym typeface="ABeeZee Regular"/>
              </a:defRPr>
            </a:pPr>
            <a:r>
              <a:rPr lang="es-MX" dirty="0">
                <a:solidFill>
                  <a:schemeClr val="tx1"/>
                </a:solidFill>
              </a:rPr>
              <a:t>La adaptabilidad de la técnica anterior a varios tipos de problemas, como clasificación, regresión lineal, entre otros.</a:t>
            </a:r>
          </a:p>
          <a:p>
            <a:pPr algn="l">
              <a:lnSpc>
                <a:spcPct val="120000"/>
              </a:lnSpc>
              <a:defRPr sz="4000" b="0">
                <a:solidFill>
                  <a:srgbClr val="F4F0F4"/>
                </a:solidFill>
                <a:latin typeface="ABeeZee Regular"/>
                <a:ea typeface="ABeeZee Regular"/>
                <a:cs typeface="ABeeZee Regular"/>
                <a:sym typeface="ABeeZee Regular"/>
              </a:defRPr>
            </a:pPr>
            <a:endParaRPr lang="es-MX" dirty="0">
              <a:solidFill>
                <a:schemeClr val="tx1"/>
              </a:solidFill>
            </a:endParaRPr>
          </a:p>
          <a:p>
            <a:pPr algn="l">
              <a:lnSpc>
                <a:spcPct val="120000"/>
              </a:lnSpc>
              <a:defRPr sz="4000" b="0">
                <a:solidFill>
                  <a:srgbClr val="F4F0F4"/>
                </a:solidFill>
                <a:latin typeface="ABeeZee Regular"/>
                <a:ea typeface="ABeeZee Regular"/>
                <a:cs typeface="ABeeZee Regular"/>
                <a:sym typeface="ABeeZee Regular"/>
              </a:defRPr>
            </a:pPr>
            <a:r>
              <a:rPr lang="es-MX" dirty="0">
                <a:solidFill>
                  <a:schemeClr val="tx1"/>
                </a:solidFill>
              </a:rPr>
              <a:t>Computacionalmente rápido.</a:t>
            </a:r>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46039" y="330200"/>
            <a:ext cx="1509773" cy="1590178"/>
          </a:xfrm>
          <a:prstGeom prst="rect">
            <a:avLst/>
          </a:prstGeom>
          <a:ln>
            <a:noFill/>
          </a:ln>
        </p:spPr>
      </p:pic>
    </p:spTree>
    <p:extLst>
      <p:ext uri="{BB962C8B-B14F-4D97-AF65-F5344CB8AC3E}">
        <p14:creationId xmlns:p14="http://schemas.microsoft.com/office/powerpoint/2010/main" val="273341089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00918"/>
        </a:solidFill>
        <a:effectLst/>
      </p:bgPr>
    </p:bg>
    <p:spTree>
      <p:nvGrpSpPr>
        <p:cNvPr id="1" name=""/>
        <p:cNvGrpSpPr/>
        <p:nvPr/>
      </p:nvGrpSpPr>
      <p:grpSpPr>
        <a:xfrm>
          <a:off x="0" y="0"/>
          <a:ext cx="0" cy="0"/>
          <a:chOff x="0" y="0"/>
          <a:chExt cx="0" cy="0"/>
        </a:xfrm>
      </p:grpSpPr>
      <p:sp>
        <p:nvSpPr>
          <p:cNvPr id="159" name="3"/>
          <p:cNvSpPr txBox="1"/>
          <p:nvPr/>
        </p:nvSpPr>
        <p:spPr>
          <a:xfrm>
            <a:off x="16932361" y="4641397"/>
            <a:ext cx="7381710" cy="9105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60000" b="0">
                <a:solidFill>
                  <a:srgbClr val="F4F0F4"/>
                </a:solidFill>
                <a:latin typeface="ABeeZee Regular"/>
                <a:ea typeface="ABeeZee Regular"/>
                <a:cs typeface="ABeeZee Regular"/>
                <a:sym typeface="ABeeZee Regular"/>
              </a:defRPr>
            </a:lvl1pPr>
          </a:lstStyle>
          <a:p>
            <a:r>
              <a:t>3</a:t>
            </a:r>
          </a:p>
        </p:txBody>
      </p:sp>
      <p:sp>
        <p:nvSpPr>
          <p:cNvPr id="160" name="Market"/>
          <p:cNvSpPr txBox="1"/>
          <p:nvPr/>
        </p:nvSpPr>
        <p:spPr>
          <a:xfrm>
            <a:off x="1655812" y="6207621"/>
            <a:ext cx="8192948" cy="31803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20000" b="0">
                <a:solidFill>
                  <a:srgbClr val="F4F0F4"/>
                </a:solidFill>
                <a:latin typeface="ABeeZee Regular"/>
                <a:ea typeface="ABeeZee Regular"/>
                <a:cs typeface="ABeeZee Regular"/>
                <a:sym typeface="ABeeZee Regular"/>
              </a:defRPr>
            </a:lvl1pPr>
          </a:lstStyle>
          <a:p>
            <a:r>
              <a:rPr lang="es-MX" dirty="0"/>
              <a:t>¿Dónde</a:t>
            </a:r>
            <a:endParaRPr dirty="0"/>
          </a:p>
        </p:txBody>
      </p:sp>
      <p:sp>
        <p:nvSpPr>
          <p:cNvPr id="161" name="Size"/>
          <p:cNvSpPr txBox="1"/>
          <p:nvPr/>
        </p:nvSpPr>
        <p:spPr>
          <a:xfrm>
            <a:off x="1655812" y="9044957"/>
            <a:ext cx="10062050" cy="31803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20000" b="0">
                <a:solidFill>
                  <a:srgbClr val="78DD8E"/>
                </a:solidFill>
                <a:latin typeface="ABeeZee Regular"/>
                <a:ea typeface="ABeeZee Regular"/>
                <a:cs typeface="ABeeZee Regular"/>
                <a:sym typeface="ABeeZee Regular"/>
              </a:defRPr>
            </a:lvl1pPr>
          </a:lstStyle>
          <a:p>
            <a:r>
              <a:rPr lang="es-MX" dirty="0" err="1">
                <a:solidFill>
                  <a:srgbClr val="FBCD5B"/>
                </a:solidFill>
              </a:rPr>
              <a:t>estámos</a:t>
            </a:r>
            <a:r>
              <a:rPr lang="es-MX" dirty="0">
                <a:solidFill>
                  <a:srgbClr val="FBCD5B"/>
                </a:solidFill>
              </a:rPr>
              <a:t>?</a:t>
            </a:r>
            <a:endParaRPr dirty="0">
              <a:solidFill>
                <a:srgbClr val="FBCD5B"/>
              </a:solidFill>
            </a:endParaRP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6039" y="330200"/>
            <a:ext cx="1509773" cy="1590178"/>
          </a:xfrm>
          <a:prstGeom prst="rect">
            <a:avLst/>
          </a:prstGeom>
          <a:ln>
            <a:noFill/>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00918"/>
        </a:solidFill>
        <a:effectLst/>
      </p:bgPr>
    </p:bg>
    <p:spTree>
      <p:nvGrpSpPr>
        <p:cNvPr id="1" name=""/>
        <p:cNvGrpSpPr/>
        <p:nvPr/>
      </p:nvGrpSpPr>
      <p:grpSpPr>
        <a:xfrm>
          <a:off x="0" y="0"/>
          <a:ext cx="0" cy="0"/>
          <a:chOff x="0" y="0"/>
          <a:chExt cx="0" cy="0"/>
        </a:xfrm>
      </p:grpSpPr>
      <p:sp>
        <p:nvSpPr>
          <p:cNvPr id="5" name="Shape 1528">
            <a:extLst>
              <a:ext uri="{FF2B5EF4-FFF2-40B4-BE49-F238E27FC236}">
                <a16:creationId xmlns:a16="http://schemas.microsoft.com/office/drawing/2014/main" id="{64DBA73B-7238-4369-935E-C7C15F39752C}"/>
              </a:ext>
            </a:extLst>
          </p:cNvPr>
          <p:cNvSpPr/>
          <p:nvPr/>
        </p:nvSpPr>
        <p:spPr>
          <a:xfrm rot="5400000">
            <a:off x="3593359" y="8226397"/>
            <a:ext cx="2101171" cy="349301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480" y="0"/>
                </a:lnTo>
                <a:lnTo>
                  <a:pt x="3480" y="19507"/>
                </a:lnTo>
                <a:lnTo>
                  <a:pt x="21600" y="19507"/>
                </a:lnTo>
                <a:lnTo>
                  <a:pt x="21600" y="21600"/>
                </a:lnTo>
                <a:lnTo>
                  <a:pt x="0" y="21600"/>
                </a:lnTo>
                <a:close/>
              </a:path>
            </a:pathLst>
          </a:custGeom>
          <a:solidFill>
            <a:schemeClr val="bg1">
              <a:lumMod val="95000"/>
            </a:schemeClr>
          </a:solidFill>
          <a:ln>
            <a:round/>
          </a:ln>
        </p:spPr>
        <p:txBody>
          <a:bodyPr lIns="0" tIns="0" rIns="0" bIns="0"/>
          <a:lstStyle/>
          <a:p>
            <a:pPr lvl="0" algn="l" defTabSz="457200">
              <a:defRPr sz="1200">
                <a:solidFill>
                  <a:srgbClr val="000000"/>
                </a:solidFill>
                <a:latin typeface="Helvetica"/>
                <a:ea typeface="Helvetica"/>
                <a:cs typeface="Helvetica"/>
                <a:sym typeface="Helvetica"/>
              </a:defRPr>
            </a:pPr>
            <a:endParaRPr/>
          </a:p>
        </p:txBody>
      </p:sp>
      <p:sp>
        <p:nvSpPr>
          <p:cNvPr id="6" name="Shape 1529">
            <a:extLst>
              <a:ext uri="{FF2B5EF4-FFF2-40B4-BE49-F238E27FC236}">
                <a16:creationId xmlns:a16="http://schemas.microsoft.com/office/drawing/2014/main" id="{F7235E29-5423-45B8-A6C8-2F8D7C0480EB}"/>
              </a:ext>
            </a:extLst>
          </p:cNvPr>
          <p:cNvSpPr/>
          <p:nvPr/>
        </p:nvSpPr>
        <p:spPr>
          <a:xfrm>
            <a:off x="5802452" y="7967351"/>
            <a:ext cx="595002" cy="59556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rgbClr val="FFFFFF"/>
          </a:solidFill>
          <a:ln>
            <a:round/>
          </a:ln>
          <a:effectLst>
            <a:outerShdw blurRad="38100" dist="23000" dir="5400000" rotWithShape="0">
              <a:srgbClr val="000000">
                <a:alpha val="35000"/>
              </a:srgbClr>
            </a:outerShdw>
          </a:effectLst>
        </p:spPr>
        <p:txBody>
          <a:bodyPr lIns="0" tIns="0" rIns="0" bIns="0"/>
          <a:lstStyle/>
          <a:p>
            <a:pPr lvl="0" algn="l" defTabSz="457200">
              <a:defRPr sz="1200">
                <a:solidFill>
                  <a:srgbClr val="000000"/>
                </a:solidFill>
                <a:latin typeface="Helvetica"/>
                <a:ea typeface="Helvetica"/>
                <a:cs typeface="Helvetica"/>
                <a:sym typeface="Helvetica"/>
              </a:defRPr>
            </a:pPr>
            <a:endParaRPr/>
          </a:p>
        </p:txBody>
      </p:sp>
      <p:sp>
        <p:nvSpPr>
          <p:cNvPr id="7" name="Shape 1530">
            <a:extLst>
              <a:ext uri="{FF2B5EF4-FFF2-40B4-BE49-F238E27FC236}">
                <a16:creationId xmlns:a16="http://schemas.microsoft.com/office/drawing/2014/main" id="{E7E37609-1784-4CC2-BE62-67EA485714F8}"/>
              </a:ext>
            </a:extLst>
          </p:cNvPr>
          <p:cNvSpPr/>
          <p:nvPr/>
        </p:nvSpPr>
        <p:spPr>
          <a:xfrm rot="5400000">
            <a:off x="15076340" y="5472654"/>
            <a:ext cx="2101171" cy="349301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480" y="0"/>
                </a:lnTo>
                <a:lnTo>
                  <a:pt x="3480" y="19507"/>
                </a:lnTo>
                <a:lnTo>
                  <a:pt x="21600" y="19507"/>
                </a:lnTo>
                <a:lnTo>
                  <a:pt x="21600" y="21600"/>
                </a:lnTo>
                <a:lnTo>
                  <a:pt x="0" y="21600"/>
                </a:lnTo>
                <a:close/>
              </a:path>
            </a:pathLst>
          </a:custGeom>
          <a:solidFill>
            <a:srgbClr val="FBCD5B"/>
          </a:solidFill>
          <a:ln>
            <a:round/>
          </a:ln>
        </p:spPr>
        <p:txBody>
          <a:bodyPr lIns="0" tIns="0" rIns="0" bIns="0"/>
          <a:lstStyle/>
          <a:p>
            <a:pPr lvl="0" algn="l" defTabSz="457200">
              <a:defRPr sz="1200">
                <a:solidFill>
                  <a:srgbClr val="000000"/>
                </a:solidFill>
                <a:latin typeface="Helvetica"/>
                <a:ea typeface="Helvetica"/>
                <a:cs typeface="Helvetica"/>
                <a:sym typeface="Helvetica"/>
              </a:defRPr>
            </a:pPr>
            <a:endParaRPr/>
          </a:p>
        </p:txBody>
      </p:sp>
      <p:sp>
        <p:nvSpPr>
          <p:cNvPr id="8" name="Shape 1531">
            <a:extLst>
              <a:ext uri="{FF2B5EF4-FFF2-40B4-BE49-F238E27FC236}">
                <a16:creationId xmlns:a16="http://schemas.microsoft.com/office/drawing/2014/main" id="{A4B16E0F-DFFE-47D7-9EDC-81FFA476CA88}"/>
              </a:ext>
            </a:extLst>
          </p:cNvPr>
          <p:cNvSpPr/>
          <p:nvPr/>
        </p:nvSpPr>
        <p:spPr>
          <a:xfrm>
            <a:off x="9662966" y="7011164"/>
            <a:ext cx="595003" cy="59556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rgbClr val="FFFFFF"/>
          </a:solidFill>
          <a:ln>
            <a:round/>
          </a:ln>
          <a:effectLst>
            <a:outerShdw blurRad="38100" dist="23000" dir="5400000" rotWithShape="0">
              <a:srgbClr val="000000">
                <a:alpha val="35000"/>
              </a:srgbClr>
            </a:outerShdw>
          </a:effectLst>
        </p:spPr>
        <p:txBody>
          <a:bodyPr lIns="0" tIns="0" rIns="0" bIns="0"/>
          <a:lstStyle/>
          <a:p>
            <a:pPr lvl="0" algn="l" defTabSz="457200">
              <a:defRPr sz="1200">
                <a:solidFill>
                  <a:srgbClr val="000000"/>
                </a:solidFill>
                <a:latin typeface="Helvetica"/>
                <a:ea typeface="Helvetica"/>
                <a:cs typeface="Helvetica"/>
                <a:sym typeface="Helvetica"/>
              </a:defRPr>
            </a:pPr>
            <a:endParaRPr/>
          </a:p>
        </p:txBody>
      </p:sp>
      <p:sp>
        <p:nvSpPr>
          <p:cNvPr id="9" name="Shape 1532">
            <a:extLst>
              <a:ext uri="{FF2B5EF4-FFF2-40B4-BE49-F238E27FC236}">
                <a16:creationId xmlns:a16="http://schemas.microsoft.com/office/drawing/2014/main" id="{A936FEC6-1207-48B5-AC9D-2A342B879373}"/>
              </a:ext>
            </a:extLst>
          </p:cNvPr>
          <p:cNvSpPr/>
          <p:nvPr/>
        </p:nvSpPr>
        <p:spPr>
          <a:xfrm rot="5400000">
            <a:off x="11325925" y="6314021"/>
            <a:ext cx="2101172" cy="34930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480" y="0"/>
                </a:lnTo>
                <a:lnTo>
                  <a:pt x="3480" y="19507"/>
                </a:lnTo>
                <a:lnTo>
                  <a:pt x="21600" y="19507"/>
                </a:lnTo>
                <a:lnTo>
                  <a:pt x="21600" y="21600"/>
                </a:lnTo>
                <a:lnTo>
                  <a:pt x="0" y="21600"/>
                </a:lnTo>
                <a:close/>
              </a:path>
            </a:pathLst>
          </a:custGeom>
          <a:noFill/>
          <a:ln>
            <a:solidFill>
              <a:schemeClr val="bg1">
                <a:lumMod val="95000"/>
              </a:schemeClr>
            </a:solidFill>
            <a:round/>
          </a:ln>
        </p:spPr>
        <p:txBody>
          <a:bodyPr lIns="0" tIns="0" rIns="0" bIns="0"/>
          <a:lstStyle/>
          <a:p>
            <a:pPr lvl="0" algn="l" defTabSz="457200">
              <a:defRPr sz="1200">
                <a:solidFill>
                  <a:srgbClr val="000000"/>
                </a:solidFill>
                <a:latin typeface="Helvetica"/>
                <a:ea typeface="Helvetica"/>
                <a:cs typeface="Helvetica"/>
                <a:sym typeface="Helvetica"/>
              </a:defRPr>
            </a:pPr>
            <a:endParaRPr/>
          </a:p>
        </p:txBody>
      </p:sp>
      <p:sp>
        <p:nvSpPr>
          <p:cNvPr id="10" name="Shape 1533">
            <a:extLst>
              <a:ext uri="{FF2B5EF4-FFF2-40B4-BE49-F238E27FC236}">
                <a16:creationId xmlns:a16="http://schemas.microsoft.com/office/drawing/2014/main" id="{E19CE7A5-4368-4CCE-A09D-B0ACFF83A2EC}"/>
              </a:ext>
            </a:extLst>
          </p:cNvPr>
          <p:cNvSpPr/>
          <p:nvPr/>
        </p:nvSpPr>
        <p:spPr>
          <a:xfrm>
            <a:off x="13512553" y="6065149"/>
            <a:ext cx="595003" cy="59556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rgbClr val="FFFFFF"/>
          </a:solidFill>
          <a:ln>
            <a:round/>
          </a:ln>
          <a:effectLst>
            <a:outerShdw blurRad="38100" dist="23000" dir="5400000" rotWithShape="0">
              <a:srgbClr val="000000">
                <a:alpha val="35000"/>
              </a:srgbClr>
            </a:outerShdw>
          </a:effectLst>
        </p:spPr>
        <p:txBody>
          <a:bodyPr lIns="0" tIns="0" rIns="0" bIns="0"/>
          <a:lstStyle/>
          <a:p>
            <a:pPr lvl="0" algn="l" defTabSz="457200">
              <a:defRPr sz="1200">
                <a:solidFill>
                  <a:srgbClr val="000000"/>
                </a:solidFill>
                <a:latin typeface="Helvetica"/>
                <a:ea typeface="Helvetica"/>
                <a:cs typeface="Helvetica"/>
                <a:sym typeface="Helvetica"/>
              </a:defRPr>
            </a:pPr>
            <a:endParaRPr/>
          </a:p>
        </p:txBody>
      </p:sp>
      <p:sp>
        <p:nvSpPr>
          <p:cNvPr id="11" name="Shape 1534">
            <a:extLst>
              <a:ext uri="{FF2B5EF4-FFF2-40B4-BE49-F238E27FC236}">
                <a16:creationId xmlns:a16="http://schemas.microsoft.com/office/drawing/2014/main" id="{48C19DDD-A59B-441E-9FC9-D70D87FC695F}"/>
              </a:ext>
            </a:extLst>
          </p:cNvPr>
          <p:cNvSpPr/>
          <p:nvPr/>
        </p:nvSpPr>
        <p:spPr>
          <a:xfrm rot="5400000">
            <a:off x="7575511" y="7483185"/>
            <a:ext cx="2101172" cy="34930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480" y="0"/>
                </a:lnTo>
                <a:lnTo>
                  <a:pt x="3480" y="19507"/>
                </a:lnTo>
                <a:lnTo>
                  <a:pt x="21600" y="19507"/>
                </a:lnTo>
                <a:lnTo>
                  <a:pt x="21600" y="21600"/>
                </a:lnTo>
                <a:lnTo>
                  <a:pt x="0" y="21600"/>
                </a:lnTo>
                <a:close/>
              </a:path>
            </a:pathLst>
          </a:custGeom>
          <a:noFill/>
          <a:ln>
            <a:solidFill>
              <a:schemeClr val="bg1">
                <a:lumMod val="95000"/>
              </a:schemeClr>
            </a:solidFill>
            <a:round/>
          </a:ln>
        </p:spPr>
        <p:txBody>
          <a:bodyPr lIns="0" tIns="0" rIns="0" bIns="0"/>
          <a:lstStyle/>
          <a:p>
            <a:pPr lvl="0" algn="l" defTabSz="457200">
              <a:defRPr sz="1200">
                <a:solidFill>
                  <a:srgbClr val="000000"/>
                </a:solidFill>
                <a:latin typeface="Helvetica"/>
                <a:ea typeface="Helvetica"/>
                <a:cs typeface="Helvetica"/>
                <a:sym typeface="Helvetica"/>
              </a:defRPr>
            </a:pPr>
            <a:endParaRPr/>
          </a:p>
        </p:txBody>
      </p:sp>
      <p:sp>
        <p:nvSpPr>
          <p:cNvPr id="12" name="Shape 1535">
            <a:extLst>
              <a:ext uri="{FF2B5EF4-FFF2-40B4-BE49-F238E27FC236}">
                <a16:creationId xmlns:a16="http://schemas.microsoft.com/office/drawing/2014/main" id="{33D93F97-9104-40BE-B38E-D3EA1D9FA04C}"/>
              </a:ext>
            </a:extLst>
          </p:cNvPr>
          <p:cNvSpPr/>
          <p:nvPr/>
        </p:nvSpPr>
        <p:spPr>
          <a:xfrm>
            <a:off x="17377816" y="5117991"/>
            <a:ext cx="595003" cy="59556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rgbClr val="FFFFFF"/>
          </a:solidFill>
          <a:ln>
            <a:solidFill>
              <a:srgbClr val="397DCA"/>
            </a:solidFill>
            <a:round/>
          </a:ln>
          <a:effectLst>
            <a:outerShdw blurRad="38100" dist="23000" dir="5400000" rotWithShape="0">
              <a:srgbClr val="000000">
                <a:alpha val="35000"/>
              </a:srgbClr>
            </a:outerShdw>
          </a:effectLst>
        </p:spPr>
        <p:txBody>
          <a:bodyPr lIns="0" tIns="0" rIns="0" bIns="0"/>
          <a:lstStyle/>
          <a:p>
            <a:pPr lvl="0" algn="l" defTabSz="457200">
              <a:defRPr sz="1200">
                <a:solidFill>
                  <a:srgbClr val="000000"/>
                </a:solidFill>
                <a:latin typeface="Helvetica"/>
                <a:ea typeface="Helvetica"/>
                <a:cs typeface="Helvetica"/>
                <a:sym typeface="Helvetica"/>
              </a:defRPr>
            </a:pPr>
            <a:endParaRPr/>
          </a:p>
        </p:txBody>
      </p:sp>
      <p:sp>
        <p:nvSpPr>
          <p:cNvPr id="13" name="Shape 1536">
            <a:extLst>
              <a:ext uri="{FF2B5EF4-FFF2-40B4-BE49-F238E27FC236}">
                <a16:creationId xmlns:a16="http://schemas.microsoft.com/office/drawing/2014/main" id="{B77A17F9-224C-4217-91D4-74DFBA1F749F}"/>
              </a:ext>
            </a:extLst>
          </p:cNvPr>
          <p:cNvSpPr/>
          <p:nvPr/>
        </p:nvSpPr>
        <p:spPr>
          <a:xfrm rot="5400000">
            <a:off x="19036044" y="4422069"/>
            <a:ext cx="2101171" cy="349301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480" y="0"/>
                </a:lnTo>
                <a:lnTo>
                  <a:pt x="3480" y="19507"/>
                </a:lnTo>
                <a:lnTo>
                  <a:pt x="21600" y="19507"/>
                </a:lnTo>
                <a:lnTo>
                  <a:pt x="21600" y="21600"/>
                </a:lnTo>
                <a:lnTo>
                  <a:pt x="0" y="21600"/>
                </a:lnTo>
                <a:close/>
              </a:path>
            </a:pathLst>
          </a:custGeom>
          <a:noFill/>
          <a:ln>
            <a:solidFill>
              <a:schemeClr val="bg1">
                <a:lumMod val="95000"/>
              </a:schemeClr>
            </a:solidFill>
            <a:round/>
          </a:ln>
        </p:spPr>
        <p:txBody>
          <a:bodyPr lIns="0" tIns="0" rIns="0" bIns="0"/>
          <a:lstStyle/>
          <a:p>
            <a:pPr lvl="0" algn="l" defTabSz="457200">
              <a:defRPr sz="1200">
                <a:solidFill>
                  <a:srgbClr val="000000"/>
                </a:solidFill>
                <a:latin typeface="Helvetica"/>
                <a:ea typeface="Helvetica"/>
                <a:cs typeface="Helvetica"/>
                <a:sym typeface="Helvetica"/>
              </a:defRPr>
            </a:pPr>
            <a:endParaRPr/>
          </a:p>
        </p:txBody>
      </p:sp>
      <p:sp>
        <p:nvSpPr>
          <p:cNvPr id="14" name="Shape 1537">
            <a:extLst>
              <a:ext uri="{FF2B5EF4-FFF2-40B4-BE49-F238E27FC236}">
                <a16:creationId xmlns:a16="http://schemas.microsoft.com/office/drawing/2014/main" id="{0CA93D30-5909-4F36-920F-CA79DB8E6E1F}"/>
              </a:ext>
            </a:extLst>
          </p:cNvPr>
          <p:cNvSpPr/>
          <p:nvPr/>
        </p:nvSpPr>
        <p:spPr>
          <a:xfrm flipH="1">
            <a:off x="15092811" y="2013848"/>
            <a:ext cx="1917702" cy="4051301"/>
          </a:xfrm>
          <a:custGeom>
            <a:avLst/>
            <a:gdLst/>
            <a:ahLst/>
            <a:cxnLst>
              <a:cxn ang="0">
                <a:pos x="wd2" y="hd2"/>
              </a:cxn>
              <a:cxn ang="5400000">
                <a:pos x="wd2" y="hd2"/>
              </a:cxn>
              <a:cxn ang="10800000">
                <a:pos x="wd2" y="hd2"/>
              </a:cxn>
              <a:cxn ang="16200000">
                <a:pos x="wd2" y="hd2"/>
              </a:cxn>
            </a:cxnLst>
            <a:rect l="0" t="0" r="r" b="b"/>
            <a:pathLst>
              <a:path w="21455" h="21448" extrusionOk="0">
                <a:moveTo>
                  <a:pt x="11603" y="3745"/>
                </a:moveTo>
                <a:cubicBezTo>
                  <a:pt x="11603" y="3745"/>
                  <a:pt x="10885" y="3729"/>
                  <a:pt x="11146" y="3281"/>
                </a:cubicBezTo>
                <a:cubicBezTo>
                  <a:pt x="11146" y="3281"/>
                  <a:pt x="9610" y="3219"/>
                  <a:pt x="10132" y="2864"/>
                </a:cubicBezTo>
                <a:cubicBezTo>
                  <a:pt x="10132" y="2864"/>
                  <a:pt x="9904" y="2570"/>
                  <a:pt x="10034" y="2539"/>
                </a:cubicBezTo>
                <a:lnTo>
                  <a:pt x="9936" y="2400"/>
                </a:lnTo>
                <a:cubicBezTo>
                  <a:pt x="9936" y="2400"/>
                  <a:pt x="9185" y="2245"/>
                  <a:pt x="9741" y="2091"/>
                </a:cubicBezTo>
                <a:cubicBezTo>
                  <a:pt x="9741" y="2091"/>
                  <a:pt x="10263" y="1828"/>
                  <a:pt x="10296" y="1704"/>
                </a:cubicBezTo>
                <a:cubicBezTo>
                  <a:pt x="10328" y="1580"/>
                  <a:pt x="10198" y="1580"/>
                  <a:pt x="10198" y="1580"/>
                </a:cubicBezTo>
                <a:cubicBezTo>
                  <a:pt x="10198" y="1580"/>
                  <a:pt x="8074" y="1271"/>
                  <a:pt x="8956" y="1209"/>
                </a:cubicBezTo>
                <a:lnTo>
                  <a:pt x="10034" y="1147"/>
                </a:lnTo>
                <a:cubicBezTo>
                  <a:pt x="10034" y="1147"/>
                  <a:pt x="11277" y="-74"/>
                  <a:pt x="12911" y="3"/>
                </a:cubicBezTo>
                <a:cubicBezTo>
                  <a:pt x="14544" y="80"/>
                  <a:pt x="15949" y="498"/>
                  <a:pt x="15917" y="1240"/>
                </a:cubicBezTo>
                <a:cubicBezTo>
                  <a:pt x="15884" y="1982"/>
                  <a:pt x="15786" y="1828"/>
                  <a:pt x="15786" y="1828"/>
                </a:cubicBezTo>
                <a:cubicBezTo>
                  <a:pt x="15786" y="1828"/>
                  <a:pt x="15917" y="1982"/>
                  <a:pt x="15688" y="1982"/>
                </a:cubicBezTo>
                <a:cubicBezTo>
                  <a:pt x="15688" y="1982"/>
                  <a:pt x="15231" y="2322"/>
                  <a:pt x="15034" y="2369"/>
                </a:cubicBezTo>
                <a:lnTo>
                  <a:pt x="14708" y="2616"/>
                </a:lnTo>
                <a:cubicBezTo>
                  <a:pt x="14708" y="2616"/>
                  <a:pt x="14478" y="3034"/>
                  <a:pt x="14348" y="3065"/>
                </a:cubicBezTo>
                <a:cubicBezTo>
                  <a:pt x="14217" y="3096"/>
                  <a:pt x="14380" y="3173"/>
                  <a:pt x="14380" y="3173"/>
                </a:cubicBezTo>
                <a:lnTo>
                  <a:pt x="14740" y="3513"/>
                </a:lnTo>
                <a:cubicBezTo>
                  <a:pt x="14740" y="3513"/>
                  <a:pt x="17354" y="4549"/>
                  <a:pt x="17714" y="5740"/>
                </a:cubicBezTo>
                <a:cubicBezTo>
                  <a:pt x="18073" y="6930"/>
                  <a:pt x="18172" y="7580"/>
                  <a:pt x="18172" y="7842"/>
                </a:cubicBezTo>
                <a:cubicBezTo>
                  <a:pt x="18172" y="8105"/>
                  <a:pt x="18172" y="10069"/>
                  <a:pt x="18498" y="10162"/>
                </a:cubicBezTo>
                <a:cubicBezTo>
                  <a:pt x="18825" y="10254"/>
                  <a:pt x="18890" y="10455"/>
                  <a:pt x="18890" y="10455"/>
                </a:cubicBezTo>
                <a:cubicBezTo>
                  <a:pt x="18890" y="10455"/>
                  <a:pt x="18172" y="10625"/>
                  <a:pt x="18073" y="10641"/>
                </a:cubicBezTo>
                <a:cubicBezTo>
                  <a:pt x="17976" y="10657"/>
                  <a:pt x="17976" y="10657"/>
                  <a:pt x="17976" y="10657"/>
                </a:cubicBezTo>
                <a:lnTo>
                  <a:pt x="17877" y="12527"/>
                </a:lnTo>
                <a:lnTo>
                  <a:pt x="16766" y="12620"/>
                </a:lnTo>
                <a:cubicBezTo>
                  <a:pt x="16766" y="12620"/>
                  <a:pt x="17061" y="13223"/>
                  <a:pt x="17126" y="13532"/>
                </a:cubicBezTo>
                <a:cubicBezTo>
                  <a:pt x="17191" y="13842"/>
                  <a:pt x="16995" y="13687"/>
                  <a:pt x="17191" y="13842"/>
                </a:cubicBezTo>
                <a:cubicBezTo>
                  <a:pt x="17387" y="13996"/>
                  <a:pt x="17224" y="14027"/>
                  <a:pt x="17191" y="14151"/>
                </a:cubicBezTo>
                <a:cubicBezTo>
                  <a:pt x="17159" y="14274"/>
                  <a:pt x="17224" y="14321"/>
                  <a:pt x="17518" y="14553"/>
                </a:cubicBezTo>
                <a:cubicBezTo>
                  <a:pt x="17812" y="14785"/>
                  <a:pt x="17812" y="14600"/>
                  <a:pt x="17812" y="14878"/>
                </a:cubicBezTo>
                <a:cubicBezTo>
                  <a:pt x="17812" y="15156"/>
                  <a:pt x="17877" y="15140"/>
                  <a:pt x="18106" y="15264"/>
                </a:cubicBezTo>
                <a:cubicBezTo>
                  <a:pt x="18335" y="15388"/>
                  <a:pt x="19249" y="16331"/>
                  <a:pt x="19478" y="16687"/>
                </a:cubicBezTo>
                <a:cubicBezTo>
                  <a:pt x="19707" y="17042"/>
                  <a:pt x="20263" y="17800"/>
                  <a:pt x="20394" y="18016"/>
                </a:cubicBezTo>
                <a:cubicBezTo>
                  <a:pt x="20525" y="18233"/>
                  <a:pt x="20785" y="18789"/>
                  <a:pt x="20785" y="18960"/>
                </a:cubicBezTo>
                <a:cubicBezTo>
                  <a:pt x="20785" y="19130"/>
                  <a:pt x="20361" y="19068"/>
                  <a:pt x="20557" y="19176"/>
                </a:cubicBezTo>
                <a:cubicBezTo>
                  <a:pt x="20753" y="19284"/>
                  <a:pt x="21014" y="19331"/>
                  <a:pt x="21047" y="19485"/>
                </a:cubicBezTo>
                <a:cubicBezTo>
                  <a:pt x="21079" y="19640"/>
                  <a:pt x="21112" y="19794"/>
                  <a:pt x="21145" y="19918"/>
                </a:cubicBezTo>
                <a:cubicBezTo>
                  <a:pt x="21178" y="20041"/>
                  <a:pt x="21406" y="20598"/>
                  <a:pt x="21440" y="20738"/>
                </a:cubicBezTo>
                <a:cubicBezTo>
                  <a:pt x="21472" y="20876"/>
                  <a:pt x="21472" y="20985"/>
                  <a:pt x="21244" y="21031"/>
                </a:cubicBezTo>
                <a:cubicBezTo>
                  <a:pt x="21014" y="21078"/>
                  <a:pt x="19413" y="21109"/>
                  <a:pt x="19217" y="21093"/>
                </a:cubicBezTo>
                <a:cubicBezTo>
                  <a:pt x="19021" y="21078"/>
                  <a:pt x="19119" y="20815"/>
                  <a:pt x="18564" y="20924"/>
                </a:cubicBezTo>
                <a:cubicBezTo>
                  <a:pt x="18008" y="21031"/>
                  <a:pt x="18040" y="21093"/>
                  <a:pt x="17583" y="21139"/>
                </a:cubicBezTo>
                <a:cubicBezTo>
                  <a:pt x="17126" y="21186"/>
                  <a:pt x="14904" y="21170"/>
                  <a:pt x="14577" y="21093"/>
                </a:cubicBezTo>
                <a:cubicBezTo>
                  <a:pt x="14250" y="21016"/>
                  <a:pt x="13597" y="20645"/>
                  <a:pt x="14446" y="20490"/>
                </a:cubicBezTo>
                <a:cubicBezTo>
                  <a:pt x="15295" y="20336"/>
                  <a:pt x="15982" y="20382"/>
                  <a:pt x="16210" y="20351"/>
                </a:cubicBezTo>
                <a:cubicBezTo>
                  <a:pt x="16440" y="20320"/>
                  <a:pt x="16995" y="20026"/>
                  <a:pt x="17224" y="19918"/>
                </a:cubicBezTo>
                <a:cubicBezTo>
                  <a:pt x="17453" y="19810"/>
                  <a:pt x="17550" y="19701"/>
                  <a:pt x="17681" y="19593"/>
                </a:cubicBezTo>
                <a:cubicBezTo>
                  <a:pt x="17812" y="19485"/>
                  <a:pt x="17681" y="19269"/>
                  <a:pt x="17681" y="19223"/>
                </a:cubicBezTo>
                <a:cubicBezTo>
                  <a:pt x="17681" y="19176"/>
                  <a:pt x="17518" y="19068"/>
                  <a:pt x="17453" y="19021"/>
                </a:cubicBezTo>
                <a:cubicBezTo>
                  <a:pt x="17387" y="18975"/>
                  <a:pt x="17387" y="18913"/>
                  <a:pt x="17518" y="18882"/>
                </a:cubicBezTo>
                <a:cubicBezTo>
                  <a:pt x="17648" y="18851"/>
                  <a:pt x="17746" y="18820"/>
                  <a:pt x="17648" y="18712"/>
                </a:cubicBezTo>
                <a:cubicBezTo>
                  <a:pt x="17550" y="18604"/>
                  <a:pt x="17420" y="18264"/>
                  <a:pt x="17321" y="18016"/>
                </a:cubicBezTo>
                <a:cubicBezTo>
                  <a:pt x="17224" y="17769"/>
                  <a:pt x="16570" y="17243"/>
                  <a:pt x="16276" y="16888"/>
                </a:cubicBezTo>
                <a:cubicBezTo>
                  <a:pt x="15982" y="16532"/>
                  <a:pt x="15688" y="16640"/>
                  <a:pt x="15786" y="16455"/>
                </a:cubicBezTo>
                <a:cubicBezTo>
                  <a:pt x="15884" y="16269"/>
                  <a:pt x="16014" y="16285"/>
                  <a:pt x="15786" y="16254"/>
                </a:cubicBezTo>
                <a:cubicBezTo>
                  <a:pt x="15557" y="16223"/>
                  <a:pt x="15231" y="16269"/>
                  <a:pt x="15231" y="16161"/>
                </a:cubicBezTo>
                <a:cubicBezTo>
                  <a:pt x="15231" y="16053"/>
                  <a:pt x="15328" y="15759"/>
                  <a:pt x="15002" y="15681"/>
                </a:cubicBezTo>
                <a:cubicBezTo>
                  <a:pt x="14674" y="15604"/>
                  <a:pt x="14283" y="15434"/>
                  <a:pt x="14021" y="15078"/>
                </a:cubicBezTo>
                <a:cubicBezTo>
                  <a:pt x="13760" y="14723"/>
                  <a:pt x="13008" y="13919"/>
                  <a:pt x="13008" y="13919"/>
                </a:cubicBezTo>
                <a:cubicBezTo>
                  <a:pt x="13008" y="13919"/>
                  <a:pt x="12028" y="14537"/>
                  <a:pt x="11831" y="14723"/>
                </a:cubicBezTo>
                <a:cubicBezTo>
                  <a:pt x="11636" y="14908"/>
                  <a:pt x="11309" y="15249"/>
                  <a:pt x="11243" y="15372"/>
                </a:cubicBezTo>
                <a:cubicBezTo>
                  <a:pt x="11178" y="15496"/>
                  <a:pt x="10982" y="15898"/>
                  <a:pt x="10982" y="16099"/>
                </a:cubicBezTo>
                <a:cubicBezTo>
                  <a:pt x="10982" y="16300"/>
                  <a:pt x="10491" y="17290"/>
                  <a:pt x="10263" y="17568"/>
                </a:cubicBezTo>
                <a:cubicBezTo>
                  <a:pt x="10034" y="17846"/>
                  <a:pt x="9087" y="18743"/>
                  <a:pt x="8956" y="18990"/>
                </a:cubicBezTo>
                <a:cubicBezTo>
                  <a:pt x="8825" y="19238"/>
                  <a:pt x="8695" y="19454"/>
                  <a:pt x="8564" y="19532"/>
                </a:cubicBezTo>
                <a:cubicBezTo>
                  <a:pt x="8433" y="19609"/>
                  <a:pt x="8139" y="19516"/>
                  <a:pt x="8204" y="19640"/>
                </a:cubicBezTo>
                <a:cubicBezTo>
                  <a:pt x="8270" y="19763"/>
                  <a:pt x="8498" y="19794"/>
                  <a:pt x="8400" y="19887"/>
                </a:cubicBezTo>
                <a:cubicBezTo>
                  <a:pt x="8302" y="19980"/>
                  <a:pt x="7649" y="20320"/>
                  <a:pt x="7584" y="20382"/>
                </a:cubicBezTo>
                <a:cubicBezTo>
                  <a:pt x="7518" y="20444"/>
                  <a:pt x="7322" y="20614"/>
                  <a:pt x="7322" y="20691"/>
                </a:cubicBezTo>
                <a:cubicBezTo>
                  <a:pt x="7322" y="20769"/>
                  <a:pt x="7093" y="21170"/>
                  <a:pt x="7028" y="21294"/>
                </a:cubicBezTo>
                <a:cubicBezTo>
                  <a:pt x="6963" y="21418"/>
                  <a:pt x="5656" y="21526"/>
                  <a:pt x="5165" y="21372"/>
                </a:cubicBezTo>
                <a:cubicBezTo>
                  <a:pt x="4675" y="21217"/>
                  <a:pt x="4610" y="21155"/>
                  <a:pt x="4153" y="21170"/>
                </a:cubicBezTo>
                <a:cubicBezTo>
                  <a:pt x="3695" y="21186"/>
                  <a:pt x="2683" y="21093"/>
                  <a:pt x="2388" y="21000"/>
                </a:cubicBezTo>
                <a:cubicBezTo>
                  <a:pt x="2094" y="20907"/>
                  <a:pt x="787" y="20629"/>
                  <a:pt x="461" y="20459"/>
                </a:cubicBezTo>
                <a:cubicBezTo>
                  <a:pt x="133" y="20289"/>
                  <a:pt x="-128" y="20274"/>
                  <a:pt x="68" y="20088"/>
                </a:cubicBezTo>
                <a:cubicBezTo>
                  <a:pt x="264" y="19903"/>
                  <a:pt x="329" y="19794"/>
                  <a:pt x="787" y="19794"/>
                </a:cubicBezTo>
                <a:cubicBezTo>
                  <a:pt x="1244" y="19794"/>
                  <a:pt x="1898" y="19995"/>
                  <a:pt x="2322" y="19934"/>
                </a:cubicBezTo>
                <a:cubicBezTo>
                  <a:pt x="2747" y="19871"/>
                  <a:pt x="3238" y="19702"/>
                  <a:pt x="3793" y="19702"/>
                </a:cubicBezTo>
                <a:cubicBezTo>
                  <a:pt x="4348" y="19702"/>
                  <a:pt x="4479" y="19439"/>
                  <a:pt x="4773" y="19269"/>
                </a:cubicBezTo>
                <a:cubicBezTo>
                  <a:pt x="5067" y="19099"/>
                  <a:pt x="5264" y="19037"/>
                  <a:pt x="5264" y="19037"/>
                </a:cubicBezTo>
                <a:cubicBezTo>
                  <a:pt x="5264" y="19037"/>
                  <a:pt x="5264" y="19021"/>
                  <a:pt x="5231" y="18898"/>
                </a:cubicBezTo>
                <a:cubicBezTo>
                  <a:pt x="5198" y="18774"/>
                  <a:pt x="5198" y="18789"/>
                  <a:pt x="5460" y="18759"/>
                </a:cubicBezTo>
                <a:cubicBezTo>
                  <a:pt x="5721" y="18728"/>
                  <a:pt x="5525" y="18697"/>
                  <a:pt x="5787" y="18480"/>
                </a:cubicBezTo>
                <a:cubicBezTo>
                  <a:pt x="6048" y="18264"/>
                  <a:pt x="6048" y="18341"/>
                  <a:pt x="6407" y="18171"/>
                </a:cubicBezTo>
                <a:cubicBezTo>
                  <a:pt x="6767" y="18001"/>
                  <a:pt x="7421" y="16578"/>
                  <a:pt x="7518" y="16377"/>
                </a:cubicBezTo>
                <a:cubicBezTo>
                  <a:pt x="7617" y="16177"/>
                  <a:pt x="7421" y="15929"/>
                  <a:pt x="7486" y="15774"/>
                </a:cubicBezTo>
                <a:cubicBezTo>
                  <a:pt x="7551" y="15620"/>
                  <a:pt x="7518" y="15651"/>
                  <a:pt x="7388" y="15511"/>
                </a:cubicBezTo>
                <a:cubicBezTo>
                  <a:pt x="7257" y="15372"/>
                  <a:pt x="7388" y="15357"/>
                  <a:pt x="7518" y="15218"/>
                </a:cubicBezTo>
                <a:cubicBezTo>
                  <a:pt x="7649" y="15078"/>
                  <a:pt x="8237" y="14151"/>
                  <a:pt x="8303" y="14073"/>
                </a:cubicBezTo>
                <a:cubicBezTo>
                  <a:pt x="8368" y="13996"/>
                  <a:pt x="8368" y="13532"/>
                  <a:pt x="8498" y="13285"/>
                </a:cubicBezTo>
                <a:cubicBezTo>
                  <a:pt x="8629" y="13037"/>
                  <a:pt x="9054" y="12249"/>
                  <a:pt x="9119" y="12156"/>
                </a:cubicBezTo>
                <a:cubicBezTo>
                  <a:pt x="9185" y="12063"/>
                  <a:pt x="9119" y="11878"/>
                  <a:pt x="9119" y="11878"/>
                </a:cubicBezTo>
                <a:lnTo>
                  <a:pt x="8629" y="11770"/>
                </a:lnTo>
                <a:lnTo>
                  <a:pt x="9054" y="10270"/>
                </a:lnTo>
                <a:cubicBezTo>
                  <a:pt x="9054" y="10270"/>
                  <a:pt x="8989" y="10115"/>
                  <a:pt x="8891" y="10162"/>
                </a:cubicBezTo>
                <a:cubicBezTo>
                  <a:pt x="8793" y="10208"/>
                  <a:pt x="7682" y="10811"/>
                  <a:pt x="7617" y="10904"/>
                </a:cubicBezTo>
                <a:cubicBezTo>
                  <a:pt x="7551" y="10997"/>
                  <a:pt x="6995" y="10904"/>
                  <a:pt x="6995" y="10904"/>
                </a:cubicBezTo>
                <a:cubicBezTo>
                  <a:pt x="6995" y="10904"/>
                  <a:pt x="6702" y="10996"/>
                  <a:pt x="6603" y="11027"/>
                </a:cubicBezTo>
                <a:cubicBezTo>
                  <a:pt x="6505" y="11058"/>
                  <a:pt x="7682" y="11630"/>
                  <a:pt x="7682" y="11630"/>
                </a:cubicBezTo>
                <a:cubicBezTo>
                  <a:pt x="7682" y="11630"/>
                  <a:pt x="8140" y="12125"/>
                  <a:pt x="6963" y="11894"/>
                </a:cubicBezTo>
                <a:lnTo>
                  <a:pt x="6049" y="11429"/>
                </a:lnTo>
                <a:cubicBezTo>
                  <a:pt x="6049" y="11429"/>
                  <a:pt x="5688" y="11491"/>
                  <a:pt x="5493" y="11429"/>
                </a:cubicBezTo>
                <a:cubicBezTo>
                  <a:pt x="5297" y="11367"/>
                  <a:pt x="4512" y="10888"/>
                  <a:pt x="4806" y="10718"/>
                </a:cubicBezTo>
                <a:lnTo>
                  <a:pt x="4022" y="10301"/>
                </a:lnTo>
                <a:cubicBezTo>
                  <a:pt x="4022" y="10301"/>
                  <a:pt x="2781" y="10316"/>
                  <a:pt x="3074" y="9868"/>
                </a:cubicBezTo>
                <a:cubicBezTo>
                  <a:pt x="3074" y="9868"/>
                  <a:pt x="4283" y="10301"/>
                  <a:pt x="3826" y="9620"/>
                </a:cubicBezTo>
                <a:cubicBezTo>
                  <a:pt x="3826" y="9620"/>
                  <a:pt x="4644" y="9481"/>
                  <a:pt x="4545" y="10053"/>
                </a:cubicBezTo>
                <a:lnTo>
                  <a:pt x="5460" y="10455"/>
                </a:lnTo>
                <a:cubicBezTo>
                  <a:pt x="5460" y="10455"/>
                  <a:pt x="6049" y="10192"/>
                  <a:pt x="6212" y="10192"/>
                </a:cubicBezTo>
                <a:cubicBezTo>
                  <a:pt x="6374" y="10192"/>
                  <a:pt x="7191" y="9744"/>
                  <a:pt x="7191" y="9744"/>
                </a:cubicBezTo>
                <a:cubicBezTo>
                  <a:pt x="7191" y="9744"/>
                  <a:pt x="7191" y="9450"/>
                  <a:pt x="7486" y="9404"/>
                </a:cubicBezTo>
                <a:cubicBezTo>
                  <a:pt x="7779" y="9357"/>
                  <a:pt x="7845" y="9234"/>
                  <a:pt x="8075" y="9188"/>
                </a:cubicBezTo>
                <a:cubicBezTo>
                  <a:pt x="8302" y="9141"/>
                  <a:pt x="8368" y="9110"/>
                  <a:pt x="8466" y="9002"/>
                </a:cubicBezTo>
                <a:cubicBezTo>
                  <a:pt x="8564" y="8894"/>
                  <a:pt x="8695" y="8646"/>
                  <a:pt x="8956" y="8585"/>
                </a:cubicBezTo>
                <a:cubicBezTo>
                  <a:pt x="9218" y="8523"/>
                  <a:pt x="9381" y="7409"/>
                  <a:pt x="9610" y="7007"/>
                </a:cubicBezTo>
                <a:cubicBezTo>
                  <a:pt x="9838" y="6605"/>
                  <a:pt x="9970" y="5353"/>
                  <a:pt x="10753" y="5075"/>
                </a:cubicBezTo>
                <a:cubicBezTo>
                  <a:pt x="11537" y="4796"/>
                  <a:pt x="10852" y="4781"/>
                  <a:pt x="10982" y="4595"/>
                </a:cubicBezTo>
                <a:cubicBezTo>
                  <a:pt x="11113" y="4410"/>
                  <a:pt x="11243" y="4286"/>
                  <a:pt x="11146" y="4178"/>
                </a:cubicBezTo>
                <a:cubicBezTo>
                  <a:pt x="11048" y="4070"/>
                  <a:pt x="10917" y="3977"/>
                  <a:pt x="10917" y="3977"/>
                </a:cubicBezTo>
                <a:cubicBezTo>
                  <a:pt x="10917" y="3977"/>
                  <a:pt x="11603" y="3745"/>
                  <a:pt x="11603" y="3745"/>
                </a:cubicBezTo>
                <a:close/>
              </a:path>
            </a:pathLst>
          </a:custGeom>
          <a:solidFill>
            <a:srgbClr val="FBCD5B"/>
          </a:solidFill>
          <a:ln w="12700">
            <a:miter lim="400000"/>
          </a:ln>
        </p:spPr>
        <p:txBody>
          <a:bodyPr lIns="38100" tIns="38100" rIns="38100" bIns="38100" anchor="ctr"/>
          <a:lstStyle/>
          <a:p>
            <a:pPr lvl="0" defTabSz="457200">
              <a:defRPr sz="3000">
                <a:effectLst>
                  <a:outerShdw blurRad="38100" dist="12700" dir="5400000" rotWithShape="0">
                    <a:srgbClr val="000000">
                      <a:alpha val="50000"/>
                    </a:srgbClr>
                  </a:outerShdw>
                </a:effectLst>
                <a:latin typeface="Gill Sans"/>
                <a:ea typeface="Gill Sans"/>
                <a:cs typeface="Gill Sans"/>
                <a:sym typeface="Gill Sans"/>
              </a:defRPr>
            </a:pPr>
            <a:endParaRPr/>
          </a:p>
        </p:txBody>
      </p:sp>
      <p:pic>
        <p:nvPicPr>
          <p:cNvPr id="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46039" y="330200"/>
            <a:ext cx="1509773" cy="1590178"/>
          </a:xfrm>
          <a:prstGeom prst="rect">
            <a:avLst/>
          </a:prstGeom>
          <a:ln>
            <a:noFill/>
          </a:ln>
        </p:spPr>
      </p:pic>
      <p:sp>
        <p:nvSpPr>
          <p:cNvPr id="15" name="Quisque nec felis et nibh pellentesque luctus.">
            <a:extLst>
              <a:ext uri="{FF2B5EF4-FFF2-40B4-BE49-F238E27FC236}">
                <a16:creationId xmlns:a16="http://schemas.microsoft.com/office/drawing/2014/main" id="{2E979944-5841-4B56-AA5A-26257AD9A366}"/>
              </a:ext>
            </a:extLst>
          </p:cNvPr>
          <p:cNvSpPr txBox="1"/>
          <p:nvPr/>
        </p:nvSpPr>
        <p:spPr>
          <a:xfrm>
            <a:off x="3350311" y="9365988"/>
            <a:ext cx="3028606" cy="1402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50800" tIns="50800" rIns="50800" bIns="508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pPr algn="l">
              <a:lnSpc>
                <a:spcPct val="120000"/>
              </a:lnSpc>
              <a:defRPr sz="4000" b="0">
                <a:solidFill>
                  <a:srgbClr val="F4F0F4"/>
                </a:solidFill>
                <a:latin typeface="ABeeZee Regular"/>
                <a:ea typeface="ABeeZee Regular"/>
                <a:cs typeface="ABeeZee Regular"/>
                <a:sym typeface="ABeeZee Regular"/>
              </a:defRPr>
            </a:pPr>
            <a:r>
              <a:rPr lang="es-MX" sz="2400" dirty="0"/>
              <a:t>Etapa 1 del Modelo 1:</a:t>
            </a:r>
          </a:p>
          <a:p>
            <a:pPr algn="l">
              <a:lnSpc>
                <a:spcPct val="120000"/>
              </a:lnSpc>
              <a:defRPr sz="4000" b="0">
                <a:solidFill>
                  <a:srgbClr val="F4F0F4"/>
                </a:solidFill>
                <a:latin typeface="ABeeZee Regular"/>
                <a:ea typeface="ABeeZee Regular"/>
                <a:cs typeface="ABeeZee Regular"/>
                <a:sym typeface="ABeeZee Regular"/>
              </a:defRPr>
            </a:pPr>
            <a:r>
              <a:rPr lang="es-MX" sz="2400" dirty="0"/>
              <a:t>Obtención, limpieza y tratamiento de datos.</a:t>
            </a:r>
          </a:p>
        </p:txBody>
      </p:sp>
      <p:sp>
        <p:nvSpPr>
          <p:cNvPr id="16" name="Quisque nec felis et nibh pellentesque luctus.">
            <a:extLst>
              <a:ext uri="{FF2B5EF4-FFF2-40B4-BE49-F238E27FC236}">
                <a16:creationId xmlns:a16="http://schemas.microsoft.com/office/drawing/2014/main" id="{B43BAF1B-0818-4E7A-8FC3-C2B5DE3B684F}"/>
              </a:ext>
            </a:extLst>
          </p:cNvPr>
          <p:cNvSpPr txBox="1"/>
          <p:nvPr/>
        </p:nvSpPr>
        <p:spPr>
          <a:xfrm>
            <a:off x="7365999" y="8562914"/>
            <a:ext cx="3310629" cy="27322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50800" tIns="50800" rIns="50800" bIns="508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pPr algn="l">
              <a:lnSpc>
                <a:spcPct val="120000"/>
              </a:lnSpc>
              <a:defRPr sz="4000" b="0">
                <a:solidFill>
                  <a:srgbClr val="F4F0F4"/>
                </a:solidFill>
                <a:latin typeface="ABeeZee Regular"/>
                <a:ea typeface="ABeeZee Regular"/>
                <a:cs typeface="ABeeZee Regular"/>
                <a:sym typeface="ABeeZee Regular"/>
              </a:defRPr>
            </a:pPr>
            <a:r>
              <a:rPr lang="es-MX" sz="2400" dirty="0"/>
              <a:t>Etapa 2:</a:t>
            </a:r>
          </a:p>
          <a:p>
            <a:pPr algn="l">
              <a:lnSpc>
                <a:spcPct val="120000"/>
              </a:lnSpc>
              <a:defRPr sz="4000" b="0">
                <a:solidFill>
                  <a:srgbClr val="F4F0F4"/>
                </a:solidFill>
                <a:latin typeface="ABeeZee Regular"/>
                <a:ea typeface="ABeeZee Regular"/>
                <a:cs typeface="ABeeZee Regular"/>
                <a:sym typeface="ABeeZee Regular"/>
              </a:defRPr>
            </a:pPr>
            <a:r>
              <a:rPr lang="es-MX" sz="2400" dirty="0"/>
              <a:t>Entrenamiento mediante </a:t>
            </a:r>
            <a:r>
              <a:rPr lang="es-MX" sz="2400" dirty="0" err="1"/>
              <a:t>Random</a:t>
            </a:r>
            <a:r>
              <a:rPr lang="es-MX" sz="2400" dirty="0"/>
              <a:t> Forest </a:t>
            </a:r>
            <a:r>
              <a:rPr lang="es-MX" sz="2400" dirty="0" err="1"/>
              <a:t>Regressor</a:t>
            </a:r>
            <a:r>
              <a:rPr lang="es-MX" sz="2400" dirty="0"/>
              <a:t> para la predicción de total de goles por encuentro</a:t>
            </a:r>
            <a:endParaRPr lang="fr-FR" sz="2400" dirty="0"/>
          </a:p>
        </p:txBody>
      </p:sp>
      <p:sp>
        <p:nvSpPr>
          <p:cNvPr id="17" name="Quisque nec felis et nibh pellentesque luctus.">
            <a:extLst>
              <a:ext uri="{FF2B5EF4-FFF2-40B4-BE49-F238E27FC236}">
                <a16:creationId xmlns:a16="http://schemas.microsoft.com/office/drawing/2014/main" id="{A5B14635-160D-4FA0-AD4A-EECCCCDE3653}"/>
              </a:ext>
            </a:extLst>
          </p:cNvPr>
          <p:cNvSpPr txBox="1"/>
          <p:nvPr/>
        </p:nvSpPr>
        <p:spPr>
          <a:xfrm>
            <a:off x="11178930" y="7686606"/>
            <a:ext cx="3028606" cy="31754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50800" tIns="50800" rIns="50800" bIns="508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pPr algn="l">
              <a:lnSpc>
                <a:spcPct val="120000"/>
              </a:lnSpc>
              <a:defRPr sz="4000" b="0">
                <a:solidFill>
                  <a:srgbClr val="F4F0F4"/>
                </a:solidFill>
                <a:latin typeface="ABeeZee Regular"/>
                <a:ea typeface="ABeeZee Regular"/>
                <a:cs typeface="ABeeZee Regular"/>
                <a:sym typeface="ABeeZee Regular"/>
              </a:defRPr>
            </a:pPr>
            <a:r>
              <a:rPr lang="es-MX" sz="2400" dirty="0"/>
              <a:t>Etapa  3:</a:t>
            </a:r>
          </a:p>
          <a:p>
            <a:pPr algn="l">
              <a:lnSpc>
                <a:spcPct val="120000"/>
              </a:lnSpc>
              <a:defRPr sz="4000" b="0">
                <a:solidFill>
                  <a:srgbClr val="F4F0F4"/>
                </a:solidFill>
                <a:latin typeface="ABeeZee Regular"/>
                <a:ea typeface="ABeeZee Regular"/>
                <a:cs typeface="ABeeZee Regular"/>
                <a:sym typeface="ABeeZee Regular"/>
              </a:defRPr>
            </a:pPr>
            <a:r>
              <a:rPr lang="es-MX" sz="2400" dirty="0"/>
              <a:t>En base al modelo base, se crea otro modelo de </a:t>
            </a:r>
            <a:r>
              <a:rPr lang="es-MX" sz="2400" dirty="0" err="1"/>
              <a:t>Random</a:t>
            </a:r>
            <a:r>
              <a:rPr lang="es-MX" sz="2400" dirty="0"/>
              <a:t> Forest </a:t>
            </a:r>
            <a:r>
              <a:rPr lang="es-MX" sz="2400" dirty="0" err="1"/>
              <a:t>Regressor</a:t>
            </a:r>
            <a:r>
              <a:rPr lang="es-MX" sz="2400" dirty="0"/>
              <a:t>. Se repite el proceso para </a:t>
            </a:r>
            <a:r>
              <a:rPr lang="es-MX" sz="2400" dirty="0" err="1"/>
              <a:t>XGBoosting</a:t>
            </a:r>
            <a:r>
              <a:rPr lang="es-MX" sz="2400" dirty="0"/>
              <a:t> </a:t>
            </a:r>
            <a:r>
              <a:rPr lang="es-MX" sz="2400" dirty="0" err="1"/>
              <a:t>Regressor</a:t>
            </a:r>
            <a:endParaRPr lang="fr-FR" sz="2400" dirty="0"/>
          </a:p>
        </p:txBody>
      </p:sp>
      <p:sp>
        <p:nvSpPr>
          <p:cNvPr id="19" name="Quisque nec felis et nibh pellentesque luctus.">
            <a:extLst>
              <a:ext uri="{FF2B5EF4-FFF2-40B4-BE49-F238E27FC236}">
                <a16:creationId xmlns:a16="http://schemas.microsoft.com/office/drawing/2014/main" id="{48DEC057-C832-4C27-BAE3-7D37E162087D}"/>
              </a:ext>
            </a:extLst>
          </p:cNvPr>
          <p:cNvSpPr txBox="1"/>
          <p:nvPr/>
        </p:nvSpPr>
        <p:spPr>
          <a:xfrm>
            <a:off x="15013862" y="6657900"/>
            <a:ext cx="3028606" cy="1402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50800" tIns="50800" rIns="50800" bIns="508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pPr algn="l">
              <a:lnSpc>
                <a:spcPct val="120000"/>
              </a:lnSpc>
              <a:defRPr sz="4000" b="0">
                <a:solidFill>
                  <a:srgbClr val="F4F0F4"/>
                </a:solidFill>
                <a:latin typeface="ABeeZee Regular"/>
                <a:ea typeface="ABeeZee Regular"/>
                <a:cs typeface="ABeeZee Regular"/>
                <a:sym typeface="ABeeZee Regular"/>
              </a:defRPr>
            </a:pPr>
            <a:r>
              <a:rPr lang="es-MX" sz="2400" dirty="0"/>
              <a:t>Etapa 4:</a:t>
            </a:r>
          </a:p>
          <a:p>
            <a:pPr algn="l">
              <a:lnSpc>
                <a:spcPct val="120000"/>
              </a:lnSpc>
              <a:defRPr sz="4000" b="0">
                <a:solidFill>
                  <a:srgbClr val="F4F0F4"/>
                </a:solidFill>
                <a:latin typeface="ABeeZee Regular"/>
                <a:ea typeface="ABeeZee Regular"/>
                <a:cs typeface="ABeeZee Regular"/>
                <a:sym typeface="ABeeZee Regular"/>
              </a:defRPr>
            </a:pPr>
            <a:r>
              <a:rPr lang="es-MX" sz="2400" dirty="0"/>
              <a:t>Comparativa de los modelos</a:t>
            </a:r>
            <a:endParaRPr lang="fr-FR" sz="2400" dirty="0"/>
          </a:p>
        </p:txBody>
      </p:sp>
      <p:sp>
        <p:nvSpPr>
          <p:cNvPr id="20" name="Quisque nec felis et nibh pellentesque luctus.">
            <a:extLst>
              <a:ext uri="{FF2B5EF4-FFF2-40B4-BE49-F238E27FC236}">
                <a16:creationId xmlns:a16="http://schemas.microsoft.com/office/drawing/2014/main" id="{0FF9EBB3-8BA8-4831-B785-0F9FC11E5192}"/>
              </a:ext>
            </a:extLst>
          </p:cNvPr>
          <p:cNvSpPr txBox="1"/>
          <p:nvPr/>
        </p:nvSpPr>
        <p:spPr>
          <a:xfrm>
            <a:off x="19146448" y="5760900"/>
            <a:ext cx="3028606" cy="1402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50800" tIns="50800" rIns="50800" bIns="508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pPr algn="l">
              <a:lnSpc>
                <a:spcPct val="120000"/>
              </a:lnSpc>
              <a:defRPr sz="4000" b="0">
                <a:solidFill>
                  <a:srgbClr val="F4F0F4"/>
                </a:solidFill>
                <a:latin typeface="ABeeZee Regular"/>
                <a:ea typeface="ABeeZee Regular"/>
                <a:cs typeface="ABeeZee Regular"/>
                <a:sym typeface="ABeeZee Regular"/>
              </a:defRPr>
            </a:pPr>
            <a:r>
              <a:rPr lang="es-MX" sz="2400" dirty="0"/>
              <a:t>Etapa 5:</a:t>
            </a:r>
          </a:p>
          <a:p>
            <a:pPr algn="l">
              <a:lnSpc>
                <a:spcPct val="120000"/>
              </a:lnSpc>
              <a:defRPr sz="4000" b="0">
                <a:solidFill>
                  <a:srgbClr val="F4F0F4"/>
                </a:solidFill>
                <a:latin typeface="ABeeZee Regular"/>
                <a:ea typeface="ABeeZee Regular"/>
                <a:cs typeface="ABeeZee Regular"/>
                <a:sym typeface="ABeeZee Regular"/>
              </a:defRPr>
            </a:pPr>
            <a:r>
              <a:rPr lang="es-MX" sz="2400" dirty="0"/>
              <a:t>Evaluar el proceso, y siguientes pasos</a:t>
            </a:r>
            <a:endParaRPr lang="fr-FR" sz="2400" dirty="0"/>
          </a:p>
        </p:txBody>
      </p:sp>
    </p:spTree>
    <p:extLst>
      <p:ext uri="{BB962C8B-B14F-4D97-AF65-F5344CB8AC3E}">
        <p14:creationId xmlns:p14="http://schemas.microsoft.com/office/powerpoint/2010/main" val="106847526"/>
      </p:ext>
    </p:extLst>
  </p:cSld>
  <p:clrMapOvr>
    <a:masterClrMapping/>
  </p:clrMapOvr>
  <p:transition spd="med"/>
</p:sld>
</file>

<file path=ppt/theme/theme1.xml><?xml version="1.0" encoding="utf-8"?>
<a:theme xmlns:a="http://schemas.openxmlformats.org/drawingml/2006/main" name="White">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TotalTime>
  <Words>2142</Words>
  <Application>Microsoft Office PowerPoint</Application>
  <PresentationFormat>Personalizado</PresentationFormat>
  <Paragraphs>259</Paragraphs>
  <Slides>25</Slides>
  <Notes>17</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25</vt:i4>
      </vt:variant>
    </vt:vector>
  </HeadingPairs>
  <TitlesOfParts>
    <vt:vector size="35" baseType="lpstr">
      <vt:lpstr>ABeeZee Regular</vt:lpstr>
      <vt:lpstr>Arial</vt:lpstr>
      <vt:lpstr>Calibri</vt:lpstr>
      <vt:lpstr>Ebrima</vt:lpstr>
      <vt:lpstr>Gill Sans</vt:lpstr>
      <vt:lpstr>Helvetica</vt:lpstr>
      <vt:lpstr>Helvetica Neue</vt:lpstr>
      <vt:lpstr>Helvetica Neue Light</vt:lpstr>
      <vt:lpstr>Helvetica Neue Medium</vt:lpstr>
      <vt:lpstr>White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Arnoldo Castillo</dc:creator>
  <cp:lastModifiedBy>Arnoldo Castillo</cp:lastModifiedBy>
  <cp:revision>3</cp:revision>
  <dcterms:created xsi:type="dcterms:W3CDTF">2020-05-28T00:59:36Z</dcterms:created>
  <dcterms:modified xsi:type="dcterms:W3CDTF">2020-05-28T01:04:44Z</dcterms:modified>
</cp:coreProperties>
</file>