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5" r:id="rId3"/>
    <p:sldId id="266" r:id="rId4"/>
    <p:sldId id="267"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9" d="100"/>
          <a:sy n="79" d="100"/>
        </p:scale>
        <p:origin x="420" y="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4/4/2022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4/4/2022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4/4/2022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4/4/2022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4/4/2022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1253837"/>
          </a:xfrm>
        </p:spPr>
        <p:txBody>
          <a:bodyPr/>
          <a:lstStyle/>
          <a:p>
            <a:r>
              <a:rPr lang="en-US" dirty="0" smtClean="0"/>
              <a:t>CI/CD</a:t>
            </a:r>
            <a:endParaRPr dirty="0"/>
          </a:p>
        </p:txBody>
      </p:sp>
      <p:sp>
        <p:nvSpPr>
          <p:cNvPr id="3" name="Subtitle 2"/>
          <p:cNvSpPr>
            <a:spLocks noGrp="1"/>
          </p:cNvSpPr>
          <p:nvPr>
            <p:ph type="subTitle" idx="1"/>
          </p:nvPr>
        </p:nvSpPr>
        <p:spPr>
          <a:xfrm>
            <a:off x="1066800" y="4648200"/>
            <a:ext cx="10058400" cy="990600"/>
          </a:xfrm>
        </p:spPr>
        <p:txBody>
          <a:bodyPr/>
          <a:lstStyle/>
          <a:p>
            <a:r>
              <a:rPr lang="en-US" dirty="0">
                <a:solidFill>
                  <a:srgbClr val="7CEBFF"/>
                </a:solidFill>
              </a:rPr>
              <a:t>Fundamentals and benefits of achieving ci/cd for Cloud-based software products</a:t>
            </a:r>
          </a:p>
          <a:p>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685800"/>
          </a:xfrm>
        </p:spPr>
        <p:txBody>
          <a:bodyPr/>
          <a:lstStyle/>
          <a:p>
            <a:pPr algn="ctr"/>
            <a:r>
              <a:rPr lang="en-US" b="1" dirty="0" smtClean="0"/>
              <a:t>Overview</a:t>
            </a:r>
            <a:endParaRPr b="1" dirty="0"/>
          </a:p>
        </p:txBody>
      </p:sp>
      <p:sp>
        <p:nvSpPr>
          <p:cNvPr id="14" name="Content Placeholder 13"/>
          <p:cNvSpPr>
            <a:spLocks noGrp="1"/>
          </p:cNvSpPr>
          <p:nvPr>
            <p:ph sz="half" idx="1"/>
          </p:nvPr>
        </p:nvSpPr>
        <p:spPr>
          <a:xfrm>
            <a:off x="1524000" y="1371600"/>
            <a:ext cx="7467600" cy="2057400"/>
          </a:xfrm>
        </p:spPr>
        <p:txBody>
          <a:bodyPr>
            <a:normAutofit/>
          </a:bodyPr>
          <a:lstStyle/>
          <a:p>
            <a:pPr>
              <a:lnSpc>
                <a:spcPct val="100000"/>
              </a:lnSpc>
              <a:buFont typeface="Wingdings" panose="05000000000000000000" pitchFamily="2" charset="2"/>
              <a:buChar char="ü"/>
            </a:pPr>
            <a:r>
              <a:rPr lang="en-US" dirty="0"/>
              <a:t>Fundamentals of CI/CD</a:t>
            </a:r>
          </a:p>
          <a:p>
            <a:pPr>
              <a:lnSpc>
                <a:spcPct val="100000"/>
              </a:lnSpc>
              <a:buFont typeface="Wingdings" panose="05000000000000000000" pitchFamily="2" charset="2"/>
              <a:buChar char="ü"/>
            </a:pPr>
            <a:r>
              <a:rPr lang="en-US" dirty="0"/>
              <a:t>Benefits of Continuous Integration (CI)</a:t>
            </a:r>
          </a:p>
          <a:p>
            <a:pPr>
              <a:lnSpc>
                <a:spcPct val="100000"/>
              </a:lnSpc>
              <a:buFont typeface="Wingdings" panose="05000000000000000000" pitchFamily="2" charset="2"/>
              <a:buChar char="ü"/>
            </a:pPr>
            <a:r>
              <a:rPr lang="en-US" dirty="0"/>
              <a:t>Benefits of </a:t>
            </a:r>
            <a:r>
              <a:rPr lang="en-US" dirty="0" smtClean="0"/>
              <a:t>Continuous Deployment </a:t>
            </a:r>
            <a:r>
              <a:rPr lang="en-US" dirty="0"/>
              <a:t>(CD)</a:t>
            </a:r>
            <a:endParaRPr lang="en-US" dirty="0"/>
          </a:p>
        </p:txBody>
      </p:sp>
      <p:pic>
        <p:nvPicPr>
          <p:cNvPr id="3" name="Content Placeholder 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514600" y="3429000"/>
            <a:ext cx="8125968" cy="2892425"/>
          </a:xfrm>
        </p:spPr>
      </p:pic>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85800"/>
          </a:xfrm>
        </p:spPr>
        <p:txBody>
          <a:bodyPr/>
          <a:lstStyle/>
          <a:p>
            <a:pPr algn="ctr"/>
            <a:r>
              <a:rPr lang="en-US" dirty="0" smtClean="0"/>
              <a:t>Fundamentals of CI/CD</a:t>
            </a:r>
            <a:endParaRPr dirty="0"/>
          </a:p>
        </p:txBody>
      </p:sp>
      <p:sp>
        <p:nvSpPr>
          <p:cNvPr id="3" name="Content Placeholder 2"/>
          <p:cNvSpPr>
            <a:spLocks noGrp="1"/>
          </p:cNvSpPr>
          <p:nvPr>
            <p:ph idx="1"/>
          </p:nvPr>
        </p:nvSpPr>
        <p:spPr>
          <a:xfrm>
            <a:off x="1295400" y="1295400"/>
            <a:ext cx="9829800" cy="5257800"/>
          </a:xfrm>
        </p:spPr>
        <p:txBody>
          <a:bodyPr/>
          <a:lstStyle/>
          <a:p>
            <a:pPr algn="just">
              <a:lnSpc>
                <a:spcPct val="150000"/>
              </a:lnSpc>
            </a:pPr>
            <a:r>
              <a:rPr lang="en-US" dirty="0" smtClean="0"/>
              <a:t>Continuous Integration (CI) is the process of  combining or merging developers code into the main branch of the repository. Developers used to submit their work at the end of the cycle, resulting in more bugs and long time spend in the testing phase. Integration cost can be reduced using CI as developers will integration from the beginning of the cycle. This approach will save a lot of time and cost. </a:t>
            </a:r>
          </a:p>
          <a:p>
            <a:pPr algn="just">
              <a:lnSpc>
                <a:spcPct val="150000"/>
              </a:lnSpc>
            </a:pPr>
            <a:r>
              <a:rPr lang="en-US" dirty="0" smtClean="0"/>
              <a:t>Continuous Deployment (CD) is a </a:t>
            </a:r>
            <a:r>
              <a:rPr lang="en-US" i="1" dirty="0" smtClean="0"/>
              <a:t>software </a:t>
            </a:r>
            <a:r>
              <a:rPr lang="en-US" i="1" dirty="0"/>
              <a:t>engineering approach in which the value is delivered frequently through automated deployments. </a:t>
            </a:r>
            <a:r>
              <a:rPr lang="en-US" dirty="0" smtClean="0"/>
              <a:t>This enable the team to engage with customers and get their feedback from time to time. Any changes or defect found within the application can be handled on time. Also, customer get to follow the progress of their project in real time.</a:t>
            </a:r>
          </a:p>
          <a:p>
            <a:pPr algn="just">
              <a:lnSpc>
                <a:spcPct val="150000"/>
              </a:lnSpc>
            </a:pPr>
            <a:endParaRPr lang="en-US" dirty="0"/>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09600"/>
          </a:xfrm>
        </p:spPr>
        <p:txBody>
          <a:bodyPr>
            <a:normAutofit/>
          </a:bodyPr>
          <a:lstStyle/>
          <a:p>
            <a:pPr algn="ctr"/>
            <a:r>
              <a:rPr lang="en-US" dirty="0" smtClean="0"/>
              <a:t>Benefits of CI/CD</a:t>
            </a:r>
            <a:endParaRPr dirty="0"/>
          </a:p>
        </p:txBody>
      </p:sp>
      <p:sp>
        <p:nvSpPr>
          <p:cNvPr id="3" name="Content Placeholder 2"/>
          <p:cNvSpPr>
            <a:spLocks noGrp="1"/>
          </p:cNvSpPr>
          <p:nvPr>
            <p:ph sz="half" idx="1"/>
          </p:nvPr>
        </p:nvSpPr>
        <p:spPr>
          <a:xfrm>
            <a:off x="1524000" y="1295400"/>
            <a:ext cx="9829800" cy="4800601"/>
          </a:xfrm>
        </p:spPr>
        <p:txBody>
          <a:bodyPr>
            <a:noAutofit/>
          </a:bodyPr>
          <a:lstStyle/>
          <a:p>
            <a:pPr algn="just">
              <a:lnSpc>
                <a:spcPct val="150000"/>
              </a:lnSpc>
              <a:buFont typeface="Wingdings" panose="05000000000000000000" pitchFamily="2" charset="2"/>
              <a:buChar char="ü"/>
            </a:pPr>
            <a:r>
              <a:rPr lang="en-US" b="1" dirty="0"/>
              <a:t>Smaller Code Changes </a:t>
            </a:r>
            <a:endParaRPr lang="en-US" b="1" dirty="0" smtClean="0"/>
          </a:p>
          <a:p>
            <a:pPr marL="0" indent="0" algn="just">
              <a:lnSpc>
                <a:spcPct val="150000"/>
              </a:lnSpc>
              <a:buNone/>
            </a:pPr>
            <a:r>
              <a:rPr lang="en-US" b="1" dirty="0"/>
              <a:t>	</a:t>
            </a:r>
            <a:r>
              <a:rPr lang="en-US" dirty="0" smtClean="0"/>
              <a:t>One </a:t>
            </a:r>
            <a:r>
              <a:rPr lang="en-US" dirty="0"/>
              <a:t>technical advantage of continuous integration and continuous delivery is that it allows you to integrate small pieces of code at one time. These code changes are simpler and easier to handle than huge chunks of code and as such, have fewer issues that may need to be repaired at a later date. Using continuous testing, these small pieces can be tested as soon as they are integrated into the code repository, allowing developers to recognize a problem before too much work is completed afterward. This works really well for large development teams who work remotely as well as those in-house as communication between team members can be challenging</a:t>
            </a:r>
            <a:endParaRPr dirty="0"/>
          </a:p>
        </p:txBody>
      </p:sp>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762000"/>
          </a:xfrm>
        </p:spPr>
        <p:txBody>
          <a:bodyPr/>
          <a:lstStyle/>
          <a:p>
            <a:r>
              <a:rPr lang="en-US" dirty="0" smtClean="0"/>
              <a:t>Benefits of CI/CD Continuation...</a:t>
            </a:r>
            <a:endParaRPr dirty="0"/>
          </a:p>
        </p:txBody>
      </p:sp>
      <p:sp>
        <p:nvSpPr>
          <p:cNvPr id="3" name="Content Placeholder 2"/>
          <p:cNvSpPr>
            <a:spLocks noGrp="1"/>
          </p:cNvSpPr>
          <p:nvPr>
            <p:ph idx="1"/>
          </p:nvPr>
        </p:nvSpPr>
        <p:spPr>
          <a:xfrm>
            <a:off x="1524000" y="1371600"/>
            <a:ext cx="9144000" cy="4724400"/>
          </a:xfrm>
        </p:spPr>
        <p:txBody>
          <a:bodyPr/>
          <a:lstStyle/>
          <a:p>
            <a:pPr>
              <a:buFont typeface="Wingdings" panose="05000000000000000000" pitchFamily="2" charset="2"/>
              <a:buChar char="ü"/>
            </a:pPr>
            <a:r>
              <a:rPr lang="en-US" b="1" dirty="0"/>
              <a:t>Fault Isolations </a:t>
            </a:r>
            <a:endParaRPr lang="en-US" b="1" dirty="0" smtClean="0"/>
          </a:p>
          <a:p>
            <a:pPr marL="0" indent="0" algn="just">
              <a:lnSpc>
                <a:spcPct val="150000"/>
              </a:lnSpc>
              <a:buNone/>
            </a:pPr>
            <a:r>
              <a:rPr lang="en-US" b="1" dirty="0"/>
              <a:t>	</a:t>
            </a:r>
            <a:r>
              <a:rPr lang="en-US" dirty="0" smtClean="0"/>
              <a:t>Fault </a:t>
            </a:r>
            <a:r>
              <a:rPr lang="en-US" dirty="0"/>
              <a:t>isolation refers to the practice of designing systems such that when an error occurs, the negative outcomes are limited in scope. Limiting the scope of problems reduces the potential for damage and makes systems easier to maintain. Designing your system with CI/CD ensures that fault isolations are faster to detect and easier to implement. Fault isolations combine monitoring the system, identifying when the fault occurred, and triggering its location. Thus, the consequences of bugs appearing in the application are limited in scope. Sudden breakdowns and other critical issues can be prevented from occurring with the ability to isolate the problem before it can cause damage to the entire system</a:t>
            </a:r>
          </a:p>
        </p:txBody>
      </p:sp>
    </p:spTree>
    <p:extLst>
      <p:ext uri="{BB962C8B-B14F-4D97-AF65-F5344CB8AC3E}">
        <p14:creationId xmlns:p14="http://schemas.microsoft.com/office/powerpoint/2010/main" val="115302768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237</TotalTime>
  <Words>189</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Candara</vt:lpstr>
      <vt:lpstr>Consolas</vt:lpstr>
      <vt:lpstr>Wingdings</vt:lpstr>
      <vt:lpstr>Tech Computer 16x9</vt:lpstr>
      <vt:lpstr>CI/CD</vt:lpstr>
      <vt:lpstr>Overview</vt:lpstr>
      <vt:lpstr>Fundamentals of CI/CD</vt:lpstr>
      <vt:lpstr>Benefits of CI/CD</vt:lpstr>
      <vt:lpstr>Benefits of CI/CD Continuation...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arnoldrx</dc:creator>
  <cp:lastModifiedBy>arnoldrx</cp:lastModifiedBy>
  <cp:revision>6</cp:revision>
  <dcterms:created xsi:type="dcterms:W3CDTF">2022-04-04T03:21:53Z</dcterms:created>
  <dcterms:modified xsi:type="dcterms:W3CDTF">2022-04-04T07:18:58Z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