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6"/>
  </p:sldMasterIdLst>
  <p:notesMasterIdLst>
    <p:notesMasterId r:id="rId32"/>
  </p:notesMasterIdLst>
  <p:handoutMasterIdLst>
    <p:handoutMasterId r:id="rId33"/>
  </p:handoutMasterIdLst>
  <p:sldIdLst>
    <p:sldId id="256" r:id="rId7"/>
    <p:sldId id="270" r:id="rId8"/>
    <p:sldId id="271" r:id="rId9"/>
    <p:sldId id="280" r:id="rId10"/>
    <p:sldId id="257" r:id="rId11"/>
    <p:sldId id="272" r:id="rId12"/>
    <p:sldId id="259" r:id="rId13"/>
    <p:sldId id="260" r:id="rId14"/>
    <p:sldId id="264" r:id="rId15"/>
    <p:sldId id="281" r:id="rId16"/>
    <p:sldId id="276" r:id="rId17"/>
    <p:sldId id="277" r:id="rId18"/>
    <p:sldId id="285" r:id="rId19"/>
    <p:sldId id="294" r:id="rId20"/>
    <p:sldId id="286" r:id="rId21"/>
    <p:sldId id="293" r:id="rId22"/>
    <p:sldId id="291" r:id="rId23"/>
    <p:sldId id="292" r:id="rId24"/>
    <p:sldId id="279" r:id="rId25"/>
    <p:sldId id="282" r:id="rId26"/>
    <p:sldId id="290" r:id="rId27"/>
    <p:sldId id="283" r:id="rId28"/>
    <p:sldId id="295" r:id="rId29"/>
    <p:sldId id="284" r:id="rId30"/>
    <p:sldId id="269" r:id="rId31"/>
  </p:sldIdLst>
  <p:sldSz cx="12192000" cy="6858000"/>
  <p:notesSz cx="7010400" cy="92964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nnis Van Elst" initials="DVE" lastIdx="1" clrIdx="0">
    <p:extLst>
      <p:ext uri="{19B8F6BF-5375-455C-9EA6-DF929625EA0E}">
        <p15:presenceInfo xmlns:p15="http://schemas.microsoft.com/office/powerpoint/2012/main" userId="1fd3547879f3e10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0AE"/>
    <a:srgbClr val="EEB500"/>
    <a:srgbClr val="EC4B2F"/>
    <a:srgbClr val="000000"/>
    <a:srgbClr val="4B2B4B"/>
    <a:srgbClr val="50C6DD"/>
    <a:srgbClr val="D1CAD2"/>
    <a:srgbClr val="B7A9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518" autoAdjust="0"/>
    <p:restoredTop sz="74707" autoAdjust="0"/>
  </p:normalViewPr>
  <p:slideViewPr>
    <p:cSldViewPr showGuides="1">
      <p:cViewPr>
        <p:scale>
          <a:sx n="85" d="100"/>
          <a:sy n="85" d="100"/>
        </p:scale>
        <p:origin x="1158" y="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80" d="100"/>
          <a:sy n="80" d="100"/>
        </p:scale>
        <p:origin x="-2022" y="-90"/>
      </p:cViewPr>
      <p:guideLst>
        <p:guide orient="horz" pos="2928"/>
        <p:guide pos="220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microsoft.com/office/2015/10/relationships/revisionInfo" Target="revisionInfo.xml"/><Relationship Id="rId21" Type="http://schemas.openxmlformats.org/officeDocument/2006/relationships/slide" Target="slides/slide15.xml"/><Relationship Id="rId34" Type="http://schemas.openxmlformats.org/officeDocument/2006/relationships/commentAuthors" Target="commentAuthor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customXml" Target="../customXml/item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viewProps" Target="view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presProps" Target="presProps.xml"/><Relationship Id="rId8" Type="http://schemas.openxmlformats.org/officeDocument/2006/relationships/slide" Target="slides/slide2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7F1A4A96-82D9-489B-915B-218BDB102403}" type="datetimeFigureOut">
              <a:rPr lang="nl-BE" smtClean="0"/>
              <a:pPr/>
              <a:t>23/05/2017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0D17EFB8-940B-4475-A4F4-BBE959E16336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911487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D1925427-6E8A-463A-9752-7D22F5CAF14A}" type="datetimeFigureOut">
              <a:rPr lang="nl-BE" smtClean="0"/>
              <a:pPr/>
              <a:t>23/05/2017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89ED9555-764A-4B78-873A-3D7406AAEA2B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615389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PROBLEEM: </a:t>
            </a:r>
          </a:p>
          <a:p>
            <a:r>
              <a:rPr lang="en-GB" dirty="0" err="1"/>
              <a:t>Gaan</a:t>
            </a:r>
            <a:r>
              <a:rPr lang="en-GB" dirty="0"/>
              <a:t> </a:t>
            </a:r>
            <a:r>
              <a:rPr lang="en-GB" dirty="0" err="1"/>
              <a:t>kijken</a:t>
            </a:r>
            <a:r>
              <a:rPr lang="en-GB" dirty="0"/>
              <a:t> in </a:t>
            </a:r>
            <a:r>
              <a:rPr lang="en-GB" dirty="0" err="1"/>
              <a:t>directe</a:t>
            </a:r>
            <a:r>
              <a:rPr lang="en-GB" dirty="0"/>
              <a:t> </a:t>
            </a:r>
            <a:r>
              <a:rPr lang="en-GB" dirty="0" err="1"/>
              <a:t>omgeving</a:t>
            </a:r>
            <a:endParaRPr lang="en-GB" dirty="0"/>
          </a:p>
          <a:p>
            <a:r>
              <a:rPr lang="en-GB" dirty="0" err="1"/>
              <a:t>Transportopdrachten</a:t>
            </a:r>
            <a:r>
              <a:rPr lang="en-GB" dirty="0"/>
              <a:t> </a:t>
            </a:r>
            <a:r>
              <a:rPr lang="en-GB" dirty="0" err="1"/>
              <a:t>komen</a:t>
            </a:r>
            <a:r>
              <a:rPr lang="en-GB" dirty="0"/>
              <a:t> </a:t>
            </a:r>
            <a:r>
              <a:rPr lang="en-GB" dirty="0" err="1"/>
              <a:t>binnen</a:t>
            </a:r>
            <a:r>
              <a:rPr lang="en-GB" dirty="0"/>
              <a:t> via </a:t>
            </a:r>
            <a:r>
              <a:rPr lang="en-GB" dirty="0" err="1"/>
              <a:t>verschillende</a:t>
            </a:r>
            <a:r>
              <a:rPr lang="en-GB" dirty="0"/>
              <a:t> </a:t>
            </a:r>
            <a:r>
              <a:rPr lang="en-GB" dirty="0" err="1"/>
              <a:t>kanalen</a:t>
            </a:r>
            <a:r>
              <a:rPr lang="en-GB" dirty="0"/>
              <a:t>   =&gt;  planning </a:t>
            </a:r>
            <a:r>
              <a:rPr lang="en-GB" dirty="0" err="1"/>
              <a:t>onoverzichtelijk</a:t>
            </a:r>
            <a:endParaRPr lang="en-GB" dirty="0"/>
          </a:p>
          <a:p>
            <a:endParaRPr lang="en-GB" dirty="0"/>
          </a:p>
          <a:p>
            <a:r>
              <a:rPr lang="en-GB" dirty="0"/>
              <a:t>OPLOSSING:</a:t>
            </a:r>
          </a:p>
          <a:p>
            <a:r>
              <a:rPr lang="en-GB" dirty="0"/>
              <a:t>Multi-user web interface   +   Databank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9555-764A-4B78-873A-3D7406AAEA2B}" type="slidenum">
              <a:rPr lang="nl-BE" smtClean="0"/>
              <a:pPr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883858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Verantwoorden</a:t>
            </a:r>
            <a:r>
              <a:rPr lang="en-GB" dirty="0"/>
              <a:t> </a:t>
            </a:r>
            <a:r>
              <a:rPr lang="en-GB" dirty="0" err="1"/>
              <a:t>waarom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9555-764A-4B78-873A-3D7406AAEA2B}" type="slidenum">
              <a:rPr lang="nl-BE" smtClean="0"/>
              <a:pPr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366739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Databank veranderingen terwijl je op deze pagina zit.</a:t>
            </a:r>
          </a:p>
          <a:p>
            <a:r>
              <a:rPr lang="nl-BE" dirty="0"/>
              <a:t>Aan de hand van de status</a:t>
            </a:r>
          </a:p>
          <a:p>
            <a:r>
              <a:rPr lang="nl-BE" dirty="0"/>
              <a:t>Mogelijke verbetering tweede interval die niet reset en langere tijd nakijkt voor verandering en dan een pop up geeft .</a:t>
            </a:r>
          </a:p>
          <a:p>
            <a:endParaRPr lang="nl-BE" dirty="0"/>
          </a:p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9555-764A-4B78-873A-3D7406AAEA2B}" type="slidenum">
              <a:rPr lang="nl-BE" smtClean="0"/>
              <a:pPr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574940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We hebben geen eigen domein en ook geen mailserver dus zijn we om deze feature toch nog half te implementeren overgeschakeld naar </a:t>
            </a:r>
            <a:r>
              <a:rPr lang="nl-BE" dirty="0" err="1"/>
              <a:t>gmail</a:t>
            </a:r>
            <a:r>
              <a:rPr lang="nl-BE" dirty="0"/>
              <a:t>.</a:t>
            </a:r>
          </a:p>
          <a:p>
            <a:r>
              <a:rPr lang="nl-BE" dirty="0"/>
              <a:t>Verbetering met eigen domein en is ook </a:t>
            </a:r>
            <a:r>
              <a:rPr lang="nl-BE" dirty="0" err="1"/>
              <a:t>profesioneler</a:t>
            </a:r>
            <a:r>
              <a:rPr lang="nl-BE" dirty="0"/>
              <a:t>.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9555-764A-4B78-873A-3D7406AAEA2B}" type="slidenum">
              <a:rPr lang="nl-BE" smtClean="0"/>
              <a:pPr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457992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Aanmaken gebruiker komt in </a:t>
            </a:r>
            <a:r>
              <a:rPr lang="nl-BE" dirty="0" err="1"/>
              <a:t>db</a:t>
            </a:r>
            <a:r>
              <a:rPr lang="nl-BE" dirty="0"/>
              <a:t> als non-actief tot hij met token </a:t>
            </a:r>
            <a:r>
              <a:rPr lang="nl-BE" dirty="0" err="1"/>
              <a:t>verifiert</a:t>
            </a:r>
            <a:r>
              <a:rPr lang="nl-BE" dirty="0"/>
              <a:t>.</a:t>
            </a:r>
          </a:p>
          <a:p>
            <a:r>
              <a:rPr lang="nl-BE" dirty="0"/>
              <a:t>Foutief of vervallen token.</a:t>
            </a:r>
          </a:p>
          <a:p>
            <a:r>
              <a:rPr lang="nl-BE" dirty="0" err="1"/>
              <a:t>Datetime</a:t>
            </a:r>
            <a:r>
              <a:rPr lang="nl-BE" dirty="0"/>
              <a:t> objecten vergelijken.</a:t>
            </a:r>
          </a:p>
          <a:p>
            <a:r>
              <a:rPr lang="nl-BE" dirty="0" err="1"/>
              <a:t>Priv</a:t>
            </a:r>
            <a:r>
              <a:rPr lang="nl-BE" dirty="0"/>
              <a:t> uit </a:t>
            </a:r>
            <a:r>
              <a:rPr lang="nl-BE" dirty="0" err="1"/>
              <a:t>db_ver</a:t>
            </a:r>
            <a:r>
              <a:rPr lang="nl-BE" dirty="0"/>
              <a:t> naar klant zetten als token juist.</a:t>
            </a:r>
          </a:p>
          <a:p>
            <a:r>
              <a:rPr lang="nl-BE" dirty="0"/>
              <a:t>Als alles correct verloopt alles deleten uit </a:t>
            </a:r>
            <a:r>
              <a:rPr lang="nl-BE" dirty="0" err="1"/>
              <a:t>verification</a:t>
            </a:r>
            <a:r>
              <a:rPr lang="nl-BE" dirty="0"/>
              <a:t> tabel.</a:t>
            </a:r>
          </a:p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9555-764A-4B78-873A-3D7406AAEA2B}" type="slidenum">
              <a:rPr lang="nl-BE" smtClean="0"/>
              <a:pPr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586652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Zelf aangemaakt en </a:t>
            </a:r>
            <a:r>
              <a:rPr lang="nl-BE" dirty="0" err="1"/>
              <a:t>geimporteert</a:t>
            </a:r>
            <a:r>
              <a:rPr lang="nl-BE" dirty="0"/>
              <a:t> in browser.</a:t>
            </a:r>
          </a:p>
          <a:p>
            <a:r>
              <a:rPr lang="nl-BE" dirty="0"/>
              <a:t>Laten goedkeuren door </a:t>
            </a:r>
            <a:r>
              <a:rPr lang="nl-BE" dirty="0" err="1"/>
              <a:t>authority</a:t>
            </a:r>
            <a:r>
              <a:rPr lang="nl-BE" dirty="0"/>
              <a:t> is beter.</a:t>
            </a:r>
          </a:p>
          <a:p>
            <a:r>
              <a:rPr lang="nl-BE" dirty="0"/>
              <a:t>Auto </a:t>
            </a:r>
            <a:r>
              <a:rPr lang="nl-BE" dirty="0" err="1"/>
              <a:t>redirect</a:t>
            </a:r>
            <a:r>
              <a:rPr lang="nl-BE" dirty="0"/>
              <a:t> is in </a:t>
            </a:r>
            <a:r>
              <a:rPr lang="nl-BE" dirty="0" err="1"/>
              <a:t>conf</a:t>
            </a:r>
            <a:r>
              <a:rPr lang="nl-BE" dirty="0"/>
              <a:t> file </a:t>
            </a:r>
            <a:r>
              <a:rPr lang="nl-BE" dirty="0" err="1"/>
              <a:t>xampp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9555-764A-4B78-873A-3D7406AAEA2B}" type="slidenum">
              <a:rPr lang="nl-BE" smtClean="0"/>
              <a:pPr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939189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Door de jaren heen zijn de </a:t>
            </a:r>
            <a:r>
              <a:rPr lang="nl-BE" dirty="0" err="1"/>
              <a:t>itterations</a:t>
            </a:r>
            <a:r>
              <a:rPr lang="nl-BE" dirty="0"/>
              <a:t> omhoog gegaan. Snellere </a:t>
            </a:r>
            <a:r>
              <a:rPr lang="nl-BE" dirty="0" err="1"/>
              <a:t>cpu’s</a:t>
            </a:r>
            <a:r>
              <a:rPr lang="nl-BE" dirty="0"/>
              <a:t>. </a:t>
            </a:r>
          </a:p>
          <a:p>
            <a:r>
              <a:rPr lang="nl-BE" dirty="0"/>
              <a:t>In 2000 deden ze er minstens 1000. 5 jaar later 4000. </a:t>
            </a:r>
          </a:p>
          <a:p>
            <a:r>
              <a:rPr lang="nl-BE" dirty="0"/>
              <a:t>2011 100k server </a:t>
            </a:r>
            <a:r>
              <a:rPr lang="nl-BE" dirty="0" err="1"/>
              <a:t>sided</a:t>
            </a:r>
            <a:r>
              <a:rPr lang="nl-BE" dirty="0"/>
              <a:t> sha-256.</a:t>
            </a:r>
          </a:p>
          <a:p>
            <a:r>
              <a:rPr lang="nl-BE" dirty="0"/>
              <a:t>2015 200k sha-512</a:t>
            </a:r>
          </a:p>
          <a:p>
            <a:r>
              <a:rPr lang="nl-BE" dirty="0"/>
              <a:t>Gebruikt door WPA2 voor </a:t>
            </a:r>
            <a:r>
              <a:rPr lang="nl-BE" dirty="0" err="1"/>
              <a:t>passphrase</a:t>
            </a:r>
            <a:endParaRPr lang="nl-BE" dirty="0"/>
          </a:p>
          <a:p>
            <a:r>
              <a:rPr lang="nl-BE" dirty="0"/>
              <a:t>Zij gebruiken het </a:t>
            </a:r>
            <a:r>
              <a:rPr lang="nl-BE" dirty="0" err="1"/>
              <a:t>ssid</a:t>
            </a:r>
            <a:r>
              <a:rPr lang="nl-BE" dirty="0"/>
              <a:t> als salt en dan 4096 </a:t>
            </a:r>
            <a:r>
              <a:rPr lang="nl-BE" dirty="0" err="1"/>
              <a:t>itterations</a:t>
            </a:r>
            <a:r>
              <a:rPr lang="nl-BE" dirty="0"/>
              <a:t> van hmac-sha1.  </a:t>
            </a:r>
          </a:p>
          <a:p>
            <a:r>
              <a:rPr lang="nl-BE" dirty="0"/>
              <a:t>Apple </a:t>
            </a:r>
            <a:r>
              <a:rPr lang="nl-BE" dirty="0" err="1"/>
              <a:t>ois</a:t>
            </a:r>
            <a:r>
              <a:rPr lang="nl-BE" dirty="0"/>
              <a:t> en </a:t>
            </a:r>
            <a:r>
              <a:rPr lang="nl-BE" dirty="0" err="1"/>
              <a:t>mac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9555-764A-4B78-873A-3D7406AAEA2B}" type="slidenum">
              <a:rPr lang="nl-BE" smtClean="0"/>
              <a:pPr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919436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err="1"/>
              <a:t>Itterations</a:t>
            </a:r>
            <a:r>
              <a:rPr lang="nl-BE" dirty="0"/>
              <a:t> niet aanpassen eens gekozen. Moet dan heel de </a:t>
            </a:r>
            <a:r>
              <a:rPr lang="nl-BE" dirty="0" err="1"/>
              <a:t>db</a:t>
            </a:r>
            <a:r>
              <a:rPr lang="nl-BE" dirty="0"/>
              <a:t> updaten als klant inlogt en bijhouden welke versie of klant opnieuw mail sturen.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9555-764A-4B78-873A-3D7406AAEA2B}" type="slidenum">
              <a:rPr lang="nl-BE" smtClean="0"/>
              <a:pPr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825004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9555-764A-4B78-873A-3D7406AAEA2B}" type="slidenum">
              <a:rPr lang="nl-BE" smtClean="0"/>
              <a:pPr/>
              <a:t>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409827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| Basic">
    <p:bg bwMode="gray">
      <p:bgPr>
        <a:solidFill>
          <a:srgbClr val="00A0A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5958000"/>
            <a:ext cx="12192000" cy="90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18000" rIns="0" bIns="18000" rtlCol="0" anchor="ctr"/>
          <a:lstStyle/>
          <a:p>
            <a:pPr algn="ctr"/>
            <a:endParaRPr lang="nl-BE" sz="1100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6084000"/>
            <a:ext cx="2640000" cy="432000"/>
          </a:xfrm>
          <a:prstGeom prst="rect">
            <a:avLst/>
          </a:prstGeom>
          <a:solidFill>
            <a:srgbClr val="EC4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357192"/>
            <a:ext cx="12192000" cy="1800000"/>
          </a:xfrm>
          <a:noFill/>
        </p:spPr>
        <p:txBody>
          <a:bodyPr wrap="square" lIns="720000" tIns="180000" rIns="720000" bIns="540000">
            <a:noAutofit/>
          </a:bodyPr>
          <a:lstStyle>
            <a:lvl1pPr marL="0" indent="0" algn="ctr">
              <a:buNone/>
              <a:defRPr sz="3200" cap="none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 om de ondertitelstijl van het model te bewerken</a:t>
            </a:r>
            <a:endParaRPr lang="nl-BE" dirty="0"/>
          </a:p>
        </p:txBody>
      </p:sp>
      <p:sp>
        <p:nvSpPr>
          <p:cNvPr id="154" name="Title 153"/>
          <p:cNvSpPr>
            <a:spLocks noGrp="1"/>
          </p:cNvSpPr>
          <p:nvPr>
            <p:ph type="title"/>
          </p:nvPr>
        </p:nvSpPr>
        <p:spPr>
          <a:xfrm>
            <a:off x="0" y="1556992"/>
            <a:ext cx="12192000" cy="1800000"/>
          </a:xfrm>
          <a:noFill/>
        </p:spPr>
        <p:txBody>
          <a:bodyPr lIns="720000" tIns="540000" rIns="720000" bIns="180000" anchor="b" anchorCtr="0">
            <a:noAutofit/>
          </a:bodyPr>
          <a:lstStyle>
            <a:lvl1pPr algn="ctr">
              <a:lnSpc>
                <a:spcPct val="90000"/>
              </a:lnSpc>
              <a:defRPr sz="3800" cap="all" baseline="0">
                <a:solidFill>
                  <a:schemeClr val="tx1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BE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solidFill>
            <a:srgbClr val="EC4B2F"/>
          </a:solidFill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nl-BE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solidFill>
            <a:srgbClr val="00A0AE"/>
          </a:solidFill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B80295F-48CD-49FC-897A-CCEC919B8070}" type="slidenum">
              <a:rPr lang="nl-BE" smtClean="0"/>
              <a:pPr/>
              <a:t>‹nr.›</a:t>
            </a:fld>
            <a:endParaRPr lang="nl-BE" dirty="0"/>
          </a:p>
        </p:txBody>
      </p:sp>
      <p:pic>
        <p:nvPicPr>
          <p:cNvPr id="10" name="Picture 9" descr="TM_logo_vignet_ppt.jpg"/>
          <p:cNvPicPr>
            <a:picLocks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80001" y="360000"/>
            <a:ext cx="2157153" cy="1155192"/>
          </a:xfrm>
          <a:prstGeom prst="rect">
            <a:avLst/>
          </a:prstGeom>
        </p:spPr>
      </p:pic>
      <p:sp>
        <p:nvSpPr>
          <p:cNvPr id="14" name="Date Placeholder 13"/>
          <p:cNvSpPr>
            <a:spLocks noGrp="1"/>
          </p:cNvSpPr>
          <p:nvPr>
            <p:ph type="dt" sz="half" idx="13"/>
          </p:nvPr>
        </p:nvSpPr>
        <p:spPr>
          <a:xfrm>
            <a:off x="1007435" y="6570001"/>
            <a:ext cx="109119" cy="200055"/>
          </a:xfrm>
          <a:solidFill>
            <a:schemeClr val="tx1"/>
          </a:solidFill>
        </p:spPr>
        <p:txBody>
          <a:bodyPr/>
          <a:lstStyle>
            <a:lvl1pPr>
              <a:defRPr sz="1300">
                <a:solidFill>
                  <a:srgbClr val="00A0AE"/>
                </a:solidFill>
              </a:defRPr>
            </a:lvl1pPr>
          </a:lstStyle>
          <a:p>
            <a:pPr algn="l"/>
            <a:endParaRPr lang="nl-BE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0" y="5661248"/>
            <a:ext cx="12192000" cy="288032"/>
          </a:xfrm>
          <a:prstGeom prst="rect">
            <a:avLst/>
          </a:prstGeom>
          <a:solidFill>
            <a:srgbClr val="00A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13" name="Picture 12" descr="image_preview.png"/>
          <p:cNvPicPr>
            <a:picLocks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0645733" y="6192000"/>
            <a:ext cx="1138899" cy="432000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52000"/>
            <a:ext cx="12192000" cy="4428000"/>
          </a:xfrm>
        </p:spPr>
        <p:txBody>
          <a:bodyPr bIns="144000"/>
          <a:lstStyle>
            <a:lvl1pPr marL="323850" indent="-323850">
              <a:spcBef>
                <a:spcPts val="400"/>
              </a:spcBef>
              <a:spcAft>
                <a:spcPts val="400"/>
              </a:spcAft>
              <a:buClrTx/>
              <a:defRPr/>
            </a:lvl1pPr>
            <a:lvl2pPr marL="723900" indent="-368300">
              <a:spcBef>
                <a:spcPts val="400"/>
              </a:spcBef>
              <a:spcAft>
                <a:spcPts val="400"/>
              </a:spcAft>
              <a:buClrTx/>
              <a:defRPr sz="2500"/>
            </a:lvl2pPr>
            <a:lvl3pPr marL="982663" indent="-258763">
              <a:spcBef>
                <a:spcPts val="400"/>
              </a:spcBef>
              <a:spcAft>
                <a:spcPts val="400"/>
              </a:spcAft>
              <a:buClrTx/>
              <a:defRPr sz="2300"/>
            </a:lvl3pPr>
            <a:lvl4pPr marL="1255713" indent="-273050">
              <a:spcBef>
                <a:spcPts val="400"/>
              </a:spcBef>
              <a:spcAft>
                <a:spcPts val="400"/>
              </a:spcAft>
              <a:buClrTx/>
              <a:defRPr sz="2000"/>
            </a:lvl4pPr>
            <a:lvl5pPr marL="1609725" indent="-258763">
              <a:spcBef>
                <a:spcPts val="600"/>
              </a:spcBef>
              <a:spcAft>
                <a:spcPts val="600"/>
              </a:spcAft>
              <a:defRPr sz="1700"/>
            </a:lvl5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lIns="360000" tIns="180000" rIns="360000" bIns="144000"/>
          <a:lstStyle>
            <a:lvl1pPr>
              <a:defRPr>
                <a:solidFill>
                  <a:srgbClr val="00A0AE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BE" dirty="0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240000" y="1141200"/>
            <a:ext cx="11664000" cy="0"/>
          </a:xfrm>
          <a:prstGeom prst="line">
            <a:avLst/>
          </a:prstGeom>
          <a:ln w="6350">
            <a:solidFill>
              <a:srgbClr val="00A0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pPr algn="l"/>
            <a:endParaRPr lang="nl-B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52000"/>
            <a:ext cx="12192000" cy="4734000"/>
          </a:xfrm>
        </p:spPr>
        <p:txBody>
          <a:bodyPr bIns="144000" numCol="2" spcCol="360000" anchor="ctr" anchorCtr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lIns="360000" tIns="180000" rIns="360000" bIns="144000"/>
          <a:lstStyle/>
          <a:p>
            <a:r>
              <a:rPr lang="nl-NL"/>
              <a:t>Klik om de stijl te bewerken</a:t>
            </a:r>
            <a:endParaRPr lang="nl-BE" dirty="0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240000" y="1141200"/>
            <a:ext cx="11664000" cy="0"/>
          </a:xfrm>
          <a:prstGeom prst="line">
            <a:avLst/>
          </a:prstGeom>
          <a:ln w="6350">
            <a:solidFill>
              <a:srgbClr val="00A0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endParaRPr lang="nl-BE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tent |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de stijl te bewerken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152000"/>
            <a:ext cx="5904000" cy="1097992"/>
          </a:xfrm>
        </p:spPr>
        <p:txBody>
          <a:bodyPr lIns="252000" tIns="252000" rIns="0" bIns="0" anchor="t" anchorCtr="0">
            <a:noAutofit/>
          </a:bodyPr>
          <a:lstStyle>
            <a:lvl1pPr marL="0" indent="0">
              <a:buNone/>
              <a:defRPr sz="2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0" y="2285992"/>
            <a:ext cx="5904000" cy="3600000"/>
          </a:xfrm>
        </p:spPr>
        <p:txBody>
          <a:bodyPr lIns="252000" tIns="0" rIns="0"/>
          <a:lstStyle>
            <a:lvl1pPr>
              <a:defRPr sz="2600"/>
            </a:lvl1pPr>
            <a:lvl2pPr>
              <a:defRPr sz="2300"/>
            </a:lvl2pPr>
            <a:lvl3pPr>
              <a:defRPr sz="2000"/>
            </a:lvl3pPr>
            <a:lvl4pPr>
              <a:defRPr sz="17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88043" y="1152000"/>
            <a:ext cx="5904000" cy="1097992"/>
          </a:xfrm>
        </p:spPr>
        <p:txBody>
          <a:bodyPr lIns="0" tIns="252000" rIns="252000" bIns="0" anchor="t" anchorCtr="0">
            <a:normAutofit/>
          </a:bodyPr>
          <a:lstStyle>
            <a:lvl1pPr marL="0" indent="0">
              <a:buNone/>
              <a:defRPr sz="2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88043" y="2285992"/>
            <a:ext cx="5904000" cy="3600000"/>
          </a:xfrm>
        </p:spPr>
        <p:txBody>
          <a:bodyPr lIns="0" tIns="0" rIns="252000"/>
          <a:lstStyle>
            <a:lvl1pPr>
              <a:defRPr sz="2600"/>
            </a:lvl1pPr>
            <a:lvl2pPr>
              <a:defRPr sz="2300"/>
            </a:lvl2pPr>
            <a:lvl3pPr>
              <a:defRPr sz="2000"/>
            </a:lvl3pPr>
            <a:lvl4pPr>
              <a:defRPr sz="17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240000" y="1141200"/>
            <a:ext cx="11664000" cy="0"/>
          </a:xfrm>
          <a:prstGeom prst="line">
            <a:avLst/>
          </a:prstGeom>
          <a:ln w="6350">
            <a:solidFill>
              <a:srgbClr val="4B2B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endParaRPr lang="nl-BE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1 Pictur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494" y="1152000"/>
            <a:ext cx="6762797" cy="4734000"/>
          </a:xfrm>
        </p:spPr>
        <p:txBody>
          <a:bodyPr lIns="0" rIns="0" bIns="144000"/>
          <a:lstStyle>
            <a:lvl2pPr algn="l">
              <a:defRPr/>
            </a:lvl2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lIns="360000" tIns="180000" rIns="360000" bIns="144000"/>
          <a:lstStyle>
            <a:lvl1pPr>
              <a:defRPr>
                <a:solidFill>
                  <a:srgbClr val="50C6DD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BE" dirty="0"/>
          </a:p>
        </p:txBody>
      </p:sp>
      <p:cxnSp>
        <p:nvCxnSpPr>
          <p:cNvPr id="20" name="Straight Connector 19"/>
          <p:cNvCxnSpPr/>
          <p:nvPr userDrawn="1"/>
        </p:nvCxnSpPr>
        <p:spPr>
          <a:xfrm>
            <a:off x="240000" y="1141200"/>
            <a:ext cx="11664000" cy="0"/>
          </a:xfrm>
          <a:prstGeom prst="line">
            <a:avLst/>
          </a:prstGeom>
          <a:ln w="6350">
            <a:solidFill>
              <a:srgbClr val="4B2B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cture Placeholder 87"/>
          <p:cNvSpPr>
            <a:spLocks noGrp="1"/>
          </p:cNvSpPr>
          <p:nvPr>
            <p:ph type="pic" sz="quarter" idx="10"/>
          </p:nvPr>
        </p:nvSpPr>
        <p:spPr>
          <a:xfrm>
            <a:off x="240000" y="1152000"/>
            <a:ext cx="4571989" cy="4734000"/>
          </a:xfrm>
        </p:spPr>
        <p:txBody>
          <a:bodyPr>
            <a:normAutofit/>
          </a:bodyPr>
          <a:lstStyle>
            <a:lvl1pPr>
              <a:buNone/>
              <a:defRPr sz="1000"/>
            </a:lvl1pPr>
          </a:lstStyle>
          <a:p>
            <a:r>
              <a:rPr lang="nl-NL"/>
              <a:t>Klik op het pictogram als u een afbeelding wilt toevoegen</a:t>
            </a:r>
            <a:endParaRPr lang="nl-BE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algn="l"/>
            <a:endParaRPr lang="nl-BE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nl-B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N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algn="l"/>
            <a:endParaRPr lang="nl-BE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0" y="1"/>
            <a:ext cx="12192000" cy="5929313"/>
          </a:xfrm>
        </p:spPr>
        <p:txBody>
          <a:bodyPr/>
          <a:lstStyle>
            <a:lvl1pPr>
              <a:buClrTx/>
              <a:defRPr>
                <a:solidFill>
                  <a:srgbClr val="000000"/>
                </a:solidFill>
              </a:defRPr>
            </a:lvl1pPr>
            <a:lvl2pPr>
              <a:buClrTx/>
              <a:defRPr>
                <a:solidFill>
                  <a:srgbClr val="000000"/>
                </a:solidFill>
              </a:defRPr>
            </a:lvl2pPr>
            <a:lvl3pPr>
              <a:buClrTx/>
              <a:defRPr>
                <a:solidFill>
                  <a:srgbClr val="000000"/>
                </a:solidFill>
              </a:defRPr>
            </a:lvl3pPr>
            <a:lvl4pPr>
              <a:buClrTx/>
              <a:defRPr>
                <a:solidFill>
                  <a:srgbClr val="000000"/>
                </a:solidFill>
              </a:defRPr>
            </a:lvl4pPr>
            <a:lvl5pPr>
              <a:buClrTx/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1 Big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algn="l"/>
            <a:endParaRPr lang="nl-BE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12192000" cy="5929313"/>
          </a:xfrm>
        </p:spPr>
        <p:txBody>
          <a:bodyPr/>
          <a:lstStyle/>
          <a:p>
            <a:r>
              <a:rPr lang="nl-NL"/>
              <a:t>Klik op het pictogram als u een afbeelding wilt toevoegen</a:t>
            </a:r>
            <a:endParaRPr lang="nl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958024"/>
            <a:ext cx="12192000" cy="900000"/>
          </a:xfrm>
          <a:prstGeom prst="rect">
            <a:avLst/>
          </a:prstGeom>
          <a:solidFill>
            <a:srgbClr val="EC4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18000" rIns="0" bIns="18000" rtlCol="0" anchor="ctr"/>
          <a:lstStyle/>
          <a:p>
            <a:pPr algn="ctr"/>
            <a:endParaRPr lang="nl-BE" sz="1100" dirty="0">
              <a:solidFill>
                <a:schemeClr val="bg1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0" y="6084000"/>
            <a:ext cx="2640000" cy="43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  <p:sp>
        <p:nvSpPr>
          <p:cNvPr id="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7435" y="6084000"/>
            <a:ext cx="5376565" cy="432000"/>
          </a:xfrm>
          <a:prstGeom prst="rect">
            <a:avLst/>
          </a:prstGeom>
          <a:solidFill>
            <a:schemeClr val="bg1"/>
          </a:solidFill>
        </p:spPr>
        <p:txBody>
          <a:bodyPr wrap="square" lIns="144000" tIns="0" rIns="144000" bIns="0" anchor="ctr" anchorCtr="0">
            <a:noAutofit/>
          </a:bodyPr>
          <a:lstStyle>
            <a:lvl1pPr algn="l">
              <a:lnSpc>
                <a:spcPct val="90000"/>
              </a:lnSpc>
              <a:defRPr sz="1500">
                <a:solidFill>
                  <a:srgbClr val="00A0AE"/>
                </a:solidFill>
                <a:latin typeface="Trebuchet MS" pitchFamily="34" charset="0"/>
              </a:defRPr>
            </a:lvl1pPr>
          </a:lstStyle>
          <a:p>
            <a:endParaRPr lang="nl-BE" dirty="0"/>
          </a:p>
        </p:txBody>
      </p:sp>
      <p:sp>
        <p:nvSpPr>
          <p:cNvPr id="86" name="Slide Number Placeholder 85"/>
          <p:cNvSpPr>
            <a:spLocks noGrp="1"/>
          </p:cNvSpPr>
          <p:nvPr>
            <p:ph type="sldNum" sz="quarter" idx="4"/>
          </p:nvPr>
        </p:nvSpPr>
        <p:spPr>
          <a:xfrm>
            <a:off x="480000" y="6084000"/>
            <a:ext cx="480000" cy="667148"/>
          </a:xfrm>
          <a:prstGeom prst="rect">
            <a:avLst/>
          </a:prstGeom>
          <a:solidFill>
            <a:srgbClr val="00A0AE"/>
          </a:solidFill>
        </p:spPr>
        <p:txBody>
          <a:bodyPr vert="horz" wrap="none" lIns="0" tIns="108000" rIns="0" bIns="0" rtlCol="0" anchor="ctr" anchorCtr="0">
            <a:noAutofit/>
          </a:bodyPr>
          <a:lstStyle>
            <a:lvl1pPr algn="ctr">
              <a:defRPr sz="2000" b="0">
                <a:solidFill>
                  <a:schemeClr val="bg1"/>
                </a:solidFill>
                <a:latin typeface="Trebuchet MS" pitchFamily="34" charset="0"/>
              </a:defRPr>
            </a:lvl1pPr>
          </a:lstStyle>
          <a:p>
            <a:fld id="{3B80295F-48CD-49FC-897A-CCEC919B8070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42984"/>
          </a:xfrm>
          <a:prstGeom prst="rect">
            <a:avLst/>
          </a:prstGeom>
          <a:ln w="0">
            <a:noFill/>
          </a:ln>
        </p:spPr>
        <p:txBody>
          <a:bodyPr vert="horz" lIns="360000" tIns="180000" rIns="360000" bIns="144000" rtlCol="0" anchor="ctr">
            <a:noAutofit/>
          </a:bodyPr>
          <a:lstStyle/>
          <a:p>
            <a:r>
              <a:rPr lang="nl-NL"/>
              <a:t>Klik om de stijl te bewerken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152000"/>
            <a:ext cx="12192000" cy="4428000"/>
          </a:xfrm>
          <a:prstGeom prst="rect">
            <a:avLst/>
          </a:prstGeom>
        </p:spPr>
        <p:txBody>
          <a:bodyPr vert="horz" lIns="432000" tIns="252000" rIns="43200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0" name="Date Placeholder 3"/>
          <p:cNvSpPr>
            <a:spLocks noGrp="1"/>
          </p:cNvSpPr>
          <p:nvPr>
            <p:ph type="dt" sz="half" idx="2"/>
          </p:nvPr>
        </p:nvSpPr>
        <p:spPr>
          <a:xfrm>
            <a:off x="1007435" y="6570001"/>
            <a:ext cx="109119" cy="200055"/>
          </a:xfrm>
          <a:prstGeom prst="rect">
            <a:avLst/>
          </a:prstGeom>
          <a:solidFill>
            <a:srgbClr val="EC4B2F"/>
          </a:solidFill>
        </p:spPr>
        <p:txBody>
          <a:bodyPr wrap="none" lIns="108000" tIns="0" rIns="0" bIns="0" anchor="b" anchorCtr="0">
            <a:spAutoFit/>
          </a:bodyPr>
          <a:lstStyle>
            <a:lvl1pPr algn="r">
              <a:defRPr sz="1300">
                <a:solidFill>
                  <a:schemeClr val="bg1"/>
                </a:solidFill>
                <a:latin typeface="Trebuchet MS" pitchFamily="34" charset="0"/>
              </a:defRPr>
            </a:lvl1pPr>
          </a:lstStyle>
          <a:p>
            <a:pPr algn="l"/>
            <a:endParaRPr lang="nl-BE" dirty="0"/>
          </a:p>
        </p:txBody>
      </p:sp>
      <p:pic>
        <p:nvPicPr>
          <p:cNvPr id="9" name="Picture 8" descr="tm_rgb.jp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0200456" y="5976000"/>
            <a:ext cx="1650076" cy="86452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50" r:id="rId2"/>
    <p:sldLayoutId id="2147483678" r:id="rId3"/>
    <p:sldLayoutId id="2147483653" r:id="rId4"/>
    <p:sldLayoutId id="2147483679" r:id="rId5"/>
    <p:sldLayoutId id="2147483688" r:id="rId6"/>
    <p:sldLayoutId id="2147483687" r:id="rId7"/>
  </p:sldLayoutIdLst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 cap="all" baseline="0">
          <a:solidFill>
            <a:srgbClr val="EC4B2F"/>
          </a:solidFill>
          <a:latin typeface="Trebuchet MS" pitchFamily="34" charset="0"/>
          <a:ea typeface="+mj-ea"/>
          <a:cs typeface="+mj-cs"/>
        </a:defRPr>
      </a:lvl1pPr>
    </p:titleStyle>
    <p:bodyStyle>
      <a:lvl1pPr marL="355600" indent="-355600" algn="l" defTabSz="914400" rtl="0" eaLnBrk="1" latinLnBrk="0" hangingPunct="1">
        <a:lnSpc>
          <a:spcPct val="90000"/>
        </a:lnSpc>
        <a:spcBef>
          <a:spcPts val="400"/>
        </a:spcBef>
        <a:spcAft>
          <a:spcPts val="400"/>
        </a:spcAft>
        <a:buClrTx/>
        <a:buSzPct val="90000"/>
        <a:buFont typeface="Verdana" pitchFamily="34" charset="0"/>
        <a:buChar char="•"/>
        <a:defRPr sz="3000" kern="1200">
          <a:solidFill>
            <a:srgbClr val="000000"/>
          </a:solidFill>
          <a:latin typeface="Trebuchet MS" pitchFamily="34" charset="0"/>
          <a:ea typeface="+mn-ea"/>
          <a:cs typeface="+mn-cs"/>
        </a:defRPr>
      </a:lvl1pPr>
      <a:lvl2pPr marL="723900" indent="-368300" algn="l" defTabSz="914400" rtl="0" eaLnBrk="1" latinLnBrk="0" hangingPunct="1">
        <a:lnSpc>
          <a:spcPct val="90000"/>
        </a:lnSpc>
        <a:spcBef>
          <a:spcPts val="400"/>
        </a:spcBef>
        <a:spcAft>
          <a:spcPts val="400"/>
        </a:spcAft>
        <a:buClrTx/>
        <a:buFont typeface="Arial" pitchFamily="34" charset="0"/>
        <a:buChar char="−"/>
        <a:defRPr sz="2700" kern="1200">
          <a:solidFill>
            <a:srgbClr val="000000"/>
          </a:solidFill>
          <a:latin typeface="Trebuchet MS" pitchFamily="34" charset="0"/>
          <a:ea typeface="+mn-ea"/>
          <a:cs typeface="+mn-cs"/>
        </a:defRPr>
      </a:lvl2pPr>
      <a:lvl3pPr marL="982663" indent="-258763" algn="l" defTabSz="914400" rtl="0" eaLnBrk="1" latinLnBrk="0" hangingPunct="1">
        <a:lnSpc>
          <a:spcPct val="90000"/>
        </a:lnSpc>
        <a:spcBef>
          <a:spcPts val="400"/>
        </a:spcBef>
        <a:spcAft>
          <a:spcPts val="400"/>
        </a:spcAft>
        <a:buClrTx/>
        <a:buFont typeface="Arial" pitchFamily="34" charset="0"/>
        <a:buChar char="•"/>
        <a:defRPr sz="2400" kern="1200">
          <a:solidFill>
            <a:srgbClr val="000000"/>
          </a:solidFill>
          <a:latin typeface="Trebuchet MS" pitchFamily="34" charset="0"/>
          <a:ea typeface="+mn-ea"/>
          <a:cs typeface="+mn-cs"/>
        </a:defRPr>
      </a:lvl3pPr>
      <a:lvl4pPr marL="1255713" indent="-273050" algn="l" defTabSz="914400" rtl="0" eaLnBrk="1" latinLnBrk="0" hangingPunct="1">
        <a:lnSpc>
          <a:spcPct val="90000"/>
        </a:lnSpc>
        <a:spcBef>
          <a:spcPts val="400"/>
        </a:spcBef>
        <a:spcAft>
          <a:spcPts val="400"/>
        </a:spcAft>
        <a:buClrTx/>
        <a:buFont typeface="Arial" pitchFamily="34" charset="0"/>
        <a:buChar char="»"/>
        <a:defRPr sz="2100" kern="1200">
          <a:solidFill>
            <a:srgbClr val="000000"/>
          </a:solidFill>
          <a:latin typeface="Trebuchet MS" pitchFamily="34" charset="0"/>
          <a:ea typeface="+mn-ea"/>
          <a:cs typeface="+mn-cs"/>
        </a:defRPr>
      </a:lvl4pPr>
      <a:lvl5pPr marL="1609725" indent="-258763" algn="l" defTabSz="914400" rtl="0" eaLnBrk="1" latinLnBrk="0" hangingPunct="1">
        <a:lnSpc>
          <a:spcPct val="90000"/>
        </a:lnSpc>
        <a:spcBef>
          <a:spcPts val="400"/>
        </a:spcBef>
        <a:spcAft>
          <a:spcPts val="400"/>
        </a:spcAft>
        <a:buClr>
          <a:schemeClr val="tx1"/>
        </a:buClr>
        <a:buFont typeface="Arial" pitchFamily="34" charset="0"/>
        <a:buNone/>
        <a:defRPr sz="2000" kern="1200">
          <a:solidFill>
            <a:schemeClr val="accent4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0" y="3357192"/>
            <a:ext cx="12192000" cy="1800000"/>
          </a:xfrm>
        </p:spPr>
        <p:txBody>
          <a:bodyPr/>
          <a:lstStyle/>
          <a:p>
            <a:r>
              <a:rPr lang="en-US" dirty="0"/>
              <a:t>Jonas Van </a:t>
            </a:r>
            <a:r>
              <a:rPr lang="en-US" dirty="0" err="1"/>
              <a:t>Noten</a:t>
            </a:r>
            <a:r>
              <a:rPr lang="en-US" dirty="0"/>
              <a:t> &amp; Arno </a:t>
            </a:r>
            <a:r>
              <a:rPr lang="en-US" dirty="0" err="1"/>
              <a:t>Willaert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Logistic</a:t>
            </a:r>
            <a:r>
              <a:rPr lang="nl-BE" dirty="0"/>
              <a:t> management platform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l-BE" dirty="0" err="1"/>
              <a:t>Practice</a:t>
            </a:r>
            <a:r>
              <a:rPr lang="nl-BE" dirty="0"/>
              <a:t> </a:t>
            </a:r>
            <a:r>
              <a:rPr lang="nl-BE" dirty="0" err="1"/>
              <a:t>enterprise</a:t>
            </a:r>
            <a:r>
              <a:rPr lang="nl-BE" dirty="0"/>
              <a:t> 2 – Jonas Van Noten &amp; Arno Willaert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</a:t>
            </a:fld>
            <a:endParaRPr lang="nl-BE" dirty="0"/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0336" y="260648"/>
            <a:ext cx="2527757" cy="171869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 err="1"/>
              <a:t>Webinterface</a:t>
            </a: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 err="1">
                <a:solidFill>
                  <a:srgbClr val="00A0AE"/>
                </a:solidFill>
              </a:rPr>
              <a:t>Technologieën</a:t>
            </a:r>
            <a:endParaRPr lang="en-GB" dirty="0">
              <a:solidFill>
                <a:srgbClr val="00A0AE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GB" dirty="0" err="1"/>
              <a:t>Conclusie</a:t>
            </a: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Demo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err="1"/>
              <a:t>Vragen</a:t>
            </a:r>
            <a:endParaRPr lang="en-GB" dirty="0"/>
          </a:p>
          <a:p>
            <a:pPr marL="914400" lvl="1" indent="-514350">
              <a:buFont typeface="+mj-lt"/>
              <a:buAutoNum type="arabicPeriod"/>
            </a:pPr>
            <a:endParaRPr lang="en-GB" dirty="0"/>
          </a:p>
          <a:p>
            <a:pPr marL="914400" lvl="1" indent="-514350">
              <a:buFont typeface="+mj-lt"/>
              <a:buAutoNum type="arabicPeriod"/>
            </a:pP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Overzicht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10</a:t>
            </a:fld>
            <a:endParaRPr lang="nl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l-BE" dirty="0" err="1"/>
              <a:t>Logistic</a:t>
            </a:r>
            <a:r>
              <a:rPr lang="nl-BE" dirty="0"/>
              <a:t> Management Platform</a:t>
            </a:r>
          </a:p>
        </p:txBody>
      </p:sp>
    </p:spTree>
    <p:extLst>
      <p:ext uri="{BB962C8B-B14F-4D97-AF65-F5344CB8AC3E}">
        <p14:creationId xmlns:p14="http://schemas.microsoft.com/office/powerpoint/2010/main" val="9326819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HTML</a:t>
            </a:r>
          </a:p>
          <a:p>
            <a:r>
              <a:rPr lang="en-GB" dirty="0"/>
              <a:t>CSS</a:t>
            </a:r>
          </a:p>
          <a:p>
            <a:r>
              <a:rPr lang="en-GB" dirty="0"/>
              <a:t>PHP</a:t>
            </a:r>
          </a:p>
          <a:p>
            <a:r>
              <a:rPr lang="en-GB" dirty="0" err="1"/>
              <a:t>Javascript</a:t>
            </a:r>
            <a:r>
              <a:rPr lang="en-GB" dirty="0"/>
              <a:t>, jQuery, AJAX</a:t>
            </a:r>
          </a:p>
          <a:p>
            <a:r>
              <a:rPr lang="en-GB" dirty="0"/>
              <a:t>MySQL</a:t>
            </a:r>
          </a:p>
          <a:p>
            <a:r>
              <a:rPr lang="en-GB" dirty="0"/>
              <a:t>HTTPS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Technologieën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11</a:t>
            </a:fld>
            <a:endParaRPr lang="nl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l-BE" dirty="0" err="1"/>
              <a:t>Logistic</a:t>
            </a:r>
            <a:r>
              <a:rPr lang="nl-BE" dirty="0"/>
              <a:t> Management Platform</a:t>
            </a:r>
          </a:p>
        </p:txBody>
      </p:sp>
    </p:spTree>
    <p:extLst>
      <p:ext uri="{BB962C8B-B14F-4D97-AF65-F5344CB8AC3E}">
        <p14:creationId xmlns:p14="http://schemas.microsoft.com/office/powerpoint/2010/main" val="29127803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1152000"/>
            <a:ext cx="12192000" cy="4428000"/>
          </a:xfrm>
        </p:spPr>
        <p:txBody>
          <a:bodyPr/>
          <a:lstStyle/>
          <a:p>
            <a:r>
              <a:rPr lang="en-GB" dirty="0"/>
              <a:t>Bootstrap</a:t>
            </a:r>
          </a:p>
          <a:p>
            <a:endParaRPr lang="en-GB" dirty="0"/>
          </a:p>
          <a:p>
            <a:r>
              <a:rPr lang="en-GB" dirty="0" err="1"/>
              <a:t>Datatables</a:t>
            </a:r>
            <a:endParaRPr lang="en-GB" dirty="0"/>
          </a:p>
          <a:p>
            <a:endParaRPr lang="en-GB" dirty="0"/>
          </a:p>
          <a:p>
            <a:r>
              <a:rPr lang="en-GB" dirty="0" err="1"/>
              <a:t>Datetimepicker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Plugins </a:t>
            </a:r>
            <a:r>
              <a:rPr lang="en-GB" dirty="0" err="1"/>
              <a:t>en</a:t>
            </a:r>
            <a:r>
              <a:rPr lang="en-GB" dirty="0"/>
              <a:t> frameworks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12</a:t>
            </a:fld>
            <a:endParaRPr lang="nl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l-BE" dirty="0" err="1"/>
              <a:t>Logistic</a:t>
            </a:r>
            <a:r>
              <a:rPr lang="nl-BE" dirty="0"/>
              <a:t> Management Platform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5528" y="1340768"/>
            <a:ext cx="7450621" cy="18722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8728" y="3501008"/>
            <a:ext cx="4200000" cy="315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635096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inhoud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Ajax functie</a:t>
            </a:r>
          </a:p>
          <a:p>
            <a:r>
              <a:rPr lang="nl-BE" dirty="0"/>
              <a:t>Functie die aanwezigheid test</a:t>
            </a:r>
          </a:p>
          <a:p>
            <a:r>
              <a:rPr lang="nl-BE" dirty="0"/>
              <a:t>Instelbare interval tijd</a:t>
            </a:r>
          </a:p>
          <a:p>
            <a:r>
              <a:rPr lang="nl-BE" dirty="0"/>
              <a:t>Vernieuwing alleen bij een verandering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AUTO REFRESH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13</a:t>
            </a:fld>
            <a:endParaRPr lang="nl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  <a:p>
            <a:r>
              <a:rPr lang="nl-BE" dirty="0" err="1"/>
              <a:t>Logistic</a:t>
            </a:r>
            <a:r>
              <a:rPr lang="nl-BE" dirty="0"/>
              <a:t> Management Platform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7117372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Mail sturen naar nieuwe gebruiker</a:t>
            </a:r>
          </a:p>
          <a:p>
            <a:r>
              <a:rPr lang="nl-BE" dirty="0" err="1"/>
              <a:t>PHPMailer</a:t>
            </a:r>
            <a:endParaRPr lang="nl-BE" dirty="0"/>
          </a:p>
          <a:p>
            <a:r>
              <a:rPr lang="nl-BE" dirty="0"/>
              <a:t>Gmail account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Email 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14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341" y="3140968"/>
            <a:ext cx="10521318" cy="2164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9624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inhoud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Activatie account</a:t>
            </a:r>
          </a:p>
          <a:p>
            <a:r>
              <a:rPr lang="nl-BE" dirty="0"/>
              <a:t>6 cijferige willekeurig wachtwoord</a:t>
            </a:r>
          </a:p>
          <a:p>
            <a:r>
              <a:rPr lang="nl-BE" dirty="0"/>
              <a:t>Vervaldatum token </a:t>
            </a:r>
          </a:p>
          <a:p>
            <a:endParaRPr lang="nl-BE" dirty="0"/>
          </a:p>
          <a:p>
            <a:endParaRPr lang="nl-B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EMAIL VERIFICATIE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15</a:t>
            </a:fld>
            <a:endParaRPr lang="nl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  <a:p>
            <a:r>
              <a:rPr lang="nl-BE" dirty="0" err="1"/>
              <a:t>Logistic</a:t>
            </a:r>
            <a:r>
              <a:rPr lang="nl-BE" dirty="0"/>
              <a:t> Management Platform</a:t>
            </a:r>
          </a:p>
          <a:p>
            <a:endParaRPr lang="nl-BE" dirty="0"/>
          </a:p>
        </p:txBody>
      </p:sp>
      <p:pic>
        <p:nvPicPr>
          <p:cNvPr id="2" name="Afbeelding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200" y="2951680"/>
            <a:ext cx="10791599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0120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Encryptie</a:t>
            </a:r>
            <a:r>
              <a:rPr lang="en-GB" dirty="0"/>
              <a:t> van data </a:t>
            </a:r>
            <a:r>
              <a:rPr lang="en-GB" dirty="0" err="1"/>
              <a:t>overdracht</a:t>
            </a:r>
            <a:endParaRPr lang="en-GB" dirty="0"/>
          </a:p>
          <a:p>
            <a:r>
              <a:rPr lang="en-GB" dirty="0"/>
              <a:t>Privacy</a:t>
            </a:r>
          </a:p>
          <a:p>
            <a:r>
              <a:rPr lang="en-GB" dirty="0" err="1"/>
              <a:t>Beveiliging</a:t>
            </a:r>
            <a:r>
              <a:rPr lang="en-GB" dirty="0"/>
              <a:t> </a:t>
            </a:r>
            <a:r>
              <a:rPr lang="en-GB" dirty="0" err="1"/>
              <a:t>gevoelige</a:t>
            </a:r>
            <a:r>
              <a:rPr lang="en-GB" dirty="0"/>
              <a:t> </a:t>
            </a:r>
            <a:r>
              <a:rPr lang="en-GB" dirty="0" err="1"/>
              <a:t>gegevens</a:t>
            </a:r>
            <a:endParaRPr lang="en-GB" dirty="0"/>
          </a:p>
          <a:p>
            <a:r>
              <a:rPr lang="en-GB" dirty="0"/>
              <a:t>Self-signed certificate</a:t>
            </a:r>
          </a:p>
          <a:p>
            <a:r>
              <a:rPr lang="en-GB" dirty="0"/>
              <a:t>Auto redirect </a:t>
            </a:r>
            <a:r>
              <a:rPr lang="en-GB" dirty="0" err="1"/>
              <a:t>naar</a:t>
            </a:r>
            <a:r>
              <a:rPr lang="en-GB" dirty="0"/>
              <a:t> HTTPS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HTTPS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16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6" name="Tijdelijke aanduiding voor inhoud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175" b="72036"/>
          <a:stretch/>
        </p:blipFill>
        <p:spPr>
          <a:xfrm>
            <a:off x="3094063" y="1927765"/>
            <a:ext cx="6003874" cy="2877058"/>
          </a:xfrm>
          <a:prstGeom prst="rect">
            <a:avLst/>
          </a:prstGeom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3848" y="1097099"/>
            <a:ext cx="6364304" cy="4537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69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6" dur="2000" fill="hold"/>
                                        <p:tgtEl>
                                          <p:spTgt spid="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Password-</a:t>
            </a:r>
            <a:r>
              <a:rPr lang="nl-BE" dirty="0" err="1"/>
              <a:t>Based</a:t>
            </a:r>
            <a:r>
              <a:rPr lang="nl-BE" dirty="0"/>
              <a:t> </a:t>
            </a:r>
            <a:r>
              <a:rPr lang="nl-BE" dirty="0" err="1"/>
              <a:t>Key</a:t>
            </a:r>
            <a:r>
              <a:rPr lang="nl-BE" dirty="0"/>
              <a:t> </a:t>
            </a:r>
            <a:r>
              <a:rPr lang="nl-BE" dirty="0" err="1"/>
              <a:t>Derivation</a:t>
            </a:r>
            <a:r>
              <a:rPr lang="nl-BE" dirty="0"/>
              <a:t> </a:t>
            </a:r>
            <a:r>
              <a:rPr lang="nl-BE" dirty="0" err="1"/>
              <a:t>Function</a:t>
            </a:r>
            <a:endParaRPr lang="nl-BE" dirty="0"/>
          </a:p>
          <a:p>
            <a:r>
              <a:rPr lang="nl-BE" dirty="0"/>
              <a:t>SHA256</a:t>
            </a:r>
          </a:p>
          <a:p>
            <a:r>
              <a:rPr lang="nl-BE" dirty="0"/>
              <a:t>Brute-force &amp; </a:t>
            </a:r>
            <a:r>
              <a:rPr lang="nl-BE" dirty="0" err="1"/>
              <a:t>dictionary</a:t>
            </a:r>
            <a:r>
              <a:rPr lang="nl-BE" dirty="0"/>
              <a:t> attacks minder effectief</a:t>
            </a:r>
          </a:p>
          <a:p>
            <a:r>
              <a:rPr lang="nl-BE" dirty="0"/>
              <a:t>Unieke </a:t>
            </a:r>
            <a:r>
              <a:rPr lang="nl-BE" dirty="0" err="1"/>
              <a:t>salt</a:t>
            </a:r>
            <a:endParaRPr lang="nl-BE" dirty="0"/>
          </a:p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PBKDF2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17</a:t>
            </a:fld>
            <a:endParaRPr lang="nl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l-BE" dirty="0" err="1"/>
              <a:t>Logistic</a:t>
            </a:r>
            <a:r>
              <a:rPr lang="nl-BE" dirty="0"/>
              <a:t> Management Platform</a:t>
            </a:r>
          </a:p>
        </p:txBody>
      </p:sp>
    </p:spTree>
    <p:extLst>
      <p:ext uri="{BB962C8B-B14F-4D97-AF65-F5344CB8AC3E}">
        <p14:creationId xmlns:p14="http://schemas.microsoft.com/office/powerpoint/2010/main" val="29723978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PBKDF2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18</a:t>
            </a:fld>
            <a:endParaRPr lang="nl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l-BE" dirty="0" err="1"/>
              <a:t>Logistic</a:t>
            </a:r>
            <a:r>
              <a:rPr lang="nl-BE" dirty="0"/>
              <a:t> Management Platform</a:t>
            </a:r>
          </a:p>
        </p:txBody>
      </p:sp>
      <p:pic>
        <p:nvPicPr>
          <p:cNvPr id="6" name="Tijdelijke aanduiding voor inhoud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744" y="1152525"/>
            <a:ext cx="7750512" cy="4427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9654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Databank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19</a:t>
            </a:fld>
            <a:endParaRPr lang="nl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l-BE" dirty="0" err="1"/>
              <a:t>Logistic</a:t>
            </a:r>
            <a:r>
              <a:rPr lang="nl-BE" dirty="0"/>
              <a:t> Management Platform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6573" y="620688"/>
            <a:ext cx="7450537" cy="56886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39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Probleemstelling</a:t>
            </a:r>
            <a:endParaRPr lang="en-GB" dirty="0"/>
          </a:p>
          <a:p>
            <a:endParaRPr lang="en-GB" dirty="0"/>
          </a:p>
          <a:p>
            <a:r>
              <a:rPr lang="en-GB" dirty="0" err="1"/>
              <a:t>Oplossing</a:t>
            </a:r>
            <a:endParaRPr lang="en-GB" dirty="0"/>
          </a:p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Inleiding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2</a:t>
            </a:fld>
            <a:endParaRPr lang="nl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l-BE" dirty="0" err="1"/>
              <a:t>Logistic</a:t>
            </a:r>
            <a:r>
              <a:rPr lang="nl-BE" dirty="0"/>
              <a:t> Management Platform</a:t>
            </a:r>
          </a:p>
        </p:txBody>
      </p:sp>
    </p:spTree>
    <p:extLst>
      <p:ext uri="{BB962C8B-B14F-4D97-AF65-F5344CB8AC3E}">
        <p14:creationId xmlns:p14="http://schemas.microsoft.com/office/powerpoint/2010/main" val="13934869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 err="1"/>
              <a:t>Webinterface</a:t>
            </a: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 err="1"/>
              <a:t>Technologieën</a:t>
            </a: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 err="1">
                <a:solidFill>
                  <a:srgbClr val="00A0AE"/>
                </a:solidFill>
              </a:rPr>
              <a:t>Conclusie</a:t>
            </a:r>
            <a:endParaRPr lang="en-GB" dirty="0">
              <a:solidFill>
                <a:srgbClr val="00A0AE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Demo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err="1"/>
              <a:t>Vragen</a:t>
            </a:r>
            <a:endParaRPr lang="en-GB" dirty="0"/>
          </a:p>
          <a:p>
            <a:pPr marL="914400" lvl="1" indent="-514350">
              <a:buFont typeface="+mj-lt"/>
              <a:buAutoNum type="arabicPeriod"/>
            </a:pPr>
            <a:endParaRPr lang="en-GB" dirty="0"/>
          </a:p>
          <a:p>
            <a:pPr marL="914400" lvl="1" indent="-514350">
              <a:buFont typeface="+mj-lt"/>
              <a:buAutoNum type="arabicPeriod"/>
            </a:pP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Overzicht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20</a:t>
            </a:fld>
            <a:endParaRPr lang="nl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l-BE" dirty="0" err="1"/>
              <a:t>Logistic</a:t>
            </a:r>
            <a:r>
              <a:rPr lang="nl-BE" dirty="0"/>
              <a:t> Management Platform</a:t>
            </a:r>
          </a:p>
        </p:txBody>
      </p:sp>
    </p:spTree>
    <p:extLst>
      <p:ext uri="{BB962C8B-B14F-4D97-AF65-F5344CB8AC3E}">
        <p14:creationId xmlns:p14="http://schemas.microsoft.com/office/powerpoint/2010/main" val="10607664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inhoud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Geslaagd</a:t>
            </a:r>
          </a:p>
          <a:p>
            <a:r>
              <a:rPr lang="nl-BE" dirty="0" err="1"/>
              <a:t>Admin</a:t>
            </a:r>
            <a:r>
              <a:rPr lang="nl-BE" dirty="0"/>
              <a:t> gebruiker herzien</a:t>
            </a:r>
          </a:p>
          <a:p>
            <a:r>
              <a:rPr lang="nl-BE" dirty="0"/>
              <a:t>Email op eigen domein </a:t>
            </a:r>
          </a:p>
          <a:p>
            <a:r>
              <a:rPr lang="nl-BE" dirty="0"/>
              <a:t>Feedback van de sector was positief</a:t>
            </a:r>
          </a:p>
          <a:p>
            <a:endParaRPr lang="nl-BE" dirty="0"/>
          </a:p>
          <a:p>
            <a:pPr marL="0" indent="0">
              <a:buNone/>
            </a:pPr>
            <a:endParaRPr lang="nl-B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CONCLUSIE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21</a:t>
            </a:fld>
            <a:endParaRPr lang="nl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/>
          </a:p>
          <a:p>
            <a:r>
              <a:rPr lang="nl-BE"/>
              <a:t>Logistic Management Platform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2319945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 err="1"/>
              <a:t>Webinterface</a:t>
            </a: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 err="1"/>
              <a:t>Technologieën</a:t>
            </a: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 err="1"/>
              <a:t>Conclusie</a:t>
            </a: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>
                <a:solidFill>
                  <a:srgbClr val="00A0AE"/>
                </a:solidFill>
              </a:rPr>
              <a:t>Demo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err="1"/>
              <a:t>Vragen</a:t>
            </a:r>
            <a:endParaRPr lang="en-GB" dirty="0"/>
          </a:p>
          <a:p>
            <a:pPr marL="914400" lvl="1" indent="-514350">
              <a:buFont typeface="+mj-lt"/>
              <a:buAutoNum type="arabicPeriod"/>
            </a:pPr>
            <a:endParaRPr lang="en-GB" dirty="0"/>
          </a:p>
          <a:p>
            <a:pPr marL="914400" lvl="1" indent="-514350">
              <a:buFont typeface="+mj-lt"/>
              <a:buAutoNum type="arabicPeriod"/>
            </a:pP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Overzicht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22</a:t>
            </a:fld>
            <a:endParaRPr lang="nl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l-BE" dirty="0" err="1"/>
              <a:t>Logistic</a:t>
            </a:r>
            <a:r>
              <a:rPr lang="nl-BE" dirty="0"/>
              <a:t> Management Platform</a:t>
            </a:r>
          </a:p>
        </p:txBody>
      </p:sp>
    </p:spTree>
    <p:extLst>
      <p:ext uri="{BB962C8B-B14F-4D97-AF65-F5344CB8AC3E}">
        <p14:creationId xmlns:p14="http://schemas.microsoft.com/office/powerpoint/2010/main" val="40808552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Tijdelijke aanduiding voor inhoud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2337" y="1575594"/>
            <a:ext cx="5267325" cy="3581400"/>
          </a:xfrm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demo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23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6521658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 err="1"/>
              <a:t>Webinterface</a:t>
            </a: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 err="1"/>
              <a:t>Technologieën</a:t>
            </a: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 err="1"/>
              <a:t>Conclusie</a:t>
            </a: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Demo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err="1">
                <a:solidFill>
                  <a:srgbClr val="00A0AE"/>
                </a:solidFill>
              </a:rPr>
              <a:t>Vragen</a:t>
            </a:r>
            <a:endParaRPr lang="en-GB" dirty="0">
              <a:solidFill>
                <a:srgbClr val="00A0AE"/>
              </a:solidFill>
            </a:endParaRPr>
          </a:p>
          <a:p>
            <a:pPr marL="914400" lvl="1" indent="-514350">
              <a:buFont typeface="+mj-lt"/>
              <a:buAutoNum type="arabicPeriod"/>
            </a:pPr>
            <a:endParaRPr lang="en-GB" dirty="0"/>
          </a:p>
          <a:p>
            <a:pPr marL="914400" lvl="1" indent="-514350">
              <a:buFont typeface="+mj-lt"/>
              <a:buAutoNum type="arabicPeriod"/>
            </a:pP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Overzicht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24</a:t>
            </a:fld>
            <a:endParaRPr lang="nl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l-BE" dirty="0" err="1"/>
              <a:t>Logistic</a:t>
            </a:r>
            <a:r>
              <a:rPr lang="nl-BE" dirty="0"/>
              <a:t> Management Platform</a:t>
            </a:r>
          </a:p>
        </p:txBody>
      </p:sp>
    </p:spTree>
    <p:extLst>
      <p:ext uri="{BB962C8B-B14F-4D97-AF65-F5344CB8AC3E}">
        <p14:creationId xmlns:p14="http://schemas.microsoft.com/office/powerpoint/2010/main" val="34651127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Vragen</a:t>
            </a:r>
            <a:r>
              <a:rPr lang="en-GB" dirty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25</a:t>
            </a:fld>
            <a:endParaRPr lang="nl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  <a:p>
            <a:r>
              <a:rPr lang="nl-BE" dirty="0" err="1"/>
              <a:t>Logistic</a:t>
            </a:r>
            <a:r>
              <a:rPr lang="nl-BE" dirty="0"/>
              <a:t> Management Platform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564042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 err="1"/>
              <a:t>Webinterface</a:t>
            </a: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 err="1"/>
              <a:t>Technologieën</a:t>
            </a: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 err="1"/>
              <a:t>Conclusie</a:t>
            </a: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Demo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err="1"/>
              <a:t>Vragen</a:t>
            </a:r>
            <a:endParaRPr lang="en-GB" dirty="0"/>
          </a:p>
          <a:p>
            <a:pPr marL="914400" lvl="1" indent="-514350">
              <a:buFont typeface="+mj-lt"/>
              <a:buAutoNum type="arabicPeriod"/>
            </a:pPr>
            <a:endParaRPr lang="en-GB" dirty="0"/>
          </a:p>
          <a:p>
            <a:pPr marL="914400" lvl="1" indent="-514350">
              <a:buFont typeface="+mj-lt"/>
              <a:buAutoNum type="arabicPeriod"/>
            </a:pP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Overzicht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3</a:t>
            </a:fld>
            <a:endParaRPr lang="nl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l-BE" dirty="0" err="1"/>
              <a:t>Logistic</a:t>
            </a:r>
            <a:r>
              <a:rPr lang="nl-BE" dirty="0"/>
              <a:t> Management Platform</a:t>
            </a:r>
          </a:p>
        </p:txBody>
      </p:sp>
    </p:spTree>
    <p:extLst>
      <p:ext uri="{BB962C8B-B14F-4D97-AF65-F5344CB8AC3E}">
        <p14:creationId xmlns:p14="http://schemas.microsoft.com/office/powerpoint/2010/main" val="125081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b="1" dirty="0" err="1">
                <a:solidFill>
                  <a:srgbClr val="00A0AE"/>
                </a:solidFill>
              </a:rPr>
              <a:t>Webinterface</a:t>
            </a:r>
            <a:endParaRPr lang="en-GB" b="1" dirty="0">
              <a:solidFill>
                <a:srgbClr val="00A0AE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GB" dirty="0" err="1"/>
              <a:t>Technologieën</a:t>
            </a: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 err="1"/>
              <a:t>Conclusie</a:t>
            </a: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Demo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err="1"/>
              <a:t>Vragen</a:t>
            </a:r>
            <a:endParaRPr lang="en-GB" dirty="0"/>
          </a:p>
          <a:p>
            <a:pPr marL="914400" lvl="1" indent="-514350">
              <a:buFont typeface="+mj-lt"/>
              <a:buAutoNum type="arabicPeriod"/>
            </a:pPr>
            <a:endParaRPr lang="en-GB" dirty="0"/>
          </a:p>
          <a:p>
            <a:pPr marL="914400" lvl="1" indent="-514350">
              <a:buFont typeface="+mj-lt"/>
              <a:buAutoNum type="arabicPeriod"/>
            </a:pP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Overzicht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4</a:t>
            </a:fld>
            <a:endParaRPr lang="nl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l-BE" dirty="0" err="1"/>
              <a:t>Logistic</a:t>
            </a:r>
            <a:r>
              <a:rPr lang="nl-BE" dirty="0"/>
              <a:t> Management Platform</a:t>
            </a:r>
          </a:p>
        </p:txBody>
      </p:sp>
    </p:spTree>
    <p:extLst>
      <p:ext uri="{BB962C8B-B14F-4D97-AF65-F5344CB8AC3E}">
        <p14:creationId xmlns:p14="http://schemas.microsoft.com/office/powerpoint/2010/main" val="3211893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Homepage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5</a:t>
            </a:fld>
            <a:endParaRPr lang="nl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l-BE" dirty="0" err="1"/>
              <a:t>Logistic</a:t>
            </a:r>
            <a:r>
              <a:rPr lang="nl-BE" dirty="0"/>
              <a:t> Management Platform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624" y="1161939"/>
            <a:ext cx="6768751" cy="46492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3159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Klant</a:t>
            </a:r>
            <a:endParaRPr lang="en-GB" dirty="0"/>
          </a:p>
          <a:p>
            <a:r>
              <a:rPr lang="en-GB" dirty="0" err="1"/>
              <a:t>Administratie</a:t>
            </a:r>
            <a:endParaRPr lang="en-GB" dirty="0"/>
          </a:p>
          <a:p>
            <a:r>
              <a:rPr lang="en-GB" dirty="0" err="1"/>
              <a:t>Beheerder</a:t>
            </a:r>
            <a:endParaRPr lang="en-GB" dirty="0"/>
          </a:p>
          <a:p>
            <a:r>
              <a:rPr lang="en-GB" dirty="0"/>
              <a:t>Superuser</a:t>
            </a:r>
          </a:p>
          <a:p>
            <a:r>
              <a:rPr lang="en-GB" dirty="0"/>
              <a:t>Non-</a:t>
            </a:r>
            <a:r>
              <a:rPr lang="en-GB" dirty="0" err="1"/>
              <a:t>actief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Gebruikers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6</a:t>
            </a:fld>
            <a:endParaRPr lang="nl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l-BE" dirty="0" err="1"/>
              <a:t>Logistic</a:t>
            </a:r>
            <a:r>
              <a:rPr lang="nl-BE" dirty="0"/>
              <a:t> Management Platform</a:t>
            </a:r>
          </a:p>
        </p:txBody>
      </p:sp>
    </p:spTree>
    <p:extLst>
      <p:ext uri="{BB962C8B-B14F-4D97-AF65-F5344CB8AC3E}">
        <p14:creationId xmlns:p14="http://schemas.microsoft.com/office/powerpoint/2010/main" val="638819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Klant stuurt opdrachten door</a:t>
            </a:r>
          </a:p>
          <a:p>
            <a:pPr lvl="1"/>
            <a:r>
              <a:rPr lang="nl-BE" dirty="0"/>
              <a:t>Laad- en losadres</a:t>
            </a:r>
          </a:p>
          <a:p>
            <a:pPr lvl="1"/>
            <a:r>
              <a:rPr lang="nl-BE" dirty="0"/>
              <a:t>Datum</a:t>
            </a:r>
          </a:p>
          <a:p>
            <a:pPr lvl="1"/>
            <a:r>
              <a:rPr lang="nl-BE" dirty="0"/>
              <a:t>Omschrijving vracht</a:t>
            </a:r>
          </a:p>
          <a:p>
            <a:r>
              <a:rPr lang="nl-BE" dirty="0"/>
              <a:t>Kan lopende en voltooide opdrachten bekijken</a:t>
            </a:r>
          </a:p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klant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7</a:t>
            </a:fld>
            <a:endParaRPr lang="nl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l-BE" dirty="0" err="1"/>
              <a:t>Logistic</a:t>
            </a:r>
            <a:r>
              <a:rPr lang="nl-BE" dirty="0"/>
              <a:t> Management Platform</a:t>
            </a:r>
          </a:p>
        </p:txBody>
      </p:sp>
    </p:spTree>
    <p:extLst>
      <p:ext uri="{BB962C8B-B14F-4D97-AF65-F5344CB8AC3E}">
        <p14:creationId xmlns:p14="http://schemas.microsoft.com/office/powerpoint/2010/main" val="3565497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Opdrachten sorteren en filteren</a:t>
            </a:r>
          </a:p>
          <a:p>
            <a:r>
              <a:rPr lang="nl-BE" dirty="0"/>
              <a:t>Opdrachten veranderen</a:t>
            </a:r>
          </a:p>
          <a:p>
            <a:r>
              <a:rPr lang="nl-BE" dirty="0"/>
              <a:t>Opdrachten bevestigen</a:t>
            </a:r>
          </a:p>
          <a:p>
            <a:r>
              <a:rPr lang="en-GB" dirty="0" err="1"/>
              <a:t>Geschiedenis</a:t>
            </a:r>
            <a:r>
              <a:rPr lang="en-GB" dirty="0"/>
              <a:t> van </a:t>
            </a:r>
            <a:r>
              <a:rPr lang="en-GB" dirty="0" err="1"/>
              <a:t>transportorders</a:t>
            </a:r>
            <a:r>
              <a:rPr lang="en-GB" dirty="0"/>
              <a:t> </a:t>
            </a:r>
            <a:r>
              <a:rPr lang="en-GB" dirty="0" err="1"/>
              <a:t>bekijken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administratie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8</a:t>
            </a:fld>
            <a:endParaRPr lang="nl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l-BE" dirty="0" err="1"/>
              <a:t>Logistic</a:t>
            </a:r>
            <a:r>
              <a:rPr lang="nl-BE" dirty="0"/>
              <a:t> Management Platform</a:t>
            </a:r>
          </a:p>
        </p:txBody>
      </p:sp>
    </p:spTree>
    <p:extLst>
      <p:ext uri="{BB962C8B-B14F-4D97-AF65-F5344CB8AC3E}">
        <p14:creationId xmlns:p14="http://schemas.microsoft.com/office/powerpoint/2010/main" val="2009081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Accounts </a:t>
            </a:r>
            <a:r>
              <a:rPr lang="en-GB" dirty="0" err="1"/>
              <a:t>bewerken</a:t>
            </a:r>
            <a:endParaRPr lang="en-GB" dirty="0"/>
          </a:p>
          <a:p>
            <a:r>
              <a:rPr lang="en-GB" dirty="0"/>
              <a:t>Accounts </a:t>
            </a:r>
            <a:r>
              <a:rPr lang="en-GB" dirty="0" err="1"/>
              <a:t>deleten</a:t>
            </a:r>
            <a:endParaRPr lang="en-GB" dirty="0"/>
          </a:p>
          <a:p>
            <a:r>
              <a:rPr lang="en-GB" dirty="0"/>
              <a:t>Accounts </a:t>
            </a:r>
            <a:r>
              <a:rPr lang="en-GB" dirty="0" err="1"/>
              <a:t>aanmaken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admin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9</a:t>
            </a:fld>
            <a:endParaRPr lang="nl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l-BE" dirty="0" err="1"/>
              <a:t>Logistic</a:t>
            </a:r>
            <a:r>
              <a:rPr lang="nl-BE" dirty="0"/>
              <a:t> Management Platform</a:t>
            </a:r>
          </a:p>
        </p:txBody>
      </p:sp>
    </p:spTree>
    <p:extLst>
      <p:ext uri="{BB962C8B-B14F-4D97-AF65-F5344CB8AC3E}">
        <p14:creationId xmlns:p14="http://schemas.microsoft.com/office/powerpoint/2010/main" val="4240113431"/>
      </p:ext>
    </p:extLst>
  </p:cSld>
  <p:clrMapOvr>
    <a:masterClrMapping/>
  </p:clrMapOvr>
</p:sld>
</file>

<file path=ppt/theme/theme1.xml><?xml version="1.0" encoding="utf-8"?>
<a:theme xmlns:a="http://schemas.openxmlformats.org/drawingml/2006/main" name="TM_presentatie_eng">
  <a:themeElements>
    <a:clrScheme name="Lessius">
      <a:dk1>
        <a:srgbClr val="003C72"/>
      </a:dk1>
      <a:lt1>
        <a:srgbClr val="FFFFFF"/>
      </a:lt1>
      <a:dk2>
        <a:srgbClr val="003C72"/>
      </a:dk2>
      <a:lt2>
        <a:srgbClr val="FFFFFF"/>
      </a:lt2>
      <a:accent1>
        <a:srgbClr val="00A9E5"/>
      </a:accent1>
      <a:accent2>
        <a:srgbClr val="67CBEF"/>
      </a:accent2>
      <a:accent3>
        <a:srgbClr val="CCEEFA"/>
      </a:accent3>
      <a:accent4>
        <a:srgbClr val="406D96"/>
      </a:accent4>
      <a:accent5>
        <a:srgbClr val="7F9DB9"/>
      </a:accent5>
      <a:accent6>
        <a:srgbClr val="BECEDD"/>
      </a:accent6>
      <a:hlink>
        <a:srgbClr val="118EFF"/>
      </a:hlink>
      <a:folHlink>
        <a:srgbClr val="7030A0"/>
      </a:folHlink>
    </a:clrScheme>
    <a:fontScheme name="Lessius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clamatie_Geel_slide_1920_x_1080_px.pptx" id="{F53CB806-B7FC-4C54-94F3-AD8CFCB89F02}" vid="{E3E03ECC-055C-4906-9715-E1A5173EBD9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Control xmlns="http://schemas.microsoft.com/VisualStudio/2011/storyboarding/control">
  <Id Name="System.Storyboarding.Icons.ExpandCollapse" Revision="1" Stencil="System.Storyboarding.Icons" StencilVersion="0.1"/>
</Control>
</file>

<file path=customXml/item2.xml><?xml version="1.0" encoding="utf-8"?>
<Control xmlns="http://schemas.microsoft.com/VisualStudio/2011/storyboarding/control">
  <Id Name="System.Storyboarding.Icons.ExpandCollapse" Revision="1" Stencil="System.Storyboarding.Icons" StencilVersion="0.1"/>
</Control>
</file>

<file path=customXml/item3.xml><?xml version="1.0" encoding="utf-8"?>
<Control xmlns="http://schemas.microsoft.com/VisualStudio/2011/storyboarding/control">
  <Id Name="System.Storyboarding.Icons.ExpandCollapse" Revision="1" Stencil="System.Storyboarding.Icons" StencilVersion="0.1"/>
</Control>
</file>

<file path=customXml/item4.xml><?xml version="1.0" encoding="utf-8"?>
<Control xmlns="http://schemas.microsoft.com/VisualStudio/2011/storyboarding/control">
  <Id Name="System.Storyboarding.Icons.ExpandCollapse" Revision="1" Stencil="System.Storyboarding.Icons" StencilVersion="0.1"/>
</Control>
</file>

<file path=customXml/item5.xml><?xml version="1.0" encoding="utf-8"?>
<Control xmlns="http://schemas.microsoft.com/VisualStudio/2011/storyboarding/control">
  <Id Name="System.Storyboarding.Icons.ExpandCollapse" Revision="1" Stencil="System.Storyboarding.Icons" StencilVersion="0.1"/>
</Control>
</file>

<file path=customXml/itemProps1.xml><?xml version="1.0" encoding="utf-8"?>
<ds:datastoreItem xmlns:ds="http://schemas.openxmlformats.org/officeDocument/2006/customXml" ds:itemID="{6BA2E0E7-E25D-43C1-B623-B4749A8678FC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11AF8639-F54A-49A8-AB7E-6AB5838D1B01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470D613B-EEA2-445F-86A4-E370AE21703E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6E1AAB08-5670-41ED-AB5D-6E0D0F51521A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3B208277-3A85-41C0-850B-CE8E4B3AD84C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Template TM PPT</Template>
  <TotalTime>1253</TotalTime>
  <Words>540</Words>
  <Application>Microsoft Office PowerPoint</Application>
  <PresentationFormat>Breedbeeld</PresentationFormat>
  <Paragraphs>198</Paragraphs>
  <Slides>25</Slides>
  <Notes>9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25</vt:i4>
      </vt:variant>
    </vt:vector>
  </HeadingPairs>
  <TitlesOfParts>
    <vt:vector size="30" baseType="lpstr">
      <vt:lpstr>Arial</vt:lpstr>
      <vt:lpstr>Calibri</vt:lpstr>
      <vt:lpstr>Trebuchet MS</vt:lpstr>
      <vt:lpstr>Verdana</vt:lpstr>
      <vt:lpstr>TM_presentatie_eng</vt:lpstr>
      <vt:lpstr>Logistic management platform</vt:lpstr>
      <vt:lpstr>Inleiding</vt:lpstr>
      <vt:lpstr>Overzicht</vt:lpstr>
      <vt:lpstr>Overzicht</vt:lpstr>
      <vt:lpstr>Homepage</vt:lpstr>
      <vt:lpstr>Gebruikers</vt:lpstr>
      <vt:lpstr>klant</vt:lpstr>
      <vt:lpstr>administratie</vt:lpstr>
      <vt:lpstr>admin</vt:lpstr>
      <vt:lpstr>Overzicht</vt:lpstr>
      <vt:lpstr>Technologieën</vt:lpstr>
      <vt:lpstr>Plugins en frameworks</vt:lpstr>
      <vt:lpstr>AUTO REFRESH</vt:lpstr>
      <vt:lpstr>Email </vt:lpstr>
      <vt:lpstr>EMAIL VERIFICATIE </vt:lpstr>
      <vt:lpstr>HTTPS</vt:lpstr>
      <vt:lpstr>PBKDF2</vt:lpstr>
      <vt:lpstr>PBKDF2</vt:lpstr>
      <vt:lpstr>Databank</vt:lpstr>
      <vt:lpstr>Overzicht</vt:lpstr>
      <vt:lpstr>CONCLUSIE</vt:lpstr>
      <vt:lpstr>Overzicht</vt:lpstr>
      <vt:lpstr>demo</vt:lpstr>
      <vt:lpstr>Overzicht</vt:lpstr>
      <vt:lpstr>Vragen?</vt:lpstr>
    </vt:vector>
  </TitlesOfParts>
  <Company>Thomas More Mechelen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Dennis Van Elst</dc:creator>
  <cp:lastModifiedBy>Jonas Van Noten</cp:lastModifiedBy>
  <cp:revision>121</cp:revision>
  <dcterms:created xsi:type="dcterms:W3CDTF">2016-11-16T16:39:41Z</dcterms:created>
  <dcterms:modified xsi:type="dcterms:W3CDTF">2017-05-23T00:54:04Z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