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30279975" cy="42808525"/>
  <p:notesSz cx="29819600" cy="42341800"/>
  <p:defaultTextStyle>
    <a:defPPr>
      <a:defRPr lang="en-US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3336">
          <p15:clr>
            <a:srgbClr val="A4A3A4"/>
          </p15:clr>
        </p15:guide>
        <p15:guide id="2" pos="939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4C25"/>
    <a:srgbClr val="009C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25" d="100"/>
          <a:sy n="25" d="100"/>
        </p:scale>
        <p:origin x="18" y="18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" d="100"/>
          <a:sy n="12" d="100"/>
        </p:scale>
        <p:origin x="-2538" y="-66"/>
      </p:cViewPr>
      <p:guideLst>
        <p:guide orient="horz" pos="13336"/>
        <p:guide pos="939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2922250" cy="2117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16891000" y="0"/>
            <a:ext cx="12922250" cy="2117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D67BB-46C0-4D6C-AE41-48537739156F}" type="datetimeFigureOut">
              <a:rPr lang="nl-BE" smtClean="0"/>
              <a:pPr/>
              <a:t>13/05/2017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40217725"/>
            <a:ext cx="12922250" cy="2116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16891000" y="40217725"/>
            <a:ext cx="12922250" cy="2116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69787-D9BB-4197-A345-5FE80DAB8A94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417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/>
          <a:lstStyle>
            <a:lvl1pPr algn="l">
              <a:defRPr sz="54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16890873" y="0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/>
          <a:lstStyle>
            <a:lvl1pPr algn="r">
              <a:defRPr sz="5400"/>
            </a:lvl1pPr>
          </a:lstStyle>
          <a:p>
            <a:fld id="{D2C52A58-6216-46FA-A1B0-1CC4C4A2DE29}" type="datetimeFigureOut">
              <a:rPr lang="nl-BE" smtClean="0"/>
              <a:pPr/>
              <a:t>13/05/2017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294813" y="3175000"/>
            <a:ext cx="11229975" cy="15878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12349" tIns="206174" rIns="412349" bIns="20617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2981960" y="20112355"/>
            <a:ext cx="23855680" cy="19053810"/>
          </a:xfrm>
          <a:prstGeom prst="rect">
            <a:avLst/>
          </a:prstGeom>
        </p:spPr>
        <p:txBody>
          <a:bodyPr vert="horz" lIns="412349" tIns="206174" rIns="412349" bIns="206174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40217361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 anchor="b"/>
          <a:lstStyle>
            <a:lvl1pPr algn="l">
              <a:defRPr sz="54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16890873" y="40217361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 anchor="b"/>
          <a:lstStyle>
            <a:lvl1pPr algn="r">
              <a:defRPr sz="5400"/>
            </a:lvl1pPr>
          </a:lstStyle>
          <a:p>
            <a:fld id="{E8E05904-DE35-4DBF-95A6-89A7F03916D7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0950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680000"/>
            <a:ext cx="30279975" cy="5220000"/>
          </a:xfrm>
        </p:spPr>
        <p:txBody>
          <a:bodyPr wrap="square" lIns="1440000" tIns="360000" rIns="1440000" bIns="648000" anchor="ctr" anchorCtr="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8800" b="1" cap="none" baseline="0">
                <a:solidFill>
                  <a:srgbClr val="F04C25"/>
                </a:solidFill>
                <a:latin typeface="Arial" pitchFamily="34" charset="0"/>
                <a:cs typeface="Arial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1800"/>
              </a:spcBef>
              <a:buFontTx/>
              <a:buNone/>
              <a:defRPr sz="4800" b="1">
                <a:latin typeface="Arial" pitchFamily="34" charset="0"/>
                <a:cs typeface="Arial" pitchFamily="34" charset="0"/>
              </a:defRPr>
            </a:lvl2pPr>
            <a:lvl3pPr marL="0" indent="0" algn="l">
              <a:spcBef>
                <a:spcPts val="2400"/>
              </a:spcBef>
              <a:buFontTx/>
              <a:buNone/>
              <a:defRPr sz="3600" b="0" i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defRPr sz="12000" b="0">
                <a:latin typeface="Arial" pitchFamily="34" charset="0"/>
                <a:cs typeface="Arial" pitchFamily="34" charset="0"/>
              </a:defRPr>
            </a:lvl4pPr>
            <a:lvl5pPr marL="0" indent="0">
              <a:defRPr sz="120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err="1"/>
              <a:t>Titel</a:t>
            </a:r>
            <a:endParaRPr lang="en-US" dirty="0"/>
          </a:p>
          <a:p>
            <a:pPr lvl="1"/>
            <a:r>
              <a:rPr lang="en-US" dirty="0" err="1"/>
              <a:t>Ondertitel</a:t>
            </a:r>
            <a:endParaRPr lang="en-US" dirty="0"/>
          </a:p>
        </p:txBody>
      </p:sp>
      <p:sp>
        <p:nvSpPr>
          <p:cNvPr id="53" name="Tijdelijke aanduiding voor tekst 52"/>
          <p:cNvSpPr>
            <a:spLocks noGrp="1"/>
          </p:cNvSpPr>
          <p:nvPr>
            <p:ph type="body" sz="quarter" idx="60" hasCustomPrompt="1"/>
          </p:nvPr>
        </p:nvSpPr>
        <p:spPr>
          <a:xfrm>
            <a:off x="10389659" y="1602062"/>
            <a:ext cx="19800000" cy="2088232"/>
          </a:xfrm>
        </p:spPr>
        <p:txBody>
          <a:bodyPr lIns="0" tIns="0" rIns="1440000" bIns="0" anchor="b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420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dirty="0"/>
              <a:t>[Namen onderzoekers]</a:t>
            </a:r>
          </a:p>
        </p:txBody>
      </p:sp>
      <p:sp>
        <p:nvSpPr>
          <p:cNvPr id="17" name="Tijdelijke aanduiding voor tekst 52"/>
          <p:cNvSpPr>
            <a:spLocks noGrp="1"/>
          </p:cNvSpPr>
          <p:nvPr>
            <p:ph type="body" sz="quarter" idx="65" hasCustomPrompt="1"/>
          </p:nvPr>
        </p:nvSpPr>
        <p:spPr>
          <a:xfrm>
            <a:off x="4556611" y="39910317"/>
            <a:ext cx="14183776" cy="2898207"/>
          </a:xfrm>
        </p:spPr>
        <p:txBody>
          <a:bodyPr lIns="0" tIns="360000" rIns="0" bIns="360000" anchor="ctr" anchorCtr="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3200" b="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dirty="0"/>
              <a:t>[Contactgegevens]</a:t>
            </a:r>
          </a:p>
        </p:txBody>
      </p:sp>
      <p:sp>
        <p:nvSpPr>
          <p:cNvPr id="24" name="Tijdelijke aanduiding voor afbeelding 23"/>
          <p:cNvSpPr>
            <a:spLocks noGrp="1"/>
          </p:cNvSpPr>
          <p:nvPr>
            <p:ph type="pic" sz="quarter" idx="66"/>
          </p:nvPr>
        </p:nvSpPr>
        <p:spPr>
          <a:xfrm>
            <a:off x="1440000" y="38686462"/>
            <a:ext cx="2520000" cy="2520000"/>
          </a:xfrm>
        </p:spPr>
        <p:txBody>
          <a:bodyPr>
            <a:normAutofit/>
          </a:bodyPr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26" name="Tijdelijke aanduiding voor tekst 25"/>
          <p:cNvSpPr>
            <a:spLocks noGrp="1"/>
          </p:cNvSpPr>
          <p:nvPr>
            <p:ph type="body" sz="quarter" idx="67"/>
          </p:nvPr>
        </p:nvSpPr>
        <p:spPr>
          <a:xfrm>
            <a:off x="1440000" y="15926400"/>
            <a:ext cx="13140000" cy="3197726"/>
          </a:xfrm>
          <a:ln w="19050">
            <a:solidFill>
              <a:srgbClr val="009CAB"/>
            </a:solidFill>
          </a:ln>
        </p:spPr>
        <p:txBody>
          <a:bodyPr lIns="360000" tIns="288000" rIns="360000" bIns="288000">
            <a:spAutoFit/>
          </a:bodyPr>
          <a:lstStyle>
            <a:lvl1pPr>
              <a:spcBef>
                <a:spcPts val="0"/>
              </a:spcBef>
              <a:spcAft>
                <a:spcPts val="1200"/>
              </a:spcAft>
              <a:buFont typeface="Arial" pitchFamily="34" charset="0"/>
              <a:buNone/>
              <a:defRPr sz="3200" b="1" cap="all" baseline="0">
                <a:solidFill>
                  <a:srgbClr val="F04C25"/>
                </a:solidFill>
                <a:latin typeface="Arial" pitchFamily="34" charset="0"/>
                <a:cs typeface="Arial" pitchFamily="34" charset="0"/>
              </a:defRPr>
            </a:lvl1pPr>
            <a:lvl2pPr marL="0" indent="-432000">
              <a:spcBef>
                <a:spcPts val="0"/>
              </a:spcBef>
              <a:buFont typeface="Arial" pitchFamily="34" charset="0"/>
              <a:buNone/>
              <a:defRPr lang="nl-NL" sz="3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3pPr>
            <a:lvl4pPr marL="864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4pPr>
            <a:lvl5pPr marL="1296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8" name="Text Placeholder 18"/>
          <p:cNvSpPr>
            <a:spLocks noGrp="1"/>
          </p:cNvSpPr>
          <p:nvPr>
            <p:ph type="body" sz="quarter" idx="56"/>
          </p:nvPr>
        </p:nvSpPr>
        <p:spPr>
          <a:xfrm>
            <a:off x="1440000" y="15211574"/>
            <a:ext cx="13140000" cy="720000"/>
          </a:xfrm>
          <a:prstGeom prst="round2SameRect">
            <a:avLst/>
          </a:prstGeom>
          <a:solidFill>
            <a:srgbClr val="009CAB"/>
          </a:solidFill>
          <a:ln w="19050">
            <a:solidFill>
              <a:srgbClr val="009CAB"/>
            </a:solidFill>
          </a:ln>
        </p:spPr>
        <p:txBody>
          <a:bodyPr lIns="360000" tIns="0" rIns="36000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2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9" name="Tijdelijke aanduiding voor tekst 25"/>
          <p:cNvSpPr>
            <a:spLocks noGrp="1"/>
          </p:cNvSpPr>
          <p:nvPr>
            <p:ph type="body" sz="quarter" idx="68"/>
          </p:nvPr>
        </p:nvSpPr>
        <p:spPr>
          <a:xfrm>
            <a:off x="15696000" y="15926400"/>
            <a:ext cx="13140000" cy="3197726"/>
          </a:xfrm>
          <a:ln w="19050">
            <a:solidFill>
              <a:srgbClr val="009CAB"/>
            </a:solidFill>
          </a:ln>
        </p:spPr>
        <p:txBody>
          <a:bodyPr lIns="360000" tIns="288000" rIns="360000" bIns="288000">
            <a:spAutoFit/>
          </a:bodyPr>
          <a:lstStyle>
            <a:lvl1pPr>
              <a:spcBef>
                <a:spcPts val="0"/>
              </a:spcBef>
              <a:spcAft>
                <a:spcPts val="1200"/>
              </a:spcAft>
              <a:buFont typeface="Arial" pitchFamily="34" charset="0"/>
              <a:buNone/>
              <a:defRPr sz="3200" b="1" cap="all" baseline="0">
                <a:solidFill>
                  <a:srgbClr val="F04C25"/>
                </a:solidFill>
                <a:latin typeface="Arial" pitchFamily="34" charset="0"/>
                <a:cs typeface="Arial" pitchFamily="34" charset="0"/>
              </a:defRPr>
            </a:lvl1pPr>
            <a:lvl2pPr marL="0" indent="-432000">
              <a:spcBef>
                <a:spcPts val="0"/>
              </a:spcBef>
              <a:buFont typeface="Arial" pitchFamily="34" charset="0"/>
              <a:buNone/>
              <a:defRPr lang="nl-NL" sz="3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3pPr>
            <a:lvl4pPr marL="864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4pPr>
            <a:lvl5pPr marL="1296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50" name="Text Placeholder 18"/>
          <p:cNvSpPr>
            <a:spLocks noGrp="1"/>
          </p:cNvSpPr>
          <p:nvPr>
            <p:ph type="body" sz="quarter" idx="58"/>
          </p:nvPr>
        </p:nvSpPr>
        <p:spPr>
          <a:xfrm>
            <a:off x="15696000" y="15211574"/>
            <a:ext cx="13140000" cy="720000"/>
          </a:xfrm>
          <a:prstGeom prst="round2SameRect">
            <a:avLst/>
          </a:prstGeom>
          <a:solidFill>
            <a:srgbClr val="009CAB"/>
          </a:solidFill>
          <a:ln w="19050">
            <a:solidFill>
              <a:srgbClr val="009CAB"/>
            </a:solidFill>
          </a:ln>
        </p:spPr>
        <p:txBody>
          <a:bodyPr lIns="360000" tIns="0" rIns="36000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2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0" name="Tijdelijke aanduiding voor tekst 25"/>
          <p:cNvSpPr>
            <a:spLocks noGrp="1"/>
          </p:cNvSpPr>
          <p:nvPr>
            <p:ph type="body" sz="quarter" idx="69"/>
          </p:nvPr>
        </p:nvSpPr>
        <p:spPr>
          <a:xfrm>
            <a:off x="1440000" y="10674000"/>
            <a:ext cx="27396000" cy="3197726"/>
          </a:xfrm>
          <a:ln w="19050">
            <a:solidFill>
              <a:srgbClr val="009CAB"/>
            </a:solidFill>
          </a:ln>
        </p:spPr>
        <p:txBody>
          <a:bodyPr lIns="360000" tIns="288000" rIns="360000" bIns="288000">
            <a:sp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pitchFamily="34" charset="0"/>
              <a:buNone/>
              <a:tabLst>
                <a:tab pos="432000" algn="l"/>
              </a:tabLst>
              <a:defRPr sz="3200" b="1" cap="all" baseline="0">
                <a:solidFill>
                  <a:srgbClr val="F04C25"/>
                </a:solidFill>
                <a:latin typeface="Arial" pitchFamily="34" charset="0"/>
                <a:cs typeface="Arial" pitchFamily="34" charset="0"/>
              </a:defRPr>
            </a:lvl1pPr>
            <a:lvl2pPr marL="0" indent="-432000" defTabSz="432000">
              <a:spcBef>
                <a:spcPts val="0"/>
              </a:spcBef>
              <a:buFont typeface="Arial" pitchFamily="34" charset="0"/>
              <a:buNone/>
              <a:tabLst>
                <a:tab pos="432000" algn="l"/>
              </a:tabLst>
              <a:defRPr lang="nl-NL" sz="3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3pPr>
            <a:lvl4pPr marL="864000" indent="-432000">
              <a:spcBef>
                <a:spcPts val="0"/>
              </a:spcBef>
              <a:tabLst>
                <a:tab pos="432000" algn="l"/>
              </a:tabLst>
              <a:defRPr sz="3200">
                <a:latin typeface="Arial" pitchFamily="34" charset="0"/>
                <a:cs typeface="Arial" pitchFamily="34" charset="0"/>
              </a:defRPr>
            </a:lvl4pPr>
            <a:lvl5pPr marL="1296000" indent="-432000">
              <a:spcBef>
                <a:spcPts val="0"/>
              </a:spcBef>
              <a:tabLst>
                <a:tab pos="432000" algn="l"/>
              </a:tabLst>
              <a:defRPr sz="3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1440000" y="9954990"/>
            <a:ext cx="27396000" cy="720000"/>
          </a:xfrm>
          <a:prstGeom prst="round2SameRect">
            <a:avLst/>
          </a:prstGeom>
          <a:solidFill>
            <a:srgbClr val="009CAB"/>
          </a:solidFill>
          <a:ln w="19050">
            <a:solidFill>
              <a:srgbClr val="009CAB"/>
            </a:solidFill>
          </a:ln>
        </p:spPr>
        <p:txBody>
          <a:bodyPr lIns="360000" tIns="0" rIns="36000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2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1" name="Tijdelijke aanduiding voor tekst 25"/>
          <p:cNvSpPr>
            <a:spLocks noGrp="1"/>
          </p:cNvSpPr>
          <p:nvPr>
            <p:ph type="body" sz="quarter" idx="70"/>
          </p:nvPr>
        </p:nvSpPr>
        <p:spPr>
          <a:xfrm>
            <a:off x="1440000" y="21261600"/>
            <a:ext cx="27396000" cy="3196800"/>
          </a:xfrm>
          <a:ln w="19050">
            <a:solidFill>
              <a:srgbClr val="009CAB"/>
            </a:solidFill>
          </a:ln>
        </p:spPr>
        <p:txBody>
          <a:bodyPr lIns="360000" tIns="288000" rIns="360000" bIns="288000">
            <a:spAutoFit/>
          </a:bodyPr>
          <a:lstStyle>
            <a:lvl1pPr>
              <a:spcBef>
                <a:spcPts val="0"/>
              </a:spcBef>
              <a:spcAft>
                <a:spcPts val="1200"/>
              </a:spcAft>
              <a:buFont typeface="Arial" pitchFamily="34" charset="0"/>
              <a:buNone/>
              <a:defRPr sz="3200" b="1" cap="all" baseline="0">
                <a:solidFill>
                  <a:srgbClr val="F04C25"/>
                </a:solidFill>
                <a:latin typeface="Arial" pitchFamily="34" charset="0"/>
                <a:cs typeface="Arial" pitchFamily="34" charset="0"/>
              </a:defRPr>
            </a:lvl1pPr>
            <a:lvl2pPr marL="0" indent="-432000">
              <a:spcBef>
                <a:spcPts val="0"/>
              </a:spcBef>
              <a:buFont typeface="Arial" pitchFamily="34" charset="0"/>
              <a:buNone/>
              <a:defRPr lang="nl-NL" sz="3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3pPr>
            <a:lvl4pPr marL="864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4pPr>
            <a:lvl5pPr marL="1296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54" name="Text Placeholder 18"/>
          <p:cNvSpPr>
            <a:spLocks noGrp="1"/>
          </p:cNvSpPr>
          <p:nvPr>
            <p:ph type="body" sz="quarter" idx="61"/>
          </p:nvPr>
        </p:nvSpPr>
        <p:spPr>
          <a:xfrm>
            <a:off x="1440000" y="20540166"/>
            <a:ext cx="27396000" cy="720000"/>
          </a:xfrm>
          <a:prstGeom prst="round2SameRect">
            <a:avLst/>
          </a:prstGeom>
          <a:solidFill>
            <a:srgbClr val="009CAB"/>
          </a:solidFill>
          <a:ln w="19050">
            <a:solidFill>
              <a:srgbClr val="009CAB"/>
            </a:solidFill>
          </a:ln>
        </p:spPr>
        <p:txBody>
          <a:bodyPr lIns="360000" tIns="0" rIns="36000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2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2" name="Tijdelijke aanduiding voor tekst 25"/>
          <p:cNvSpPr>
            <a:spLocks noGrp="1"/>
          </p:cNvSpPr>
          <p:nvPr>
            <p:ph type="body" sz="quarter" idx="71"/>
          </p:nvPr>
        </p:nvSpPr>
        <p:spPr>
          <a:xfrm>
            <a:off x="1440000" y="26330400"/>
            <a:ext cx="27396000" cy="3197726"/>
          </a:xfrm>
          <a:ln w="19050">
            <a:solidFill>
              <a:srgbClr val="F04C25"/>
            </a:solidFill>
          </a:ln>
        </p:spPr>
        <p:txBody>
          <a:bodyPr lIns="360000" tIns="288000" rIns="360000" bIns="288000">
            <a:spAutoFit/>
          </a:bodyPr>
          <a:lstStyle>
            <a:lvl1pPr>
              <a:spcBef>
                <a:spcPts val="0"/>
              </a:spcBef>
              <a:spcAft>
                <a:spcPts val="1200"/>
              </a:spcAft>
              <a:buFont typeface="Arial" pitchFamily="34" charset="0"/>
              <a:buNone/>
              <a:defRPr sz="3200" b="1" cap="all" baseline="0">
                <a:solidFill>
                  <a:srgbClr val="F04C25"/>
                </a:solidFill>
                <a:latin typeface="Arial" pitchFamily="34" charset="0"/>
                <a:cs typeface="Arial" pitchFamily="34" charset="0"/>
              </a:defRPr>
            </a:lvl1pPr>
            <a:lvl2pPr marL="0" indent="-432000">
              <a:spcBef>
                <a:spcPts val="0"/>
              </a:spcBef>
              <a:buFont typeface="Arial" pitchFamily="34" charset="0"/>
              <a:buNone/>
              <a:defRPr lang="nl-NL" sz="3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3pPr>
            <a:lvl4pPr marL="864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4pPr>
            <a:lvl5pPr marL="1296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56" name="Text Placeholder 18"/>
          <p:cNvSpPr>
            <a:spLocks noGrp="1"/>
          </p:cNvSpPr>
          <p:nvPr>
            <p:ph type="body" sz="quarter" idx="63"/>
          </p:nvPr>
        </p:nvSpPr>
        <p:spPr>
          <a:xfrm>
            <a:off x="1440000" y="25610005"/>
            <a:ext cx="27396000" cy="720000"/>
          </a:xfrm>
          <a:prstGeom prst="round2SameRect">
            <a:avLst/>
          </a:prstGeom>
          <a:solidFill>
            <a:srgbClr val="F04C25"/>
          </a:solidFill>
          <a:ln w="19050">
            <a:solidFill>
              <a:srgbClr val="F04C25"/>
            </a:solidFill>
          </a:ln>
        </p:spPr>
        <p:txBody>
          <a:bodyPr lIns="360000" tIns="0" rIns="36000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2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17155789"/>
            <a:ext cx="27251978" cy="21084517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0276000" cy="4680000"/>
          </a:xfrm>
          <a:prstGeom prst="rect">
            <a:avLst/>
          </a:prstGeom>
          <a:solidFill>
            <a:srgbClr val="F04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M_logo2_rgb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0000" y="1080000"/>
            <a:ext cx="6420822" cy="2520000"/>
          </a:xfrm>
          <a:prstGeom prst="rect">
            <a:avLst/>
          </a:prstGeom>
        </p:spPr>
      </p:pic>
      <p:sp>
        <p:nvSpPr>
          <p:cNvPr id="10" name="Rectangle 14"/>
          <p:cNvSpPr/>
          <p:nvPr/>
        </p:nvSpPr>
        <p:spPr>
          <a:xfrm>
            <a:off x="0" y="39928525"/>
            <a:ext cx="30276000" cy="2880000"/>
          </a:xfrm>
          <a:prstGeom prst="rect">
            <a:avLst/>
          </a:prstGeom>
          <a:solidFill>
            <a:srgbClr val="F04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Afbeelding 8" descr="ASSO_LOGO_CMY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69450" y="38829600"/>
            <a:ext cx="5080049" cy="21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176431" rtl="0" eaLnBrk="1" latinLnBrk="0" hangingPunct="1">
        <a:spcBef>
          <a:spcPct val="0"/>
        </a:spcBef>
        <a:buNone/>
        <a:defRPr sz="12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432000" rtl="0" eaLnBrk="1" latinLnBrk="0" hangingPunct="1">
        <a:spcBef>
          <a:spcPts val="0"/>
        </a:spcBef>
        <a:spcAft>
          <a:spcPts val="1200"/>
        </a:spcAft>
        <a:buFont typeface="Arial" pitchFamily="34" charset="0"/>
        <a:buNone/>
        <a:tabLst>
          <a:tab pos="432000" algn="l"/>
        </a:tabLst>
        <a:defRPr sz="3200" b="1" kern="1200" cap="all" baseline="0">
          <a:solidFill>
            <a:srgbClr val="F04C25"/>
          </a:solidFill>
          <a:latin typeface="Arial" pitchFamily="34" charset="0"/>
          <a:ea typeface="+mn-ea"/>
          <a:cs typeface="Arial" pitchFamily="34" charset="0"/>
        </a:defRPr>
      </a:lvl1pPr>
      <a:lvl2pPr marL="0" indent="0" algn="l" defTabSz="432000" rtl="0" eaLnBrk="1" latinLnBrk="0" hangingPunct="1">
        <a:spcBef>
          <a:spcPts val="0"/>
        </a:spcBef>
        <a:buFont typeface="Arial" pitchFamily="34" charset="0"/>
        <a:buNone/>
        <a:tabLst>
          <a:tab pos="432000" algn="l"/>
        </a:tabLst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32000" indent="-432000" algn="l" defTabSz="432000" rtl="0" eaLnBrk="1" latinLnBrk="0" hangingPunct="1">
        <a:spcBef>
          <a:spcPts val="0"/>
        </a:spcBef>
        <a:buFont typeface="Arial" pitchFamily="34" charset="0"/>
        <a:buChar char="•"/>
        <a:tabLst>
          <a:tab pos="432000" algn="l"/>
        </a:tabLst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64000" indent="-432000" algn="l" defTabSz="432000" rtl="0" eaLnBrk="1" latinLnBrk="0" hangingPunct="1">
        <a:spcBef>
          <a:spcPts val="0"/>
        </a:spcBef>
        <a:buFont typeface="Arial" pitchFamily="34" charset="0"/>
        <a:buChar char="–"/>
        <a:tabLst>
          <a:tab pos="432000" algn="l"/>
        </a:tabLst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96000" indent="-432000" algn="l" defTabSz="432000" rtl="0" eaLnBrk="1" latinLnBrk="0" hangingPunct="1">
        <a:spcBef>
          <a:spcPts val="0"/>
        </a:spcBef>
        <a:buFont typeface="Arial" pitchFamily="34" charset="0"/>
        <a:buChar char="»"/>
        <a:tabLst>
          <a:tab pos="432000" algn="l"/>
        </a:tabLst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mailto:info@thomasmore.b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Logistics Management Platform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nl-NL" dirty="0"/>
              <a:t>	Transport order management made </a:t>
            </a:r>
            <a:r>
              <a:rPr lang="nl-NL" dirty="0" err="1"/>
              <a:t>simple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nl-BE" dirty="0"/>
              <a:t>Studenten: Jonas Van Noten en Arno Willaert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65"/>
          </p:nvPr>
        </p:nvSpPr>
        <p:spPr>
          <a:xfrm>
            <a:off x="4556611" y="39910317"/>
            <a:ext cx="15047872" cy="2898207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Thomas More</a:t>
            </a:r>
          </a:p>
          <a:p>
            <a:r>
              <a:rPr lang="nl-BE" dirty="0"/>
              <a:t>Bachelor in de elektronica</a:t>
            </a:r>
          </a:p>
          <a:p>
            <a:r>
              <a:rPr lang="nl-BE" dirty="0"/>
              <a:t>Campus Sint-</a:t>
            </a:r>
            <a:r>
              <a:rPr lang="nl-BE" dirty="0" err="1"/>
              <a:t>Katelijne</a:t>
            </a:r>
            <a:r>
              <a:rPr lang="nl-BE" dirty="0"/>
              <a:t>-Waver, Jan De </a:t>
            </a:r>
            <a:r>
              <a:rPr lang="nl-BE" dirty="0" err="1"/>
              <a:t>Nayerlaan</a:t>
            </a:r>
            <a:r>
              <a:rPr lang="nl-BE" dirty="0"/>
              <a:t> 5, 2860 Sint-</a:t>
            </a:r>
            <a:r>
              <a:rPr lang="nl-BE" dirty="0" err="1"/>
              <a:t>Katelijne</a:t>
            </a:r>
            <a:r>
              <a:rPr lang="nl-BE" dirty="0"/>
              <a:t>-Waver, België</a:t>
            </a:r>
          </a:p>
          <a:p>
            <a:r>
              <a:rPr lang="nl-BE" dirty="0"/>
              <a:t>Telefoon: +32 15 31 69 44| www.thomasmore.be</a:t>
            </a:r>
          </a:p>
          <a:p>
            <a:r>
              <a:rPr lang="nl-BE" dirty="0"/>
              <a:t>Email: </a:t>
            </a:r>
            <a:r>
              <a:rPr lang="nl-BE" dirty="0">
                <a:hlinkClick r:id="rId2"/>
              </a:rPr>
              <a:t>info@thomasmore.be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69"/>
          </p:nvPr>
        </p:nvSpPr>
        <p:spPr>
          <a:xfrm>
            <a:off x="1440000" y="10674000"/>
            <a:ext cx="27396000" cy="2705283"/>
          </a:xfrm>
        </p:spPr>
        <p:txBody>
          <a:bodyPr/>
          <a:lstStyle/>
          <a:p>
            <a:r>
              <a:rPr lang="nl-BE" dirty="0"/>
              <a:t>Van iemand uit de transportsector kwam de vraag om een online platform te maken dat communicatie tussen klant en de planningsafdeling te vereenvoudigen.</a:t>
            </a:r>
          </a:p>
          <a:p>
            <a:r>
              <a:rPr lang="nl-BE" dirty="0"/>
              <a:t>Het op te lossen probleem was dat de transportopdrachten via te veel verschillende kanalen binnenkwam, op een onoverzichtelijke manier.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/>
              <a:t>omschrijving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71"/>
          </p:nvPr>
        </p:nvSpPr>
        <p:spPr>
          <a:xfrm>
            <a:off x="1440000" y="36840018"/>
            <a:ext cx="27396000" cy="1566510"/>
          </a:xfrm>
        </p:spPr>
        <p:txBody>
          <a:bodyPr/>
          <a:lstStyle/>
          <a:p>
            <a:r>
              <a:rPr lang="nl-BE" dirty="0"/>
              <a:t>Ons platform biedt een heldere en klantvriendelijke manier van communicatie tussen klant en administratie. We slagen er in om via 1 kanaal alle transport opdrachten te verwerken.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63"/>
          </p:nvPr>
        </p:nvSpPr>
        <p:spPr>
          <a:xfrm>
            <a:off x="1454022" y="36120018"/>
            <a:ext cx="27396000" cy="720000"/>
          </a:xfrm>
        </p:spPr>
        <p:txBody>
          <a:bodyPr/>
          <a:lstStyle/>
          <a:p>
            <a:r>
              <a:rPr lang="en-US" dirty="0" err="1"/>
              <a:t>conclusie</a:t>
            </a:r>
            <a:endParaRPr lang="en-US" dirty="0"/>
          </a:p>
        </p:txBody>
      </p:sp>
      <p:sp>
        <p:nvSpPr>
          <p:cNvPr id="23" name="Tekstvak 22"/>
          <p:cNvSpPr txBox="1"/>
          <p:nvPr/>
        </p:nvSpPr>
        <p:spPr>
          <a:xfrm>
            <a:off x="1454022" y="13379283"/>
            <a:ext cx="27396000" cy="1286506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nl-BE" sz="6600" dirty="0"/>
              <a:t>Twee interfaces</a:t>
            </a:r>
          </a:p>
          <a:p>
            <a:r>
              <a:rPr lang="nl-BE" sz="6600" dirty="0"/>
              <a:t>Klant </a:t>
            </a:r>
            <a:r>
              <a:rPr lang="nl-BE" sz="3600" dirty="0">
                <a:solidFill>
                  <a:schemeClr val="bg1">
                    <a:lumMod val="50000"/>
                  </a:schemeClr>
                </a:solidFill>
              </a:rPr>
              <a:t>features</a:t>
            </a:r>
            <a:endParaRPr lang="nl-BE" sz="6600" dirty="0">
              <a:solidFill>
                <a:schemeClr val="bg1">
                  <a:lumMod val="50000"/>
                </a:schemeClr>
              </a:solidFill>
            </a:endParaRPr>
          </a:p>
          <a:p>
            <a:endParaRPr lang="nl-BE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BE" sz="3600" dirty="0"/>
              <a:t>Locaties opslaan en aanpassen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BE" sz="3600" dirty="0"/>
              <a:t>Goederen opslaan en aanpassen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BE" sz="3600" dirty="0"/>
              <a:t>Transportopdrachten creëren </a:t>
            </a:r>
            <a:r>
              <a:rPr lang="nl-BE" sz="3600" dirty="0" err="1"/>
              <a:t>mbv</a:t>
            </a:r>
            <a:r>
              <a:rPr lang="nl-BE" sz="3600" dirty="0"/>
              <a:t> opgeslagen </a:t>
            </a:r>
            <a:br>
              <a:rPr lang="nl-BE" sz="3600" dirty="0"/>
            </a:br>
            <a:r>
              <a:rPr lang="nl-BE" sz="3600" dirty="0"/>
              <a:t>locaties en goederen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BE" sz="3600" dirty="0"/>
              <a:t>Voltooide opdrachten bekijken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nl-BE" sz="4400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sz="6600" dirty="0"/>
              <a:t>Planning </a:t>
            </a:r>
            <a:r>
              <a:rPr lang="nl-BE" sz="3600" dirty="0">
                <a:solidFill>
                  <a:schemeClr val="bg1">
                    <a:lumMod val="50000"/>
                  </a:schemeClr>
                </a:solidFill>
              </a:rPr>
              <a:t>features</a:t>
            </a:r>
            <a:endParaRPr lang="nl-BE" sz="6600" dirty="0"/>
          </a:p>
          <a:p>
            <a:endParaRPr lang="nl-BE" sz="4400" dirty="0">
              <a:solidFill>
                <a:prstClr val="black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BE" sz="3600" dirty="0">
                <a:solidFill>
                  <a:prstClr val="black"/>
                </a:solidFill>
              </a:rPr>
              <a:t>Klanten beheren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BE" sz="3600" dirty="0">
                <a:solidFill>
                  <a:prstClr val="black"/>
                </a:solidFill>
              </a:rPr>
              <a:t>Transportopdrachten sorteren en beheren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BE" sz="3600" dirty="0">
                <a:solidFill>
                  <a:prstClr val="black"/>
                </a:solidFill>
              </a:rPr>
              <a:t>Transportopdrachten aanpassen en voltooien</a:t>
            </a:r>
          </a:p>
        </p:txBody>
      </p:sp>
      <p:pic>
        <p:nvPicPr>
          <p:cNvPr id="24" name="Afbeelding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8659" y="5352959"/>
            <a:ext cx="5267325" cy="3581400"/>
          </a:xfrm>
          <a:prstGeom prst="rect">
            <a:avLst/>
          </a:prstGeom>
        </p:spPr>
      </p:pic>
      <p:pic>
        <p:nvPicPr>
          <p:cNvPr id="25" name="Afbeelding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31679593"/>
            <a:ext cx="9972964" cy="4080425"/>
          </a:xfrm>
          <a:prstGeom prst="rect">
            <a:avLst/>
          </a:prstGeom>
        </p:spPr>
      </p:pic>
      <p:pic>
        <p:nvPicPr>
          <p:cNvPr id="26" name="Afbeelding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9269156"/>
            <a:ext cx="11082720" cy="11713921"/>
          </a:xfrm>
          <a:prstGeom prst="rect">
            <a:avLst/>
          </a:prstGeom>
        </p:spPr>
      </p:pic>
      <p:pic>
        <p:nvPicPr>
          <p:cNvPr id="27" name="Afbeelding 2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6" r="7436"/>
          <a:stretch/>
        </p:blipFill>
        <p:spPr>
          <a:xfrm>
            <a:off x="17732275" y="26566612"/>
            <a:ext cx="10268420" cy="9521511"/>
          </a:xfrm>
          <a:prstGeom prst="rect">
            <a:avLst/>
          </a:prstGeom>
        </p:spPr>
      </p:pic>
      <p:pic>
        <p:nvPicPr>
          <p:cNvPr id="28" name="Afbeelding 2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80"/>
          <a:stretch/>
        </p:blipFill>
        <p:spPr>
          <a:xfrm>
            <a:off x="16364123" y="18405291"/>
            <a:ext cx="12499921" cy="79986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M_onderzoekspo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04C2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TM_onderzoeksposter</Template>
  <TotalTime>545</TotalTime>
  <Words>123</Words>
  <Application>Microsoft Office PowerPoint</Application>
  <PresentationFormat>Aangepast</PresentationFormat>
  <Paragraphs>32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4" baseType="lpstr">
      <vt:lpstr>Arial</vt:lpstr>
      <vt:lpstr>Calibri</vt:lpstr>
      <vt:lpstr>TM_onderzoeksposter</vt:lpstr>
      <vt:lpstr>PowerPoint-presentatie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Joachim</dc:creator>
  <cp:lastModifiedBy>Arno Willaert</cp:lastModifiedBy>
  <cp:revision>25</cp:revision>
  <dcterms:created xsi:type="dcterms:W3CDTF">2014-05-27T08:35:48Z</dcterms:created>
  <dcterms:modified xsi:type="dcterms:W3CDTF">2017-05-13T19:18:15Z</dcterms:modified>
</cp:coreProperties>
</file>