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4" r:id="rId2"/>
  </p:sldMasterIdLst>
  <p:notesMasterIdLst>
    <p:notesMasterId r:id="rId44"/>
  </p:notesMasterIdLst>
  <p:handoutMasterIdLst>
    <p:handoutMasterId r:id="rId45"/>
  </p:handoutMasterIdLst>
  <p:sldIdLst>
    <p:sldId id="282" r:id="rId3"/>
    <p:sldId id="300" r:id="rId4"/>
    <p:sldId id="273" r:id="rId5"/>
    <p:sldId id="302" r:id="rId6"/>
    <p:sldId id="342" r:id="rId7"/>
    <p:sldId id="343" r:id="rId8"/>
    <p:sldId id="358" r:id="rId9"/>
    <p:sldId id="304" r:id="rId10"/>
    <p:sldId id="277" r:id="rId11"/>
    <p:sldId id="294" r:id="rId12"/>
    <p:sldId id="346" r:id="rId13"/>
    <p:sldId id="305" r:id="rId14"/>
    <p:sldId id="359" r:id="rId15"/>
    <p:sldId id="278" r:id="rId16"/>
    <p:sldId id="361" r:id="rId17"/>
    <p:sldId id="306" r:id="rId18"/>
    <p:sldId id="307" r:id="rId19"/>
    <p:sldId id="348" r:id="rId20"/>
    <p:sldId id="350" r:id="rId21"/>
    <p:sldId id="349" r:id="rId22"/>
    <p:sldId id="366" r:id="rId23"/>
    <p:sldId id="310" r:id="rId24"/>
    <p:sldId id="265" r:id="rId25"/>
    <p:sldId id="311" r:id="rId26"/>
    <p:sldId id="377" r:id="rId27"/>
    <p:sldId id="378" r:id="rId28"/>
    <p:sldId id="370" r:id="rId29"/>
    <p:sldId id="371" r:id="rId30"/>
    <p:sldId id="372" r:id="rId31"/>
    <p:sldId id="373" r:id="rId32"/>
    <p:sldId id="364" r:id="rId33"/>
    <p:sldId id="374" r:id="rId34"/>
    <p:sldId id="376" r:id="rId35"/>
    <p:sldId id="379" r:id="rId36"/>
    <p:sldId id="365" r:id="rId37"/>
    <p:sldId id="264" r:id="rId38"/>
    <p:sldId id="314" r:id="rId39"/>
    <p:sldId id="308" r:id="rId40"/>
    <p:sldId id="330" r:id="rId41"/>
    <p:sldId id="283" r:id="rId42"/>
    <p:sldId id="367" r:id="rId43"/>
  </p:sldIdLst>
  <p:sldSz cx="9144000" cy="6858000" type="screen4x3"/>
  <p:notesSz cx="6819900" cy="9931400"/>
  <p:custDataLst>
    <p:tags r:id="rId46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2F5"/>
    <a:srgbClr val="0D91D1"/>
    <a:srgbClr val="50B4C8"/>
    <a:srgbClr val="74B8C8"/>
    <a:srgbClr val="3C8796"/>
    <a:srgbClr val="7E99A6"/>
    <a:srgbClr val="8CADAE"/>
    <a:srgbClr val="C5D1D7"/>
    <a:srgbClr val="BD5941"/>
    <a:srgbClr val="CF7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7764" autoAdjust="0"/>
    <p:restoredTop sz="86475" autoAdjust="0"/>
  </p:normalViewPr>
  <p:slideViewPr>
    <p:cSldViewPr>
      <p:cViewPr varScale="1">
        <p:scale>
          <a:sx n="95" d="100"/>
          <a:sy n="95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6570"/>
          </a:xfrm>
          <a:prstGeom prst="rect">
            <a:avLst/>
          </a:prstGeom>
        </p:spPr>
        <p:txBody>
          <a:bodyPr vert="horz" lIns="95717" tIns="47859" rIns="95717" bIns="478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6570"/>
          </a:xfrm>
          <a:prstGeom prst="rect">
            <a:avLst/>
          </a:prstGeom>
        </p:spPr>
        <p:txBody>
          <a:bodyPr vert="horz" lIns="95717" tIns="47859" rIns="95717" bIns="47859" rtlCol="0"/>
          <a:lstStyle>
            <a:lvl1pPr algn="r">
              <a:defRPr sz="1300"/>
            </a:lvl1pPr>
          </a:lstStyle>
          <a:p>
            <a:fld id="{ACCD1767-73A9-4933-BAEA-6DDCC58002A7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55290" cy="496570"/>
          </a:xfrm>
          <a:prstGeom prst="rect">
            <a:avLst/>
          </a:prstGeom>
        </p:spPr>
        <p:txBody>
          <a:bodyPr vert="horz" lIns="95717" tIns="47859" rIns="95717" bIns="478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3032" y="9433106"/>
            <a:ext cx="2955290" cy="496570"/>
          </a:xfrm>
          <a:prstGeom prst="rect">
            <a:avLst/>
          </a:prstGeom>
        </p:spPr>
        <p:txBody>
          <a:bodyPr vert="horz" lIns="95717" tIns="47859" rIns="95717" bIns="47859" rtlCol="0" anchor="b"/>
          <a:lstStyle>
            <a:lvl1pPr algn="r">
              <a:defRPr sz="1300"/>
            </a:lvl1pPr>
          </a:lstStyle>
          <a:p>
            <a:fld id="{E03A1734-4FFB-4FB2-A08B-70701407F3C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7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6570"/>
          </a:xfrm>
          <a:prstGeom prst="rect">
            <a:avLst/>
          </a:prstGeom>
        </p:spPr>
        <p:txBody>
          <a:bodyPr vert="horz" lIns="95717" tIns="47859" rIns="95717" bIns="478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6570"/>
          </a:xfrm>
          <a:prstGeom prst="rect">
            <a:avLst/>
          </a:prstGeom>
        </p:spPr>
        <p:txBody>
          <a:bodyPr vert="horz" lIns="95717" tIns="47859" rIns="95717" bIns="47859" rtlCol="0"/>
          <a:lstStyle>
            <a:lvl1pPr algn="r">
              <a:defRPr sz="1300"/>
            </a:lvl1pPr>
          </a:lstStyle>
          <a:p>
            <a:fld id="{CFA4115B-A961-4E78-80F8-A8921D03BAA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46125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17" tIns="47859" rIns="95717" bIns="478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17415"/>
            <a:ext cx="5455920" cy="4469130"/>
          </a:xfrm>
          <a:prstGeom prst="rect">
            <a:avLst/>
          </a:prstGeom>
        </p:spPr>
        <p:txBody>
          <a:bodyPr vert="horz" lIns="95717" tIns="47859" rIns="95717" bIns="4785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55290" cy="496570"/>
          </a:xfrm>
          <a:prstGeom prst="rect">
            <a:avLst/>
          </a:prstGeom>
        </p:spPr>
        <p:txBody>
          <a:bodyPr vert="horz" lIns="95717" tIns="47859" rIns="95717" bIns="478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33106"/>
            <a:ext cx="2955290" cy="496570"/>
          </a:xfrm>
          <a:prstGeom prst="rect">
            <a:avLst/>
          </a:prstGeom>
        </p:spPr>
        <p:txBody>
          <a:bodyPr vert="horz" lIns="95717" tIns="47859" rIns="95717" bIns="47859" rtlCol="0" anchor="b"/>
          <a:lstStyle>
            <a:lvl1pPr algn="r">
              <a:defRPr sz="1300"/>
            </a:lvl1pPr>
          </a:lstStyle>
          <a:p>
            <a:fld id="{44F2AB2A-AC47-46F5-B6D6-821EE801CC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1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Courier New" pitchFamily="49" charset="0"/>
              <a:buChar char="o"/>
            </a:pPr>
            <a:r>
              <a:rPr lang="fr-BE" sz="1800" dirty="0">
                <a:solidFill>
                  <a:schemeClr val="tx1"/>
                </a:solidFill>
              </a:rPr>
              <a:t>Wat </a:t>
            </a:r>
            <a:r>
              <a:rPr lang="fr-BE" sz="1800" dirty="0" err="1">
                <a:solidFill>
                  <a:schemeClr val="tx1"/>
                </a:solidFill>
              </a:rPr>
              <a:t>zijn</a:t>
            </a:r>
            <a:r>
              <a:rPr lang="fr-BE" sz="1800" dirty="0">
                <a:solidFill>
                  <a:schemeClr val="tx1"/>
                </a:solidFill>
              </a:rPr>
              <a:t> de deadlines?</a:t>
            </a:r>
            <a:br>
              <a:rPr lang="fr-BE" sz="1800" dirty="0"/>
            </a:br>
            <a:r>
              <a:rPr lang="fr-BE" sz="1200" dirty="0">
                <a:sym typeface="Wingdings" pitchFamily="2" charset="2"/>
              </a:rPr>
              <a:t>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Laatste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stagedag</a:t>
            </a:r>
            <a:br>
              <a:rPr lang="fr-BE" sz="1600" dirty="0">
                <a:sym typeface="Wingdings" pitchFamily="2" charset="2"/>
              </a:rPr>
            </a:br>
            <a:r>
              <a:rPr lang="fr-BE" sz="1200" dirty="0">
                <a:sym typeface="Wingdings" pitchFamily="2" charset="2"/>
              </a:rPr>
              <a:t>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Datum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nl-BE" sz="1600" dirty="0">
                <a:sym typeface="Wingdings" pitchFamily="2" charset="2"/>
              </a:rPr>
              <a:t>indienen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eindwerk</a:t>
            </a:r>
            <a:br>
              <a:rPr lang="fr-BE" sz="1600" dirty="0">
                <a:sym typeface="Wingdings" pitchFamily="2" charset="2"/>
              </a:rPr>
            </a:br>
            <a:r>
              <a:rPr lang="fr-BE" sz="1200" dirty="0">
                <a:sym typeface="Wingdings" pitchFamily="2" charset="2"/>
              </a:rPr>
              <a:t>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Tussentijdse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evaluatie</a:t>
            </a:r>
            <a:r>
              <a:rPr lang="fr-BE" sz="1600" dirty="0">
                <a:sym typeface="Wingdings" pitchFamily="2" charset="2"/>
              </a:rPr>
              <a:t>/</a:t>
            </a:r>
            <a:r>
              <a:rPr lang="fr-BE" sz="1600" dirty="0" err="1">
                <a:sym typeface="Wingdings" pitchFamily="2" charset="2"/>
              </a:rPr>
              <a:t>presentatie</a:t>
            </a:r>
            <a:br>
              <a:rPr lang="fr-BE" sz="1600" dirty="0">
                <a:sym typeface="Wingdings" pitchFamily="2" charset="2"/>
              </a:rPr>
            </a:br>
            <a:endParaRPr lang="fr-BE" sz="1600" dirty="0"/>
          </a:p>
          <a:p>
            <a:pPr lvl="1">
              <a:buFont typeface="Courier New" pitchFamily="49" charset="0"/>
              <a:buChar char="o"/>
            </a:pPr>
            <a:r>
              <a:rPr lang="fr-BE" sz="1800" dirty="0" err="1">
                <a:solidFill>
                  <a:schemeClr val="tx1"/>
                </a:solidFill>
              </a:rPr>
              <a:t>Welke</a:t>
            </a:r>
            <a:r>
              <a:rPr lang="fr-BE" sz="1800" dirty="0">
                <a:solidFill>
                  <a:schemeClr val="tx1"/>
                </a:solidFill>
              </a:rPr>
              <a:t> </a:t>
            </a:r>
            <a:r>
              <a:rPr lang="fr-BE" sz="1800" dirty="0" err="1">
                <a:solidFill>
                  <a:schemeClr val="tx1"/>
                </a:solidFill>
              </a:rPr>
              <a:t>verwachtingen</a:t>
            </a:r>
            <a:r>
              <a:rPr lang="fr-BE" sz="1800" dirty="0">
                <a:solidFill>
                  <a:schemeClr val="tx1"/>
                </a:solidFill>
              </a:rPr>
              <a:t> </a:t>
            </a:r>
            <a:r>
              <a:rPr lang="fr-BE" sz="1800" dirty="0" err="1">
                <a:solidFill>
                  <a:schemeClr val="tx1"/>
                </a:solidFill>
              </a:rPr>
              <a:t>heeft</a:t>
            </a:r>
            <a:r>
              <a:rPr lang="fr-BE" sz="1800" dirty="0">
                <a:solidFill>
                  <a:schemeClr val="tx1"/>
                </a:solidFill>
              </a:rPr>
              <a:t> de BASF </a:t>
            </a:r>
            <a:r>
              <a:rPr lang="fr-BE" sz="1800" dirty="0" err="1">
                <a:solidFill>
                  <a:schemeClr val="tx1"/>
                </a:solidFill>
              </a:rPr>
              <a:t>begeleider</a:t>
            </a:r>
            <a:r>
              <a:rPr lang="fr-BE" sz="1800" dirty="0">
                <a:solidFill>
                  <a:schemeClr val="tx1"/>
                </a:solidFill>
              </a:rPr>
              <a:t>?</a:t>
            </a:r>
            <a:br>
              <a:rPr lang="fr-BE" sz="1800" dirty="0"/>
            </a:br>
            <a:r>
              <a:rPr lang="fr-BE" sz="1200" dirty="0">
                <a:sym typeface="Wingdings" pitchFamily="2" charset="2"/>
              </a:rPr>
              <a:t>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Wanneer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eindwerk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lezen</a:t>
            </a:r>
            <a:r>
              <a:rPr lang="fr-BE" sz="1600" dirty="0">
                <a:sym typeface="Wingdings" pitchFamily="2" charset="2"/>
              </a:rPr>
              <a:t> </a:t>
            </a:r>
            <a:br>
              <a:rPr lang="fr-BE" sz="1600" dirty="0">
                <a:sym typeface="Wingdings" pitchFamily="2" charset="2"/>
              </a:rPr>
            </a:br>
            <a:r>
              <a:rPr lang="fr-BE" sz="1200" dirty="0">
                <a:sym typeface="Wingdings" pitchFamily="2" charset="2"/>
              </a:rPr>
              <a:t>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Nodige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tijd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voor</a:t>
            </a:r>
            <a:r>
              <a:rPr lang="fr-BE" sz="1600" dirty="0">
                <a:sym typeface="Wingdings" pitchFamily="2" charset="2"/>
              </a:rPr>
              <a:t> feedback</a:t>
            </a:r>
            <a:br>
              <a:rPr lang="fr-BE" sz="1600" dirty="0">
                <a:sym typeface="Wingdings" pitchFamily="2" charset="2"/>
              </a:rPr>
            </a:br>
            <a:r>
              <a:rPr lang="fr-BE" sz="1200" dirty="0">
                <a:sym typeface="Wingdings" pitchFamily="2" charset="2"/>
              </a:rPr>
              <a:t></a:t>
            </a:r>
            <a:r>
              <a:rPr lang="fr-BE" sz="1600" dirty="0">
                <a:sym typeface="Wingdings" pitchFamily="2" charset="2"/>
              </a:rPr>
              <a:t> Deadlines </a:t>
            </a:r>
            <a:r>
              <a:rPr lang="fr-BE" sz="1600" dirty="0" err="1">
                <a:sym typeface="Wingdings" pitchFamily="2" charset="2"/>
              </a:rPr>
              <a:t>voor</a:t>
            </a:r>
            <a:r>
              <a:rPr lang="fr-BE" sz="1600" dirty="0">
                <a:sym typeface="Wingdings" pitchFamily="2" charset="2"/>
              </a:rPr>
              <a:t> het </a:t>
            </a:r>
            <a:r>
              <a:rPr lang="fr-BE" sz="1600" dirty="0" err="1">
                <a:sym typeface="Wingdings" pitchFamily="2" charset="2"/>
              </a:rPr>
              <a:t>bedrijf</a:t>
            </a:r>
            <a:r>
              <a:rPr lang="fr-BE" sz="1600" dirty="0">
                <a:sym typeface="Wingdings" pitchFamily="2" charset="2"/>
              </a:rPr>
              <a:t>/</a:t>
            </a:r>
            <a:r>
              <a:rPr lang="fr-BE" sz="1600" dirty="0" err="1">
                <a:sym typeface="Wingdings" pitchFamily="2" charset="2"/>
              </a:rPr>
              <a:t>dienst</a:t>
            </a:r>
            <a:br>
              <a:rPr lang="fr-BE" sz="1600" dirty="0">
                <a:sym typeface="Wingdings" pitchFamily="2" charset="2"/>
              </a:rPr>
            </a:br>
            <a:r>
              <a:rPr lang="fr-BE" sz="1200" dirty="0">
                <a:sym typeface="Wingdings" pitchFamily="2" charset="2"/>
              </a:rPr>
              <a:t>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Geplande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vakantie</a:t>
            </a:r>
            <a:br>
              <a:rPr lang="fr-BE" sz="1600" dirty="0">
                <a:sym typeface="Wingdings" pitchFamily="2" charset="2"/>
              </a:rPr>
            </a:br>
            <a:endParaRPr lang="fr-BE" sz="1600" dirty="0">
              <a:sym typeface="Wingdings" pitchFamily="2" charset="2"/>
            </a:endParaRPr>
          </a:p>
          <a:p>
            <a:pPr lvl="1">
              <a:buFont typeface="Courier New" pitchFamily="49" charset="0"/>
              <a:buChar char="o"/>
            </a:pPr>
            <a:r>
              <a:rPr lang="fr-BE" sz="1600" dirty="0" err="1">
                <a:solidFill>
                  <a:schemeClr val="tx1"/>
                </a:solidFill>
              </a:rPr>
              <a:t>Welke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verwachtingen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heeft</a:t>
            </a:r>
            <a:r>
              <a:rPr lang="fr-BE" sz="1600" dirty="0">
                <a:solidFill>
                  <a:schemeClr val="tx1"/>
                </a:solidFill>
              </a:rPr>
              <a:t> de </a:t>
            </a:r>
            <a:r>
              <a:rPr lang="fr-BE" sz="1600" dirty="0" err="1">
                <a:solidFill>
                  <a:schemeClr val="tx1"/>
                </a:solidFill>
              </a:rPr>
              <a:t>begeleider</a:t>
            </a:r>
            <a:r>
              <a:rPr lang="fr-BE" sz="1600" dirty="0">
                <a:solidFill>
                  <a:schemeClr val="tx1"/>
                </a:solidFill>
              </a:rPr>
              <a:t> op </a:t>
            </a:r>
            <a:r>
              <a:rPr lang="fr-BE" sz="1600" dirty="0" err="1">
                <a:solidFill>
                  <a:schemeClr val="tx1"/>
                </a:solidFill>
              </a:rPr>
              <a:t>school</a:t>
            </a:r>
            <a:r>
              <a:rPr lang="fr-BE" sz="1600" dirty="0">
                <a:solidFill>
                  <a:schemeClr val="tx1"/>
                </a:solidFill>
              </a:rPr>
              <a:t>?</a:t>
            </a:r>
            <a:br>
              <a:rPr lang="fr-BE" sz="1600" dirty="0"/>
            </a:br>
            <a:r>
              <a:rPr lang="fr-BE" sz="1200" dirty="0">
                <a:sym typeface="Wingdings" panose="05000000000000000000" pitchFamily="2" charset="2"/>
              </a:rPr>
              <a:t></a:t>
            </a:r>
            <a:r>
              <a:rPr lang="fr-BE" sz="1600" dirty="0">
                <a:sym typeface="Wingdings" panose="05000000000000000000" pitchFamily="2" charset="2"/>
              </a:rPr>
              <a:t> </a:t>
            </a:r>
            <a:r>
              <a:rPr lang="fr-BE" sz="1600" dirty="0" err="1">
                <a:sym typeface="Wingdings" panose="05000000000000000000" pitchFamily="2" charset="2"/>
              </a:rPr>
              <a:t>Wanneer</a:t>
            </a:r>
            <a:r>
              <a:rPr lang="fr-BE" sz="1600" dirty="0">
                <a:sym typeface="Wingdings" panose="05000000000000000000" pitchFamily="2" charset="2"/>
              </a:rPr>
              <a:t> </a:t>
            </a:r>
            <a:r>
              <a:rPr lang="fr-BE" sz="1600" dirty="0" err="1">
                <a:sym typeface="Wingdings" panose="05000000000000000000" pitchFamily="2" charset="2"/>
              </a:rPr>
              <a:t>eindwerk</a:t>
            </a:r>
            <a:r>
              <a:rPr lang="fr-BE" sz="1600" dirty="0">
                <a:sym typeface="Wingdings" panose="05000000000000000000" pitchFamily="2" charset="2"/>
              </a:rPr>
              <a:t> </a:t>
            </a:r>
            <a:r>
              <a:rPr lang="fr-BE" sz="1600" dirty="0" err="1">
                <a:sym typeface="Wingdings" panose="05000000000000000000" pitchFamily="2" charset="2"/>
              </a:rPr>
              <a:t>lezen</a:t>
            </a:r>
            <a:r>
              <a:rPr lang="fr-BE" sz="1600" dirty="0">
                <a:sym typeface="Wingdings" panose="05000000000000000000" pitchFamily="2" charset="2"/>
              </a:rPr>
              <a:t> </a:t>
            </a:r>
            <a:br>
              <a:rPr lang="fr-BE" sz="1600" dirty="0">
                <a:sym typeface="Wingdings" panose="05000000000000000000" pitchFamily="2" charset="2"/>
              </a:rPr>
            </a:br>
            <a:r>
              <a:rPr lang="fr-BE" sz="1200" dirty="0">
                <a:sym typeface="Wingdings" pitchFamily="2" charset="2"/>
              </a:rPr>
              <a:t>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Nodige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tijd</a:t>
            </a:r>
            <a:r>
              <a:rPr lang="fr-BE" sz="1600" dirty="0">
                <a:sym typeface="Wingdings" pitchFamily="2" charset="2"/>
              </a:rPr>
              <a:t> </a:t>
            </a:r>
            <a:r>
              <a:rPr lang="fr-BE" sz="1600" dirty="0" err="1">
                <a:sym typeface="Wingdings" pitchFamily="2" charset="2"/>
              </a:rPr>
              <a:t>voor</a:t>
            </a:r>
            <a:r>
              <a:rPr lang="fr-BE" sz="1600" dirty="0">
                <a:sym typeface="Wingdings" pitchFamily="2" charset="2"/>
              </a:rPr>
              <a:t> feedback</a:t>
            </a:r>
            <a:endParaRPr lang="nl-BE" sz="1600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77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Opbouw: verhaal brengen</a:t>
            </a:r>
            <a:r>
              <a:rPr lang="nl-BE" baseline="0" dirty="0"/>
              <a:t> van groot naar klei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2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Opbouw: verhaal brengen</a:t>
            </a:r>
            <a:r>
              <a:rPr lang="nl-BE" baseline="0" dirty="0"/>
              <a:t> van groot naar klei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5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Wat is plagiaat?</a:t>
            </a:r>
          </a:p>
          <a:p>
            <a:pPr lvl="1">
              <a:buFont typeface="Courier New" pitchFamily="49" charset="0"/>
              <a:buChar char="o"/>
            </a:pPr>
            <a:r>
              <a:rPr lang="nl-BE" sz="1800" dirty="0"/>
              <a:t>Kopiëren van afbeeldingen, grafieken, … zonder adequate bronvermelding</a:t>
            </a:r>
          </a:p>
          <a:p>
            <a:pPr lvl="1">
              <a:buFont typeface="Courier New" pitchFamily="49" charset="0"/>
              <a:buChar char="o"/>
            </a:pPr>
            <a:r>
              <a:rPr lang="nl-BE" sz="1800" dirty="0"/>
              <a:t>Het overnemen van tekst zonder het aangeven van een citaat of een adequate bronvermelding</a:t>
            </a:r>
          </a:p>
          <a:p>
            <a:pPr lvl="1">
              <a:buFont typeface="Courier New" pitchFamily="49" charset="0"/>
              <a:buChar char="o"/>
            </a:pPr>
            <a:r>
              <a:rPr lang="nl-BE" sz="1800" dirty="0"/>
              <a:t>Andermans werk laten doorgaan als eigen werk</a:t>
            </a:r>
            <a:endParaRPr lang="nl-BE" dirty="0"/>
          </a:p>
          <a:p>
            <a:pPr lvl="1">
              <a:buFont typeface="Courier New" pitchFamily="49" charset="0"/>
              <a:buChar char="o"/>
            </a:pPr>
            <a:r>
              <a:rPr lang="nl-BE" sz="1800" dirty="0"/>
              <a:t>Manipulatie van resultaten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4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27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7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490" tIns="44245" rIns="88490" bIns="44245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18983" indent="-27653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06129" indent="-22122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48580" indent="-22122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991031" indent="-22122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33482" indent="-2212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875933" indent="-2212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18385" indent="-2212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760836" indent="-2212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873ADF-460D-44A8-BA84-824ABA457271}" type="slidenum">
              <a:rPr lang="en-US" altLang="nl-BE">
                <a:latin typeface="Arial" charset="0"/>
              </a:rPr>
              <a:pPr eaLnBrk="1" hangingPunct="1"/>
              <a:t>40</a:t>
            </a:fld>
            <a:endParaRPr lang="en-US" altLang="nl-BE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320" y="4717725"/>
            <a:ext cx="5001260" cy="44682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490" tIns="44245" rIns="88490" bIns="44245"/>
          <a:lstStyle/>
          <a:p>
            <a:pPr eaLnBrk="1" hangingPunct="1">
              <a:spcBef>
                <a:spcPct val="0"/>
              </a:spcBef>
            </a:pPr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53354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Termijnplannen van achter</a:t>
            </a:r>
            <a:r>
              <a:rPr lang="nl-BE" baseline="0" dirty="0"/>
              <a:t> naar voor -&gt; voldoende tijd?</a:t>
            </a:r>
            <a:endParaRPr lang="nl-BE" dirty="0"/>
          </a:p>
          <a:p>
            <a:r>
              <a:rPr lang="nl-BE" dirty="0"/>
              <a:t>2 delen in termijnplan: theoretisch/praktisch</a:t>
            </a:r>
            <a:r>
              <a:rPr lang="nl-BE" baseline="0" dirty="0"/>
              <a:t> werk + neerschrijven hiervan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Nieuwe pagina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0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Nieuwe pagina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Nieuwe pagina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Nieuwe pagina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9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Nieuwe pagina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0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Nieuwe pagina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2AB2A-AC47-46F5-B6D6-821EE801CC6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E5EC2836-946B-4EB5-A0B9-A03FF21141C0}" type="datetime1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AB534A1-6402-488B-A652-E469620D7916}" type="slidenum">
              <a:rPr lang="en-US" smtClean="0">
                <a:solidFill>
                  <a:schemeClr val="accent3">
                    <a:shade val="75000"/>
                  </a:schemeClr>
                </a:solidFill>
              </a:rPr>
              <a:pPr/>
              <a:t>‹nr.›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2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DD16DC6-1873-424A-978D-4DC60D3B00B1}" type="datetime1">
              <a:rPr lang="en-US" smtClean="0"/>
              <a:t>11/10/2017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B534A1-6402-488B-A652-E469620D7916}" type="slidenum">
              <a:rPr lang="en-US" sz="1600" smtClean="0">
                <a:solidFill>
                  <a:schemeClr val="accent3">
                    <a:shade val="75000"/>
                  </a:schemeClr>
                </a:solidFill>
              </a:rPr>
              <a:pPr algn="ctr"/>
              <a:t>‹nr.›</a:t>
            </a:fld>
            <a:endParaRPr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031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DD16DC6-1873-424A-978D-4DC60D3B00B1}" type="datetime1">
              <a:rPr lang="en-US" smtClean="0"/>
              <a:t>11/10/2017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B534A1-6402-488B-A652-E469620D7916}" type="slidenum">
              <a:rPr lang="en-US" sz="1600" smtClean="0">
                <a:solidFill>
                  <a:schemeClr val="accent3">
                    <a:shade val="75000"/>
                  </a:schemeClr>
                </a:solidFill>
              </a:rPr>
              <a:pPr algn="ctr"/>
              <a:t>‹nr.›</a:t>
            </a:fld>
            <a:endParaRPr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1877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D935-3C55-423A-9B23-0999F39A6C98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5CBD-528D-486B-9605-CCC699C67FBB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>
                <a:solidFill>
                  <a:schemeClr val="accent3">
                    <a:shade val="75000"/>
                  </a:schemeClr>
                </a:solidFill>
              </a:rPr>
              <a:pPr/>
              <a:t>‹nr.›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8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35EF-57A1-460B-86AF-1C75C859AE54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A290-CF50-4B09-BE2D-1127FCE32345}" type="datetime1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8C80D2A-EA4E-4A37-A9DF-772D0EA46EC5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6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EB6B-AC12-4F0A-BB94-EB6869EC3C0D}" type="datetime1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768B-967D-4B9E-A64B-C970A88B263E}" type="datetime1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8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D84-D3F8-4EF2-A395-298979442C9E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8C80D2A-EA4E-4A37-A9DF-772D0EA46EC5}" type="slidenum">
              <a:rPr lang="en-US" smtClean="0">
                <a:solidFill>
                  <a:schemeClr val="accent3">
                    <a:shade val="75000"/>
                  </a:schemeClr>
                </a:solidFill>
              </a:rPr>
              <a:pPr/>
              <a:t>‹nr.›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9477B7F5-FD20-4706-B2B2-C0031E35ADD9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8C80D2A-EA4E-4A37-A9DF-772D0EA46EC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7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fld id="{DDD16DC6-1873-424A-978D-4DC60D3B00B1}" type="datetime1">
              <a:rPr lang="en-US" smtClean="0"/>
              <a:t>11/10/2017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algn="ctr"/>
            <a:fld id="{EAB534A1-6402-488B-A652-E469620D7916}" type="slidenum">
              <a:rPr lang="en-US" sz="1600" smtClean="0">
                <a:solidFill>
                  <a:schemeClr val="accent3">
                    <a:shade val="75000"/>
                  </a:schemeClr>
                </a:solidFill>
              </a:rPr>
              <a:pPr algn="ctr"/>
              <a:t>‹nr.›</a:t>
            </a:fld>
            <a:endParaRPr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be/url?sa=i&amp;rct=j&amp;q=&amp;esrc=s&amp;source=images&amp;cd=&amp;cad=rja&amp;uact=8&amp;ved=0CAcQjRw&amp;url=http://www.lerendoortespelen.nl/taalgebruik/&amp;ei=AU7GVNnPJ4HFUv7wg5gB&amp;psig=AFQjCNEBFXm-K3EZoAFl5CgOf5yR0TvNdg&amp;ust=142236862674627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aladvies.net/" TargetMode="External"/><Relationship Id="rId2" Type="http://schemas.openxmlformats.org/officeDocument/2006/relationships/hyperlink" Target="http://woordenlijst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 descr="C:\Users\VanMigE2\Desktop\iStock_000019575299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ix/0,48/0/6,25/19,06"/>
          <p:cNvSpPr>
            <a:spLocks noChangeAspect="1" noChangeArrowheads="1"/>
          </p:cNvSpPr>
          <p:nvPr/>
        </p:nvSpPr>
        <p:spPr bwMode="auto">
          <a:xfrm>
            <a:off x="179512" y="14486"/>
            <a:ext cx="1735137" cy="7128792"/>
          </a:xfrm>
          <a:prstGeom prst="rect">
            <a:avLst/>
          </a:prstGeom>
          <a:solidFill>
            <a:srgbClr val="21A0D2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de-DE" altLang="nl-BE">
              <a:solidFill>
                <a:srgbClr val="FACE8F"/>
              </a:solidFill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995936" y="5826262"/>
            <a:ext cx="561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nl-BE" altLang="nl-BE" sz="3200" b="1" dirty="0">
                <a:solidFill>
                  <a:schemeClr val="bg1"/>
                </a:solidFill>
                <a:latin typeface="Arial" charset="0"/>
              </a:rPr>
              <a:t>Eindwerkbegeleiding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42541"/>
            <a:ext cx="1735137" cy="873771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179512" y="198835"/>
            <a:ext cx="1735137" cy="853901"/>
          </a:xfrm>
          <a:prstGeom prst="rect">
            <a:avLst/>
          </a:prstGeom>
          <a:solidFill>
            <a:srgbClr val="0D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587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Woord vooraf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747975"/>
          </a:xfrm>
        </p:spPr>
        <p:txBody>
          <a:bodyPr>
            <a:normAutofit lnSpcReduction="10000"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Eventueel ontstaansgeschiedenis van het eindwerk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Dankbetuigingen</a:t>
            </a:r>
          </a:p>
          <a:p>
            <a:pPr marL="879475" lvl="1">
              <a:buFont typeface="Arial" panose="020B0604020202020204" pitchFamily="34" charset="0"/>
              <a:buChar char="•"/>
            </a:pPr>
            <a:r>
              <a:rPr lang="nl-BE" dirty="0"/>
              <a:t>Belangrijkste bijdrage eerst</a:t>
            </a:r>
          </a:p>
          <a:p>
            <a:pPr marL="879475" lvl="1">
              <a:buFont typeface="Arial" panose="020B0604020202020204" pitchFamily="34" charset="0"/>
              <a:buChar char="•"/>
            </a:pPr>
            <a:r>
              <a:rPr lang="nl-BE" dirty="0"/>
              <a:t>Correcte en uniforme schrijfwijze van namen en functies</a:t>
            </a:r>
          </a:p>
          <a:p>
            <a:pPr marL="879475" lvl="1">
              <a:buFont typeface="Arial" panose="020B0604020202020204" pitchFamily="34" charset="0"/>
              <a:buChar char="•"/>
            </a:pPr>
            <a:r>
              <a:rPr lang="nl-BE" dirty="0"/>
              <a:t>Reden vermelden 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Ik – vorm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Kort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Zorg voor variatie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dirty="0"/>
              <a:t>Mijn dank gaat uit naar …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dirty="0"/>
              <a:t>Daarnaast wil ik ook … danken.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dirty="0"/>
              <a:t>Ook … verdient een woord van dank.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dirty="0"/>
              <a:t>Ten slotte nog een speciaal woord van dank aan...</a:t>
            </a:r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7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Samenvatting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Zeer korte samenvatting inhoud werk</a:t>
            </a:r>
          </a:p>
          <a:p>
            <a:pPr marL="806450" lvl="1" indent="-265113">
              <a:buFont typeface="Arial" panose="020B0604020202020204" pitchFamily="34" charset="0"/>
              <a:buChar char="•"/>
            </a:pPr>
            <a:r>
              <a:rPr lang="nl-NL" dirty="0"/>
              <a:t>Doelstellingen</a:t>
            </a:r>
          </a:p>
          <a:p>
            <a:pPr marL="806450" lvl="1" indent="-265113">
              <a:buFont typeface="Arial" panose="020B0604020202020204" pitchFamily="34" charset="0"/>
              <a:buChar char="•"/>
            </a:pPr>
            <a:r>
              <a:rPr lang="nl-NL" dirty="0"/>
              <a:t>Problematiek</a:t>
            </a:r>
          </a:p>
          <a:p>
            <a:pPr marL="806450" lvl="1" indent="-265113">
              <a:buFont typeface="Arial" panose="020B0604020202020204" pitchFamily="34" charset="0"/>
              <a:buChar char="•"/>
            </a:pPr>
            <a:r>
              <a:rPr lang="nl-NL" dirty="0"/>
              <a:t>Methodologie</a:t>
            </a:r>
          </a:p>
          <a:p>
            <a:pPr marL="806450" lvl="1" indent="-265113">
              <a:buFont typeface="Arial" panose="020B0604020202020204" pitchFamily="34" charset="0"/>
              <a:buChar char="•"/>
            </a:pPr>
            <a:r>
              <a:rPr lang="nl-NL" dirty="0"/>
              <a:t>Resultaten</a:t>
            </a:r>
          </a:p>
          <a:p>
            <a:pPr marL="806450" lvl="1" indent="-265113">
              <a:buFont typeface="Arial" panose="020B0604020202020204" pitchFamily="34" charset="0"/>
              <a:buChar char="•"/>
            </a:pPr>
            <a:r>
              <a:rPr lang="nl-NL" dirty="0"/>
              <a:t>Interpretatie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Geen verwijzingen, figuren, tabellen, etc.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Maximaal 200 à 250 woorden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Afsluiten met kernwoorden</a:t>
            </a:r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8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Inhoudsopgave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Afzonderlijke opsomming belangrijkste onderverdelingen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Beknopt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Overzichtelijk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Max. 4 niveau’s</a:t>
            </a:r>
            <a:br>
              <a:rPr lang="nl-BE" dirty="0"/>
            </a:br>
            <a:r>
              <a:rPr lang="nl-BE" sz="800" dirty="0">
                <a:solidFill>
                  <a:schemeClr val="bg1"/>
                </a:solidFill>
              </a:rPr>
              <a:t>x</a:t>
            </a:r>
            <a:br>
              <a:rPr lang="nl-BE" dirty="0"/>
            </a:br>
            <a:r>
              <a:rPr lang="nl-BE" sz="2000" dirty="0">
                <a:solidFill>
                  <a:srgbClr val="FF0000"/>
                </a:solidFill>
              </a:rPr>
              <a:t>!! Inhoudsopgave te lang</a:t>
            </a:r>
            <a:r>
              <a:rPr lang="nl-BE" sz="1600" dirty="0">
                <a:solidFill>
                  <a:srgbClr val="FF0000"/>
                </a:solidFill>
              </a:rPr>
              <a:t> </a:t>
            </a:r>
            <a:r>
              <a:rPr lang="nl-BE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nl-BE" sz="2000" dirty="0">
                <a:solidFill>
                  <a:srgbClr val="FF0000"/>
                </a:solidFill>
                <a:sym typeface="Wingdings" panose="05000000000000000000" pitchFamily="2" charset="2"/>
              </a:rPr>
              <a:t>niveau’s beperken</a:t>
            </a:r>
            <a:endParaRPr lang="nl-BE" sz="2000" dirty="0">
              <a:solidFill>
                <a:srgbClr val="FF0000"/>
              </a:solidFill>
            </a:endParaRP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Automatisch in sjabloon</a:t>
            </a:r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6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397F145-59C3-4793-86E8-17EA90140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662" t="12985" r="691" b="33059"/>
          <a:stretch/>
        </p:blipFill>
        <p:spPr>
          <a:xfrm>
            <a:off x="395536" y="764704"/>
            <a:ext cx="8039362" cy="477701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335CEF-2EA5-4A11-82E1-F8C5B2F5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A3F5006F-661D-47D1-BE59-8EB4261D67CE}"/>
              </a:ext>
            </a:extLst>
          </p:cNvPr>
          <p:cNvSpPr/>
          <p:nvPr/>
        </p:nvSpPr>
        <p:spPr>
          <a:xfrm>
            <a:off x="5508104" y="5085906"/>
            <a:ext cx="1800200" cy="911620"/>
          </a:xfrm>
          <a:prstGeom prst="borderCallout1">
            <a:avLst>
              <a:gd name="adj1" fmla="val 18750"/>
              <a:gd name="adj2" fmla="val -8333"/>
              <a:gd name="adj3" fmla="val -111296"/>
              <a:gd name="adj4" fmla="val -5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Rechtermuisklik</a:t>
            </a:r>
            <a:br>
              <a:rPr lang="nl-BE" sz="1600" dirty="0"/>
            </a:br>
            <a:r>
              <a:rPr lang="nl-BE" sz="1600" dirty="0">
                <a:sym typeface="Wingdings" panose="05000000000000000000" pitchFamily="2" charset="2"/>
              </a:rPr>
              <a:t> </a:t>
            </a:r>
            <a:r>
              <a:rPr lang="nl-BE" dirty="0">
                <a:sym typeface="Wingdings" panose="05000000000000000000" pitchFamily="2" charset="2"/>
              </a:rPr>
              <a:t>veld bijwerken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298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Lijst van figuren, grafieken, …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Vermelding van alle figuren, tabellen, grafieken, … </a:t>
            </a:r>
            <a:br>
              <a:rPr lang="nl-BE" dirty="0"/>
            </a:br>
            <a:r>
              <a:rPr lang="nl-BE" sz="1800" dirty="0">
                <a:sym typeface="Wingdings" panose="05000000000000000000" pitchFamily="2" charset="2"/>
              </a:rPr>
              <a:t></a:t>
            </a:r>
            <a:r>
              <a:rPr lang="nl-BE" dirty="0">
                <a:sym typeface="Wingdings" panose="05000000000000000000" pitchFamily="2" charset="2"/>
              </a:rPr>
              <a:t> inclusief diegene uit de bijlagen</a:t>
            </a:r>
            <a:endParaRPr lang="nl-BE" dirty="0"/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>
                <a:sym typeface="Wingdings" panose="05000000000000000000" pitchFamily="2" charset="2"/>
              </a:rPr>
              <a:t>Pagina waarop te vinden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>
                <a:sym typeface="Wingdings" panose="05000000000000000000" pitchFamily="2" charset="2"/>
              </a:rPr>
              <a:t>Automatische opmaak mogelijk</a:t>
            </a:r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79221"/>
            <a:ext cx="5400600" cy="2115442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4427984" y="4293096"/>
            <a:ext cx="0" cy="1708795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5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Lijst van gebruikte afkortingen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Vermelding van niet gangbare afkortingen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Alfabetisch rangschikken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>
                <a:sym typeface="Wingdings" panose="05000000000000000000" pitchFamily="2" charset="2"/>
              </a:rPr>
              <a:t>Geen pagina vermelden</a:t>
            </a:r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C1FAF1F-D040-476A-9794-222849C6780B}"/>
              </a:ext>
            </a:extLst>
          </p:cNvPr>
          <p:cNvSpPr/>
          <p:nvPr/>
        </p:nvSpPr>
        <p:spPr>
          <a:xfrm>
            <a:off x="636537" y="4078910"/>
            <a:ext cx="5904656" cy="168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/>
              <a:t>Gebruik afkortingen in de tekst</a:t>
            </a:r>
          </a:p>
          <a:p>
            <a:endParaRPr lang="nl-BE" b="1" u="sng" dirty="0"/>
          </a:p>
          <a:p>
            <a:r>
              <a:rPr lang="nl-BE" dirty="0"/>
              <a:t>1</a:t>
            </a:r>
            <a:r>
              <a:rPr lang="nl-BE" baseline="30000" dirty="0"/>
              <a:t>e</a:t>
            </a:r>
            <a:r>
              <a:rPr lang="nl-BE" dirty="0"/>
              <a:t> keer: voluit schrijven met afkorting tussen haakjes</a:t>
            </a:r>
          </a:p>
          <a:p>
            <a:endParaRPr lang="nl-BE" dirty="0"/>
          </a:p>
          <a:p>
            <a:r>
              <a:rPr lang="nl-BE" dirty="0"/>
              <a:t>2</a:t>
            </a:r>
            <a:r>
              <a:rPr lang="nl-BE" baseline="30000" dirty="0"/>
              <a:t>e</a:t>
            </a:r>
            <a:r>
              <a:rPr lang="nl-BE" dirty="0"/>
              <a:t> keer: afkorting gebruiken</a:t>
            </a:r>
          </a:p>
        </p:txBody>
      </p:sp>
    </p:spTree>
    <p:extLst>
      <p:ext uri="{BB962C8B-B14F-4D97-AF65-F5344CB8AC3E}">
        <p14:creationId xmlns:p14="http://schemas.microsoft.com/office/powerpoint/2010/main" val="233179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531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Doel:</a:t>
            </a:r>
          </a:p>
          <a:p>
            <a:pPr marL="541338" indent="-365125">
              <a:buFont typeface="Arial" panose="020B0604020202020204" pitchFamily="34" charset="0"/>
              <a:buChar char="•"/>
            </a:pPr>
            <a:r>
              <a:rPr lang="nl-BE" dirty="0"/>
              <a:t>Interesse wekken van lezer</a:t>
            </a:r>
          </a:p>
          <a:p>
            <a:pPr marL="541338" indent="-365125">
              <a:buFont typeface="Arial" panose="020B0604020202020204" pitchFamily="34" charset="0"/>
              <a:buChar char="•"/>
            </a:pPr>
            <a:r>
              <a:rPr lang="nl-NL" dirty="0"/>
              <a:t>Kennismaking met de eigenlijke inhoud van het eindwerk</a:t>
            </a:r>
          </a:p>
          <a:p>
            <a:pPr marL="0" indent="0">
              <a:buNone/>
            </a:pPr>
            <a:endParaRPr lang="nl-NL" sz="1200" dirty="0"/>
          </a:p>
          <a:p>
            <a:pPr marL="0" indent="0">
              <a:buNone/>
            </a:pPr>
            <a:r>
              <a:rPr lang="nl-NL" dirty="0"/>
              <a:t>Inhoud:</a:t>
            </a:r>
          </a:p>
          <a:p>
            <a:pPr marL="541338" indent="-365125">
              <a:buFont typeface="Arial" panose="020B0604020202020204" pitchFamily="34" charset="0"/>
              <a:buChar char="•"/>
            </a:pPr>
            <a:r>
              <a:rPr lang="nl-NL" dirty="0"/>
              <a:t>Opdrachtomschrijving </a:t>
            </a:r>
          </a:p>
          <a:p>
            <a:pPr marL="541338" indent="-365125">
              <a:buFont typeface="Arial" panose="020B0604020202020204" pitchFamily="34" charset="0"/>
              <a:buChar char="•"/>
            </a:pPr>
            <a:r>
              <a:rPr lang="nl-NL" dirty="0"/>
              <a:t>Redenen en methode van het onderzoek</a:t>
            </a:r>
          </a:p>
          <a:p>
            <a:pPr marL="541338" indent="-365125">
              <a:buFont typeface="Arial" panose="020B0604020202020204" pitchFamily="34" charset="0"/>
              <a:buChar char="•"/>
            </a:pPr>
            <a:r>
              <a:rPr lang="nl-NL" dirty="0"/>
              <a:t>Algemene samenhang</a:t>
            </a:r>
            <a:endParaRPr lang="nl-BE" dirty="0"/>
          </a:p>
          <a:p>
            <a:pPr marL="0" indent="0">
              <a:buNone/>
            </a:pPr>
            <a:endParaRPr lang="nl-NL" sz="1200" dirty="0"/>
          </a:p>
          <a:p>
            <a:pPr marL="0" indent="0">
              <a:buNone/>
            </a:pPr>
            <a:r>
              <a:rPr lang="nl-NL" dirty="0"/>
              <a:t>Stagebedrijf</a:t>
            </a:r>
          </a:p>
          <a:p>
            <a:pPr marL="542925" indent="-361950">
              <a:buFont typeface="Arial" panose="020B0604020202020204" pitchFamily="34" charset="0"/>
              <a:buChar char="•"/>
            </a:pPr>
            <a:r>
              <a:rPr lang="nl-NL" dirty="0"/>
              <a:t>Omschrijving uitgebreid </a:t>
            </a:r>
            <a:r>
              <a:rPr lang="nl-NL" sz="1800" dirty="0">
                <a:sym typeface="Wingdings" panose="05000000000000000000" pitchFamily="2" charset="2"/>
              </a:rPr>
              <a:t></a:t>
            </a:r>
            <a:r>
              <a:rPr lang="nl-NL" dirty="0"/>
              <a:t> apart hoofdstuk</a:t>
            </a:r>
          </a:p>
          <a:p>
            <a:pPr marL="542925" lvl="1" indent="-361950">
              <a:buFont typeface="Arial" panose="020B0604020202020204" pitchFamily="34" charset="0"/>
              <a:buChar char="•"/>
            </a:pPr>
            <a:endParaRPr lang="nl-NL" dirty="0"/>
          </a:p>
          <a:p>
            <a:pPr marL="547688" lvl="2" indent="-366713">
              <a:buFont typeface="Arial" panose="020B0604020202020204" pitchFamily="34" charset="0"/>
              <a:buChar char="•"/>
            </a:pPr>
            <a:endParaRPr lang="nl-NL" i="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8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 – mogelijke vragen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/>
              <a:t>Waarom is het eindwerk geschreven?</a:t>
            </a:r>
            <a:endParaRPr lang="nl-BE" dirty="0"/>
          </a:p>
          <a:p>
            <a:pPr lvl="0"/>
            <a:r>
              <a:rPr lang="nl-NL" dirty="0"/>
              <a:t>Hoe luidt de opdracht?</a:t>
            </a:r>
            <a:endParaRPr lang="nl-BE" dirty="0"/>
          </a:p>
          <a:p>
            <a:pPr lvl="0"/>
            <a:r>
              <a:rPr lang="nl-NL" dirty="0"/>
              <a:t>Wat is het doel van de opdracht?</a:t>
            </a:r>
            <a:endParaRPr lang="nl-BE" dirty="0"/>
          </a:p>
          <a:p>
            <a:pPr lvl="0"/>
            <a:r>
              <a:rPr lang="nl-NL" dirty="0"/>
              <a:t>Waarover gaat het eindwerk?</a:t>
            </a:r>
            <a:endParaRPr lang="nl-BE" dirty="0"/>
          </a:p>
          <a:p>
            <a:pPr lvl="0"/>
            <a:r>
              <a:rPr lang="nl-NL" dirty="0"/>
              <a:t>Hoe is het eindwerk opgebouwd? </a:t>
            </a:r>
          </a:p>
          <a:p>
            <a:pPr lvl="0"/>
            <a:r>
              <a:rPr lang="nl-NL" dirty="0"/>
              <a:t>Wat is de samenhang tussen de onderdelen?</a:t>
            </a:r>
          </a:p>
          <a:p>
            <a:pPr lvl="0"/>
            <a:r>
              <a:rPr lang="nl-NL" dirty="0"/>
              <a:t>Hoe heb je het onderwerp afgebakend?</a:t>
            </a:r>
          </a:p>
          <a:p>
            <a:pPr lvl="0"/>
            <a:r>
              <a:rPr lang="nl-NL" dirty="0"/>
              <a:t>Wat heb je onderzocht en wat was er eventueel al onderzocht?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1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Corpus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Inhoud: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nl-NL" dirty="0"/>
              <a:t>Literatuuronderzoek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nl-NL" dirty="0"/>
              <a:t>Beschrijving van het onderzoek</a:t>
            </a:r>
            <a:br>
              <a:rPr lang="nl-NL" dirty="0"/>
            </a:br>
            <a:r>
              <a:rPr lang="nl-NL" sz="1800" dirty="0">
                <a:sym typeface="Wingdings" panose="05000000000000000000" pitchFamily="2" charset="2"/>
              </a:rPr>
              <a:t></a:t>
            </a:r>
            <a:r>
              <a:rPr lang="nl-NL" dirty="0">
                <a:sym typeface="Wingdings" panose="05000000000000000000" pitchFamily="2" charset="2"/>
              </a:rPr>
              <a:t> hypothese, methodiek, onderzoek, resultaten &amp; interpretatie resultaten</a:t>
            </a:r>
            <a:endParaRPr lang="nl-NL" dirty="0"/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nl-NL" dirty="0"/>
              <a:t>Besluiten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Indeling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nl-NL" dirty="0"/>
              <a:t>Logische opbouw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nl-NL" dirty="0"/>
              <a:t>Elk nieuw hoofdstuk op nieuwe pagina</a:t>
            </a:r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2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Eindconclusie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Belangrijkste bevindingen / resultaten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Principes en relaties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GEEN NIEUWE GEGEVENS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Negatieve aspecten of zaken die niet gelukt zijn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Aanbevelingen van voor toekomstig onderzoek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ANTWOORD OP DE INLEIDING</a:t>
            </a:r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 Oriënteren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92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Literatuurlijst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Alfabetische lijst van gebruikte bronnen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Automatisch opmaak mogelijk</a:t>
            </a:r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Afbeelding 4"/>
          <p:cNvPicPr/>
          <p:nvPr/>
        </p:nvPicPr>
        <p:blipFill rotWithShape="1">
          <a:blip r:embed="rId2"/>
          <a:srcRect l="10415" t="932" r="70908" b="45518"/>
          <a:stretch/>
        </p:blipFill>
        <p:spPr bwMode="auto">
          <a:xfrm>
            <a:off x="1644000" y="2862148"/>
            <a:ext cx="4008120" cy="3879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540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Bijlagen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Wanneer toevoegen?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NL" i="0" dirty="0"/>
              <a:t>Illustratie van de hoofdtekst, maar geen werkelijk deel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NL" i="0" dirty="0"/>
              <a:t>Verduidelijking van meerder onderdelen van de tekst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Volgnummer en titel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Paginanummering loopt door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NL" dirty="0"/>
              <a:t>Let op vouwing indien pagina groter dan A4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endParaRPr lang="nl-NL" dirty="0"/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3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4 Schrijfproces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AutoShape 2" descr="data:image/jpeg;base64,/9j/4AAQSkZJRgABAQAAAQABAAD/2wCEAAkGBxQPERETERQUFhUWFh4bFxcYFhkeHhUhGBwcHhwaGBkdHCggGR0mHh0fIjUhJSorLi4wGB8zODMtNygtLisBCgoKBQUFDgUFDisZExkrKysrKysrKysrKysrKysrKysrKysrKysrKysrKysrKysrKysrKysrKysrKysrKysrK//AABEIAL0BCwMBIgACEQEDEQH/xAAcAAEAAgMBAQEAAAAAAAAAAAAABgcDBAUBAgj/xABHEAACAQMDAgQDBAUIBwkBAAABAgMABBEFEiEGMRMiQVEHFGEycYGRFSNCgrEWM1JTYqHR4SRykpOywfA1Q0RUc3SDosIX/8QAFAEBAAAAAAAAAAAAAAAAAAAAAP/EABQRAQAAAAAAAAAAAAAAAAAAAAD/2gAMAwEAAhEDEQA/ALxpSlApSlApSlApSlApSmaBSlKBSlKBSlKBSlKBSlKBSlKBSlKBSlKBSlKBSlKBSlKBSlKBVU/E7qOew1K1eJ5NixBniDHa43kHcucZI4B98Va1QrXum3utVhkePdbfKyRSHcvdwwxjOfXvighOs9RzPbavLBcy7RdReCyyMNquG4U58o9x9K6OluDYX91Bqd1O8dqwdXZwInZQ2QT6jBwQfWtJPh/exWF/bLHvZ54zEd6DxFjLebk+U4IOD71IILTUJLO6tXsIYQ1qyK6SoTI4UKoYA+uScntQcv4Zv83JCzandvOgLyWxZymASo3E8EEEHv61Ifi9eTQ2cJt5JI3a5RQUYqTuDYXII7nHH3Vo9B2eoWXy8EmnwqgJD3Hix7wrEscgHJ5wMfSu/wBf6TNdx2ggXcY7yGR+QMKhO48nnHt3oKj13rS5lsrJYriVXiifx2WRgSd+1C5Bz2AP71drqHWCNTaO41C5tYPAjbcjufN4aHG0Z78k8f41kv8A4dXSwamsMQLSTr4A3oMxqzNnk4HcDB9q6WodP30WpNdRWcdwngJHtkkjC5CICcE54K47UGj1zqlxpUumiG5nmCRl23uf14D5/WLnnykjn0+6sOr9TSTRazNb3MuwNaGEiRh4YdhuC8+XPII45yKlFxol1e3mmzXNsiRrDNHcIHVlTxFdQo58wII7e/0qNL8PryG21S3jTf4kkPgNvQGRY5SxJyfKQvv+FBt9NuJLO7uYtTuppIrNzJEzOFid4ycgn1VlOCM4xWH4bS/OSQGTU7s3CsXa23OVZUbHmJyCCCMjPrXa0m01AWsto9hDEptHjEqSx7pGEe1AQPc+p7Vh6FsNRsBBC+nw7A5Dz+LHvVXYluASTjPbNBBz1BMI7t/0hdLcpOBBCHZlkUtzwcjjnGTzjGOavfQ5pJLaB512ytGpkXGNrFRuGPTn0qpW6AvDaXeIgLj5tZYPOmSvIbzZwO+7BxytXBYM7RRmRdrlQXXIO1scjI4PNBsUpSgUpSgUpSgUpSgUpSgUpSgUpSgUpSgUpSgUpSgUpSgVxp+q7KOVoXu7dZFO1kaVQQfY5PBrs1SzadFcX/UPjIreHDI6EjlGABDKfQ8Dt93vQW/f6jFbxmWaRI4xjLswCjcQByeOSRWq3UNqIBcG4i8EnAk3jaTkjGe2cgj8DVOXOpmTQtOt5H2iS5Kbj+zHGx5P0Ukd+BtqVfCWKK4tLm1mSOZIbglQyhlYHlWAOQeVJFBM7HquyuJFjhuoJJG+yqyKS2ATwAeeAT+Fbup6tBaBTcSxxB22qXYDcfYZ7mq4+CWnxPDPK0aNIlwQjlQWQFFyFYjI7nt71tfG7+ZsP/dD/hagmmq9SWlo6pcXEUbsMhWcA49z7D6niuorAgEEEHsR61UvWumTWV7dXj2qXlrOgEgP2oQFA4I80fbIcDHvjvVh9NXcUljBJbIVi8PyIc5UAfZPfsRig9uuqLOKYQSXMKykgbC4zluwPsTngHvTUeqLO2kMc9zDG4AJV3UEA9jg+lUvpHysmm3U1/HM7TXWGmhjVnjwqOcs3CqxJH13YHpjoahJu1ZWitPns2cRWKUrlgY1w7EgruA/iaC1ZurbFEjd7qBUkBKMZFAcKcMQc84PB9q9HVtj4Xi/NweHv2b/ABF27sbtuc98DOPbmq4+JFssV5pCQ2sbAK2LYBQrEup2YxtwSfbHvWx8QdPB0uyVLWO1ea8QPEoUBWZJFG4qBn05oLObVIRMsBlQTMu5Y9w3Mo9QO5HB/I17qWoRW0ZlnkSOMYyzkADJwBk+pNU90JqMk2rWcc4IltoJYGz3Ph7sZ+uOPrjNTf4oaDPeQ27W4V3gmEnhNjEmARjngn6E8gsKDvQdS2kkD3C3ERhQ4eTeMITgYY/s9x396903qS0umKwXMMjAZKpIpP5A5qqbjU4JdN1ZVtBa3QMRnQBgG/WoAVB+xg/s443Z5zXz0toE9zNpk8VoLeOBFMk+VHzGB9rA5Jbt+8cmgs5ettPJwLy3JJxgSLyT2Hfua6Vrq8E0skMcsbyRfziKwJT08w9OaqD4UWwlcpJp8c8ZmbdcuEJhwmQuGUkjIXsf2s+lSLoT/trWf9b/APRoJjf9V2VvI0U11BG691aRQRkA8g/Qg/jWS76jtYYUnkuIlik+w5YYfIz5P6XHPFVXrW79P3myzW9Phj9S23A8sP6zzAjI7fv109btEfqDTrZo0EEcHki2jZyspI2/ZxlV4/sD2oLD/lDa+B8z8xF4GceLvG3JOMbuwOeMV9ya5bq0SNNGGlQvGCwy6gbiy+4AGc1RdyfDtddhXiJLqMquDgfrnXj8FA/dFTCZQdT6eBAINoc5HvC/f+//AKNBM/5c6d/522/3q/41IFbIBHY9qqa30S2PUUkBgh8EW+RF4a7AcJztxtzz3+v3VbKqAABwB2HtQe0pSgUpSgUpSgUpSgUpSgVANT+GgnuLmb5uaNbg/rURVG4ceUtnkfeKn9KCIXPQFu8llkAwWqMqwMoZZN45Zye5zg9uSK2OnOkEsLq6mhfCT4/UhAFjwcjaQe3J4x6/SpPSgjfRPSi6VFLGshk8STfkqFx5QMYB+le9adKrqiQK0hj8KTxAQobdgYwcnipHSgg+ufD/AMeW4eG6lgS5GLiNRuWTjB7njIzxyOT74qV6PpiWkEUEWdkahVz3P1J9STz+NbtKCvLr4XIzTpHdTR20zb3t1AxuHK4PsDggY9MZ7Yy3Pw6YzJPDeywukKRAogzhFC98+uM4qfUoIJqnw/e4+UZr6bxrYMFm2AsxZgwJOeCMAfhWebod5YYori9lmMd0k6u6gkbAR4ffsc5zU0pQRgdHRjU/0gjFWKENGFGGJXbvz74x+X1rP1d0wuoLCRLJDLC++KRO6n6j1/yqQUoILF8Ol+XvI5LiSSe62+JOyjOEYMAFzjHHv/CpTommi1tobcMWEUYQMRjO0Yzj0ro0oK90r4cS2vEGo3Eal9zIqKAx4znzeoGKzXHw+k+ZuLmC+mgadizBEH4DOeQKnlKCLaT0eINQe+MzO7wiIqVHOBGCxbOcnw8/vfSverekBfSQTxzPb3EOdkqgHg54IPfufzPvUopQQyz+HkCWU9q7u7TsHkmwAxYHKkDsAD6fU+9edO9Cm2uIp57mS4aBCkAZQojUgj0JLeU4/wChiaUoI3H0oq6m2oeIdzReH4e0YHCjO7Of2aklKUClKUClKUClKUClKUClKUClKUClKUClKUClKUClKUClKUClKUClKUClK4/WLEafekEgiCTBBwR5T2PpQdilULZXM2nWen6hFcTEyTMksTuzI4DN2U9vKp5PqQfStv4o6lM+oStCzhLSGMttZgAWbPODgkl1H4Ggu+lVf8VbBZLMaiksyvsiVVWQhCGbOSo9fN3z6VKugtDS0tldXlczxxu3iOWwdufLnsOf7qCS0qrzPN/KC+WJmLCzbw13Hbu2RbfKTjOfp6/WuH8PpYXuoPGuLuC+Dt4qyE7bnJ4Q5+yf7JGfb0oLtryob8W5WTS5ihKnfHyCQf5xfUc1Eul4LSSyvLi2uLp5orRllDu21WkjJO0HvgqcEHiguCvM1TXwqgtbqSLdcXRvIsysm9/D2q+BnIwe4yM5rg2fUkkCapBI8mycSiJiW8siN2U+mQccf2feg/QlK43RrE2FmSSSYI8knJPlHc+tdmgUpSgUpSgUpSgUpSgUpSgUpSgUpSgUpSgUpSgUpSgVzepLNri0uYo8b5IXVcnAyykDJrpUoKl0voC+mSztrwwJa20hfCMWeQs24g8YxyV9OCazXfw4mujqU87FZppGMCJINjADyeLx9w78Yq1KUFf6p0xdT6HFZEJ8wmwY3+XEb8ebH9ECpno1uYreCNsbkiRWx7qoBrdpQQNulrr9L3d2jJGklsY45MgsrlYwDsI7Aqa5S9Kaje3Fn8+tuFtXDG4UgyThSCBjHuPUDvVo0oIz8Q9FlvrCSCAKXZkIDHA8rgnnHsK4mnadqhtpLSeG0WL5Vo1ZHO4sE2pu9MHnNWDSgrronS9UsFgt2itPAVzvcOS+1mLHHYHvxxXPn+HU0un3EThBcC7kmhO4YKvsBVjjjIH5qKtSlBzemrNre0topMb44kVsHIyqgHBrp0pQKUpQKUpQKUpQKUpQKUpQKUrzNB7SleZoPaVoXGtW8YlLzwjwseJmRf1eTgb+fLk8DPrWB+o7YPbp4qlrkZhChm8Qd9w2g4XHOTgYB9qDrUqMyddWipePvbFocSjYQclioC7sbssMccVpa71+toLT/Rbh2uk3RoAgbnGFYbj5jkcDPegmdKr7Xevrm1sxcvYtETOIwkr8lShbfwPcYwcV2evtans7Brm1EZZSpbepYbW4yACPUjn2zQSfNM1WcvX8n6Us4gy/Kyxx7htGd0ykjzenJXj7/rUd1nqG8axtZ2uZUEt5MjMh2kJkbR5f6IViP+ZoLvzXhOKp/XbeP9D3U1re3N0PGiy8jONpVgCFyAQCHGfQ8VzuiGV9TtFsPGVDBm7EjnD+U7iAxyy7mXHrk5HGaC4bjXbaOIzPPCIg20v4i7QT2XOcZ+lYx1FbGZ4BKvipH4jJg5CgA7u2CMMPzr8/abqngGGGVC1tBe+JIOcE8KAfTgIxx+1zip38UmNpd299Fys9vLCxHY5Rth/Jgf8A46CZDr20a2F1GzvGZhCMIQ29uwKtggY5ya0OoPiIttPNDFby3Hy6hp2TAWIHB+uSMj2HP0OKy06zkgubSxblJp7S5XvwNpz6/wBoj9zmpNZzpaaprkVywQTwuylzgMCNwAP3ORjv5Tigk+vdfhIbI2SiaW8bbEHO0LghTv8AqGIGPv5rlv1/c/L6ikkccV7aAEjlkddyhmAznjI9ceZfqKgtjbSw2OmXxVjHBduW9cKWjOe/A3I4+8j357TINRv9auLbLwGzdd4DAMxji2gZ9coT+6Peg6ek9b3qT6d40sE8d5j9XGmHiyQOcexOefRWrl2+pahINVlW+lDWMhPhkKVddzg5GBjAU+nNa/TOly2h0q+gt5mLM8dwqxux+2wDlcZGUbv28g966dzomoR3Wrx21ozx3rFRKzqqqGJJbk5b7bD/ABoLK6R1j56zguCAC6+YDsGUlWx9Mg4+ldiuN0ho3yFnBbkhigO4jsWYlmx9Mk12aBSlKBSlKBSlKBSlKBVd6n1hfS3l1b2EVu3yxAZJWIknJ7iMZAH4/Q+oFWJVN/Ev9Hm5uBMlxb3SoGilUeS5bHlAAJ7HA3eU9+eBQSXqvqC7e7s9PtWW3mmj3yOQH8Pysdq5GD9lufXjtUd6m13VLexie5Lwyx3mwuhUCdNrEHy+mVPoM8cc1h+UvIP0RqkkU0zRx7J1VS0gXLhCV7klH/PGe9bevW9/q9jduYZQpuENrAyqsgVdwYnkejep9Dj0JDVuNeF7qV+Le4keGWxlEYDSBVcRKfKpxtIKnzY9frUU0eQMLAWvjLftcENIWIRl3HaBk4JHGRgcZ9xmxl6QmGpWNxHAkcIttk+Ci7WaN1byg8nzDke3ftWhZ/DW6+RjiaSKO4hujLE+5mAUquQcDOdyhv3RzyaDlavBi86ii9GtzKAPUoYpO2PqePWtX4ea0Uv7FrhD4bQm2gc9lKnGV9MknYSP6zFWHc9ENNeXF08qj5i1MLoEJwXQKWB3DIBUHGB99fP/APNoWsre0kmkJgkZ0lUBWG8kkc5GMn/6j2oKx6qtJjf6rFCMqr+PIOOVjwwJBHIBkzj7q73X+rC9t9GvI28Ni5UsP+6fyE/7JQn7hmrKt+lIEupbvztLLH4b5bysMKD5QO52D++sMHQ1ikIg8ANGH3hWZ2AbGNwy3tQQbrWeOTRZYhepeyQyo7yArkCSQqM4JAGG2j3xUg0Xqqz1aAWCSFpXtsONjADCAMdzDBwT3HtUpsenbWBWWK3hQNjcBGvmxyN3HODW/FAqfZVV+4AfwoKE0bpqaaw1EmOQzwSQ+H5Tk+CXDKnGThScY9hUi1XpW4m0KwijhczpL4jRkBWG8S53BsAfaHfFW7XtBXMljqF7aXVrLYwWqPFlNsiHdIrIV3bcgDAPOPQdvX503oe5hl0q4V4Vkt4/DuBliHUEgBSF5OxiMnGML3qyKUEAtPhyAmpRyygpduHXCcwlXdlOSfNjcPbsfeupcdERz6fDY3EskixEFZBgN5cgDnI+ydv3VK6UHCl6TtnntZ2VjJbIEjO4jgdtwHB/zrY1jpu1vSrXMEcpUYUsOQPbPfH0++urSgwQ2aJGIlRRGBtCBRtA9sdsV9QW6xjCKqj2UAD8hWWlB5ivaUoFKUoFKUoFKUoFKUoFKUoFfDxhsZAOO2R2+6vulApSlApSlApSlApSlApSlApSlApSlApSvCaAzY71Fel+oZdQu7powvyUX6tHwczSA+ZlbtsA4xj1Bz6VydW1WXWZ2srFitqhxdXI/a94oj6k+/3+n2pxpthHbRJFCoSNBhVHp/ifrQbNKUoFKUoFKUoFKUoFKUoFKUoFKUoFKUoFKUoFKUoFKUoFKUoFKUoFKUoFKUoFQHq7VJdQmOmWDYP/AIucZxCuPsA+rH2/D3I3uqdfkd2s7N1SQAePcsQEtFb3JOGlb9lfTua6HS1rZ2kPh20kTDOXfxFZpGPdnbPJNBu9O6JHYW6QQjyr6nuxPdj9Sa1uo+pY7LYm15Z5OIoIxl5Pr7IvuzYFb19qsUMM0xdSsSFnwQcAAn/lVeWV/wDKRfOOpm1PUB+ohGC0an7CAE+SNRgseM0Ej6N6y+ee6inSOGSBwuBLuDZyDgkLypUg4yORzXL6g+IwWZ4bHwpGi+2W8RvEb+rhSJWd292xtHvXI6g6Wt7eKwtZIo3u7yXEty/2l5DzMpPr5tq/61TOS8tNLRYLaNWl24jt4QpkfHGW9l93cgD1NBtfyjSCzjub4fLEgbo2yxDH9lQoyxPsBn3Arf0jVYruFJ4H3RuMhsEduCCDyCDxg1EZ7kQIt/etHNcONtpbxHcql/spD/WOcgNL7dsDvptDLb2trpMDf6VOC9w69rdHYtK/0JJKL70Eyi23MkNxBcsY1DqURlMcpzjLcE5Ug9iK4Wr/ABDt4GcIk0yRMFnliXMcJJAwzk4Zuey5rgdQ+K23RdITasaD5iTdgRq+TtZu+W7nGSd3tmuxoPw9jiWL5yVrjwwAkX2IY8f0Yhwxz+02SaCcK2QCPWvaClApSlApStKTU41d0ZgCoBOe3P1/EfnQbtK0o9ViYZDj8eM57YB96xz6zFGSGbBBxja3fOMDjmg6NK+Y3DAEdiM/nX1QKUrDdXKxLuc4GQM/ecD+80GalaEOrxOGKtkAEk7WxwMnkjHaiavERneMblXOD3fG0fjn+NBv0rT/AEnFnHiJ+Y98d62IJlkGVII9waDJSlKBSsU9wsYy7Ko+pA/jWL9IRf1ifgwoNqlan6Si/rE/2h/jWZJ1LFQQSO49qDLXxOhZWAJUkEBh3XI7jPqK+6UEP0L4dWlqSzhriQksWnIbk922fZz9cZ+tdS+6PsJ/5y0gJ9/DUH8xg13Kilza6tJNLsns4Yd36vETyPt/tAkAH8aDJp/QljbLcrFEVFxH4cg3ucrzwMny9zyKydMdGWunMzwKxdhgu7bmA/oqfQfd3r4Gh3rfzmpSD/0reFP+IPXj9Hl/5y+v2+6YL/woKDodR9OW+oxrHcKSFO5SGKlT9CP4Vj0vp60sY3SGNIw4w7Z8z5GPM5O4nH1rlH4cWjfzkl3J/r3Up/gRUP666e0/TrjTt8bCB3k8bMkjZVEGABuJzuYdvrQdK6j0/QI/GR2ubkLsgV5Q5QegUDiNBnk4/jXc6NhitkkmubmF7u4IaZ/FXAx9mNOeEUHH5mox0f0bb6hMbxrRYbPG2CA5zN3zLJz25455x7AFpxF0Npy9rK3/ABjU/wAaDi6rolvJdSXVvqRtpJQokEckRD7RgHDeuB/dXR0DQLYyCb5mS8lj43yTh/DPPZFO1TyecZre/kdYYx8nbf7lPT8K29J0K2sy5toY4t+N+xQN23OM49sn8zQdGlKUClKUCsE9okn21VvvAP0rPSg1Tp0X9Wn+yK+pbKNzlkUn6qD9a2KUHyiBQAOAOw9q+qUoFfE0KuCrAEHuD6190oNaOxjXO1FGe+AOeMfwJH414unRAEeGmD38o579/fufzrapQazWEZ7ov5D0rNFEF4UAc54FfdKBSlKDFPbrJt3qDtORkdiPWsC6XCO0adsdh29v763KUGg+jwE5Ma/l3z7+/ofvANbUVuqHKgA/xrLSgUpSgUpSgUpSgVqahpkNwAJ445ADkB1DYPuMjitulB8ogHbj/KvqlKBSlKBSlKD/2Q=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46038" y="-1614488"/>
            <a:ext cx="47625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" name="AutoShape 4" descr="data:image/jpeg;base64,/9j/4AAQSkZJRgABAQAAAQABAAD/2wCEAAkGBxQPERETERQUFhUWFh4bFxcYFhkeHhUhGBwcHhwaGBkdHCggGR0mHh0fIjUhJSorLi4wGB8zODMtNygtLisBCgoKBQUFDgUFDisZExkrKysrKysrKysrKysrKysrKysrKysrKysrKysrKysrKysrKysrKysrKysrKysrKysrK//AABEIAL0BCwMBIgACEQEDEQH/xAAcAAEAAgMBAQEAAAAAAAAAAAAABgcDBAUBAgj/xABHEAACAQMDAgQDBAUIBwkBAAABAgMABBEFEiEGMRMiQVEHFGEycYGRFSNCgrEWM1JTYqHR4SRykpOywfA1Q0RUc3SDosIX/8QAFAEBAAAAAAAAAAAAAAAAAAAAAP/EABQRAQAAAAAAAAAAAAAAAAAAAAD/2gAMAwEAAhEDEQA/ALxpSlApSlApSlApSlApSmaBSlKBSlKBSlKBSlKBSlKBSlKBSlKBSlKBSlKBSlKBSlKBSlKBVU/E7qOew1K1eJ5NixBniDHa43kHcucZI4B98Va1QrXum3utVhkePdbfKyRSHcvdwwxjOfXvighOs9RzPbavLBcy7RdReCyyMNquG4U58o9x9K6OluDYX91Bqd1O8dqwdXZwInZQ2QT6jBwQfWtJPh/exWF/bLHvZ54zEd6DxFjLebk+U4IOD71IILTUJLO6tXsIYQ1qyK6SoTI4UKoYA+uScntQcv4Zv83JCzandvOgLyWxZymASo3E8EEEHv61Ifi9eTQ2cJt5JI3a5RQUYqTuDYXII7nHH3Vo9B2eoWXy8EmnwqgJD3Hix7wrEscgHJ5wMfSu/wBf6TNdx2ggXcY7yGR+QMKhO48nnHt3oKj13rS5lsrJYriVXiifx2WRgSd+1C5Bz2AP71drqHWCNTaO41C5tYPAjbcjufN4aHG0Z78k8f41kv8A4dXSwamsMQLSTr4A3oMxqzNnk4HcDB9q6WodP30WpNdRWcdwngJHtkkjC5CICcE54K47UGj1zqlxpUumiG5nmCRl23uf14D5/WLnnykjn0+6sOr9TSTRazNb3MuwNaGEiRh4YdhuC8+XPII45yKlFxol1e3mmzXNsiRrDNHcIHVlTxFdQo58wII7e/0qNL8PryG21S3jTf4kkPgNvQGRY5SxJyfKQvv+FBt9NuJLO7uYtTuppIrNzJEzOFid4ycgn1VlOCM4xWH4bS/OSQGTU7s3CsXa23OVZUbHmJyCCCMjPrXa0m01AWsto9hDEptHjEqSx7pGEe1AQPc+p7Vh6FsNRsBBC+nw7A5Dz+LHvVXYluASTjPbNBBz1BMI7t/0hdLcpOBBCHZlkUtzwcjjnGTzjGOavfQ5pJLaB512ytGpkXGNrFRuGPTn0qpW6AvDaXeIgLj5tZYPOmSvIbzZwO+7BxytXBYM7RRmRdrlQXXIO1scjI4PNBsUpSgUpSgUpSgUpSgUpSgUpSgUpSgUpSgUpSgUpSgUpSgVxp+q7KOVoXu7dZFO1kaVQQfY5PBrs1SzadFcX/UPjIreHDI6EjlGABDKfQ8Dt93vQW/f6jFbxmWaRI4xjLswCjcQByeOSRWq3UNqIBcG4i8EnAk3jaTkjGe2cgj8DVOXOpmTQtOt5H2iS5Kbj+zHGx5P0Ukd+BtqVfCWKK4tLm1mSOZIbglQyhlYHlWAOQeVJFBM7HquyuJFjhuoJJG+yqyKS2ATwAeeAT+Fbup6tBaBTcSxxB22qXYDcfYZ7mq4+CWnxPDPK0aNIlwQjlQWQFFyFYjI7nt71tfG7+ZsP/dD/hagmmq9SWlo6pcXEUbsMhWcA49z7D6niuorAgEEEHsR61UvWumTWV7dXj2qXlrOgEgP2oQFA4I80fbIcDHvjvVh9NXcUljBJbIVi8PyIc5UAfZPfsRig9uuqLOKYQSXMKykgbC4zluwPsTngHvTUeqLO2kMc9zDG4AJV3UEA9jg+lUvpHysmm3U1/HM7TXWGmhjVnjwqOcs3CqxJH13YHpjoahJu1ZWitPns2cRWKUrlgY1w7EgruA/iaC1ZurbFEjd7qBUkBKMZFAcKcMQc84PB9q9HVtj4Xi/NweHv2b/ABF27sbtuc98DOPbmq4+JFssV5pCQ2sbAK2LYBQrEup2YxtwSfbHvWx8QdPB0uyVLWO1ea8QPEoUBWZJFG4qBn05oLObVIRMsBlQTMu5Y9w3Mo9QO5HB/I17qWoRW0ZlnkSOMYyzkADJwBk+pNU90JqMk2rWcc4IltoJYGz3Ph7sZ+uOPrjNTf4oaDPeQ27W4V3gmEnhNjEmARjngn6E8gsKDvQdS2kkD3C3ERhQ4eTeMITgYY/s9x396903qS0umKwXMMjAZKpIpP5A5qqbjU4JdN1ZVtBa3QMRnQBgG/WoAVB+xg/s443Z5zXz0toE9zNpk8VoLeOBFMk+VHzGB9rA5Jbt+8cmgs5ettPJwLy3JJxgSLyT2Hfua6Vrq8E0skMcsbyRfziKwJT08w9OaqD4UWwlcpJp8c8ZmbdcuEJhwmQuGUkjIXsf2s+lSLoT/trWf9b/APRoJjf9V2VvI0U11BG691aRQRkA8g/Qg/jWS76jtYYUnkuIlik+w5YYfIz5P6XHPFVXrW79P3myzW9Phj9S23A8sP6zzAjI7fv109btEfqDTrZo0EEcHki2jZyspI2/ZxlV4/sD2oLD/lDa+B8z8xF4GceLvG3JOMbuwOeMV9ya5bq0SNNGGlQvGCwy6gbiy+4AGc1RdyfDtddhXiJLqMquDgfrnXj8FA/dFTCZQdT6eBAINoc5HvC/f+//AKNBM/5c6d/522/3q/41IFbIBHY9qqa30S2PUUkBgh8EW+RF4a7AcJztxtzz3+v3VbKqAABwB2HtQe0pSgUpSgUpSgUpSgUpSgVANT+GgnuLmb5uaNbg/rURVG4ceUtnkfeKn9KCIXPQFu8llkAwWqMqwMoZZN45Zye5zg9uSK2OnOkEsLq6mhfCT4/UhAFjwcjaQe3J4x6/SpPSgjfRPSi6VFLGshk8STfkqFx5QMYB+le9adKrqiQK0hj8KTxAQobdgYwcnipHSgg+ufD/AMeW4eG6lgS5GLiNRuWTjB7njIzxyOT74qV6PpiWkEUEWdkahVz3P1J9STz+NbtKCvLr4XIzTpHdTR20zb3t1AxuHK4PsDggY9MZ7Yy3Pw6YzJPDeywukKRAogzhFC98+uM4qfUoIJqnw/e4+UZr6bxrYMFm2AsxZgwJOeCMAfhWebod5YYori9lmMd0k6u6gkbAR4ffsc5zU0pQRgdHRjU/0gjFWKENGFGGJXbvz74x+X1rP1d0wuoLCRLJDLC++KRO6n6j1/yqQUoILF8Ol+XvI5LiSSe62+JOyjOEYMAFzjHHv/CpTommi1tobcMWEUYQMRjO0Yzj0ro0oK90r4cS2vEGo3Eal9zIqKAx4znzeoGKzXHw+k+ZuLmC+mgadizBEH4DOeQKnlKCLaT0eINQe+MzO7wiIqVHOBGCxbOcnw8/vfSverekBfSQTxzPb3EOdkqgHg54IPfufzPvUopQQyz+HkCWU9q7u7TsHkmwAxYHKkDsAD6fU+9edO9Cm2uIp57mS4aBCkAZQojUgj0JLeU4/wChiaUoI3H0oq6m2oeIdzReH4e0YHCjO7Of2aklKUClKUClKUClKUClKUClKUClKUClKUClKUClKUClKUClKUClKUClKUClK4/WLEafekEgiCTBBwR5T2PpQdilULZXM2nWen6hFcTEyTMksTuzI4DN2U9vKp5PqQfStv4o6lM+oStCzhLSGMttZgAWbPODgkl1H4Ggu+lVf8VbBZLMaiksyvsiVVWQhCGbOSo9fN3z6VKugtDS0tldXlczxxu3iOWwdufLnsOf7qCS0qrzPN/KC+WJmLCzbw13Hbu2RbfKTjOfp6/WuH8PpYXuoPGuLuC+Dt4qyE7bnJ4Q5+yf7JGfb0oLtryob8W5WTS5ihKnfHyCQf5xfUc1Eul4LSSyvLi2uLp5orRllDu21WkjJO0HvgqcEHiguCvM1TXwqgtbqSLdcXRvIsysm9/D2q+BnIwe4yM5rg2fUkkCapBI8mycSiJiW8siN2U+mQccf2feg/QlK43RrE2FmSSSYI8knJPlHc+tdmgUpSgUpSgUpSgUpSgUpSgUpSgUpSgUpSgUpSgUpSgVzepLNri0uYo8b5IXVcnAyykDJrpUoKl0voC+mSztrwwJa20hfCMWeQs24g8YxyV9OCazXfw4mujqU87FZppGMCJINjADyeLx9w78Yq1KUFf6p0xdT6HFZEJ8wmwY3+XEb8ebH9ECpno1uYreCNsbkiRWx7qoBrdpQQNulrr9L3d2jJGklsY45MgsrlYwDsI7Aqa5S9Kaje3Fn8+tuFtXDG4UgyThSCBjHuPUDvVo0oIz8Q9FlvrCSCAKXZkIDHA8rgnnHsK4mnadqhtpLSeG0WL5Vo1ZHO4sE2pu9MHnNWDSgrronS9UsFgt2itPAVzvcOS+1mLHHYHvxxXPn+HU0un3EThBcC7kmhO4YKvsBVjjjIH5qKtSlBzemrNre0topMb44kVsHIyqgHBrp0pQKUpQKUpQKUpQKUpQKUpQKUrzNB7SleZoPaVoXGtW8YlLzwjwseJmRf1eTgb+fLk8DPrWB+o7YPbp4qlrkZhChm8Qd9w2g4XHOTgYB9qDrUqMyddWipePvbFocSjYQclioC7sbssMccVpa71+toLT/Rbh2uk3RoAgbnGFYbj5jkcDPegmdKr7Xevrm1sxcvYtETOIwkr8lShbfwPcYwcV2evtans7Brm1EZZSpbepYbW4yACPUjn2zQSfNM1WcvX8n6Us4gy/Kyxx7htGd0ykjzenJXj7/rUd1nqG8axtZ2uZUEt5MjMh2kJkbR5f6IViP+ZoLvzXhOKp/XbeP9D3U1re3N0PGiy8jONpVgCFyAQCHGfQ8VzuiGV9TtFsPGVDBm7EjnD+U7iAxyy7mXHrk5HGaC4bjXbaOIzPPCIg20v4i7QT2XOcZ+lYx1FbGZ4BKvipH4jJg5CgA7u2CMMPzr8/abqngGGGVC1tBe+JIOcE8KAfTgIxx+1zip38UmNpd299Fys9vLCxHY5Rth/Jgf8A46CZDr20a2F1GzvGZhCMIQ29uwKtggY5ya0OoPiIttPNDFby3Hy6hp2TAWIHB+uSMj2HP0OKy06zkgubSxblJp7S5XvwNpz6/wBoj9zmpNZzpaaprkVywQTwuylzgMCNwAP3ORjv5Tigk+vdfhIbI2SiaW8bbEHO0LghTv8AqGIGPv5rlv1/c/L6ikkccV7aAEjlkddyhmAznjI9ceZfqKgtjbSw2OmXxVjHBduW9cKWjOe/A3I4+8j357TINRv9auLbLwGzdd4DAMxji2gZ9coT+6Peg6ek9b3qT6d40sE8d5j9XGmHiyQOcexOefRWrl2+pahINVlW+lDWMhPhkKVddzg5GBjAU+nNa/TOly2h0q+gt5mLM8dwqxux+2wDlcZGUbv28g966dzomoR3Wrx21ozx3rFRKzqqqGJJbk5b7bD/ABoLK6R1j56zguCAC6+YDsGUlWx9Mg4+ldiuN0ho3yFnBbkhigO4jsWYlmx9Mk12aBSlKBSlKBSlKBSlKBVd6n1hfS3l1b2EVu3yxAZJWIknJ7iMZAH4/Q+oFWJVN/Ev9Hm5uBMlxb3SoGilUeS5bHlAAJ7HA3eU9+eBQSXqvqC7e7s9PtWW3mmj3yOQH8Pysdq5GD9lufXjtUd6m13VLexie5Lwyx3mwuhUCdNrEHy+mVPoM8cc1h+UvIP0RqkkU0zRx7J1VS0gXLhCV7klH/PGe9bevW9/q9jduYZQpuENrAyqsgVdwYnkejep9Dj0JDVuNeF7qV+Le4keGWxlEYDSBVcRKfKpxtIKnzY9frUU0eQMLAWvjLftcENIWIRl3HaBk4JHGRgcZ9xmxl6QmGpWNxHAkcIttk+Ci7WaN1byg8nzDke3ftWhZ/DW6+RjiaSKO4hujLE+5mAUquQcDOdyhv3RzyaDlavBi86ii9GtzKAPUoYpO2PqePWtX4ea0Uv7FrhD4bQm2gc9lKnGV9MknYSP6zFWHc9ENNeXF08qj5i1MLoEJwXQKWB3DIBUHGB99fP/APNoWsre0kmkJgkZ0lUBWG8kkc5GMn/6j2oKx6qtJjf6rFCMqr+PIOOVjwwJBHIBkzj7q73X+rC9t9GvI28Ni5UsP+6fyE/7JQn7hmrKt+lIEupbvztLLH4b5bysMKD5QO52D++sMHQ1ikIg8ANGH3hWZ2AbGNwy3tQQbrWeOTRZYhepeyQyo7yArkCSQqM4JAGG2j3xUg0Xqqz1aAWCSFpXtsONjADCAMdzDBwT3HtUpsenbWBWWK3hQNjcBGvmxyN3HODW/FAqfZVV+4AfwoKE0bpqaaw1EmOQzwSQ+H5Tk+CXDKnGThScY9hUi1XpW4m0KwijhczpL4jRkBWG8S53BsAfaHfFW7XtBXMljqF7aXVrLYwWqPFlNsiHdIrIV3bcgDAPOPQdvX503oe5hl0q4V4Vkt4/DuBliHUEgBSF5OxiMnGML3qyKUEAtPhyAmpRyygpduHXCcwlXdlOSfNjcPbsfeupcdERz6fDY3EskixEFZBgN5cgDnI+ydv3VK6UHCl6TtnntZ2VjJbIEjO4jgdtwHB/zrY1jpu1vSrXMEcpUYUsOQPbPfH0++urSgwQ2aJGIlRRGBtCBRtA9sdsV9QW6xjCKqj2UAD8hWWlB5ivaUoFKUoFKUoFKUoFKUoFKUoFfDxhsZAOO2R2+6vulApSlApSlApSlApSlApSlApSlApSlApSvCaAzY71Fel+oZdQu7powvyUX6tHwczSA+ZlbtsA4xj1Bz6VydW1WXWZ2srFitqhxdXI/a94oj6k+/3+n2pxpthHbRJFCoSNBhVHp/ifrQbNKUoFKUoFKUoFKUoFKUoFKUoFKUoFKUoFKUoFKUoFKUoFKUoFKUoFKUoFKUoFQHq7VJdQmOmWDYP/AIucZxCuPsA+rH2/D3I3uqdfkd2s7N1SQAePcsQEtFb3JOGlb9lfTua6HS1rZ2kPh20kTDOXfxFZpGPdnbPJNBu9O6JHYW6QQjyr6nuxPdj9Sa1uo+pY7LYm15Z5OIoIxl5Pr7IvuzYFb19qsUMM0xdSsSFnwQcAAn/lVeWV/wDKRfOOpm1PUB+ohGC0an7CAE+SNRgseM0Ej6N6y+ee6inSOGSBwuBLuDZyDgkLypUg4yORzXL6g+IwWZ4bHwpGi+2W8RvEb+rhSJWd292xtHvXI6g6Wt7eKwtZIo3u7yXEty/2l5DzMpPr5tq/61TOS8tNLRYLaNWl24jt4QpkfHGW9l93cgD1NBtfyjSCzjub4fLEgbo2yxDH9lQoyxPsBn3Arf0jVYruFJ4H3RuMhsEduCCDyCDxg1EZ7kQIt/etHNcONtpbxHcql/spD/WOcgNL7dsDvptDLb2trpMDf6VOC9w69rdHYtK/0JJKL70Eyi23MkNxBcsY1DqURlMcpzjLcE5Ug9iK4Wr/ABDt4GcIk0yRMFnliXMcJJAwzk4Zuey5rgdQ+K23RdITasaD5iTdgRq+TtZu+W7nGSd3tmuxoPw9jiWL5yVrjwwAkX2IY8f0Yhwxz+02SaCcK2QCPWvaClApSlApStKTU41d0ZgCoBOe3P1/EfnQbtK0o9ViYZDj8eM57YB96xz6zFGSGbBBxja3fOMDjmg6NK+Y3DAEdiM/nX1QKUrDdXKxLuc4GQM/ecD+80GalaEOrxOGKtkAEk7WxwMnkjHaiavERneMblXOD3fG0fjn+NBv0rT/AEnFnHiJ+Y98d62IJlkGVII9waDJSlKBSsU9wsYy7Ko+pA/jWL9IRf1ifgwoNqlan6Si/rE/2h/jWZJ1LFQQSO49qDLXxOhZWAJUkEBh3XI7jPqK+6UEP0L4dWlqSzhriQksWnIbk922fZz9cZ+tdS+6PsJ/5y0gJ9/DUH8xg13Kilza6tJNLsns4Yd36vETyPt/tAkAH8aDJp/QljbLcrFEVFxH4cg3ucrzwMny9zyKydMdGWunMzwKxdhgu7bmA/oqfQfd3r4Gh3rfzmpSD/0reFP+IPXj9Hl/5y+v2+6YL/woKDodR9OW+oxrHcKSFO5SGKlT9CP4Vj0vp60sY3SGNIw4w7Z8z5GPM5O4nH1rlH4cWjfzkl3J/r3Up/gRUP666e0/TrjTt8bCB3k8bMkjZVEGABuJzuYdvrQdK6j0/QI/GR2ubkLsgV5Q5QegUDiNBnk4/jXc6NhitkkmubmF7u4IaZ/FXAx9mNOeEUHH5mox0f0bb6hMbxrRYbPG2CA5zN3zLJz25455x7AFpxF0Npy9rK3/ABjU/wAaDi6rolvJdSXVvqRtpJQokEckRD7RgHDeuB/dXR0DQLYyCb5mS8lj43yTh/DPPZFO1TyecZre/kdYYx8nbf7lPT8K29J0K2sy5toY4t+N+xQN23OM49sn8zQdGlKUClKUCsE9okn21VvvAP0rPSg1Tp0X9Wn+yK+pbKNzlkUn6qD9a2KUHyiBQAOAOw9q+qUoFfE0KuCrAEHuD6190oNaOxjXO1FGe+AOeMfwJH414unRAEeGmD38o579/fufzrapQazWEZ7ov5D0rNFEF4UAc54FfdKBSlKDFPbrJt3qDtORkdiPWsC6XCO0adsdh29v763KUGg+jwE5Ma/l3z7+/ofvANbUVuqHKgA/xrLSgUpSgUpSgUpSgVqahpkNwAJ445ADkB1DYPuMjitulB8ogHbj/KvqlKBSlKBSlKD/2Q=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98438" y="-1462088"/>
            <a:ext cx="47625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6" descr="data:image/jpeg;base64,/9j/4AAQSkZJRgABAQAAAQABAAD/2wCEAAkGBxQPERETERQUFhUWFh4bFxcYFhkeHhUhGBwcHhwaGBkdHCggGR0mHh0fIjUhJSorLi4wGB8zODMtNygtLisBCgoKBQUFDgUFDisZExkrKysrKysrKysrKysrKysrKysrKysrKysrKysrKysrKysrKysrKysrKysrKysrKysrK//AABEIAL0BCwMBIgACEQEDEQH/xAAcAAEAAgMBAQEAAAAAAAAAAAAABgcDBAUBAgj/xABHEAACAQMDAgQDBAUIBwkBAAABAgMABBEFEiEGMRMiQVEHFGEycYGRFSNCgrEWM1JTYqHR4SRykpOywfA1Q0RUc3SDosIX/8QAFAEBAAAAAAAAAAAAAAAAAAAAAP/EABQRAQAAAAAAAAAAAAAAAAAAAAD/2gAMAwEAAhEDEQA/ALxpSlApSlApSlApSlApSmaBSlKBSlKBSlKBSlKBSlKBSlKBSlKBSlKBSlKBSlKBSlKBSlKBVU/E7qOew1K1eJ5NixBniDHa43kHcucZI4B98Va1QrXum3utVhkePdbfKyRSHcvdwwxjOfXvighOs9RzPbavLBcy7RdReCyyMNquG4U58o9x9K6OluDYX91Bqd1O8dqwdXZwInZQ2QT6jBwQfWtJPh/exWF/bLHvZ54zEd6DxFjLebk+U4IOD71IILTUJLO6tXsIYQ1qyK6SoTI4UKoYA+uScntQcv4Zv83JCzandvOgLyWxZymASo3E8EEEHv61Ifi9eTQ2cJt5JI3a5RQUYqTuDYXII7nHH3Vo9B2eoWXy8EmnwqgJD3Hix7wrEscgHJ5wMfSu/wBf6TNdx2ggXcY7yGR+QMKhO48nnHt3oKj13rS5lsrJYriVXiifx2WRgSd+1C5Bz2AP71drqHWCNTaO41C5tYPAjbcjufN4aHG0Z78k8f41kv8A4dXSwamsMQLSTr4A3oMxqzNnk4HcDB9q6WodP30WpNdRWcdwngJHtkkjC5CICcE54K47UGj1zqlxpUumiG5nmCRl23uf14D5/WLnnykjn0+6sOr9TSTRazNb3MuwNaGEiRh4YdhuC8+XPII45yKlFxol1e3mmzXNsiRrDNHcIHVlTxFdQo58wII7e/0qNL8PryG21S3jTf4kkPgNvQGRY5SxJyfKQvv+FBt9NuJLO7uYtTuppIrNzJEzOFid4ycgn1VlOCM4xWH4bS/OSQGTU7s3CsXa23OVZUbHmJyCCCMjPrXa0m01AWsto9hDEptHjEqSx7pGEe1AQPc+p7Vh6FsNRsBBC+nw7A5Dz+LHvVXYluASTjPbNBBz1BMI7t/0hdLcpOBBCHZlkUtzwcjjnGTzjGOavfQ5pJLaB512ytGpkXGNrFRuGPTn0qpW6AvDaXeIgLj5tZYPOmSvIbzZwO+7BxytXBYM7RRmRdrlQXXIO1scjI4PNBsUpSgUpSgUpSgUpSgUpSgUpSgUpSgUpSgUpSgUpSgUpSgVxp+q7KOVoXu7dZFO1kaVQQfY5PBrs1SzadFcX/UPjIreHDI6EjlGABDKfQ8Dt93vQW/f6jFbxmWaRI4xjLswCjcQByeOSRWq3UNqIBcG4i8EnAk3jaTkjGe2cgj8DVOXOpmTQtOt5H2iS5Kbj+zHGx5P0Ukd+BtqVfCWKK4tLm1mSOZIbglQyhlYHlWAOQeVJFBM7HquyuJFjhuoJJG+yqyKS2ATwAeeAT+Fbup6tBaBTcSxxB22qXYDcfYZ7mq4+CWnxPDPK0aNIlwQjlQWQFFyFYjI7nt71tfG7+ZsP/dD/hagmmq9SWlo6pcXEUbsMhWcA49z7D6niuorAgEEEHsR61UvWumTWV7dXj2qXlrOgEgP2oQFA4I80fbIcDHvjvVh9NXcUljBJbIVi8PyIc5UAfZPfsRig9uuqLOKYQSXMKykgbC4zluwPsTngHvTUeqLO2kMc9zDG4AJV3UEA9jg+lUvpHysmm3U1/HM7TXWGmhjVnjwqOcs3CqxJH13YHpjoahJu1ZWitPns2cRWKUrlgY1w7EgruA/iaC1ZurbFEjd7qBUkBKMZFAcKcMQc84PB9q9HVtj4Xi/NweHv2b/ABF27sbtuc98DOPbmq4+JFssV5pCQ2sbAK2LYBQrEup2YxtwSfbHvWx8QdPB0uyVLWO1ea8QPEoUBWZJFG4qBn05oLObVIRMsBlQTMu5Y9w3Mo9QO5HB/I17qWoRW0ZlnkSOMYyzkADJwBk+pNU90JqMk2rWcc4IltoJYGz3Ph7sZ+uOPrjNTf4oaDPeQ27W4V3gmEnhNjEmARjngn6E8gsKDvQdS2kkD3C3ERhQ4eTeMITgYY/s9x396903qS0umKwXMMjAZKpIpP5A5qqbjU4JdN1ZVtBa3QMRnQBgG/WoAVB+xg/s443Z5zXz0toE9zNpk8VoLeOBFMk+VHzGB9rA5Jbt+8cmgs5ettPJwLy3JJxgSLyT2Hfua6Vrq8E0skMcsbyRfziKwJT08w9OaqD4UWwlcpJp8c8ZmbdcuEJhwmQuGUkjIXsf2s+lSLoT/trWf9b/APRoJjf9V2VvI0U11BG691aRQRkA8g/Qg/jWS76jtYYUnkuIlik+w5YYfIz5P6XHPFVXrW79P3myzW9Phj9S23A8sP6zzAjI7fv109btEfqDTrZo0EEcHki2jZyspI2/ZxlV4/sD2oLD/lDa+B8z8xF4GceLvG3JOMbuwOeMV9ya5bq0SNNGGlQvGCwy6gbiy+4AGc1RdyfDtddhXiJLqMquDgfrnXj8FA/dFTCZQdT6eBAINoc5HvC/f+//AKNBM/5c6d/522/3q/41IFbIBHY9qqa30S2PUUkBgh8EW+RF4a7AcJztxtzz3+v3VbKqAABwB2HtQe0pSgUpSgUpSgUpSgUpSgVANT+GgnuLmb5uaNbg/rURVG4ceUtnkfeKn9KCIXPQFu8llkAwWqMqwMoZZN45Zye5zg9uSK2OnOkEsLq6mhfCT4/UhAFjwcjaQe3J4x6/SpPSgjfRPSi6VFLGshk8STfkqFx5QMYB+le9adKrqiQK0hj8KTxAQobdgYwcnipHSgg+ufD/AMeW4eG6lgS5GLiNRuWTjB7njIzxyOT74qV6PpiWkEUEWdkahVz3P1J9STz+NbtKCvLr4XIzTpHdTR20zb3t1AxuHK4PsDggY9MZ7Yy3Pw6YzJPDeywukKRAogzhFC98+uM4qfUoIJqnw/e4+UZr6bxrYMFm2AsxZgwJOeCMAfhWebod5YYori9lmMd0k6u6gkbAR4ffsc5zU0pQRgdHRjU/0gjFWKENGFGGJXbvz74x+X1rP1d0wuoLCRLJDLC++KRO6n6j1/yqQUoILF8Ol+XvI5LiSSe62+JOyjOEYMAFzjHHv/CpTommi1tobcMWEUYQMRjO0Yzj0ro0oK90r4cS2vEGo3Eal9zIqKAx4znzeoGKzXHw+k+ZuLmC+mgadizBEH4DOeQKnlKCLaT0eINQe+MzO7wiIqVHOBGCxbOcnw8/vfSverekBfSQTxzPb3EOdkqgHg54IPfufzPvUopQQyz+HkCWU9q7u7TsHkmwAxYHKkDsAD6fU+9edO9Cm2uIp57mS4aBCkAZQojUgj0JLeU4/wChiaUoI3H0oq6m2oeIdzReH4e0YHCjO7Of2aklKUClKUClKUClKUClKUClKUClKUClKUClKUClKUClKUClKUClKUClKUClK4/WLEafekEgiCTBBwR5T2PpQdilULZXM2nWen6hFcTEyTMksTuzI4DN2U9vKp5PqQfStv4o6lM+oStCzhLSGMttZgAWbPODgkl1H4Ggu+lVf8VbBZLMaiksyvsiVVWQhCGbOSo9fN3z6VKugtDS0tldXlczxxu3iOWwdufLnsOf7qCS0qrzPN/KC+WJmLCzbw13Hbu2RbfKTjOfp6/WuH8PpYXuoPGuLuC+Dt4qyE7bnJ4Q5+yf7JGfb0oLtryob8W5WTS5ihKnfHyCQf5xfUc1Eul4LSSyvLi2uLp5orRllDu21WkjJO0HvgqcEHiguCvM1TXwqgtbqSLdcXRvIsysm9/D2q+BnIwe4yM5rg2fUkkCapBI8mycSiJiW8siN2U+mQccf2feg/QlK43RrE2FmSSSYI8knJPlHc+tdmgUpSgUpSgUpSgUpSgUpSgUpSgUpSgUpSgUpSgUpSgVzepLNri0uYo8b5IXVcnAyykDJrpUoKl0voC+mSztrwwJa20hfCMWeQs24g8YxyV9OCazXfw4mujqU87FZppGMCJINjADyeLx9w78Yq1KUFf6p0xdT6HFZEJ8wmwY3+XEb8ebH9ECpno1uYreCNsbkiRWx7qoBrdpQQNulrr9L3d2jJGklsY45MgsrlYwDsI7Aqa5S9Kaje3Fn8+tuFtXDG4UgyThSCBjHuPUDvVo0oIz8Q9FlvrCSCAKXZkIDHA8rgnnHsK4mnadqhtpLSeG0WL5Vo1ZHO4sE2pu9MHnNWDSgrronS9UsFgt2itPAVzvcOS+1mLHHYHvxxXPn+HU0un3EThBcC7kmhO4YKvsBVjjjIH5qKtSlBzemrNre0topMb44kVsHIyqgHBrp0pQKUpQKUpQKUpQKUpQKUpQKUrzNB7SleZoPaVoXGtW8YlLzwjwseJmRf1eTgb+fLk8DPrWB+o7YPbp4qlrkZhChm8Qd9w2g4XHOTgYB9qDrUqMyddWipePvbFocSjYQclioC7sbssMccVpa71+toLT/Rbh2uk3RoAgbnGFYbj5jkcDPegmdKr7Xevrm1sxcvYtETOIwkr8lShbfwPcYwcV2evtans7Brm1EZZSpbepYbW4yACPUjn2zQSfNM1WcvX8n6Us4gy/Kyxx7htGd0ykjzenJXj7/rUd1nqG8axtZ2uZUEt5MjMh2kJkbR5f6IViP+ZoLvzXhOKp/XbeP9D3U1re3N0PGiy8jONpVgCFyAQCHGfQ8VzuiGV9TtFsPGVDBm7EjnD+U7iAxyy7mXHrk5HGaC4bjXbaOIzPPCIg20v4i7QT2XOcZ+lYx1FbGZ4BKvipH4jJg5CgA7u2CMMPzr8/abqngGGGVC1tBe+JIOcE8KAfTgIxx+1zip38UmNpd299Fys9vLCxHY5Rth/Jgf8A46CZDr20a2F1GzvGZhCMIQ29uwKtggY5ya0OoPiIttPNDFby3Hy6hp2TAWIHB+uSMj2HP0OKy06zkgubSxblJp7S5XvwNpz6/wBoj9zmpNZzpaaprkVywQTwuylzgMCNwAP3ORjv5Tigk+vdfhIbI2SiaW8bbEHO0LghTv8AqGIGPv5rlv1/c/L6ikkccV7aAEjlkddyhmAznjI9ceZfqKgtjbSw2OmXxVjHBduW9cKWjOe/A3I4+8j357TINRv9auLbLwGzdd4DAMxji2gZ9coT+6Peg6ek9b3qT6d40sE8d5j9XGmHiyQOcexOefRWrl2+pahINVlW+lDWMhPhkKVddzg5GBjAU+nNa/TOly2h0q+gt5mLM8dwqxux+2wDlcZGUbv28g966dzomoR3Wrx21ozx3rFRKzqqqGJJbk5b7bD/ABoLK6R1j56zguCAC6+YDsGUlWx9Mg4+ldiuN0ho3yFnBbkhigO4jsWYlmx9Mk12aBSlKBSlKBSlKBSlKBVd6n1hfS3l1b2EVu3yxAZJWIknJ7iMZAH4/Q+oFWJVN/Ev9Hm5uBMlxb3SoGilUeS5bHlAAJ7HA3eU9+eBQSXqvqC7e7s9PtWW3mmj3yOQH8Pysdq5GD9lufXjtUd6m13VLexie5Lwyx3mwuhUCdNrEHy+mVPoM8cc1h+UvIP0RqkkU0zRx7J1VS0gXLhCV7klH/PGe9bevW9/q9jduYZQpuENrAyqsgVdwYnkejep9Dj0JDVuNeF7qV+Le4keGWxlEYDSBVcRKfKpxtIKnzY9frUU0eQMLAWvjLftcENIWIRl3HaBk4JHGRgcZ9xmxl6QmGpWNxHAkcIttk+Ci7WaN1byg8nzDke3ftWhZ/DW6+RjiaSKO4hujLE+5mAUquQcDOdyhv3RzyaDlavBi86ii9GtzKAPUoYpO2PqePWtX4ea0Uv7FrhD4bQm2gc9lKnGV9MknYSP6zFWHc9ENNeXF08qj5i1MLoEJwXQKWB3DIBUHGB99fP/APNoWsre0kmkJgkZ0lUBWG8kkc5GMn/6j2oKx6qtJjf6rFCMqr+PIOOVjwwJBHIBkzj7q73X+rC9t9GvI28Ni5UsP+6fyE/7JQn7hmrKt+lIEupbvztLLH4b5bysMKD5QO52D++sMHQ1ikIg8ANGH3hWZ2AbGNwy3tQQbrWeOTRZYhepeyQyo7yArkCSQqM4JAGG2j3xUg0Xqqz1aAWCSFpXtsONjADCAMdzDBwT3HtUpsenbWBWWK3hQNjcBGvmxyN3HODW/FAqfZVV+4AfwoKE0bpqaaw1EmOQzwSQ+H5Tk+CXDKnGThScY9hUi1XpW4m0KwijhczpL4jRkBWG8S53BsAfaHfFW7XtBXMljqF7aXVrLYwWqPFlNsiHdIrIV3bcgDAPOPQdvX503oe5hl0q4V4Vkt4/DuBliHUEgBSF5OxiMnGML3qyKUEAtPhyAmpRyygpduHXCcwlXdlOSfNjcPbsfeupcdERz6fDY3EskixEFZBgN5cgDnI+ydv3VK6UHCl6TtnntZ2VjJbIEjO4jgdtwHB/zrY1jpu1vSrXMEcpUYUsOQPbPfH0++urSgwQ2aJGIlRRGBtCBRtA9sdsV9QW6xjCKqj2UAD8hWWlB5ivaUoFKUoFKUoFKUoFKUoFKUoFfDxhsZAOO2R2+6vulApSlApSlApSlApSlApSlApSlApSlApSvCaAzY71Fel+oZdQu7powvyUX6tHwczSA+ZlbtsA4xj1Bz6VydW1WXWZ2srFitqhxdXI/a94oj6k+/3+n2pxpthHbRJFCoSNBhVHp/ifrQbNKUoFKUoFKUoFKUoFKUoFKUoFKUoFKUoFKUoFKUoFKUoFKUoFKUoFKUoFKUoFQHq7VJdQmOmWDYP/AIucZxCuPsA+rH2/D3I3uqdfkd2s7N1SQAePcsQEtFb3JOGlb9lfTua6HS1rZ2kPh20kTDOXfxFZpGPdnbPJNBu9O6JHYW6QQjyr6nuxPdj9Sa1uo+pY7LYm15Z5OIoIxl5Pr7IvuzYFb19qsUMM0xdSsSFnwQcAAn/lVeWV/wDKRfOOpm1PUB+ohGC0an7CAE+SNRgseM0Ej6N6y+ee6inSOGSBwuBLuDZyDgkLypUg4yORzXL6g+IwWZ4bHwpGi+2W8RvEb+rhSJWd292xtHvXI6g6Wt7eKwtZIo3u7yXEty/2l5DzMpPr5tq/61TOS8tNLRYLaNWl24jt4QpkfHGW9l93cgD1NBtfyjSCzjub4fLEgbo2yxDH9lQoyxPsBn3Arf0jVYruFJ4H3RuMhsEduCCDyCDxg1EZ7kQIt/etHNcONtpbxHcql/spD/WOcgNL7dsDvptDLb2trpMDf6VOC9w69rdHYtK/0JJKL70Eyi23MkNxBcsY1DqURlMcpzjLcE5Ug9iK4Wr/ABDt4GcIk0yRMFnliXMcJJAwzk4Zuey5rgdQ+K23RdITasaD5iTdgRq+TtZu+W7nGSd3tmuxoPw9jiWL5yVrjwwAkX2IY8f0Yhwxz+02SaCcK2QCPWvaClApSlApStKTU41d0ZgCoBOe3P1/EfnQbtK0o9ViYZDj8eM57YB96xz6zFGSGbBBxja3fOMDjmg6NK+Y3DAEdiM/nX1QKUrDdXKxLuc4GQM/ecD+80GalaEOrxOGKtkAEk7WxwMnkjHaiavERneMblXOD3fG0fjn+NBv0rT/AEnFnHiJ+Y98d62IJlkGVII9waDJSlKBSsU9wsYy7Ko+pA/jWL9IRf1ifgwoNqlan6Si/rE/2h/jWZJ1LFQQSO49qDLXxOhZWAJUkEBh3XI7jPqK+6UEP0L4dWlqSzhriQksWnIbk922fZz9cZ+tdS+6PsJ/5y0gJ9/DUH8xg13Kilza6tJNLsns4Yd36vETyPt/tAkAH8aDJp/QljbLcrFEVFxH4cg3ucrzwMny9zyKydMdGWunMzwKxdhgu7bmA/oqfQfd3r4Gh3rfzmpSD/0reFP+IPXj9Hl/5y+v2+6YL/woKDodR9OW+oxrHcKSFO5SGKlT9CP4Vj0vp60sY3SGNIw4w7Z8z5GPM5O4nH1rlH4cWjfzkl3J/r3Up/gRUP666e0/TrjTt8bCB3k8bMkjZVEGABuJzuYdvrQdK6j0/QI/GR2ubkLsgV5Q5QegUDiNBnk4/jXc6NhitkkmubmF7u4IaZ/FXAx9mNOeEUHH5mox0f0bb6hMbxrRYbPG2CA5zN3zLJz25455x7AFpxF0Npy9rK3/ABjU/wAaDi6rolvJdSXVvqRtpJQokEckRD7RgHDeuB/dXR0DQLYyCb5mS8lj43yTh/DPPZFO1TyecZre/kdYYx8nbf7lPT8K29J0K2sy5toY4t+N+xQN23OM49sn8zQdGlKUClKUCsE9okn21VvvAP0rPSg1Tp0X9Wn+yK+pbKNzlkUn6qD9a2KUHyiBQAOAOw9q+qUoFfE0KuCrAEHuD6190oNaOxjXO1FGe+AOeMfwJH414unRAEeGmD38o579/fufzrapQazWEZ7ov5D0rNFEF4UAc54FfdKBSlKDFPbrJt3qDtORkdiPWsC6XCO0adsdh29v763KUGg+jwE5Ma/l3z7+/ofvANbUVuqHKgA/xrLSgUpSgUpSgUpSgVqahpkNwAJ445ADkB1DYPuMjitulB8ogHbj/KvqlKBSlKBSlKD/2Q=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50838" y="-1309688"/>
            <a:ext cx="47625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607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Taalgebruik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Wetenschappelijke schrijfstijl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Onpersoonlijk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Geen spreektaal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Vermijd stopwoorden (dus, eigenlijk, nu, wel, …)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Vermijd verkleinwoorden (bolletjes, testjes, …)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b="1" dirty="0"/>
              <a:t>Spellingsregels</a:t>
            </a:r>
            <a:r>
              <a:rPr lang="nl-BE" dirty="0"/>
              <a:t> !!!</a:t>
            </a:r>
            <a:br>
              <a:rPr lang="nl-BE" dirty="0"/>
            </a:br>
            <a:r>
              <a:rPr lang="nl-BE" sz="1700" dirty="0">
                <a:sym typeface="Wingdings" panose="05000000000000000000" pitchFamily="2" charset="2"/>
              </a:rPr>
              <a:t></a:t>
            </a:r>
            <a:r>
              <a:rPr lang="nl-BE" dirty="0">
                <a:sym typeface="Wingdings" panose="05000000000000000000" pitchFamily="2" charset="2"/>
              </a:rPr>
              <a:t> Vertrouw niet op MS Word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3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Opletten voor taalfouten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dt</a:t>
            </a:r>
            <a:r>
              <a:rPr lang="nl-BE" dirty="0"/>
              <a:t>!: Het is (beoordeel…)?</a:t>
            </a:r>
          </a:p>
          <a:p>
            <a:r>
              <a:rPr lang="nl-BE" dirty="0"/>
              <a:t>c of k: </a:t>
            </a:r>
            <a:r>
              <a:rPr lang="nl-BE" dirty="0" err="1"/>
              <a:t>produ</a:t>
            </a:r>
            <a:r>
              <a:rPr lang="nl-BE" dirty="0"/>
              <a:t>…t, fa…tor, …</a:t>
            </a:r>
            <a:r>
              <a:rPr lang="nl-BE" dirty="0" err="1"/>
              <a:t>atalysator</a:t>
            </a:r>
            <a:r>
              <a:rPr lang="nl-BE" dirty="0"/>
              <a:t>?</a:t>
            </a:r>
          </a:p>
          <a:p>
            <a:r>
              <a:rPr lang="nl-BE" dirty="0"/>
              <a:t>tussen n</a:t>
            </a:r>
          </a:p>
          <a:p>
            <a:r>
              <a:rPr lang="nl-BE" dirty="0"/>
              <a:t>samenstellingen</a:t>
            </a:r>
          </a:p>
          <a:p>
            <a:r>
              <a:rPr lang="nl-BE" dirty="0" err="1"/>
              <a:t>engelse</a:t>
            </a:r>
            <a:r>
              <a:rPr lang="nl-BE" dirty="0"/>
              <a:t> stammen: Het werd </a:t>
            </a:r>
            <a:r>
              <a:rPr lang="nl-BE" dirty="0" err="1"/>
              <a:t>gedelete</a:t>
            </a:r>
            <a:r>
              <a:rPr lang="nl-BE" dirty="0"/>
              <a:t>…?</a:t>
            </a:r>
          </a:p>
          <a:p>
            <a:r>
              <a:rPr lang="nl-BE" dirty="0"/>
              <a:t>Jou.. Eindwerk?</a:t>
            </a:r>
          </a:p>
          <a:p>
            <a:r>
              <a:rPr lang="nl-BE" dirty="0"/>
              <a:t>Dat eindwerk is van jou…?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9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Algemene schrijfstijl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07206" y="1988840"/>
            <a:ext cx="8065294" cy="3766185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nl-BE" dirty="0"/>
              <a:t>Zinsbouw</a:t>
            </a:r>
          </a:p>
          <a:p>
            <a:pPr marL="822325" lvl="3" indent="-369888">
              <a:buFont typeface="Arial" panose="020B0604020202020204" pitchFamily="34" charset="0"/>
              <a:buChar char="•"/>
            </a:pPr>
            <a:r>
              <a:rPr lang="nl-BE" dirty="0"/>
              <a:t>Korte zinnen</a:t>
            </a:r>
          </a:p>
          <a:p>
            <a:pPr marL="822325" lvl="3" indent="-369888">
              <a:buFont typeface="Arial" panose="020B0604020202020204" pitchFamily="34" charset="0"/>
              <a:buChar char="•"/>
            </a:pPr>
            <a:r>
              <a:rPr lang="nl-BE" dirty="0"/>
              <a:t>Geen persoonlijke vorm</a:t>
            </a:r>
          </a:p>
          <a:p>
            <a:pPr marL="822325" lvl="3" indent="-369888">
              <a:buFont typeface="Arial" panose="020B0604020202020204" pitchFamily="34" charset="0"/>
              <a:buChar char="•"/>
            </a:pPr>
            <a:r>
              <a:rPr lang="nl-BE" dirty="0"/>
              <a:t>Actieve vorm</a:t>
            </a:r>
          </a:p>
          <a:p>
            <a:pPr marL="822325" lvl="3" indent="-369888">
              <a:buFont typeface="Arial" panose="020B0604020202020204" pitchFamily="34" charset="0"/>
              <a:buChar char="•"/>
            </a:pPr>
            <a:r>
              <a:rPr lang="nl-BE" dirty="0"/>
              <a:t>Varieer de zinslengte</a:t>
            </a:r>
          </a:p>
          <a:p>
            <a:pPr marL="822325" lvl="3" indent="-369888">
              <a:buFont typeface="Arial" panose="020B0604020202020204" pitchFamily="34" charset="0"/>
              <a:buChar char="•"/>
            </a:pPr>
            <a:r>
              <a:rPr lang="nl-BE" dirty="0"/>
              <a:t>Maak volwaardige zinnen</a:t>
            </a:r>
            <a:br>
              <a:rPr lang="nl-BE" dirty="0"/>
            </a:br>
            <a:endParaRPr lang="nl-BE" dirty="0"/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nl-BE" dirty="0"/>
              <a:t>Woordgebruik</a:t>
            </a:r>
          </a:p>
          <a:p>
            <a:pPr marL="822325" lvl="3" indent="-369888">
              <a:buFont typeface="Arial" panose="020B0604020202020204" pitchFamily="34" charset="0"/>
              <a:buChar char="•"/>
            </a:pPr>
            <a:r>
              <a:rPr lang="nl-BE" dirty="0"/>
              <a:t>Niet telkens hetzelfde woord gebruiken </a:t>
            </a:r>
            <a:r>
              <a:rPr lang="nl-BE" sz="1600" dirty="0">
                <a:sym typeface="Wingdings" panose="05000000000000000000" pitchFamily="2" charset="2"/>
              </a:rPr>
              <a:t></a:t>
            </a:r>
            <a:r>
              <a:rPr lang="nl-BE" dirty="0">
                <a:sym typeface="Wingdings" panose="05000000000000000000" pitchFamily="2" charset="2"/>
              </a:rPr>
              <a:t> synoniemen</a:t>
            </a:r>
            <a:endParaRPr lang="nl-BE" dirty="0"/>
          </a:p>
          <a:p>
            <a:pPr marL="822325" lvl="3" indent="-369888">
              <a:buFont typeface="Arial" panose="020B0604020202020204" pitchFamily="34" charset="0"/>
              <a:buChar char="•"/>
            </a:pPr>
            <a:r>
              <a:rPr lang="nl-BE" dirty="0"/>
              <a:t>Professionele woordenschat, maar verstaanbaar voor jezelf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Nummering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Paginanummering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i="0" dirty="0"/>
              <a:t>Op elke pagina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i="0" dirty="0"/>
              <a:t>Titelpagina niet zichtbaar</a:t>
            </a:r>
            <a:endParaRPr lang="nl-BE" dirty="0"/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nl-BE" dirty="0"/>
              <a:t>Titelnummering</a:t>
            </a:r>
          </a:p>
          <a:p>
            <a:pPr marL="819150" lvl="2" indent="-361950">
              <a:buFont typeface="Arial" panose="020B0604020202020204" pitchFamily="34" charset="0"/>
              <a:buChar char="•"/>
            </a:pPr>
            <a:r>
              <a:rPr lang="nl-BE" i="0" dirty="0"/>
              <a:t>Afbakenen van de verschillende (deel)hoofstukken</a:t>
            </a:r>
          </a:p>
          <a:p>
            <a:pPr marL="819150" lvl="2" indent="-361950">
              <a:buFont typeface="Arial" panose="020B0604020202020204" pitchFamily="34" charset="0"/>
              <a:buChar char="•"/>
            </a:pPr>
            <a:r>
              <a:rPr lang="nl-BE" i="0" dirty="0"/>
              <a:t>Geen 1.1 als er geen 1.2 is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nl-BE" dirty="0"/>
              <a:t>Witregels</a:t>
            </a:r>
          </a:p>
          <a:p>
            <a:pPr marL="819150" lvl="2" indent="-361950">
              <a:buFont typeface="Arial" panose="020B0604020202020204" pitchFamily="34" charset="0"/>
              <a:buChar char="•"/>
            </a:pPr>
            <a:r>
              <a:rPr lang="nl-BE" i="0" dirty="0"/>
              <a:t>1 witregel tussen titel en tekst</a:t>
            </a:r>
          </a:p>
          <a:p>
            <a:pPr marL="819150" lvl="2" indent="-361950">
              <a:buFont typeface="Arial" panose="020B0604020202020204" pitchFamily="34" charset="0"/>
              <a:buChar char="•"/>
            </a:pPr>
            <a:r>
              <a:rPr lang="nl-BE" i="0" dirty="0"/>
              <a:t>1 witregel tussen titel en een volgende titel</a:t>
            </a:r>
          </a:p>
          <a:p>
            <a:pPr marL="819150" lvl="2" indent="-361950">
              <a:buFont typeface="Arial" panose="020B0604020202020204" pitchFamily="34" charset="0"/>
              <a:buChar char="•"/>
            </a:pPr>
            <a:r>
              <a:rPr lang="nl-BE" i="0" dirty="0"/>
              <a:t>2 witregels tussen tekst en de volgende titel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19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van figuren - basis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459943"/>
          </a:xfrm>
        </p:spPr>
        <p:txBody>
          <a:bodyPr>
            <a:normAutofit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Figuren geven ondersteuning aan je tekst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i="0" dirty="0"/>
              <a:t>Belangrijkste figuren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i="0" dirty="0"/>
              <a:t>Figuren en tekst vormen één geheel (verwijzing)</a:t>
            </a:r>
            <a:endParaRPr lang="nl-BE" dirty="0"/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Eén witregel voor en na de figuur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Kwalitatieve figuren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i="0" dirty="0"/>
              <a:t>Leesbaarheid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i="0" dirty="0"/>
              <a:t>Niet alle kleuren zichtbaar bij afdrukken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Grafieken</a:t>
            </a:r>
          </a:p>
          <a:p>
            <a:pPr marL="803275" lvl="2" indent="-350838">
              <a:buFont typeface="Arial" panose="020B0604020202020204" pitchFamily="34" charset="0"/>
              <a:buChar char="•"/>
            </a:pPr>
            <a:r>
              <a:rPr lang="nl-BE" i="0" dirty="0"/>
              <a:t>Assen benoemen</a:t>
            </a:r>
          </a:p>
          <a:p>
            <a:pPr marL="803275" lvl="2" indent="-350838">
              <a:buFont typeface="Arial" panose="020B0604020202020204" pitchFamily="34" charset="0"/>
              <a:buChar char="•"/>
            </a:pPr>
            <a:r>
              <a:rPr lang="nl-BE" i="0" dirty="0"/>
              <a:t>Eenheden vermelden</a:t>
            </a:r>
          </a:p>
          <a:p>
            <a:pPr marL="803275" lvl="2" indent="-350838">
              <a:buFont typeface="Arial" panose="020B0604020202020204" pitchFamily="34" charset="0"/>
              <a:buChar char="•"/>
            </a:pPr>
            <a:r>
              <a:rPr lang="nl-BE" i="0" dirty="0"/>
              <a:t>Schaalverdeling met getallen indien mogelijk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endParaRPr lang="nl-BE" i="0" dirty="0"/>
          </a:p>
          <a:p>
            <a:pPr marL="0" indent="0">
              <a:buNone/>
            </a:pPr>
            <a:endParaRPr lang="nl-NL" i="0" dirty="0"/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16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van figuren - bijschrift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Tabellen en figuren krijgen een bijschrift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i="0" dirty="0"/>
              <a:t>Tabel: bovenaan de tabel</a:t>
            </a:r>
          </a:p>
          <a:p>
            <a:pPr marL="811213" lvl="2" indent="-354013">
              <a:buFont typeface="Arial" panose="020B0604020202020204" pitchFamily="34" charset="0"/>
              <a:buChar char="•"/>
            </a:pPr>
            <a:r>
              <a:rPr lang="nl-BE" i="0" dirty="0"/>
              <a:t>Figuur: onderaan de figuur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Tabellen en figuren worden per hoofdstuk genummerd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Gebruik zo weinig mogelijk hoofdletters en leestekens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Bronvermelding</a:t>
            </a:r>
            <a:endParaRPr lang="nl-NL" dirty="0"/>
          </a:p>
          <a:p>
            <a:pPr marL="354013" indent="-354013">
              <a:buFont typeface="Courier New" panose="02070309020205020404" pitchFamily="49" charset="0"/>
              <a:buChar char="o"/>
            </a:pPr>
            <a:endParaRPr lang="nl-NL" dirty="0"/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62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van figuren - bijschrift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5236917-0936-4584-933C-96B15DF8C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672"/>
          <a:stretch/>
        </p:blipFill>
        <p:spPr>
          <a:xfrm>
            <a:off x="251520" y="1844824"/>
            <a:ext cx="6200775" cy="1368151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5EA47BE7-93D4-4E73-8AC4-824712DD50C5}"/>
              </a:ext>
            </a:extLst>
          </p:cNvPr>
          <p:cNvCxnSpPr>
            <a:cxnSpLocks/>
          </p:cNvCxnSpPr>
          <p:nvPr/>
        </p:nvCxnSpPr>
        <p:spPr>
          <a:xfrm>
            <a:off x="2411760" y="3068960"/>
            <a:ext cx="0" cy="57606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>
            <a:extLst>
              <a:ext uri="{FF2B5EF4-FFF2-40B4-BE49-F238E27FC236}">
                <a16:creationId xmlns:a16="http://schemas.microsoft.com/office/drawing/2014/main" id="{DEE52F30-410C-4F63-AB88-6251A869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966" y="3319493"/>
            <a:ext cx="3643486" cy="3234670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728189D4-8D6B-484C-9280-1D28E74CDA3D}"/>
              </a:ext>
            </a:extLst>
          </p:cNvPr>
          <p:cNvCxnSpPr>
            <a:cxnSpLocks/>
          </p:cNvCxnSpPr>
          <p:nvPr/>
        </p:nvCxnSpPr>
        <p:spPr>
          <a:xfrm>
            <a:off x="5056664" y="3888352"/>
            <a:ext cx="72008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5EDCE1A1-5B95-4B4C-A657-8112BA1F019C}"/>
              </a:ext>
            </a:extLst>
          </p:cNvPr>
          <p:cNvCxnSpPr>
            <a:cxnSpLocks/>
          </p:cNvCxnSpPr>
          <p:nvPr/>
        </p:nvCxnSpPr>
        <p:spPr>
          <a:xfrm>
            <a:off x="5292080" y="4221088"/>
            <a:ext cx="72008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48B240F1-A278-4810-A5CE-7C947E3BE011}"/>
              </a:ext>
            </a:extLst>
          </p:cNvPr>
          <p:cNvSpPr txBox="1"/>
          <p:nvPr/>
        </p:nvSpPr>
        <p:spPr>
          <a:xfrm>
            <a:off x="2109268" y="33732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DB65753-4CA4-48A1-AE59-2178CE9A12D6}"/>
              </a:ext>
            </a:extLst>
          </p:cNvPr>
          <p:cNvSpPr txBox="1"/>
          <p:nvPr/>
        </p:nvSpPr>
        <p:spPr>
          <a:xfrm>
            <a:off x="5568019" y="359241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A2C70FE-EEAC-4059-9623-02670C204C3A}"/>
              </a:ext>
            </a:extLst>
          </p:cNvPr>
          <p:cNvSpPr txBox="1"/>
          <p:nvPr/>
        </p:nvSpPr>
        <p:spPr>
          <a:xfrm>
            <a:off x="5800920" y="39067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FBD61DB-CD2E-47B1-822E-D90C817F0B32}"/>
              </a:ext>
            </a:extLst>
          </p:cNvPr>
          <p:cNvCxnSpPr>
            <a:cxnSpLocks/>
          </p:cNvCxnSpPr>
          <p:nvPr/>
        </p:nvCxnSpPr>
        <p:spPr>
          <a:xfrm>
            <a:off x="5264252" y="4758158"/>
            <a:ext cx="72008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EBD59769-8BB0-473A-A5D6-6A7F262C49EB}"/>
              </a:ext>
            </a:extLst>
          </p:cNvPr>
          <p:cNvSpPr txBox="1"/>
          <p:nvPr/>
        </p:nvSpPr>
        <p:spPr>
          <a:xfrm>
            <a:off x="5755303" y="44371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150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Opdrachtomschrijving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Belang goede opdrachtomschrijving</a:t>
            </a:r>
          </a:p>
          <a:p>
            <a:pPr lvl="1"/>
            <a:r>
              <a:rPr lang="nl-BE" dirty="0"/>
              <a:t>Verwachtingen: probleem, evaluatie, onderzoek?</a:t>
            </a:r>
          </a:p>
          <a:p>
            <a:pPr lvl="1"/>
            <a:r>
              <a:rPr lang="nl-BE" dirty="0"/>
              <a:t>Afbakening: publiek (vaktermen, niveau) + voorwaarden?</a:t>
            </a:r>
          </a:p>
          <a:p>
            <a:pPr marL="274320" lvl="1" indent="0">
              <a:buNone/>
            </a:pPr>
            <a:endParaRPr lang="nl-BE" dirty="0"/>
          </a:p>
          <a:p>
            <a:r>
              <a:rPr lang="nl-BE" dirty="0"/>
              <a:t>Rol student</a:t>
            </a:r>
          </a:p>
          <a:p>
            <a:pPr lvl="1"/>
            <a:r>
              <a:rPr lang="nl-BE" dirty="0"/>
              <a:t>Verantwoordelijk</a:t>
            </a:r>
          </a:p>
          <a:p>
            <a:pPr lvl="1"/>
            <a:r>
              <a:rPr lang="nl-BE" dirty="0"/>
              <a:t>Aftoetsen met bedrijfsmentor en stagebegeleider hogeschool</a:t>
            </a:r>
            <a:br>
              <a:rPr lang="nl-BE" dirty="0"/>
            </a:b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29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van kruisverwijzing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459943"/>
          </a:xfrm>
        </p:spPr>
        <p:txBody>
          <a:bodyPr>
            <a:normAutofit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Verwijzing in tekst naar figuur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Kan aangepast worden in zijn geheel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endParaRPr lang="nl-NL" dirty="0"/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93EFA45-C6B9-4AFF-8689-5097FF46A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3672"/>
          <a:stretch/>
        </p:blipFill>
        <p:spPr>
          <a:xfrm>
            <a:off x="179512" y="2886800"/>
            <a:ext cx="6200775" cy="1368151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3035A56F-D37D-45D9-8C87-CB2DDA94E603}"/>
              </a:ext>
            </a:extLst>
          </p:cNvPr>
          <p:cNvCxnSpPr>
            <a:cxnSpLocks/>
          </p:cNvCxnSpPr>
          <p:nvPr/>
        </p:nvCxnSpPr>
        <p:spPr>
          <a:xfrm>
            <a:off x="2962449" y="4038928"/>
            <a:ext cx="0" cy="57606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A55B604D-8F6F-42CE-A2A9-EDED53E4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73" y="2829433"/>
            <a:ext cx="4131831" cy="3240651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2079C79-01A2-40F6-829C-711CF15369A2}"/>
              </a:ext>
            </a:extLst>
          </p:cNvPr>
          <p:cNvCxnSpPr>
            <a:cxnSpLocks/>
          </p:cNvCxnSpPr>
          <p:nvPr/>
        </p:nvCxnSpPr>
        <p:spPr>
          <a:xfrm flipV="1">
            <a:off x="6541193" y="2636912"/>
            <a:ext cx="0" cy="71181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33E7F44-E78E-421A-87E0-6F0BBD0778E1}"/>
              </a:ext>
            </a:extLst>
          </p:cNvPr>
          <p:cNvCxnSpPr>
            <a:cxnSpLocks/>
          </p:cNvCxnSpPr>
          <p:nvPr/>
        </p:nvCxnSpPr>
        <p:spPr>
          <a:xfrm flipH="1" flipV="1">
            <a:off x="8467723" y="2636912"/>
            <a:ext cx="1" cy="698946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5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Bronvermelding – de basis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Doel: plagiaat vermijden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Welke bronnen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nl-BE" dirty="0"/>
              <a:t>Wetenschappelijke bronnen =&gt; Kwaliteit!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nl-BE" dirty="0"/>
              <a:t>Recent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Waar vermelden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nl-BE" dirty="0"/>
              <a:t>Zowel in de tekst als in de literatuurlijst</a:t>
            </a:r>
          </a:p>
          <a:p>
            <a:pPr marL="717550" indent="-363538">
              <a:buFont typeface="Arial" panose="020B0604020202020204" pitchFamily="34" charset="0"/>
              <a:buChar char="•"/>
            </a:pPr>
            <a:r>
              <a:rPr lang="nl-BE" dirty="0"/>
              <a:t>Bronvermelding bij alle figuren</a:t>
            </a:r>
            <a:br>
              <a:rPr lang="nl-BE" dirty="0"/>
            </a:br>
            <a:endParaRPr lang="nl-BE" dirty="0"/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6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Bronvermelding – MS Word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nl-BE" dirty="0"/>
            </a:br>
            <a:endParaRPr lang="nl-BE" dirty="0"/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0C10EFB-B9B0-4C8C-BCC8-5389138A0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3672"/>
          <a:stretch/>
        </p:blipFill>
        <p:spPr>
          <a:xfrm>
            <a:off x="827584" y="2051504"/>
            <a:ext cx="6200775" cy="1368151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9070B2DE-E30B-4E17-BA57-B61E992A671B}"/>
              </a:ext>
            </a:extLst>
          </p:cNvPr>
          <p:cNvCxnSpPr>
            <a:cxnSpLocks/>
          </p:cNvCxnSpPr>
          <p:nvPr/>
        </p:nvCxnSpPr>
        <p:spPr>
          <a:xfrm>
            <a:off x="2458393" y="2706143"/>
            <a:ext cx="0" cy="115212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927D8701-2B63-4F11-8AD0-D7C25218E2EB}"/>
              </a:ext>
            </a:extLst>
          </p:cNvPr>
          <p:cNvSpPr txBox="1"/>
          <p:nvPr/>
        </p:nvSpPr>
        <p:spPr>
          <a:xfrm>
            <a:off x="2431743" y="3556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</a:rPr>
              <a:t>1. Bronnen ingeven 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2A8F55A-F404-4D86-8234-B5EC81D29C0D}"/>
              </a:ext>
            </a:extLst>
          </p:cNvPr>
          <p:cNvCxnSpPr>
            <a:cxnSpLocks/>
          </p:cNvCxnSpPr>
          <p:nvPr/>
        </p:nvCxnSpPr>
        <p:spPr>
          <a:xfrm>
            <a:off x="1162249" y="3343273"/>
            <a:ext cx="14288" cy="1804575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910DE27E-4EDA-4E49-B045-DD1C25D0A048}"/>
              </a:ext>
            </a:extLst>
          </p:cNvPr>
          <p:cNvSpPr txBox="1"/>
          <p:nvPr/>
        </p:nvSpPr>
        <p:spPr>
          <a:xfrm>
            <a:off x="1190824" y="4883353"/>
            <a:ext cx="442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</a:rPr>
              <a:t>2. Bronvermelding invoegen in eindwerktekst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1E56C9D4-1E08-41E2-BA42-8A22DEC856AA}"/>
              </a:ext>
            </a:extLst>
          </p:cNvPr>
          <p:cNvCxnSpPr>
            <a:cxnSpLocks/>
          </p:cNvCxnSpPr>
          <p:nvPr/>
        </p:nvCxnSpPr>
        <p:spPr>
          <a:xfrm>
            <a:off x="1823589" y="3106748"/>
            <a:ext cx="0" cy="139302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E8FB431E-00D1-409B-94E2-36E76724EAB0}"/>
              </a:ext>
            </a:extLst>
          </p:cNvPr>
          <p:cNvSpPr txBox="1"/>
          <p:nvPr/>
        </p:nvSpPr>
        <p:spPr>
          <a:xfrm>
            <a:off x="1863758" y="4214755"/>
            <a:ext cx="442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</a:rPr>
              <a:t>3. Literatuurlijst toevoegen</a:t>
            </a:r>
          </a:p>
        </p:txBody>
      </p:sp>
    </p:spTree>
    <p:extLst>
      <p:ext uri="{BB962C8B-B14F-4D97-AF65-F5344CB8AC3E}">
        <p14:creationId xmlns:p14="http://schemas.microsoft.com/office/powerpoint/2010/main" val="3837883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Bronvermelding – MS Word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nl-BE" dirty="0"/>
            </a:br>
            <a:endParaRPr lang="nl-BE" dirty="0"/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CCDA0584-6D77-470B-AF34-CF942036F937}"/>
              </a:ext>
            </a:extLst>
          </p:cNvPr>
          <p:cNvGrpSpPr/>
          <p:nvPr/>
        </p:nvGrpSpPr>
        <p:grpSpPr>
          <a:xfrm>
            <a:off x="179512" y="1606020"/>
            <a:ext cx="6200775" cy="1806767"/>
            <a:chOff x="827584" y="2051504"/>
            <a:chExt cx="6200775" cy="180676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10C10EFB-B9B0-4C8C-BCC8-5389138A0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43672"/>
            <a:stretch/>
          </p:blipFill>
          <p:spPr>
            <a:xfrm>
              <a:off x="827584" y="2051504"/>
              <a:ext cx="6200775" cy="1368151"/>
            </a:xfrm>
            <a:prstGeom prst="rect">
              <a:avLst/>
            </a:prstGeom>
          </p:spPr>
        </p:pic>
        <p:cxnSp>
          <p:nvCxnSpPr>
            <p:cNvPr id="6" name="Rechte verbindingslijn met pijl 5">
              <a:extLst>
                <a:ext uri="{FF2B5EF4-FFF2-40B4-BE49-F238E27FC236}">
                  <a16:creationId xmlns:a16="http://schemas.microsoft.com/office/drawing/2014/main" id="{9070B2DE-E30B-4E17-BA57-B61E992A671B}"/>
                </a:ext>
              </a:extLst>
            </p:cNvPr>
            <p:cNvCxnSpPr>
              <a:cxnSpLocks/>
            </p:cNvCxnSpPr>
            <p:nvPr/>
          </p:nvCxnSpPr>
          <p:spPr>
            <a:xfrm>
              <a:off x="2458393" y="2706143"/>
              <a:ext cx="0" cy="1152128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340EF0DE-BB0B-4CF4-A757-9D989E64E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245" y="3038641"/>
            <a:ext cx="5604228" cy="3658909"/>
          </a:xfrm>
          <a:prstGeom prst="rect">
            <a:avLst/>
          </a:prstGeom>
        </p:spPr>
      </p:pic>
      <p:sp>
        <p:nvSpPr>
          <p:cNvPr id="14" name="Bijschrift: lijn 13">
            <a:extLst>
              <a:ext uri="{FF2B5EF4-FFF2-40B4-BE49-F238E27FC236}">
                <a16:creationId xmlns:a16="http://schemas.microsoft.com/office/drawing/2014/main" id="{AA128A3B-8834-405A-A380-B51AE0F0C311}"/>
              </a:ext>
            </a:extLst>
          </p:cNvPr>
          <p:cNvSpPr/>
          <p:nvPr/>
        </p:nvSpPr>
        <p:spPr>
          <a:xfrm>
            <a:off x="6962296" y="3420675"/>
            <a:ext cx="1800200" cy="911620"/>
          </a:xfrm>
          <a:prstGeom prst="borderCallout1">
            <a:avLst>
              <a:gd name="adj1" fmla="val 18750"/>
              <a:gd name="adj2" fmla="val -8333"/>
              <a:gd name="adj3" fmla="val 243629"/>
              <a:gd name="adj4" fmla="val -18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Jaartal bron ≠ jaartal raadpleging</a:t>
            </a:r>
          </a:p>
        </p:txBody>
      </p:sp>
    </p:spTree>
    <p:extLst>
      <p:ext uri="{BB962C8B-B14F-4D97-AF65-F5344CB8AC3E}">
        <p14:creationId xmlns:p14="http://schemas.microsoft.com/office/powerpoint/2010/main" val="399820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Bronvermelding – citaat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nl-BE" dirty="0"/>
            </a:br>
            <a:endParaRPr lang="nl-BE" dirty="0"/>
          </a:p>
          <a:p>
            <a:pPr marL="274320" lvl="1" indent="0">
              <a:buNone/>
            </a:pPr>
            <a:endParaRPr lang="nl-BE" dirty="0"/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Tijdelijke aanduiding voor inhoud 3">
            <a:extLst>
              <a:ext uri="{FF2B5EF4-FFF2-40B4-BE49-F238E27FC236}">
                <a16:creationId xmlns:a16="http://schemas.microsoft.com/office/drawing/2014/main" id="{0712899F-B5C1-452C-A8DC-C7E8E1A3C2E1}"/>
              </a:ext>
            </a:extLst>
          </p:cNvPr>
          <p:cNvSpPr txBox="1">
            <a:spLocks/>
          </p:cNvSpPr>
          <p:nvPr/>
        </p:nvSpPr>
        <p:spPr>
          <a:xfrm>
            <a:off x="659606" y="21457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Letterlijk overnemen van een stuk tekst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Kort citaat: passage tussen aanhalingstekens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Lang citaat: passage in aparte blok dat inspringt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Bronvermelding direct na het citaat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Inkorting van citaat door het gebruik van …</a:t>
            </a:r>
            <a:br>
              <a:rPr lang="nl-BE" dirty="0"/>
            </a:br>
            <a:endParaRPr lang="nl-BE" dirty="0"/>
          </a:p>
          <a:p>
            <a:pPr lvl="1" indent="0">
              <a:buFont typeface="Arial" pitchFamily="34" charset="0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3216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Vertrouwelijkheid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747975"/>
          </a:xfrm>
        </p:spPr>
        <p:txBody>
          <a:bodyPr>
            <a:normAutofit/>
          </a:bodyPr>
          <a:lstStyle/>
          <a:p>
            <a:r>
              <a:rPr lang="nl-BE" dirty="0"/>
              <a:t>Vertrouwelijke informatie</a:t>
            </a:r>
          </a:p>
          <a:p>
            <a:pPr marL="717550" lvl="1" indent="-363538">
              <a:buFont typeface="Courier New" pitchFamily="49" charset="0"/>
              <a:buChar char="o"/>
            </a:pPr>
            <a:r>
              <a:rPr lang="nl-BE" dirty="0"/>
              <a:t>Bedrijfsschema’s</a:t>
            </a:r>
          </a:p>
          <a:p>
            <a:pPr marL="717550" lvl="1" indent="-363538">
              <a:buFont typeface="Courier New" pitchFamily="49" charset="0"/>
              <a:buChar char="o"/>
            </a:pPr>
            <a:r>
              <a:rPr lang="nl-BE" dirty="0"/>
              <a:t>Bepaalde procesinformatie</a:t>
            </a:r>
          </a:p>
          <a:p>
            <a:pPr marL="717550" lvl="1" indent="-363538">
              <a:buFont typeface="Courier New" pitchFamily="49" charset="0"/>
              <a:buChar char="o"/>
            </a:pPr>
            <a:r>
              <a:rPr lang="nl-BE" dirty="0"/>
              <a:t>… </a:t>
            </a:r>
            <a:br>
              <a:rPr lang="nl-BE" dirty="0"/>
            </a:br>
            <a:endParaRPr lang="nl-BE" dirty="0"/>
          </a:p>
          <a:p>
            <a:r>
              <a:rPr lang="nl-BE" dirty="0"/>
              <a:t>Rol student</a:t>
            </a:r>
          </a:p>
          <a:p>
            <a:pPr marL="717550" lvl="1" indent="-363538">
              <a:buFont typeface="Courier New" pitchFamily="49" charset="0"/>
              <a:buChar char="o"/>
            </a:pPr>
            <a:r>
              <a:rPr lang="nl-BE" dirty="0"/>
              <a:t>Vertrouwelijkheid informatie aftoetsen bij stagementor</a:t>
            </a:r>
          </a:p>
          <a:p>
            <a:pPr marL="354012" lvl="1" indent="0">
              <a:buNone/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88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Interessante bronnen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Interessante links</a:t>
            </a:r>
          </a:p>
          <a:p>
            <a:pPr lvl="1"/>
            <a:r>
              <a:rPr lang="nl-BE" dirty="0">
                <a:hlinkClick r:id="rId2"/>
              </a:rPr>
              <a:t>Woordenlijst</a:t>
            </a:r>
            <a:endParaRPr lang="nl-BE" dirty="0"/>
          </a:p>
          <a:p>
            <a:pPr lvl="1"/>
            <a:r>
              <a:rPr lang="nl-BE" dirty="0">
                <a:hlinkClick r:id="rId3"/>
              </a:rPr>
              <a:t>Taaladvies</a:t>
            </a:r>
            <a:br>
              <a:rPr lang="nl-BE" dirty="0"/>
            </a:br>
            <a:endParaRPr lang="nl-BE" dirty="0"/>
          </a:p>
          <a:p>
            <a:r>
              <a:rPr lang="nl-BE" dirty="0"/>
              <a:t>Interessant boek</a:t>
            </a:r>
          </a:p>
          <a:p>
            <a:pPr lvl="1"/>
            <a:r>
              <a:rPr lang="nl-BE" dirty="0"/>
              <a:t>‘Schrijven van verslag tot eindwerk’ van Leen </a:t>
            </a:r>
            <a:r>
              <a:rPr lang="nl-BE" dirty="0" err="1"/>
              <a:t>Pollefliet</a:t>
            </a:r>
            <a:br>
              <a:rPr lang="nl-BE" dirty="0"/>
            </a:br>
            <a:r>
              <a:rPr lang="nl-BE" dirty="0"/>
              <a:t>ISBN 978 90 382 926 4</a:t>
            </a:r>
          </a:p>
          <a:p>
            <a:pPr marL="274320" lvl="1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19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5 Reflectie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34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Ja?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Is er aansluiting bij de voorkennis van de lezer?</a:t>
            </a:r>
            <a:endParaRPr lang="nl-BE" dirty="0"/>
          </a:p>
          <a:p>
            <a:pPr lvl="0"/>
            <a:r>
              <a:rPr lang="nl-NL" dirty="0"/>
              <a:t>Is de uitleg voldoende?</a:t>
            </a:r>
            <a:endParaRPr lang="nl-BE" dirty="0"/>
          </a:p>
          <a:p>
            <a:pPr lvl="0"/>
            <a:r>
              <a:rPr lang="nl-NL" dirty="0"/>
              <a:t>Zijn hoofd- en bijzaken duidelijk onderscheiden?</a:t>
            </a:r>
            <a:endParaRPr lang="nl-BE" dirty="0"/>
          </a:p>
          <a:p>
            <a:pPr lvl="0"/>
            <a:r>
              <a:rPr lang="nl-NL" dirty="0"/>
              <a:t>Is het belang van de hoofdzaken duidelijk?</a:t>
            </a:r>
            <a:endParaRPr lang="nl-BE" dirty="0"/>
          </a:p>
          <a:p>
            <a:pPr lvl="0"/>
            <a:r>
              <a:rPr lang="nl-NL" dirty="0"/>
              <a:t>Staat er wat bedoeld of beloofd is?</a:t>
            </a:r>
            <a:endParaRPr lang="nl-BE" dirty="0"/>
          </a:p>
          <a:p>
            <a:pPr lvl="0"/>
            <a:r>
              <a:rPr lang="nl-NL" dirty="0"/>
              <a:t>Is de tekst vrij van tegenstrijdigheden?</a:t>
            </a:r>
            <a:endParaRPr lang="nl-BE" dirty="0"/>
          </a:p>
          <a:p>
            <a:pPr lvl="0"/>
            <a:r>
              <a:rPr lang="nl-NL" dirty="0"/>
              <a:t>Zijn alle feiten exact weergegeven?</a:t>
            </a: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51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Ja?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Is er onderscheid gemaakt tussen feiten, oordelen, vermoedens, eigen mening en andermans mening?      </a:t>
            </a:r>
            <a:endParaRPr lang="nl-BE" dirty="0"/>
          </a:p>
          <a:p>
            <a:pPr lvl="0"/>
            <a:r>
              <a:rPr lang="nl-NL" dirty="0"/>
              <a:t>Zijn de gegevens te controleren?</a:t>
            </a:r>
            <a:endParaRPr lang="nl-BE" dirty="0"/>
          </a:p>
          <a:p>
            <a:pPr lvl="0"/>
            <a:r>
              <a:rPr lang="nl-NL" dirty="0"/>
              <a:t>Steunen de conclusies op feiten?</a:t>
            </a:r>
            <a:endParaRPr lang="nl-BE" dirty="0"/>
          </a:p>
          <a:p>
            <a:pPr lvl="0"/>
            <a:r>
              <a:rPr lang="nl-NL" dirty="0"/>
              <a:t>Staan de aanbevelingen geformuleerd met hun positieve en negatieve kanten?</a:t>
            </a: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4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 Voorbereiden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8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D91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55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FE3C80E-8403-4B1C-A2BD-BF274917456B}" type="slidenum">
              <a:rPr lang="nl-BE" altLang="nl-BE">
                <a:solidFill>
                  <a:srgbClr val="898989"/>
                </a:solidFill>
                <a:latin typeface="Arial" charset="0"/>
              </a:rPr>
              <a:pPr eaLnBrk="1" hangingPunct="1"/>
              <a:t>40</a:t>
            </a:fld>
            <a:endParaRPr lang="nl-BE" altLang="nl-BE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7253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Font typeface="Arial" panose="020B0604020202020204" pitchFamily="34" charset="0"/>
              <a:buChar char="•"/>
            </a:pPr>
            <a:r>
              <a:rPr lang="nl-BE" dirty="0"/>
              <a:t>‘Schrijven van verslag tot eindwerk’ van Leen Pollefliet</a:t>
            </a:r>
            <a:br>
              <a:rPr lang="nl-BE" dirty="0"/>
            </a:br>
            <a:r>
              <a:rPr lang="nl-BE" dirty="0"/>
              <a:t>ISBN 978 90 382 926 4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nl-BE" dirty="0"/>
              <a:t>Stijlwijzer Thomas More hogeschool</a:t>
            </a:r>
          </a:p>
          <a:p>
            <a:pPr marL="274320" lvl="1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0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Projectplan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204864"/>
            <a:ext cx="3503349" cy="350334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kstvak 10"/>
          <p:cNvSpPr txBox="1"/>
          <p:nvPr/>
        </p:nvSpPr>
        <p:spPr>
          <a:xfrm>
            <a:off x="575556" y="246327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DEADLINES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301752" y="4869160"/>
            <a:ext cx="279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DOORLEESTIJD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5616116" y="1731110"/>
            <a:ext cx="298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VERWACHTINGEN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6588224" y="368741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GEWOONTEN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3045671" y="5894778"/>
            <a:ext cx="563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ONVOORZIENE OMSTANDIGHEDEN</a:t>
            </a:r>
          </a:p>
        </p:txBody>
      </p:sp>
    </p:spTree>
    <p:extLst>
      <p:ext uri="{BB962C8B-B14F-4D97-AF65-F5344CB8AC3E}">
        <p14:creationId xmlns:p14="http://schemas.microsoft.com/office/powerpoint/2010/main" val="281646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Projectplan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62406"/>
              </p:ext>
            </p:extLst>
          </p:nvPr>
        </p:nvGraphicFramePr>
        <p:xfrm>
          <a:off x="318914" y="3007231"/>
          <a:ext cx="8534399" cy="515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BEGIN</a:t>
                      </a:r>
                      <a:endParaRPr lang="nl-BE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57" marR="44657" marT="0" marB="0" anchor="ctr"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BE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57" marR="44657" marT="0" marB="0" anchor="ctr"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EINDE</a:t>
                      </a:r>
                      <a:endParaRPr lang="nl-BE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57" marR="44657" marT="0" marB="0" anchor="ctr">
                    <a:solidFill>
                      <a:srgbClr val="50B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hteraccolade 7"/>
          <p:cNvSpPr/>
          <p:nvPr/>
        </p:nvSpPr>
        <p:spPr>
          <a:xfrm rot="5400000">
            <a:off x="7397264" y="3452051"/>
            <a:ext cx="360040" cy="576064"/>
          </a:xfrm>
          <a:prstGeom prst="rightBrace">
            <a:avLst/>
          </a:prstGeom>
          <a:ln>
            <a:solidFill>
              <a:srgbClr val="7E9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7164288" y="39570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RESERVE</a:t>
            </a:r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1888652" y="3727311"/>
            <a:ext cx="4752528" cy="0"/>
          </a:xfrm>
          <a:prstGeom prst="straightConnector1">
            <a:avLst/>
          </a:prstGeom>
          <a:ln>
            <a:solidFill>
              <a:srgbClr val="7E99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3328812" y="394333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TERUGPLANNEN</a:t>
            </a:r>
          </a:p>
        </p:txBody>
      </p:sp>
      <p:sp>
        <p:nvSpPr>
          <p:cNvPr id="23" name="Linkeraccolade 22"/>
          <p:cNvSpPr/>
          <p:nvPr/>
        </p:nvSpPr>
        <p:spPr>
          <a:xfrm rot="5400000">
            <a:off x="2011719" y="2596132"/>
            <a:ext cx="185913" cy="576064"/>
          </a:xfrm>
          <a:prstGeom prst="leftBrace">
            <a:avLst/>
          </a:prstGeom>
          <a:ln>
            <a:solidFill>
              <a:srgbClr val="7E9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kstvak 24"/>
          <p:cNvSpPr txBox="1"/>
          <p:nvPr/>
        </p:nvSpPr>
        <p:spPr>
          <a:xfrm>
            <a:off x="1672628" y="243116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DOEN</a:t>
            </a:r>
          </a:p>
        </p:txBody>
      </p:sp>
      <p:sp>
        <p:nvSpPr>
          <p:cNvPr id="26" name="Linkeraccolade 25"/>
          <p:cNvSpPr/>
          <p:nvPr/>
        </p:nvSpPr>
        <p:spPr>
          <a:xfrm rot="5400000">
            <a:off x="2750851" y="2596132"/>
            <a:ext cx="185913" cy="576064"/>
          </a:xfrm>
          <a:prstGeom prst="leftBrace">
            <a:avLst/>
          </a:prstGeom>
          <a:ln>
            <a:solidFill>
              <a:srgbClr val="7E9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kstvak 26"/>
          <p:cNvSpPr txBox="1"/>
          <p:nvPr/>
        </p:nvSpPr>
        <p:spPr>
          <a:xfrm>
            <a:off x="2411760" y="2420888"/>
            <a:ext cx="149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SCHRIJVEN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B2BCA5B-059C-4A1A-976F-F9671A704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16611"/>
              </p:ext>
            </p:extLst>
          </p:nvPr>
        </p:nvGraphicFramePr>
        <p:xfrm>
          <a:off x="107504" y="614033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showAsIcon="1" r:id="rId4" imgW="914400" imgH="771480" progId="Acrobat.Document.DC">
                  <p:embed/>
                </p:oleObj>
              </mc:Choice>
              <mc:Fallback>
                <p:oleObj name="Acrobat Document" showAsIcon="1" r:id="rId4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614033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024872D-6AA9-48D6-AA61-655B4FE6B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32356"/>
              </p:ext>
            </p:extLst>
          </p:nvPr>
        </p:nvGraphicFramePr>
        <p:xfrm>
          <a:off x="758228" y="614117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6" imgW="914400" imgH="771480" progId="Excel.Sheet.8">
                  <p:embed/>
                </p:oleObj>
              </mc:Choice>
              <mc:Fallback>
                <p:oleObj name="Worksheet" showAsIcon="1" r:id="rId6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228" y="614117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20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D8754-375A-4EEB-9654-0A1053BC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Projectplan – tips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51E990F-1A25-45FE-9482-91C42973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ED35F8C-24BD-40CA-AA61-58A072BA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Controleer zelf je tekst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Laat tijdig je resultaten en tekst controleren</a:t>
            </a:r>
            <a:br>
              <a:rPr lang="nl-BE" dirty="0"/>
            </a:br>
            <a:r>
              <a:rPr lang="nl-BE" dirty="0"/>
              <a:t>&amp; geef je mentor tijd om dit grondig te doen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Maak een realistische planning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Maak tijd om vragen te stellen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Stel prioriteiten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nl-BE" dirty="0"/>
              <a:t>Stel niets uit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286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8604448" cy="3352800"/>
          </a:xfrm>
        </p:spPr>
        <p:txBody>
          <a:bodyPr/>
          <a:lstStyle/>
          <a:p>
            <a:r>
              <a:rPr lang="nl-BE" sz="7800" dirty="0"/>
              <a:t>3 Structuur uitwerken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0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Opbouw eindwerk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nl-BE" dirty="0"/>
              <a:t>Titelblad</a:t>
            </a:r>
          </a:p>
          <a:p>
            <a:pPr lvl="1"/>
            <a:r>
              <a:rPr lang="nl-BE" dirty="0"/>
              <a:t>Voorwoord</a:t>
            </a:r>
          </a:p>
          <a:p>
            <a:pPr lvl="1"/>
            <a:r>
              <a:rPr lang="nl-BE" dirty="0"/>
              <a:t>Samenvatting</a:t>
            </a:r>
          </a:p>
          <a:p>
            <a:pPr lvl="1"/>
            <a:r>
              <a:rPr lang="nl-BE" dirty="0"/>
              <a:t>Inhoudsopgave</a:t>
            </a:r>
          </a:p>
          <a:p>
            <a:pPr lvl="1"/>
            <a:r>
              <a:rPr lang="nl-BE" dirty="0"/>
              <a:t>Lijst van figuren, grafieken, …</a:t>
            </a:r>
          </a:p>
          <a:p>
            <a:pPr lvl="1"/>
            <a:r>
              <a:rPr lang="nl-BE" dirty="0"/>
              <a:t>Inleiding</a:t>
            </a:r>
          </a:p>
          <a:p>
            <a:pPr lvl="1"/>
            <a:r>
              <a:rPr lang="nl-BE" dirty="0"/>
              <a:t>Eigenlijke tekst </a:t>
            </a:r>
          </a:p>
          <a:p>
            <a:pPr lvl="1"/>
            <a:r>
              <a:rPr lang="nl-BE" dirty="0"/>
              <a:t>Eindconclusie</a:t>
            </a:r>
          </a:p>
          <a:p>
            <a:pPr lvl="1"/>
            <a:r>
              <a:rPr lang="nl-BE" dirty="0"/>
              <a:t>Literatuurlijst</a:t>
            </a:r>
          </a:p>
          <a:p>
            <a:pPr lvl="1"/>
            <a:r>
              <a:rPr lang="nl-BE" dirty="0"/>
              <a:t>Bijlagen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Metropolitisch">
  <a:themeElements>
    <a:clrScheme name="Metropolitisch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isch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isch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C35F24-A7D3-4AA3-B1BB-FA7B6E133B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1017</Words>
  <Application>Microsoft Office PowerPoint</Application>
  <PresentationFormat>Diavoorstelling (4:3)</PresentationFormat>
  <Paragraphs>326</Paragraphs>
  <Slides>41</Slides>
  <Notes>16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Times New Roman</vt:lpstr>
      <vt:lpstr>Wingdings</vt:lpstr>
      <vt:lpstr>Metropolitisch</vt:lpstr>
      <vt:lpstr>Acrobat Document</vt:lpstr>
      <vt:lpstr>Worksheet</vt:lpstr>
      <vt:lpstr>PowerPoint-presentatie</vt:lpstr>
      <vt:lpstr>1 Oriënteren</vt:lpstr>
      <vt:lpstr>Opdrachtomschrijving</vt:lpstr>
      <vt:lpstr>2 Voorbereiden</vt:lpstr>
      <vt:lpstr>Projectplan</vt:lpstr>
      <vt:lpstr>Projectplan</vt:lpstr>
      <vt:lpstr>Projectplan – tips</vt:lpstr>
      <vt:lpstr>3 Structuur uitwerken</vt:lpstr>
      <vt:lpstr>Opbouw eindwerk</vt:lpstr>
      <vt:lpstr>Woord vooraf</vt:lpstr>
      <vt:lpstr>Samenvatting</vt:lpstr>
      <vt:lpstr>Inhoudsopgave</vt:lpstr>
      <vt:lpstr>PowerPoint-presentatie</vt:lpstr>
      <vt:lpstr>Lijst van figuren, grafieken, … </vt:lpstr>
      <vt:lpstr>Lijst van gebruikte afkortingen</vt:lpstr>
      <vt:lpstr>Inleiding</vt:lpstr>
      <vt:lpstr>Inleiding – mogelijke vragen</vt:lpstr>
      <vt:lpstr>Corpus</vt:lpstr>
      <vt:lpstr>Eindconclusie</vt:lpstr>
      <vt:lpstr>Literatuurlijst</vt:lpstr>
      <vt:lpstr>Bijlagen</vt:lpstr>
      <vt:lpstr>4 Schrijfproces</vt:lpstr>
      <vt:lpstr>Taalgebruik</vt:lpstr>
      <vt:lpstr>Opletten voor taalfouten</vt:lpstr>
      <vt:lpstr>Algemene schrijfstijl</vt:lpstr>
      <vt:lpstr>Nummering</vt:lpstr>
      <vt:lpstr>Gebruik van figuren - basis</vt:lpstr>
      <vt:lpstr>Gebruik van figuren - bijschrift</vt:lpstr>
      <vt:lpstr>Gebruik van figuren - bijschrift</vt:lpstr>
      <vt:lpstr>Gebruik van kruisverwijzing</vt:lpstr>
      <vt:lpstr>Bronvermelding – de basis</vt:lpstr>
      <vt:lpstr>Bronvermelding – MS Word</vt:lpstr>
      <vt:lpstr>Bronvermelding – MS Word</vt:lpstr>
      <vt:lpstr>Bronvermelding – citaat</vt:lpstr>
      <vt:lpstr>Vertrouwelijkheid</vt:lpstr>
      <vt:lpstr>Interessante bronnen</vt:lpstr>
      <vt:lpstr>5 Reflectie</vt:lpstr>
      <vt:lpstr>Ja?</vt:lpstr>
      <vt:lpstr>Ja?</vt:lpstr>
      <vt:lpstr>PowerPoint-presentatie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2013-07-15T09:45:06Z</dcterms:created>
  <dcterms:modified xsi:type="dcterms:W3CDTF">2017-11-10T16:13:27Z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TC101743249990</vt:lpwstr>
  </property>
</Properties>
</file>