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18288000" cy="10287000"/>
  <p:notesSz cx="6858000" cy="9144000"/>
  <p:embeddedFontLst>
    <p:embeddedFont>
      <p:font typeface="Canva Sans Bold" charset="1" panose="020B0803030501040103"/>
      <p:regular r:id="rId51"/>
    </p:embeddedFont>
    <p:embeddedFont>
      <p:font typeface="Canva Sans" charset="1" panose="020B0503030501040103"/>
      <p:regular r:id="rId52"/>
    </p:embeddedFont>
    <p:embeddedFont>
      <p:font typeface="Canva Sans Medium" charset="1" panose="020B0603030501040103"/>
      <p:regular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fonts/font51.fntdata" Type="http://schemas.openxmlformats.org/officeDocument/2006/relationships/font"/><Relationship Id="rId52" Target="fonts/font52.fntdata" Type="http://schemas.openxmlformats.org/officeDocument/2006/relationships/font"/><Relationship Id="rId53" Target="fonts/font53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033591"/>
            <a:ext cx="18288000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Introducción a la Inteligencía Artificial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5471180"/>
            <a:ext cx="182880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Dr. Arnulfo Pérez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91975" y="2545249"/>
            <a:ext cx="1430405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Crecimiento de Centros de Datos (2015-2024)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2015: ~8,600 centros globales → 2024: ~11,500 (+34%).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Mayor crecimiento: AWS (40% de nueva infraestructura desde 2020).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47843" y="4519930"/>
            <a:ext cx="1279231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 data center promedio consume 20-50 MW.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Entrenar GPT-3: ~1,300 MWh (equivalente a 120 hogares/año).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45390" y="6422840"/>
            <a:ext cx="1299721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Google usó 15 mil millones de litros en 2022 para refrigeración.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92790" y="3919855"/>
            <a:ext cx="16502419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Mercado global de cloud+IA: $1.2 trillones (40% crecimiento anual desde 2020).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IA generativa: $67 mil millones en 2024 (Statista).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92790" y="576786"/>
            <a:ext cx="1650241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acto Económico (2023)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34711" y="2186666"/>
            <a:ext cx="11218578" cy="5913669"/>
          </a:xfrm>
          <a:custGeom>
            <a:avLst/>
            <a:gdLst/>
            <a:ahLst/>
            <a:cxnLst/>
            <a:rect r="r" b="b" t="t" l="l"/>
            <a:pathLst>
              <a:path h="5913669" w="11218578">
                <a:moveTo>
                  <a:pt x="0" y="0"/>
                </a:moveTo>
                <a:lnTo>
                  <a:pt x="11218578" y="0"/>
                </a:lnTo>
                <a:lnTo>
                  <a:pt x="11218578" y="5913668"/>
                </a:lnTo>
                <a:lnTo>
                  <a:pt x="0" y="59136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8975" y="3418954"/>
            <a:ext cx="17330050" cy="4852414"/>
          </a:xfrm>
          <a:custGeom>
            <a:avLst/>
            <a:gdLst/>
            <a:ahLst/>
            <a:cxnLst/>
            <a:rect r="r" b="b" t="t" l="l"/>
            <a:pathLst>
              <a:path h="4852414" w="17330050">
                <a:moveTo>
                  <a:pt x="0" y="0"/>
                </a:moveTo>
                <a:lnTo>
                  <a:pt x="17330050" y="0"/>
                </a:lnTo>
                <a:lnTo>
                  <a:pt x="17330050" y="4852414"/>
                </a:lnTo>
                <a:lnTo>
                  <a:pt x="0" y="48524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4181" y="2860021"/>
            <a:ext cx="15729706" cy="4758236"/>
          </a:xfrm>
          <a:custGeom>
            <a:avLst/>
            <a:gdLst/>
            <a:ahLst/>
            <a:cxnLst/>
            <a:rect r="r" b="b" t="t" l="l"/>
            <a:pathLst>
              <a:path h="4758236" w="15729706">
                <a:moveTo>
                  <a:pt x="0" y="0"/>
                </a:moveTo>
                <a:lnTo>
                  <a:pt x="15729707" y="0"/>
                </a:lnTo>
                <a:lnTo>
                  <a:pt x="15729707" y="4758236"/>
                </a:lnTo>
                <a:lnTo>
                  <a:pt x="0" y="4758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16543" y="513779"/>
            <a:ext cx="1265491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acto en el Empleo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816543" y="1985074"/>
            <a:ext cx="1265491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(OCDE,</a:t>
            </a: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2023)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805494"/>
            <a:ext cx="16230600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Automatización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14% de los trabajos en países OCDE son altamente automatizables (vs. 32% en economías emergentes, Banco Mundial).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Sectores más afectados: Manufactura (30% de tareas), servicios administrativos (25%).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Nuevos empleos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 IA podría crear 97 millones de roles nuevos para 2025 (Foro Económico Mundial), pero requieren habilidades digitales.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171450"/>
            <a:ext cx="18288000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Empleos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en riesgo por automatización (OCDE)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902767" y="3886952"/>
            <a:ext cx="8769548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aís               | % Empleos Automatizables |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|--------------|------------------------------------|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| EE.UU.        | 10%                                              |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| Alemania   | 18%                                              |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| México       | 28%                                              |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| India           | 34%                                              |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422834"/>
            <a:ext cx="18288000" cy="8381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60%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 la población mundial no tiene habilidades básicas en IA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(ej: África Subsahariana, 85%).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 70% de las ganancias de IA se concentran en </a:t>
            </a: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EE.UU., China y la UE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(OCDE).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"La IA podría aumentar la desigualdad de ingresos en un </a:t>
            </a: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15%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para 2030 si no hay políticas inclusivas" (Banco Mundial).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Solo el </a:t>
            </a: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40%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de los trabajadores en OCDE tiene acceso a capacitación en IA.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Estudios muestran que sistemas de IA en reclutamiento discriminan a mujeres y minorías (</a:t>
            </a: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50% más rechazos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Banco Mundial).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03715" y="470671"/>
            <a:ext cx="14080570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Impacto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en el PIB global </a:t>
            </a:r>
          </a:p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(Banco Mundial)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03715" y="4412713"/>
            <a:ext cx="14080570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| Región                  |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% Crecimiento PIB (2030) |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|---------------------|----------------------------------|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| Norteamérica    | +14%                                          |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| Europa                 | +9%                                            |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| África                   | +3%                                             |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| Latinoamérica   | +5%                                            |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623794"/>
            <a:ext cx="18288000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Ingenieros de I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A/ML: Diseño y mantenimiento de modelos.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Especialistas en Datos: Científicos de datos, analistas de big data.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Desarrolladores de Software para IA: Integración de APIs (ej: OpenAI, Gemini).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Éticos de IA: Auditoría de sesgos algorítmicos y cumplimiento normativo (ej: regulación UE AI Act).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Abogados de Propiedad Intelectual en IA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Conflictos por derechos de contenido generado por IA.</a:t>
            </a:r>
          </a:p>
          <a:p>
            <a:pPr algn="l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294531" y="857250"/>
            <a:ext cx="769893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Nuevos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Roles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367706" y="3646891"/>
            <a:ext cx="9665" cy="360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0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162378"/>
            <a:ext cx="18288000" cy="789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3"/>
              </a:lnSpc>
            </a:pPr>
            <a:r>
              <a:rPr lang="en-US" sz="3481" b="true">
                <a:solidFill>
                  <a:srgbClr val="0097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Dr. </a:t>
            </a:r>
            <a:r>
              <a:rPr lang="en-US" b="true" sz="3481">
                <a:solidFill>
                  <a:srgbClr val="0097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Arnulfo Pérez Pérez</a:t>
            </a: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ctr">
              <a:lnSpc>
                <a:spcPts val="4873"/>
              </a:lnSpc>
            </a:pPr>
            <a:r>
              <a:rPr lang="en-US" sz="3481">
                <a:solidFill>
                  <a:srgbClr val="FF3131"/>
                </a:solidFill>
                <a:latin typeface="Canva Sans"/>
                <a:ea typeface="Canva Sans"/>
                <a:cs typeface="Canva Sans"/>
                <a:sym typeface="Canva Sans"/>
              </a:rPr>
              <a:t>arnulfo.perez@zintegra.com</a:t>
            </a: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ctr">
              <a:lnSpc>
                <a:spcPts val="4873"/>
              </a:lnSpc>
            </a:pPr>
            <a:r>
              <a:rPr lang="en-US" b="true" sz="34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Ph.D. Electrical and Computer Engineering</a:t>
            </a: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</a:t>
            </a:r>
          </a:p>
          <a:p>
            <a:pPr algn="ctr">
              <a:lnSpc>
                <a:spcPts val="4873"/>
              </a:lnSpc>
            </a:pP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UNIVERSITY OF TENNESSEE, KNOXVILLE </a:t>
            </a:r>
          </a:p>
          <a:p>
            <a:pPr algn="ctr">
              <a:lnSpc>
                <a:spcPts val="4873"/>
              </a:lnSpc>
            </a:pP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Disertación: Parallel Segmentation of Range Images on a Hypercube-connected Distributed Computer. </a:t>
            </a:r>
          </a:p>
          <a:p>
            <a:pPr algn="ctr">
              <a:lnSpc>
                <a:spcPts val="4873"/>
              </a:lnSpc>
            </a:pPr>
            <a:r>
              <a:rPr lang="en-US" b="true" sz="34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M.S. Electrical and Computer Engineering </a:t>
            </a: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ctr">
              <a:lnSpc>
                <a:spcPts val="4873"/>
              </a:lnSpc>
            </a:pP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UNIVERSITY OF TENNESSEE, KNOXVILLE </a:t>
            </a:r>
          </a:p>
          <a:p>
            <a:pPr algn="ctr">
              <a:lnSpc>
                <a:spcPts val="4873"/>
              </a:lnSpc>
            </a:pP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Tesis: Mask Decompositions for Digital Image Processing. </a:t>
            </a:r>
          </a:p>
          <a:p>
            <a:pPr algn="ctr">
              <a:lnSpc>
                <a:spcPts val="4873"/>
              </a:lnSpc>
            </a:pPr>
            <a:r>
              <a:rPr lang="en-US" b="true" sz="34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Licenciatura en Física</a:t>
            </a: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ctr">
              <a:lnSpc>
                <a:spcPts val="4873"/>
              </a:lnSpc>
            </a:pP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UNIVERSIDAD AUTÓNOMA DE NUEVO LEÓN </a:t>
            </a:r>
          </a:p>
          <a:p>
            <a:pPr algn="ctr">
              <a:lnSpc>
                <a:spcPts val="4873"/>
              </a:lnSpc>
            </a:pP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Tesis: Análisis Teórico experimental del comportamiento temporal de potenciales transmembrana de un axón. 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572909"/>
            <a:ext cx="11301259" cy="5791895"/>
          </a:xfrm>
          <a:custGeom>
            <a:avLst/>
            <a:gdLst/>
            <a:ahLst/>
            <a:cxnLst/>
            <a:rect r="r" b="b" t="t" l="l"/>
            <a:pathLst>
              <a:path h="5791895" w="11301259">
                <a:moveTo>
                  <a:pt x="0" y="0"/>
                </a:moveTo>
                <a:lnTo>
                  <a:pt x="11301258" y="0"/>
                </a:lnTo>
                <a:lnTo>
                  <a:pt x="11301258" y="5791895"/>
                </a:lnTo>
                <a:lnTo>
                  <a:pt x="0" y="57918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6860" y="6298129"/>
            <a:ext cx="16588347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Brecha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 habilidades: Solo el 30% de la fuerza laboral actual está capacitada para estos roles (OCDE).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Concentración en países ricos: 75% de los nuevos empleos se crearán en economías avanzadas (Banco Mundial).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44488" y="614211"/>
            <a:ext cx="1599902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agmentación sociopolítica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60277" y="3980112"/>
            <a:ext cx="15999023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[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]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| Año    | % Contenido Xenófobo |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|--------|-------------------------------|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| 2015  | 12%                                       |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| 2020 | 28%                                       |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| 2024 | 41%                                        | 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(Datos: Anti-Defamation League)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78209"/>
            <a:ext cx="1599902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Aumento de discurso de odio  (2015-2024)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16273" y="857250"/>
            <a:ext cx="1505545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Elecciones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Argentina 2023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16273" y="3919855"/>
            <a:ext cx="15055453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Táctica: Uso masivo de Whats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 + IA (mensajes automatizados con promesas populistas).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Resultado: El 62% de los votantes recibió información no verificada (DataGénero).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67997" y="2378559"/>
            <a:ext cx="9352006" cy="5529882"/>
          </a:xfrm>
          <a:custGeom>
            <a:avLst/>
            <a:gdLst/>
            <a:ahLst/>
            <a:cxnLst/>
            <a:rect r="r" b="b" t="t" l="l"/>
            <a:pathLst>
              <a:path h="5529882" w="9352006">
                <a:moveTo>
                  <a:pt x="0" y="0"/>
                </a:moveTo>
                <a:lnTo>
                  <a:pt x="9352006" y="0"/>
                </a:lnTo>
                <a:lnTo>
                  <a:pt x="9352006" y="5529882"/>
                </a:lnTo>
                <a:lnTo>
                  <a:pt x="0" y="55298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5060" y="446747"/>
            <a:ext cx="1637788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Populismo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y Desinformación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55060" y="2865233"/>
            <a:ext cx="16649490" cy="5678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0034" indent="-290017" lvl="1">
              <a:lnSpc>
                <a:spcPts val="3761"/>
              </a:lnSpc>
              <a:buFont typeface="Arial"/>
              <a:buChar char="•"/>
            </a:pPr>
            <a:r>
              <a:rPr lang="en-US" sz="268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Granjas </a:t>
            </a:r>
            <a:r>
              <a:rPr lang="en-US" sz="268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 bots: Cuentas falsas gestionadas por IA para viralizar consignas populistas (ej: elecciones Brasil 2022).</a:t>
            </a:r>
          </a:p>
          <a:p>
            <a:pPr algn="l" marL="580034" indent="-290017" lvl="1">
              <a:lnSpc>
                <a:spcPts val="3761"/>
              </a:lnSpc>
              <a:buFont typeface="Arial"/>
              <a:buChar char="•"/>
            </a:pPr>
            <a:r>
              <a:rPr lang="en-US" sz="268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Noticias falsas hiperpersonalizadas: IA como GPT-4 genera versiones distintas de una fake news para cada perfil demográfico.</a:t>
            </a:r>
          </a:p>
          <a:p>
            <a:pPr algn="l" marL="580034" indent="-290017" lvl="1">
              <a:lnSpc>
                <a:spcPts val="3761"/>
              </a:lnSpc>
              <a:buFont typeface="Arial"/>
              <a:buChar char="•"/>
            </a:pPr>
            <a:r>
              <a:rPr lang="en-US" b="true" sz="2686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OECD</a:t>
            </a:r>
            <a:r>
              <a:rPr lang="en-US" sz="268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El </a:t>
            </a:r>
            <a:r>
              <a:rPr lang="en-US" b="true" sz="2686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55%</a:t>
            </a:r>
            <a:r>
              <a:rPr lang="en-US" sz="268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de los ciudadanos en países miembros cree que las redes socavan la democracia.</a:t>
            </a:r>
          </a:p>
          <a:p>
            <a:pPr algn="l" marL="580034" indent="-290017" lvl="1">
              <a:lnSpc>
                <a:spcPts val="3761"/>
              </a:lnSpc>
              <a:buFont typeface="Arial"/>
              <a:buChar char="•"/>
            </a:pPr>
            <a:r>
              <a:rPr lang="en-US" b="true" sz="2686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Ejemplo</a:t>
            </a:r>
            <a:r>
              <a:rPr lang="en-US" sz="268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Campaña "Brexit" usó datos de </a:t>
            </a:r>
            <a:r>
              <a:rPr lang="en-US" b="true" sz="2686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Cambridge Analytica</a:t>
            </a:r>
            <a:r>
              <a:rPr lang="en-US" sz="268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+ IA para manipular votantes.</a:t>
            </a:r>
          </a:p>
          <a:p>
            <a:pPr algn="l" marL="580034" indent="-290017" lvl="1">
              <a:lnSpc>
                <a:spcPts val="3761"/>
              </a:lnSpc>
              <a:buFont typeface="Arial"/>
              <a:buChar char="•"/>
            </a:pPr>
            <a:r>
              <a:rPr lang="en-US" sz="268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UE: El 38% de discursos de odio en redes son automatizados (European Commission, 2024).</a:t>
            </a:r>
          </a:p>
          <a:p>
            <a:pPr algn="l" marL="580034" indent="-290017" lvl="1">
              <a:lnSpc>
                <a:spcPts val="3761"/>
              </a:lnSpc>
              <a:buFont typeface="Arial"/>
              <a:buChar char="•"/>
            </a:pPr>
            <a:r>
              <a:rPr lang="en-US" sz="268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Latinoamérica: Campañas contra migrantes venezolanos usaron bots (ej: caso Chile, Pew Research).</a:t>
            </a:r>
          </a:p>
          <a:p>
            <a:pPr algn="l">
              <a:lnSpc>
                <a:spcPts val="3761"/>
              </a:lnSpc>
            </a:pPr>
          </a:p>
          <a:p>
            <a:pPr algn="l">
              <a:lnSpc>
                <a:spcPts val="3761"/>
              </a:lnSpc>
            </a:pPr>
          </a:p>
          <a:p>
            <a:pPr algn="ctr">
              <a:lnSpc>
                <a:spcPts val="3761"/>
              </a:lnSpc>
            </a:pP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6447" y="418086"/>
            <a:ext cx="1703510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Mec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anismos de Amplificación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26447" y="2898817"/>
            <a:ext cx="17035106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generativa de discurso de odio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Chatbots no supervisados (ej: Microsoft Tay) aprenden de usuarios racistas y repiten patrones.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Deepfakes xenófobos: Vídeos falsos de inmigrantes generados con DALL-E o Stable Diffusion.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Microtargeting político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Partidos populistas usan Meta Ads para enviar mensajes antiinmigración a grupos vulnerables.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19424" y="374977"/>
            <a:ext cx="844915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Filtros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Burbuja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65352" y="1874846"/>
            <a:ext cx="17300836" cy="8381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Algoritmos de recomendación (IA):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Plataformas como Facebook, TikTok, YouTube usan IA (Deep Learning) para mostrar contenido similar al historial de usuario, reforzando sesgos.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Ejemplo: Si un usuario ve un video antiinmigración, la IA le recomendará más contenido xenófobo (feedback loop).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Personalización extrema: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Estudio del MIT (2023) muestra que el 71% de los usuarios nunca ve opiniones contrarias a las suyas.</a:t>
            </a:r>
          </a:p>
          <a:p>
            <a:pPr algn="ctr">
              <a:lnSpc>
                <a:spcPts val="4759"/>
              </a:lnSpc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Impacto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Polarización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Divisiones ideológicas más profundas (ej: liberales vs. conservadores en EE.UU.).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Aislamiento cognitivo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Dificultad para entender perspectivas distintas ("sociedades paralelas").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27534" y="518518"/>
            <a:ext cx="1203293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Privacidad individual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2411" y="2018387"/>
            <a:ext cx="17128633" cy="7181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Captura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 datos: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Ejemplo: ChatGPT guarda conversaciones para entrenamiento (hasta que OpenAI las borra si el usuario lo solicita).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Riesgo: Datos personales o sensibles (ej: historial médico) pueden ser almacenados o filtrados.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Perfilamiento con IA: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Plataformas como Facebook/Meta usan LLMs (Large Language Models) para analizar mensajes privados y mostrar anuncios hiperpersonalizados.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Filtraciones por APIs inseguras: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Caso Microsoft (2023): Un error en Azure API expuso datos de clientes empresariales.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5150" y="638135"/>
            <a:ext cx="1683770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Confidencialidad empresarial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25150" y="2831785"/>
            <a:ext cx="16837700" cy="598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Pérdida de control sobre datos estratégicos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 subir información a AWS S3 o Google Drive, las empresas dependen de la seguridad del proveedor.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Espionaje industrial mediante IA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Ejemplo: Competidores podrían usar Bard o Copilot para extraer insights de documentos públicos en la nube.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Regulaciones contradictorias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 GDPR (UE) exige localización de datos, pero servicios como Cloudflare distribuyen información globalmente.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3216" y="3063481"/>
            <a:ext cx="15721568" cy="5188117"/>
          </a:xfrm>
          <a:custGeom>
            <a:avLst/>
            <a:gdLst/>
            <a:ahLst/>
            <a:cxnLst/>
            <a:rect r="r" b="b" t="t" l="l"/>
            <a:pathLst>
              <a:path h="5188117" w="15721568">
                <a:moveTo>
                  <a:pt x="0" y="0"/>
                </a:moveTo>
                <a:lnTo>
                  <a:pt x="15721568" y="0"/>
                </a:lnTo>
                <a:lnTo>
                  <a:pt x="15721568" y="5188117"/>
                </a:lnTo>
                <a:lnTo>
                  <a:pt x="0" y="51881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99312" y="159703"/>
            <a:ext cx="548937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Objetivos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72992" y="3023210"/>
            <a:ext cx="11542015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Impacto social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Impacto ambiental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Privacidad, vigilancia, autoritarismo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Concentración del control y poder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 rol del individuo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99384" y="327130"/>
            <a:ext cx="1042416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egislación Global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62060" y="2855708"/>
            <a:ext cx="17098809" cy="598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UE: GDPR (multas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 hasta el 4% de ingresos globales) + AI Act (prohíbe IA de reconocimiento facial masivo).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EE.UU.: California Consumer Privacy Act (CCPA) + propuesta American Data Privacy and Protection Act (ADPPA).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China: Ley de Protección de Datos Personales (PIPL) exige almacenamiento local.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OpenAI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y </a:t>
            </a: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Anthropic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prometen "IA ética", pero sus modelos se entrenan con datos sin consentimiento (ej: libros pirateados, según The Atlantic).</a:t>
            </a:r>
          </a:p>
          <a:p>
            <a:pPr algn="l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20293" y="614211"/>
            <a:ext cx="1264741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Estrategias optimistas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17420" y="2688244"/>
            <a:ext cx="16041880" cy="598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Minimizar huella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digital: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Usar ProtonMail (cifrado) en lugar de Gmail.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Configurar ChatGPT para no guardar historial (opción en ajustes).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Herramientas de privacidad: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Navegadores: Brave (bloquea rastreo).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VPNs: Mullvad (sin registros).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Derechos legales:</a:t>
            </a:r>
          </a:p>
          <a:p>
            <a:pPr algn="ctr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Ejercer el "derecho al olvido" bajo GDPR (solicitar borrado de datos).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evita subir documentos con información sensible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55921" y="542441"/>
            <a:ext cx="1497615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Estrategias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para Empresas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94676" y="3262408"/>
            <a:ext cx="16698648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Cifra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 antes de subir a la nube: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Usar AWS KMS o Azure Key Vault para gestionar claves.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Multi-cloud: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Distribuir datos entre AWS + Oracle Cloud para reducir dependencia.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Auditorías periódicas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Contratar firmas como PwC para evaluar compliance con GDPR/HIPAA.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021307"/>
            <a:ext cx="16557884" cy="7439000"/>
          </a:xfrm>
          <a:custGeom>
            <a:avLst/>
            <a:gdLst/>
            <a:ahLst/>
            <a:cxnLst/>
            <a:rect r="r" b="b" t="t" l="l"/>
            <a:pathLst>
              <a:path h="7439000" w="16557884">
                <a:moveTo>
                  <a:pt x="0" y="0"/>
                </a:moveTo>
                <a:lnTo>
                  <a:pt x="16557884" y="0"/>
                </a:lnTo>
                <a:lnTo>
                  <a:pt x="16557884" y="7438999"/>
                </a:lnTo>
                <a:lnTo>
                  <a:pt x="0" y="74389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367" r="0" b="-5367"/>
            </a:stretch>
          </a:blipFill>
        </p:spPr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60898" y="638135"/>
            <a:ext cx="1644467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mpresas que pierden datos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60898" y="2109429"/>
            <a:ext cx="1644467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</a:t>
            </a: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la nube (2023)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60898" y="4006406"/>
            <a:ext cx="16444674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|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Causa                              | % Incidentes |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|----------------------------|-----------------|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| Error humano               | 42%                 |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| Hackeo (API insegura)| 33%                 |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| Fallo del proveedor    | 25%                 | 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(Fuente: IBM Security Report 2023)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83173" y="590288"/>
            <a:ext cx="1132165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Ten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dencias Futuras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170003" y="2499215"/>
            <a:ext cx="394799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(2025-2030)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683273"/>
            <a:ext cx="16230600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Nuevas regulaciones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La UE prepara "GDPR 2.0" para incluir IA generativa.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IA confidencial: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Microsoft desarrolla "FHE" (cifrado homomórfico) para procesar datos sin verlos.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Proveedores soberanos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Alemania y Francia impulsan GAIA-X (alternativa europea a AWS).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58308" y="351053"/>
            <a:ext cx="619339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Monopolio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60216" y="1850923"/>
            <a:ext cx="16982880" cy="8381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Datos = Po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der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AWS, Azure, Google Cloud controlan el 90% de la nube pública y el 80% del tráfico online (Chrome, iOS, Android).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Ejemplo: Si AWS sufre una caída, miles de servicios (desde hospitales hasta bancos) colapsan.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Dependencia irreversible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Migrar de Google Workspace o Microsoft 365 es casi imposible para empresas.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Vigilancia masiva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Meta y Google rastrean </a:t>
            </a: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hasta el 70% de la web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mediante píxeles y cookies.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Caso real: Amazon Sidewalk comparte datos de dispositivos IoT entre vecinos sin consentimiento explícito.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IA como herramienta de perfilado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Gemini (Google)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y </a:t>
            </a: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Copilot (Microsoft)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analizan correos, documentos y chats para entrenar modelos.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2093" y="542441"/>
            <a:ext cx="1622381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Censura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y Sesgo Algorítmico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4615" y="2677160"/>
            <a:ext cx="18233385" cy="658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YouTube (Google) y Facebook (Meta) borran conteni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 bajo criterios opacos. Ej: censura a periodistas en crisis políticas.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 62% de las sombras (shadow bans) en redes son ideologicos (MIT, 2023).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Apple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y </a:t>
            </a: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Spotify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deciden qué música/podcasts promocionar (ej: exclusión de voces disidentes).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Cambridge Analytica 2.0: Meta permite anuncios hiperdirigidos usando IA (ej: elecciones en India, 2024).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Los algoritmos de </a:t>
            </a: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TikTok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y </a:t>
            </a: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Twitter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promueven contenido extremo para maximizar engagement ("rabbit holes").</a:t>
            </a:r>
          </a:p>
          <a:p>
            <a:pPr algn="l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42254" y="422824"/>
            <a:ext cx="1080349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Ri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esgos Sistémicos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334178"/>
            <a:ext cx="16090580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 hackeo a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Azure podría paralizar gobiernos y empresas globales.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Google y Apple ceden datos a gobiernos bajo leyes como </a:t>
            </a: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CLOUD Act (EE.UU.)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 </a:t>
            </a: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Ley de Seguridad Nacional (China)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Facebook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amplifica teorías conspirativas porque generan más clicks (Wall Street Journal, 2021).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Grupos antagónicos (ej: antivacunas vs. científicos) son alimentados por algoritmos.</a:t>
            </a:r>
          </a:p>
          <a:p>
            <a:pPr algn="l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81015" y="614211"/>
            <a:ext cx="1252597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acto Institucional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075806"/>
            <a:ext cx="16114491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Google, Meta y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Amazon gastan $300M anuales en presionar gobiernos (OpenSecrets, 2023).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Promesas como "IA ética" de Microsoft no evitan que vendan tecnología a regímenes autoritarios.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Latinoamérica y África no tienen alternativas a AWS o Google Cloud.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GAIA-X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(nube europea) avanza lentamente por falta de inversión.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94528" y="857250"/>
            <a:ext cx="869894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Infraestructura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794528" y="3361905"/>
            <a:ext cx="8698945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Hardware especializado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Big Data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Redes Sociales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Centros de cómputo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39160" y="857250"/>
            <a:ext cx="600968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Mitigación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43736" y="2988655"/>
            <a:ext cx="16000528" cy="6822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53070" indent="-326535" lvl="1">
              <a:lnSpc>
                <a:spcPts val="4234"/>
              </a:lnSpc>
              <a:buAutoNum type="arabicPeriod" startAt="1"/>
            </a:pPr>
            <a:r>
              <a:rPr lang="en-US" b="true" sz="302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Usar alternativas descentraliza</a:t>
            </a:r>
            <a:r>
              <a:rPr lang="en-US" b="true" sz="302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das:</a:t>
            </a:r>
          </a:p>
          <a:p>
            <a:pPr algn="l" marL="1306141" indent="-435380" lvl="2">
              <a:lnSpc>
                <a:spcPts val="4234"/>
              </a:lnSpc>
              <a:buFont typeface="Arial"/>
              <a:buChar char="⚬"/>
            </a:pPr>
            <a:r>
              <a:rPr lang="en-US" sz="30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Motores de búsqueda: DuckDuckGo o Brave Search.</a:t>
            </a:r>
          </a:p>
          <a:p>
            <a:pPr algn="l" marL="1306141" indent="-435380" lvl="2">
              <a:lnSpc>
                <a:spcPts val="4234"/>
              </a:lnSpc>
              <a:buFont typeface="Arial"/>
              <a:buChar char="⚬"/>
            </a:pPr>
            <a:r>
              <a:rPr lang="en-US" sz="30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Redes sociales: Mastodon (en lugar de Twitter/X).</a:t>
            </a:r>
          </a:p>
          <a:p>
            <a:pPr algn="ctr" marL="653070" indent="-326535" lvl="1">
              <a:lnSpc>
                <a:spcPts val="4234"/>
              </a:lnSpc>
              <a:buAutoNum type="arabicPeriod" startAt="1"/>
            </a:pPr>
            <a:r>
              <a:rPr lang="en-US" b="true" sz="302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Cifrado extremo a extremo</a:t>
            </a:r>
            <a:r>
              <a:rPr lang="en-US" sz="30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1306141" indent="-435380" lvl="2">
              <a:lnSpc>
                <a:spcPts val="4234"/>
              </a:lnSpc>
              <a:buFont typeface="Arial"/>
              <a:buChar char="⚬"/>
            </a:pPr>
            <a:r>
              <a:rPr lang="en-US" sz="30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Mensajería: Signal o Session.</a:t>
            </a:r>
          </a:p>
          <a:p>
            <a:pPr algn="l" marL="1306141" indent="-435380" lvl="2">
              <a:lnSpc>
                <a:spcPts val="4234"/>
              </a:lnSpc>
              <a:buFont typeface="Arial"/>
              <a:buChar char="⚬"/>
            </a:pPr>
            <a:r>
              <a:rPr lang="en-US" sz="30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Nube: Nextcloud (autoalojado).</a:t>
            </a:r>
          </a:p>
          <a:p>
            <a:pPr algn="l">
              <a:lnSpc>
                <a:spcPts val="4234"/>
              </a:lnSpc>
            </a:pPr>
          </a:p>
          <a:p>
            <a:pPr algn="l" marL="653070" indent="-326535" lvl="1">
              <a:lnSpc>
                <a:spcPts val="4234"/>
              </a:lnSpc>
              <a:buFont typeface="Arial"/>
              <a:buChar char="•"/>
            </a:pPr>
            <a:r>
              <a:rPr lang="en-US" sz="30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Usar </a:t>
            </a:r>
            <a:r>
              <a:rPr lang="en-US" b="true" sz="3024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nubes locales</a:t>
            </a:r>
            <a:r>
              <a:rPr lang="en-US" sz="30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(ej: </a:t>
            </a:r>
            <a:r>
              <a:rPr lang="en-US" b="true" sz="3024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Gobierno de España</a:t>
            </a:r>
            <a:r>
              <a:rPr lang="en-US" sz="30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con </a:t>
            </a:r>
            <a:r>
              <a:rPr lang="en-US" b="true" sz="3024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OpenStack</a:t>
            </a:r>
            <a:r>
              <a:rPr lang="en-US" sz="30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).</a:t>
            </a:r>
          </a:p>
          <a:p>
            <a:pPr algn="l" marL="653070" indent="-326535" lvl="1">
              <a:lnSpc>
                <a:spcPts val="4234"/>
              </a:lnSpc>
              <a:buFont typeface="Arial"/>
              <a:buChar char="•"/>
            </a:pPr>
            <a:r>
              <a:rPr lang="en-US" sz="30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Forzar a Meta/Google a permitir migración de datos (como obliga el </a:t>
            </a:r>
            <a:r>
              <a:rPr lang="en-US" b="true" sz="3024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DMA de la UE</a:t>
            </a:r>
            <a:r>
              <a:rPr lang="en-US" sz="30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).</a:t>
            </a:r>
          </a:p>
          <a:p>
            <a:pPr algn="l" marL="653070" indent="-326535" lvl="1">
              <a:lnSpc>
                <a:spcPts val="4234"/>
              </a:lnSpc>
              <a:buFont typeface="Arial"/>
              <a:buChar char="•"/>
            </a:pPr>
            <a:r>
              <a:rPr lang="en-US" b="true" sz="3024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Presionar por leyes antimonopolio</a:t>
            </a:r>
            <a:r>
              <a:rPr lang="en-US" sz="30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1306141" indent="-435380" lvl="2">
              <a:lnSpc>
                <a:spcPts val="4234"/>
              </a:lnSpc>
              <a:buFont typeface="Arial"/>
              <a:buChar char="⚬"/>
            </a:pPr>
            <a:r>
              <a:rPr lang="en-US" sz="30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Ej: Caso </a:t>
            </a:r>
            <a:r>
              <a:rPr lang="en-US" b="true" sz="3024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FTC vs. Amazon</a:t>
            </a:r>
            <a:r>
              <a:rPr lang="en-US" sz="30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(2023) por prácticas anticompetitivas.</a:t>
            </a:r>
          </a:p>
          <a:p>
            <a:pPr algn="l" marL="653070" indent="-326535" lvl="1">
              <a:lnSpc>
                <a:spcPts val="4234"/>
              </a:lnSpc>
              <a:buFont typeface="Arial"/>
              <a:buChar char="•"/>
            </a:pPr>
            <a:r>
              <a:rPr lang="en-US" sz="30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Enseñar a detectar deepfakes y sesgos algorítmicos en escuelas.</a:t>
            </a:r>
          </a:p>
          <a:p>
            <a:pPr algn="ctr">
              <a:lnSpc>
                <a:spcPts val="3560"/>
              </a:lnSpc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33230" y="422824"/>
            <a:ext cx="1555646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Control 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 Mercado  (2024)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78572" y="3546059"/>
            <a:ext cx="17065784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|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Servicio                                            | Empresa Dominante | Cuota de Mercado |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|---------------------------------------|---------------------------|-------------------------|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| Nube Pública                                 | AWS (Amazon)             | 34%                             |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| Navegadores                                 | Chrome (Google)        | 65%                             |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| Sistemas Operativos Móviles  | Android (Google)        | 71%                              |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| IA Generativa                                | OpenAI (Microsoft)    | 48%                             | 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1831" y="1977795"/>
            <a:ext cx="15674905" cy="7788407"/>
          </a:xfrm>
          <a:custGeom>
            <a:avLst/>
            <a:gdLst/>
            <a:ahLst/>
            <a:cxnLst/>
            <a:rect r="r" b="b" t="t" l="l"/>
            <a:pathLst>
              <a:path h="7788407" w="15674905">
                <a:moveTo>
                  <a:pt x="0" y="0"/>
                </a:moveTo>
                <a:lnTo>
                  <a:pt x="15674905" y="0"/>
                </a:lnTo>
                <a:lnTo>
                  <a:pt x="15674905" y="7788407"/>
                </a:lnTo>
                <a:lnTo>
                  <a:pt x="0" y="77884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2670" y="1347806"/>
            <a:ext cx="14842660" cy="8156777"/>
          </a:xfrm>
          <a:custGeom>
            <a:avLst/>
            <a:gdLst/>
            <a:ahLst/>
            <a:cxnLst/>
            <a:rect r="r" b="b" t="t" l="l"/>
            <a:pathLst>
              <a:path h="8156777" w="14842660">
                <a:moveTo>
                  <a:pt x="0" y="0"/>
                </a:moveTo>
                <a:lnTo>
                  <a:pt x="14842660" y="0"/>
                </a:lnTo>
                <a:lnTo>
                  <a:pt x="14842660" y="8156778"/>
                </a:lnTo>
                <a:lnTo>
                  <a:pt x="0" y="81567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20047" y="518518"/>
            <a:ext cx="1241345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Acciones individuales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76507" y="3094943"/>
            <a:ext cx="12413456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Descentr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alizar tus Herramientas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Reducir la Huella de Datos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Boicotear Plataformas Tóxicas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Exigir Ética Tech en tu Trabajo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Usar Herramientas Laborales Neutrales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Apoyar Regulaciones Estrictas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Participar en Iniciativas Ciudadanas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Educar a tu Comunidad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12679" y="327130"/>
            <a:ext cx="1066264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Mundo Biométrico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68658" y="3118867"/>
            <a:ext cx="12791831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igilancia Masiva: China, Estados Unidos, India, México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Monetización de Datos Biométricos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Pérdida de Anonimato y Libertad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Discriminación Algorítmica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Control Social y Exclusión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Evita dar datos biométricos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45118" y="351053"/>
            <a:ext cx="1259776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Gigantes tecnologicos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90049" y="2906090"/>
            <a:ext cx="8753951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Open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Google (Google DeepMind / Google AI)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Microsoft (Azure AI)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Meta (Facebook AI Research - FAIR)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Amazon (AWS AI)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IBM (Watson)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3477592"/>
            <a:ext cx="8753951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Datos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Plataforma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Acceso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Narrativa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Vigilancia y control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88217" y="159703"/>
            <a:ext cx="871156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Empres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as en IA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3300" y="2377276"/>
            <a:ext cx="17296329" cy="7181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Anthropic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Hugging Face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Stability AI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Midjourney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NVIDIA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Palantir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Salesforce (Einstein AI)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UiPath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C3.ai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China: Baidu (Ernie), Alibaba (Tongyi Qianwen), Tencent.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Europa: DeepMind (UK, ahora parte de Google), Mistral AI (Francia).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6518" y="2900077"/>
            <a:ext cx="11294965" cy="4486847"/>
          </a:xfrm>
          <a:custGeom>
            <a:avLst/>
            <a:gdLst/>
            <a:ahLst/>
            <a:cxnLst/>
            <a:rect r="r" b="b" t="t" l="l"/>
            <a:pathLst>
              <a:path h="4486847" w="11294965">
                <a:moveTo>
                  <a:pt x="0" y="0"/>
                </a:moveTo>
                <a:lnTo>
                  <a:pt x="11294964" y="0"/>
                </a:lnTo>
                <a:lnTo>
                  <a:pt x="11294964" y="4486846"/>
                </a:lnTo>
                <a:lnTo>
                  <a:pt x="0" y="44868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52977" y="516901"/>
            <a:ext cx="1129496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Aplicaciones IA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2508894"/>
            <a:ext cx="11301259" cy="5269212"/>
          </a:xfrm>
          <a:custGeom>
            <a:avLst/>
            <a:gdLst/>
            <a:ahLst/>
            <a:cxnLst/>
            <a:rect r="r" b="b" t="t" l="l"/>
            <a:pathLst>
              <a:path h="5269212" w="11301259">
                <a:moveTo>
                  <a:pt x="0" y="0"/>
                </a:moveTo>
                <a:lnTo>
                  <a:pt x="11301258" y="0"/>
                </a:lnTo>
                <a:lnTo>
                  <a:pt x="11301258" y="5269212"/>
                </a:lnTo>
                <a:lnTo>
                  <a:pt x="0" y="526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93371" y="159703"/>
            <a:ext cx="1130125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Hardware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2162793"/>
            <a:ext cx="11301259" cy="5961414"/>
          </a:xfrm>
          <a:custGeom>
            <a:avLst/>
            <a:gdLst/>
            <a:ahLst/>
            <a:cxnLst/>
            <a:rect r="r" b="b" t="t" l="l"/>
            <a:pathLst>
              <a:path h="5961414" w="11301259">
                <a:moveTo>
                  <a:pt x="0" y="0"/>
                </a:moveTo>
                <a:lnTo>
                  <a:pt x="11301258" y="0"/>
                </a:lnTo>
                <a:lnTo>
                  <a:pt x="11301258" y="5961414"/>
                </a:lnTo>
                <a:lnTo>
                  <a:pt x="0" y="59614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DAGsxAVOaxk</dc:identifier>
  <dcterms:modified xsi:type="dcterms:W3CDTF">2011-08-01T06:04:30Z</dcterms:modified>
  <cp:revision>1</cp:revision>
  <dc:title>sesion_S04</dc:title>
</cp:coreProperties>
</file>