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Canva Sans Bold" charset="1" panose="020B0803030501040103"/>
      <p:regular r:id="rId29"/>
    </p:embeddedFont>
    <p:embeddedFont>
      <p:font typeface="Canva Sans" charset="1" panose="020B0503030501040103"/>
      <p:regular r:id="rId30"/>
    </p:embeddedFont>
    <p:embeddedFont>
      <p:font typeface="Canva Sans Medium" charset="1" panose="020B0603030501040103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033591"/>
            <a:ext cx="18288000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Introducción a la Inteligencía Artificial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5471180"/>
            <a:ext cx="182880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Dr. Arnulfo Pérez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53672" y="1347389"/>
            <a:ext cx="16580656" cy="8228151"/>
          </a:xfrm>
          <a:custGeom>
            <a:avLst/>
            <a:gdLst/>
            <a:ahLst/>
            <a:cxnLst/>
            <a:rect r="r" b="b" t="t" l="l"/>
            <a:pathLst>
              <a:path h="8228151" w="16580656">
                <a:moveTo>
                  <a:pt x="0" y="0"/>
                </a:moveTo>
                <a:lnTo>
                  <a:pt x="16580656" y="0"/>
                </a:lnTo>
                <a:lnTo>
                  <a:pt x="16580656" y="8228151"/>
                </a:lnTo>
                <a:lnTo>
                  <a:pt x="0" y="82281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3440" y="822198"/>
            <a:ext cx="16741120" cy="8642603"/>
          </a:xfrm>
          <a:custGeom>
            <a:avLst/>
            <a:gdLst/>
            <a:ahLst/>
            <a:cxnLst/>
            <a:rect r="r" b="b" t="t" l="l"/>
            <a:pathLst>
              <a:path h="8642603" w="16741120">
                <a:moveTo>
                  <a:pt x="0" y="0"/>
                </a:moveTo>
                <a:lnTo>
                  <a:pt x="16741120" y="0"/>
                </a:lnTo>
                <a:lnTo>
                  <a:pt x="16741120" y="8642604"/>
                </a:lnTo>
                <a:lnTo>
                  <a:pt x="0" y="86426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5472" y="659494"/>
            <a:ext cx="17122697" cy="8968012"/>
          </a:xfrm>
          <a:custGeom>
            <a:avLst/>
            <a:gdLst/>
            <a:ahLst/>
            <a:cxnLst/>
            <a:rect r="r" b="b" t="t" l="l"/>
            <a:pathLst>
              <a:path h="8968012" w="17122697">
                <a:moveTo>
                  <a:pt x="0" y="0"/>
                </a:moveTo>
                <a:lnTo>
                  <a:pt x="17122697" y="0"/>
                </a:lnTo>
                <a:lnTo>
                  <a:pt x="17122697" y="8968012"/>
                </a:lnTo>
                <a:lnTo>
                  <a:pt x="0" y="89680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41271" y="652536"/>
            <a:ext cx="1163990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Agentes inteligentes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63932" y="3994512"/>
            <a:ext cx="15394585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Percibe su entorno (digital o físico)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Toma decisiones autónomas para alcanzar objetivos definidos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Actúa sobre interfaces, APIs o entornos operativos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Aprende o adapta su comportamiento con base en retroalimentación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24047" y="857250"/>
            <a:ext cx="1163990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Agentes inteligentes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768604"/>
            <a:ext cx="16230600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Modo de operación de chatbots como ChatGPT y Grok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Más del 40% de los proyectos de agentes fracasarán antes de 2027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Solo </a:t>
            </a: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130 proveedores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de agentes tienen aplicaciones reales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~30%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evasión de tareas, navegación limitada, interacción social deficiente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15% de las decisiones laborales diarias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serán tomadas por agentes.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33% de las aplicaciones empresariales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incluirán agentes.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3107" y="3341683"/>
            <a:ext cx="16841787" cy="4799909"/>
          </a:xfrm>
          <a:custGeom>
            <a:avLst/>
            <a:gdLst/>
            <a:ahLst/>
            <a:cxnLst/>
            <a:rect r="r" b="b" t="t" l="l"/>
            <a:pathLst>
              <a:path h="4799909" w="16841787">
                <a:moveTo>
                  <a:pt x="0" y="0"/>
                </a:moveTo>
                <a:lnTo>
                  <a:pt x="16841786" y="0"/>
                </a:lnTo>
                <a:lnTo>
                  <a:pt x="16841786" y="4799909"/>
                </a:lnTo>
                <a:lnTo>
                  <a:pt x="0" y="47999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24047" y="159703"/>
            <a:ext cx="1163990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Agentes inteligentes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2794" y="2989198"/>
            <a:ext cx="16086506" cy="6132981"/>
          </a:xfrm>
          <a:custGeom>
            <a:avLst/>
            <a:gdLst/>
            <a:ahLst/>
            <a:cxnLst/>
            <a:rect r="r" b="b" t="t" l="l"/>
            <a:pathLst>
              <a:path h="6132981" w="16086506">
                <a:moveTo>
                  <a:pt x="0" y="0"/>
                </a:moveTo>
                <a:lnTo>
                  <a:pt x="16086506" y="0"/>
                </a:lnTo>
                <a:lnTo>
                  <a:pt x="16086506" y="6132980"/>
                </a:lnTo>
                <a:lnTo>
                  <a:pt x="0" y="6132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29526" y="614211"/>
            <a:ext cx="929401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Carnegie Mellon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92607" y="2694245"/>
            <a:ext cx="11702786" cy="7101428"/>
          </a:xfrm>
          <a:custGeom>
            <a:avLst/>
            <a:gdLst/>
            <a:ahLst/>
            <a:cxnLst/>
            <a:rect r="r" b="b" t="t" l="l"/>
            <a:pathLst>
              <a:path h="7101428" w="11702786">
                <a:moveTo>
                  <a:pt x="0" y="0"/>
                </a:moveTo>
                <a:lnTo>
                  <a:pt x="11702786" y="0"/>
                </a:lnTo>
                <a:lnTo>
                  <a:pt x="11702786" y="7101429"/>
                </a:lnTo>
                <a:lnTo>
                  <a:pt x="0" y="71014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09097" y="662058"/>
            <a:ext cx="1148703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Agent Company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73560" y="857250"/>
            <a:ext cx="514088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Prompts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6047" y="2328544"/>
            <a:ext cx="669590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Mejores</a:t>
            </a: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prácticas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774326"/>
            <a:ext cx="16230600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Especifici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dad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“Resume este texto en 3 frases para un estudiante de secundaria.”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Contexto/persona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“Actúa como un asesor legal y explica esta cláusula.”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Formato deseado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“Devuélvelo en forma de tabla con 3 columnas.”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Tono y estilo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“Usa un lenguaje informal y motivador.”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6924" y="3154166"/>
            <a:ext cx="17614151" cy="5306263"/>
          </a:xfrm>
          <a:custGeom>
            <a:avLst/>
            <a:gdLst/>
            <a:ahLst/>
            <a:cxnLst/>
            <a:rect r="r" b="b" t="t" l="l"/>
            <a:pathLst>
              <a:path h="5306263" w="17614151">
                <a:moveTo>
                  <a:pt x="0" y="0"/>
                </a:moveTo>
                <a:lnTo>
                  <a:pt x="17614152" y="0"/>
                </a:lnTo>
                <a:lnTo>
                  <a:pt x="17614152" y="5306263"/>
                </a:lnTo>
                <a:lnTo>
                  <a:pt x="0" y="530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25426" y="857250"/>
            <a:ext cx="1383714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Asistentes inteligentes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367706" y="3646891"/>
            <a:ext cx="9665" cy="360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0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162378"/>
            <a:ext cx="18288000" cy="7893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3"/>
              </a:lnSpc>
            </a:pPr>
            <a:r>
              <a:rPr lang="en-US" sz="3481" b="true">
                <a:solidFill>
                  <a:srgbClr val="0097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Dr. </a:t>
            </a:r>
            <a:r>
              <a:rPr lang="en-US" b="true" sz="3481">
                <a:solidFill>
                  <a:srgbClr val="0097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Arnulfo Pérez Pérez</a:t>
            </a: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ctr">
              <a:lnSpc>
                <a:spcPts val="4873"/>
              </a:lnSpc>
            </a:pPr>
            <a:r>
              <a:rPr lang="en-US" sz="3481">
                <a:solidFill>
                  <a:srgbClr val="FF3131"/>
                </a:solidFill>
                <a:latin typeface="Canva Sans"/>
                <a:ea typeface="Canva Sans"/>
                <a:cs typeface="Canva Sans"/>
                <a:sym typeface="Canva Sans"/>
              </a:rPr>
              <a:t>arnulfo.perez@zintegra.com</a:t>
            </a: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ctr">
              <a:lnSpc>
                <a:spcPts val="4873"/>
              </a:lnSpc>
            </a:pPr>
            <a:r>
              <a:rPr lang="en-US" b="true" sz="348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Ph.D. Electrical and Computer Engineering</a:t>
            </a: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</a:t>
            </a:r>
          </a:p>
          <a:p>
            <a:pPr algn="ctr">
              <a:lnSpc>
                <a:spcPts val="4873"/>
              </a:lnSpc>
            </a:pP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UNIVERSITY OF TENNESSEE, KNOXVILLE </a:t>
            </a:r>
          </a:p>
          <a:p>
            <a:pPr algn="ctr">
              <a:lnSpc>
                <a:spcPts val="4873"/>
              </a:lnSpc>
            </a:pP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Disertación: Parallel Segmentation of Range Images on a Hypercube-connected Distributed Computer. </a:t>
            </a:r>
          </a:p>
          <a:p>
            <a:pPr algn="ctr">
              <a:lnSpc>
                <a:spcPts val="4873"/>
              </a:lnSpc>
            </a:pPr>
            <a:r>
              <a:rPr lang="en-US" b="true" sz="348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M.S. Electrical and Computer Engineering </a:t>
            </a: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ctr">
              <a:lnSpc>
                <a:spcPts val="4873"/>
              </a:lnSpc>
            </a:pP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UNIVERSITY OF TENNESSEE, KNOXVILLE </a:t>
            </a:r>
          </a:p>
          <a:p>
            <a:pPr algn="ctr">
              <a:lnSpc>
                <a:spcPts val="4873"/>
              </a:lnSpc>
            </a:pP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Tesis: Mask Decompositions for Digital Image Processing. </a:t>
            </a:r>
          </a:p>
          <a:p>
            <a:pPr algn="ctr">
              <a:lnSpc>
                <a:spcPts val="4873"/>
              </a:lnSpc>
            </a:pPr>
            <a:r>
              <a:rPr lang="en-US" b="true" sz="348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Licenciatura en Física</a:t>
            </a: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ctr">
              <a:lnSpc>
                <a:spcPts val="4873"/>
              </a:lnSpc>
            </a:pP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UNIVERSIDAD AUTÓNOMA DE NUEVO LEÓN </a:t>
            </a:r>
          </a:p>
          <a:p>
            <a:pPr algn="ctr">
              <a:lnSpc>
                <a:spcPts val="4873"/>
              </a:lnSpc>
            </a:pP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Tesis: Análisis Teórico experimental del comportamiento temporal de potenciales transmembrana de un axón. 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4191" y="2436361"/>
            <a:ext cx="16919617" cy="5414278"/>
          </a:xfrm>
          <a:custGeom>
            <a:avLst/>
            <a:gdLst/>
            <a:ahLst/>
            <a:cxnLst/>
            <a:rect r="r" b="b" t="t" l="l"/>
            <a:pathLst>
              <a:path h="5414278" w="16919617">
                <a:moveTo>
                  <a:pt x="0" y="0"/>
                </a:moveTo>
                <a:lnTo>
                  <a:pt x="16919618" y="0"/>
                </a:lnTo>
                <a:lnTo>
                  <a:pt x="16919618" y="5414278"/>
                </a:lnTo>
                <a:lnTo>
                  <a:pt x="0" y="54142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84879" y="2437344"/>
            <a:ext cx="14118241" cy="7359133"/>
          </a:xfrm>
          <a:custGeom>
            <a:avLst/>
            <a:gdLst/>
            <a:ahLst/>
            <a:cxnLst/>
            <a:rect r="r" b="b" t="t" l="l"/>
            <a:pathLst>
              <a:path h="7359133" w="14118241">
                <a:moveTo>
                  <a:pt x="0" y="0"/>
                </a:moveTo>
                <a:lnTo>
                  <a:pt x="14118242" y="0"/>
                </a:lnTo>
                <a:lnTo>
                  <a:pt x="14118242" y="7359133"/>
                </a:lnTo>
                <a:lnTo>
                  <a:pt x="0" y="73591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87875" y="542441"/>
            <a:ext cx="371225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Grok 4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75260" y="385999"/>
            <a:ext cx="714720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880"/>
              </a:lnSpc>
              <a:spcBef>
                <a:spcPct val="0"/>
              </a:spcBef>
            </a:pP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ChatGPT 5.0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075260" y="3319780"/>
            <a:ext cx="7147203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Mejoras razonamiento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Full-stack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Alucinaciones 15%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Multimodal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Agentes autónomos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Benchmarks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34684" y="857250"/>
            <a:ext cx="1381863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Competencias para </a:t>
            </a: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 IA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34684" y="2357119"/>
            <a:ext cx="13818632" cy="7781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Técnicas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Alfabetización digital y manejo de datos.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Ingeniería de prompts y razonamiento computacional.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Evaluación crítica de modelos y resultados.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💡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Blandas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Pensamiento crítico y resolución de problemas.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Inteligencia emocional y comunicación efectiva.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Adaptabilidad y aprendizaje continuo.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🧭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Éticas y estratégicas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Comprensión del alignment problem.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Capacidad para auditar decisiones algorítmicas.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Participación en debates sobre gobernanza tecnológica.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99312" y="159703"/>
            <a:ext cx="548937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Objetivos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33859" y="3619817"/>
            <a:ext cx="17020283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Analizar el impacto de la IA en el empleo y la organización del trabajo.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Comprender el fenómeno de las alucinacione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en IA y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ómo g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stio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nar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Expl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rar asistente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 de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IA abiert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os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como Copilot y Gemini.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ntificar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b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uen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 prácticas para crear prompts efectivos.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Proponer competencias clave para individuos en un mundo dominado por IA.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42122" y="857250"/>
            <a:ext cx="1100375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Riesgos/Escenarios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77527" y="3457599"/>
            <a:ext cx="13132945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Los motivos de los proveedores son opacos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Alucinaciones (Los LLM no son confiables)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Respuestas sicofanticas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Los datos compartidos con servicios de AI están expuestos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Dependencia tecnológica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23078" y="685982"/>
            <a:ext cx="904184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Impacto laboral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32164" y="2185851"/>
            <a:ext cx="17271519" cy="7781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Automatización de tareas repetitivas → reducción de empleos administrativos.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Plataformas algorítmicas → trabajo fragmentado, vigilancia digital y pérdida de autonomía.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IA en la toma de decisiones → sesgos y decisiones opacas.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Nuevos roles: entrenadores de IA, diseñadores de prompts, auditores algorítmicos.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IA como herramienta de productividad en sectores creativos, educativos y científicos.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Rediseño organizacional: estructuras más horizontales, trabajo híbrido y colaborativo.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9840" y="857250"/>
            <a:ext cx="1798831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Large Reasoning Models (LRMs)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29801" y="3840375"/>
            <a:ext cx="14228398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odelos de IA especializados en razonamiento estructurado. 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OpenAI’s o1/o3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DeepSeek-R1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Claude 3.7 Sonnet Thinking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Gemini Thinking</a:t>
            </a:r>
          </a:p>
          <a:p>
            <a:pPr algn="l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LLM + test-time inference reinforcment training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171450"/>
            <a:ext cx="18288000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Test-Time</a:t>
            </a: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Reinforcement Learning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3650975"/>
            <a:ext cx="18288000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Inferencia en tiempo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 prueba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(test-time inference): El modelo realiza predicciones sobre datos nuevos sin haber sido ajustado específicamente para ellos.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Entrenamiento por refuerzo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(Reinforcement Learning, RL): El modelo mejora sus respuestas mediante retroalimentación basada en recompensas, incluso sin datos etiquetados.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Adaptación dinámica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En lugar de entrenar el modelo solo antes del despliegue, se le permite evolucionar durante la inferencia, ajustando sus parámetros en función de su rendimiento en tareas específicas.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42250" y="666890"/>
            <a:ext cx="800350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Alucinaciones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80522" y="4128484"/>
            <a:ext cx="16926956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Respuestas falsas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incoherentes o inventa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das 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Verificación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cruzada con fuentes confiables.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Preguntas de seguimiento para evaluar coherencia.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Revisión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de citas y referencias proporcionadas por la IA.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Prompts ambiguos o contradictorios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Solicitudes fuera del dominio del modelo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Entre más larga sea la respuesta mayor la probabilidad de incoherencia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01206" y="3736351"/>
            <a:ext cx="7158094" cy="4919563"/>
          </a:xfrm>
          <a:custGeom>
            <a:avLst/>
            <a:gdLst/>
            <a:ahLst/>
            <a:cxnLst/>
            <a:rect r="r" b="b" t="t" l="l"/>
            <a:pathLst>
              <a:path h="4919563" w="7158094">
                <a:moveTo>
                  <a:pt x="0" y="0"/>
                </a:moveTo>
                <a:lnTo>
                  <a:pt x="7158094" y="0"/>
                </a:lnTo>
                <a:lnTo>
                  <a:pt x="7158094" y="4919563"/>
                </a:lnTo>
                <a:lnTo>
                  <a:pt x="0" y="49195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28022" y="3320829"/>
            <a:ext cx="5750608" cy="5750608"/>
          </a:xfrm>
          <a:custGeom>
            <a:avLst/>
            <a:gdLst/>
            <a:ahLst/>
            <a:cxnLst/>
            <a:rect r="r" b="b" t="t" l="l"/>
            <a:pathLst>
              <a:path h="5750608" w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02802" y="857250"/>
            <a:ext cx="868239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 singularidad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395972" y="2328544"/>
            <a:ext cx="749605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alignment problem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DAGtcrzO1R8</dc:identifier>
  <dcterms:modified xsi:type="dcterms:W3CDTF">2011-08-01T06:04:30Z</dcterms:modified>
  <cp:revision>1</cp:revision>
  <dc:title>sesion_S06</dc:title>
</cp:coreProperties>
</file>