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6858000" cy="9144000"/>
  <p:embeddedFontLst>
    <p:embeddedFont>
      <p:font typeface="Canva Sans Bold" charset="1" panose="020B0803030501040103"/>
      <p:regular r:id="rId28"/>
    </p:embeddedFont>
    <p:embeddedFont>
      <p:font typeface="Canva Sans" charset="1" panose="020B0503030501040103"/>
      <p:regular r:id="rId29"/>
    </p:embeddedFont>
    <p:embeddedFont>
      <p:font typeface="Canva Sans Medium" charset="1" panose="020B0603030501040103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033591"/>
            <a:ext cx="18288000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Introducción a la Inteligencía Artificial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5471180"/>
            <a:ext cx="1828800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Dr. Arnulfo Pérez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12960" y="2719705"/>
            <a:ext cx="15862081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Amígdala: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Detecta amenazas (ej.: miedo).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Prioriza recuerdos emocionales.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Hipocampo: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Añade contexto (ej.: "¿Dónde ocurrió?").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Conecta emociones con memorias.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2547565" y="508950"/>
            <a:ext cx="1319286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Amígdala e Hipocampo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03601" y="159703"/>
            <a:ext cx="948079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Limbico-Cort</a:t>
            </a:r>
            <a:r>
              <a:rPr lang="en-US" b="true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eza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195289" y="3428350"/>
            <a:ext cx="13897421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Cíngulo 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Anterior (ACC):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Monitorea conflictos (ej.: "¿Huir o pensar?").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Ínsula: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Integra señales corporales (ej.: "mariposas en el estómago").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05558" y="857250"/>
            <a:ext cx="1387688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Cortez</a:t>
            </a:r>
            <a:r>
              <a:rPr lang="en-US" b="true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Prefrontal (PFC)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52397" y="3155830"/>
            <a:ext cx="17583205" cy="6581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dlPFC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Lógica y memoria de trabajo.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vmPFC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Evalúa riesgo/beneficio.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OFC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Aprende de errores (ej.: "No repitas el pastel").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Jerarquía: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Abajo-arriba: Emoción → Acción rápida.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Arriba-abajo: PFC regula impulsos.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Redes: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Competencia dinámica (ej.: red de modo predeterminado vs. red de saliencia).</a:t>
            </a:r>
          </a:p>
          <a:p>
            <a:pPr algn="l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5986" y="159703"/>
            <a:ext cx="1751602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Entra</a:t>
            </a:r>
            <a:r>
              <a:rPr lang="en-US" b="true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 sensorial: Primer filtro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85986" y="3351342"/>
            <a:ext cx="17516029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Vista, oí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do, tacto, olfato, gusto → Tálamo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(estación de relevo).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Tálamo envía información a:</a:t>
            </a:r>
          </a:p>
          <a:p>
            <a:pPr algn="ctr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Corteza sensorial primaria (procesamiento básico).</a:t>
            </a:r>
          </a:p>
          <a:p>
            <a:pPr algn="ctr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Amígdala (si hay carga emocional).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48177" y="159703"/>
            <a:ext cx="579164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Cerebelo: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141711" y="4028656"/>
            <a:ext cx="14004578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Recibe información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de: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Sistema vestibular (equilibrio).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Corteza sensorial (tacto, visión).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Funciones clave: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Ajusta movimientos en tiempo real.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Participa en cognición rápida (ej.: tomar una pelota al vuelo).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141711" y="1971823"/>
            <a:ext cx="1400457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Coor</a:t>
            </a: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dinador sensoriomotor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72258" y="645383"/>
            <a:ext cx="1334348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Diálogo cerebelo</a:t>
            </a:r>
            <a:r>
              <a:rPr lang="en-US" b="true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↔ PFC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98934" y="3264004"/>
            <a:ext cx="15690132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Vías 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 conexión: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Núcleos pontinos (puente cerebelo-PFC).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Tálamo (integración multisensorial).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Impacto en decisiones: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Cerebelo ayuda a automatizar respuestas (ej.: conducir).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PFC usa esta info para planificar (ej.: esquivar un obstáculo).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47502" y="1627701"/>
            <a:ext cx="1659299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Sistema </a:t>
            </a:r>
            <a:r>
              <a:rPr lang="en-US" b="true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distribuido, no lineal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47502" y="4000742"/>
            <a:ext cx="16592996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 es una ruta fija: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Cerebelo y PFC actúan en paralelo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La 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amíg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dala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puede "interrumpir" (ej.: si la pelota parece un peligro).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Redes clave: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Red de atención (orientación sensorial).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Red saliencia (prioriza estímulos relevantes).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3890" y="3307464"/>
            <a:ext cx="17380221" cy="5950836"/>
          </a:xfrm>
          <a:custGeom>
            <a:avLst/>
            <a:gdLst/>
            <a:ahLst/>
            <a:cxnLst/>
            <a:rect r="r" b="b" t="t" l="l"/>
            <a:pathLst>
              <a:path h="5950836" w="17380221">
                <a:moveTo>
                  <a:pt x="0" y="0"/>
                </a:moveTo>
                <a:lnTo>
                  <a:pt x="17380220" y="0"/>
                </a:lnTo>
                <a:lnTo>
                  <a:pt x="17380220" y="5950836"/>
                </a:lnTo>
                <a:lnTo>
                  <a:pt x="0" y="59508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532016" y="563523"/>
            <a:ext cx="722396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Ray Kurzweil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146378" y="590810"/>
            <a:ext cx="599524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Frankstein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22445" y="2800131"/>
            <a:ext cx="16843111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Contexto Histórico (1818)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 plena 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Revolución In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dustrial y auge del mecanicismo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(Laplace, Galvani).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talisme vs. materialismo científico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y el romanticismo crítico.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Luigi Galvani y "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electricidad animal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" inspira la creación del monstruo.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El desentendimiento de los científicos ante los impactos de sus inventos.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Los avances técnicos no garantizan progreso social.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Violar las "leyes naturales" tiene costos imprevisibles.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60738" y="6066264"/>
            <a:ext cx="15366524" cy="3649550"/>
          </a:xfrm>
          <a:custGeom>
            <a:avLst/>
            <a:gdLst/>
            <a:ahLst/>
            <a:cxnLst/>
            <a:rect r="r" b="b" t="t" l="l"/>
            <a:pathLst>
              <a:path h="3649550" w="15366524">
                <a:moveTo>
                  <a:pt x="0" y="0"/>
                </a:moveTo>
                <a:lnTo>
                  <a:pt x="15366524" y="0"/>
                </a:lnTo>
                <a:lnTo>
                  <a:pt x="15366524" y="3649550"/>
                </a:lnTo>
                <a:lnTo>
                  <a:pt x="0" y="36495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13436" y="590810"/>
            <a:ext cx="926112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</a:t>
            </a:r>
            <a:r>
              <a:rPr lang="en-US" b="true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eoffrey Hinton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125857" y="2280397"/>
            <a:ext cx="1403628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Padrino de las redes neurales profundas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11298" y="3892129"/>
            <a:ext cx="17665405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1980-90s: Hinton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defendió redes neuronales contra el escepticismo dominante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2020s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Su narrativa de "IA consciente" valida el connectionismo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</a:t>
            </a: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obreinterpreta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capacidades de la IA actual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367706" y="3646891"/>
            <a:ext cx="9665" cy="360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0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0" y="1162378"/>
            <a:ext cx="18288000" cy="7893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3"/>
              </a:lnSpc>
            </a:pPr>
            <a:r>
              <a:rPr lang="en-US" sz="3481" b="true">
                <a:solidFill>
                  <a:srgbClr val="0097B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Dr. </a:t>
            </a:r>
            <a:r>
              <a:rPr lang="en-US" b="true" sz="3481">
                <a:solidFill>
                  <a:srgbClr val="0097B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Arnulfo Pérez Pérez</a:t>
            </a:r>
            <a:r>
              <a:rPr lang="en-US" sz="34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ctr">
              <a:lnSpc>
                <a:spcPts val="4873"/>
              </a:lnSpc>
            </a:pPr>
            <a:r>
              <a:rPr lang="en-US" sz="3481">
                <a:solidFill>
                  <a:srgbClr val="FF3131"/>
                </a:solidFill>
                <a:latin typeface="Canva Sans"/>
                <a:ea typeface="Canva Sans"/>
                <a:cs typeface="Canva Sans"/>
                <a:sym typeface="Canva Sans"/>
              </a:rPr>
              <a:t>arnulfo.perez@zintegra.com</a:t>
            </a:r>
            <a:r>
              <a:rPr lang="en-US" sz="34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ctr">
              <a:lnSpc>
                <a:spcPts val="4873"/>
              </a:lnSpc>
            </a:pPr>
            <a:r>
              <a:rPr lang="en-US" b="true" sz="348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Ph.D. Electrical and Computer Engineering</a:t>
            </a:r>
            <a:r>
              <a:rPr lang="en-US" sz="34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</a:t>
            </a:r>
          </a:p>
          <a:p>
            <a:pPr algn="ctr">
              <a:lnSpc>
                <a:spcPts val="4873"/>
              </a:lnSpc>
            </a:pPr>
            <a:r>
              <a:rPr lang="en-US" sz="34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UNIVERSITY OF TENNESSEE, KNOXVILLE </a:t>
            </a:r>
          </a:p>
          <a:p>
            <a:pPr algn="ctr">
              <a:lnSpc>
                <a:spcPts val="4873"/>
              </a:lnSpc>
            </a:pPr>
            <a:r>
              <a:rPr lang="en-US" sz="34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Disertación: Parallel Segmentation of Range Images on a Hypercube-connected Distributed Computer. </a:t>
            </a:r>
          </a:p>
          <a:p>
            <a:pPr algn="ctr">
              <a:lnSpc>
                <a:spcPts val="4873"/>
              </a:lnSpc>
            </a:pPr>
            <a:r>
              <a:rPr lang="en-US" b="true" sz="348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M.S. Electrical and Computer Engineering </a:t>
            </a:r>
            <a:r>
              <a:rPr lang="en-US" sz="34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ctr">
              <a:lnSpc>
                <a:spcPts val="4873"/>
              </a:lnSpc>
            </a:pPr>
            <a:r>
              <a:rPr lang="en-US" sz="34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UNIVERSITY OF TENNESSEE, KNOXVILLE </a:t>
            </a:r>
          </a:p>
          <a:p>
            <a:pPr algn="ctr">
              <a:lnSpc>
                <a:spcPts val="4873"/>
              </a:lnSpc>
            </a:pPr>
            <a:r>
              <a:rPr lang="en-US" sz="34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Tesis: Mask Decompositions for Digital Image Processing. </a:t>
            </a:r>
          </a:p>
          <a:p>
            <a:pPr algn="ctr">
              <a:lnSpc>
                <a:spcPts val="4873"/>
              </a:lnSpc>
            </a:pPr>
            <a:r>
              <a:rPr lang="en-US" b="true" sz="348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Licenciatura en Física</a:t>
            </a:r>
            <a:r>
              <a:rPr lang="en-US" sz="34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ctr">
              <a:lnSpc>
                <a:spcPts val="4873"/>
              </a:lnSpc>
            </a:pPr>
            <a:r>
              <a:rPr lang="en-US" sz="34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UNIVERSIDAD AUTÓNOMA DE NUEVO LEÓN </a:t>
            </a:r>
          </a:p>
          <a:p>
            <a:pPr algn="ctr">
              <a:lnSpc>
                <a:spcPts val="4873"/>
              </a:lnSpc>
            </a:pPr>
            <a:r>
              <a:rPr lang="en-US" sz="34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Tesis: Análisis Teórico experimental del comportamiento temporal de potenciales transmembrana de un axón. 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20466" y="427090"/>
            <a:ext cx="1464706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 IA en la Ciencia-ficción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20466" y="3319780"/>
            <a:ext cx="14647069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Isaac Asimov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Philip K. Dick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Frank Herbert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D. F. Jones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Stanley Kubrik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James Cameron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81399" y="159703"/>
            <a:ext cx="1232520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 Encrucija</a:t>
            </a:r>
            <a:r>
              <a:rPr lang="en-US" b="true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 Actual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119630"/>
            <a:ext cx="16230600" cy="598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Sostenibili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dad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El mito del "crecimiento infinito" en IA.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Gobernanza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Opacidad vs. modelos abiertos (caso USA vs. China).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Riesgos reales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Deepfakes, biometría hackeada y escalada de conflictos.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Los centros de datos de IA en USA consumen ~2% de la electricidad nacional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(equivalente a Florida).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Modelos como GPT-4 requieren ~$100M en entrenamiento, pero su 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ROI es cuestionable.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Contraste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China impulsa modelos eficientes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(ej. PanGu-α) y código abierto, reduciendo huella energética en ~40% 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089130" y="857250"/>
            <a:ext cx="410974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Ideales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4799" y="4819967"/>
            <a:ext cx="17938403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Principios para una I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Sostenible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Modelos frugales: Priorizar eficiencia sobre tamaño (ej. TinyML).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Open-source regulado: Como el modelo chino, pero con auditorías internacionales.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Impuestos al carbono computacional: Gravar entrenamientos masivos 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399312" y="159703"/>
            <a:ext cx="548937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Objetivos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33859" y="3619817"/>
            <a:ext cx="17020283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Analizar la inteligencia como artefacto evolutivo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La tecnología como entidad mística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La singularidad tecnològica como arquetipo religioso 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Entre utopias y distopias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IA en la cultura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01206" y="3736351"/>
            <a:ext cx="7158094" cy="4919563"/>
          </a:xfrm>
          <a:custGeom>
            <a:avLst/>
            <a:gdLst/>
            <a:ahLst/>
            <a:cxnLst/>
            <a:rect r="r" b="b" t="t" l="l"/>
            <a:pathLst>
              <a:path h="4919563" w="7158094">
                <a:moveTo>
                  <a:pt x="0" y="0"/>
                </a:moveTo>
                <a:lnTo>
                  <a:pt x="7158094" y="0"/>
                </a:lnTo>
                <a:lnTo>
                  <a:pt x="7158094" y="4919563"/>
                </a:lnTo>
                <a:lnTo>
                  <a:pt x="0" y="49195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28022" y="3320829"/>
            <a:ext cx="5750608" cy="5750608"/>
          </a:xfrm>
          <a:custGeom>
            <a:avLst/>
            <a:gdLst/>
            <a:ahLst/>
            <a:cxnLst/>
            <a:rect r="r" b="b" t="t" l="l"/>
            <a:pathLst>
              <a:path h="5750608" w="5750608">
                <a:moveTo>
                  <a:pt x="0" y="0"/>
                </a:moveTo>
                <a:lnTo>
                  <a:pt x="5750608" y="0"/>
                </a:lnTo>
                <a:lnTo>
                  <a:pt x="5750608" y="5750608"/>
                </a:lnTo>
                <a:lnTo>
                  <a:pt x="0" y="57506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802802" y="857250"/>
            <a:ext cx="868239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 singularidad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395972" y="2328544"/>
            <a:ext cx="749605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alignment problem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67401" y="412513"/>
            <a:ext cx="12553198" cy="9461973"/>
          </a:xfrm>
          <a:custGeom>
            <a:avLst/>
            <a:gdLst/>
            <a:ahLst/>
            <a:cxnLst/>
            <a:rect r="r" b="b" t="t" l="l"/>
            <a:pathLst>
              <a:path h="9461973" w="12553198">
                <a:moveTo>
                  <a:pt x="0" y="0"/>
                </a:moveTo>
                <a:lnTo>
                  <a:pt x="12553198" y="0"/>
                </a:lnTo>
                <a:lnTo>
                  <a:pt x="12553198" y="9461974"/>
                </a:lnTo>
                <a:lnTo>
                  <a:pt x="0" y="94619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37129" y="188347"/>
            <a:ext cx="13213742" cy="9910307"/>
          </a:xfrm>
          <a:custGeom>
            <a:avLst/>
            <a:gdLst/>
            <a:ahLst/>
            <a:cxnLst/>
            <a:rect r="r" b="b" t="t" l="l"/>
            <a:pathLst>
              <a:path h="9910307" w="13213742">
                <a:moveTo>
                  <a:pt x="0" y="0"/>
                </a:moveTo>
                <a:lnTo>
                  <a:pt x="13213742" y="0"/>
                </a:lnTo>
                <a:lnTo>
                  <a:pt x="13213742" y="9910306"/>
                </a:lnTo>
                <a:lnTo>
                  <a:pt x="0" y="99103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4956" y="1452164"/>
            <a:ext cx="7326253" cy="6822573"/>
          </a:xfrm>
          <a:custGeom>
            <a:avLst/>
            <a:gdLst/>
            <a:ahLst/>
            <a:cxnLst/>
            <a:rect r="r" b="b" t="t" l="l"/>
            <a:pathLst>
              <a:path h="6822573" w="7326253">
                <a:moveTo>
                  <a:pt x="0" y="0"/>
                </a:moveTo>
                <a:lnTo>
                  <a:pt x="7326253" y="0"/>
                </a:lnTo>
                <a:lnTo>
                  <a:pt x="7326253" y="6822573"/>
                </a:lnTo>
                <a:lnTo>
                  <a:pt x="0" y="68225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26436" y="446130"/>
            <a:ext cx="7832864" cy="9394739"/>
          </a:xfrm>
          <a:custGeom>
            <a:avLst/>
            <a:gdLst/>
            <a:ahLst/>
            <a:cxnLst/>
            <a:rect r="r" b="b" t="t" l="l"/>
            <a:pathLst>
              <a:path h="9394739" w="7832864">
                <a:moveTo>
                  <a:pt x="0" y="0"/>
                </a:moveTo>
                <a:lnTo>
                  <a:pt x="7832864" y="0"/>
                </a:lnTo>
                <a:lnTo>
                  <a:pt x="7832864" y="9394740"/>
                </a:lnTo>
                <a:lnTo>
                  <a:pt x="0" y="93947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20873" y="255313"/>
            <a:ext cx="14646254" cy="9776374"/>
          </a:xfrm>
          <a:custGeom>
            <a:avLst/>
            <a:gdLst/>
            <a:ahLst/>
            <a:cxnLst/>
            <a:rect r="r" b="b" t="t" l="l"/>
            <a:pathLst>
              <a:path h="9776374" w="14646254">
                <a:moveTo>
                  <a:pt x="0" y="0"/>
                </a:moveTo>
                <a:lnTo>
                  <a:pt x="14646254" y="0"/>
                </a:lnTo>
                <a:lnTo>
                  <a:pt x="14646254" y="9776374"/>
                </a:lnTo>
                <a:lnTo>
                  <a:pt x="0" y="97763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4378" y="2510631"/>
            <a:ext cx="15639243" cy="5265738"/>
          </a:xfrm>
          <a:custGeom>
            <a:avLst/>
            <a:gdLst/>
            <a:ahLst/>
            <a:cxnLst/>
            <a:rect r="r" b="b" t="t" l="l"/>
            <a:pathLst>
              <a:path h="5265738" w="15639243">
                <a:moveTo>
                  <a:pt x="0" y="0"/>
                </a:moveTo>
                <a:lnTo>
                  <a:pt x="15639244" y="0"/>
                </a:lnTo>
                <a:lnTo>
                  <a:pt x="15639244" y="5265738"/>
                </a:lnTo>
                <a:lnTo>
                  <a:pt x="0" y="52657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DAGuAbxdKZY</dc:identifier>
  <dcterms:modified xsi:type="dcterms:W3CDTF">2011-08-01T06:04:30Z</dcterms:modified>
  <cp:revision>1</cp:revision>
  <dc:title>sesion_S08</dc:title>
</cp:coreProperties>
</file>