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Canva Sans Bold" charset="1" panose="020B0803030501040103"/>
      <p:regular r:id="rId30"/>
    </p:embeddedFont>
    <p:embeddedFont>
      <p:font typeface="Canva Sans" charset="1" panose="020B0503030501040103"/>
      <p:regular r:id="rId31"/>
    </p:embeddedFont>
    <p:embeddedFont>
      <p:font typeface="Canva Sans Medium" charset="1" panose="020B06030305010401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33591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Introducción a la Inteligencía Artificial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5471180"/>
            <a:ext cx="182880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Arnulfo Pérez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8217" y="159703"/>
            <a:ext cx="87115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Empres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 en 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5835" y="3019742"/>
            <a:ext cx="17296329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Anthropic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NVIDIA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Palantir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Salesforce (Einstein AI)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China: Baidu (Ernie), Alibaba (Tongyi Qianwen), Tencent.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Europa: DeepMind (UK, ahora parte de Google), Mistral AI (Francia).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92704" y="662058"/>
            <a:ext cx="81724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Consolidación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4144" y="3319780"/>
            <a:ext cx="16519712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acceso a los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datos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está centralizado: Google, Meta, X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acceso al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está centralizado: Google, NVIDIA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modelo LLM en sus límites de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costo, infraestructura y energía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 acceso al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talento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está centralizado: sueldos de cien millones USD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600 mil millones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inversión/Ingresos 60 mil millones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Las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empresas especializadas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dependen de los mega modelos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 oferta disponible por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debajo de las expectativas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 albores de los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agentes inteligentes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1271" y="652536"/>
            <a:ext cx="116399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Agentes inteligentes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3932" y="3994512"/>
            <a:ext cx="15394585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Percibe su entorno (digital o físico)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Toma decisiones autónomas para alcanzar objetivos definidos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Actúa sobre interfaces, APIs o entornos operativos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Aprende o adapta su comportamiento con base en retroalimentación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4047" y="857250"/>
            <a:ext cx="116399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Agentes inteligentes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68604"/>
            <a:ext cx="162306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Modo de operación de chatbots como ChatGPT y Grok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Más del 40% de los proyectos de agentes fracasarán antes de 2027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Solo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130 proveedores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 agentes tienen aplicaciones reales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~30%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evasión de tareas, navegación limitada, interacción social deficiente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15% de las decisiones laborales diarias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serán tomadas por agentes.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33% de las aplicaciones empresariales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incluirán agentes.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3107" y="3341683"/>
            <a:ext cx="16841787" cy="4799909"/>
          </a:xfrm>
          <a:custGeom>
            <a:avLst/>
            <a:gdLst/>
            <a:ahLst/>
            <a:cxnLst/>
            <a:rect r="r" b="b" t="t" l="l"/>
            <a:pathLst>
              <a:path h="4799909" w="16841787">
                <a:moveTo>
                  <a:pt x="0" y="0"/>
                </a:moveTo>
                <a:lnTo>
                  <a:pt x="16841786" y="0"/>
                </a:lnTo>
                <a:lnTo>
                  <a:pt x="16841786" y="4799909"/>
                </a:lnTo>
                <a:lnTo>
                  <a:pt x="0" y="4799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4047" y="159703"/>
            <a:ext cx="1163990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Agentes inteligentes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2794" y="2989198"/>
            <a:ext cx="16086506" cy="6132981"/>
          </a:xfrm>
          <a:custGeom>
            <a:avLst/>
            <a:gdLst/>
            <a:ahLst/>
            <a:cxnLst/>
            <a:rect r="r" b="b" t="t" l="l"/>
            <a:pathLst>
              <a:path h="6132981" w="16086506">
                <a:moveTo>
                  <a:pt x="0" y="0"/>
                </a:moveTo>
                <a:lnTo>
                  <a:pt x="16086506" y="0"/>
                </a:lnTo>
                <a:lnTo>
                  <a:pt x="16086506" y="6132980"/>
                </a:lnTo>
                <a:lnTo>
                  <a:pt x="0" y="613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29526" y="614211"/>
            <a:ext cx="92940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Carnegie Mellon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2607" y="2694245"/>
            <a:ext cx="11702786" cy="7101428"/>
          </a:xfrm>
          <a:custGeom>
            <a:avLst/>
            <a:gdLst/>
            <a:ahLst/>
            <a:cxnLst/>
            <a:rect r="r" b="b" t="t" l="l"/>
            <a:pathLst>
              <a:path h="7101428" w="11702786">
                <a:moveTo>
                  <a:pt x="0" y="0"/>
                </a:moveTo>
                <a:lnTo>
                  <a:pt x="11702786" y="0"/>
                </a:lnTo>
                <a:lnTo>
                  <a:pt x="11702786" y="7101429"/>
                </a:lnTo>
                <a:lnTo>
                  <a:pt x="0" y="7101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09097" y="662058"/>
            <a:ext cx="114870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Agent Company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549" y="3130463"/>
            <a:ext cx="17670945" cy="6295274"/>
          </a:xfrm>
          <a:custGeom>
            <a:avLst/>
            <a:gdLst/>
            <a:ahLst/>
            <a:cxnLst/>
            <a:rect r="r" b="b" t="t" l="l"/>
            <a:pathLst>
              <a:path h="6295274" w="17670945">
                <a:moveTo>
                  <a:pt x="0" y="0"/>
                </a:moveTo>
                <a:lnTo>
                  <a:pt x="17670944" y="0"/>
                </a:lnTo>
                <a:lnTo>
                  <a:pt x="17670944" y="6295274"/>
                </a:lnTo>
                <a:lnTo>
                  <a:pt x="0" y="6295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06162" y="1116604"/>
            <a:ext cx="1207567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 dueños del balón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99343" y="614211"/>
            <a:ext cx="688931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 Altman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11782" y="3384895"/>
            <a:ext cx="10740993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Discurso pro social (doble discurso)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isión tecnocrática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Tensa Relación con Microsoft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Adquisición Fallida de Windsurf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Opacidad en el proceso de generar modelos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75260" y="385999"/>
            <a:ext cx="714720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ChatGPT 5.0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75260" y="3319780"/>
            <a:ext cx="7147203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Mejoras razonamiento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Full-stack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Alucinaciones 15%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Multimodal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Agentes autónomos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Benchmarks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67706" y="3646891"/>
            <a:ext cx="9665" cy="36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162378"/>
            <a:ext cx="18288000" cy="789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3"/>
              </a:lnSpc>
            </a:pPr>
            <a:r>
              <a:rPr lang="en-US" sz="3481" b="true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</a:t>
            </a:r>
            <a:r>
              <a:rPr lang="en-US" b="true" sz="3481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Arnulfo Pérez Pérez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arnulfo.perez@zintegra.com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Ph.D. Electrical and Computer Engineering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Disertación: Parallel Segmentation of Range Images on a Hypercube-connected Distributed Computer.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M.S. Electrical and Computer Engineering 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UNIVERSITY OF TENNESSEE, KNOXVILLE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Mask Decompositions for Digital Image Processing. </a:t>
            </a:r>
          </a:p>
          <a:p>
            <a:pPr algn="ctr">
              <a:lnSpc>
                <a:spcPts val="4873"/>
              </a:lnSpc>
            </a:pPr>
            <a:r>
              <a:rPr lang="en-US" b="true" sz="3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Licenciatura en Física</a:t>
            </a: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UNIVERSIDAD AUTÓNOMA DE NUEVO LEÓN </a:t>
            </a:r>
          </a:p>
          <a:p>
            <a:pPr algn="ctr">
              <a:lnSpc>
                <a:spcPts val="4873"/>
              </a:lnSpc>
            </a:pPr>
            <a:r>
              <a:rPr lang="en-US" sz="34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Tesis: Análisis Teórico experimental del comportamiento temporal de potenciales transmembrana de un axón.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7293" y="4249487"/>
            <a:ext cx="9186279" cy="5752907"/>
          </a:xfrm>
          <a:custGeom>
            <a:avLst/>
            <a:gdLst/>
            <a:ahLst/>
            <a:cxnLst/>
            <a:rect r="r" b="b" t="t" l="l"/>
            <a:pathLst>
              <a:path h="5752907" w="9186279">
                <a:moveTo>
                  <a:pt x="0" y="0"/>
                </a:moveTo>
                <a:lnTo>
                  <a:pt x="9186278" y="0"/>
                </a:lnTo>
                <a:lnTo>
                  <a:pt x="9186278" y="5752907"/>
                </a:lnTo>
                <a:lnTo>
                  <a:pt x="0" y="5752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47041" y="374977"/>
            <a:ext cx="1039391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Alek Karp/Palantir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7293" y="2305469"/>
            <a:ext cx="1691341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Don´t become the product of an ideology that sounds sensible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are so strong that nobody attacks you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Alex Karp, CEO Palantir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67153" y="4563110"/>
            <a:ext cx="6692147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Lavander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Daddy´s home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ImmigrationOS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Gotham, Foundry y Apollo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AIP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422%/1 año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1331%/5 años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61795" y="590288"/>
            <a:ext cx="95644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 Zuckerberg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2126" y="3334178"/>
            <a:ext cx="1602374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Super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intelligence Labs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49% de Scale AI por 14,300 millones de dólares.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GPT-4o, Gemini, Chinchilla,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razonamiento simbólico y multimodalidad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Meta AI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será parte de 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Facebook, Instagram, WhatsApp y Threads.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Prometheus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Hyperion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, más de 5 gigavatios de potencia.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Anuncios hipersegmentados</a:t>
            </a: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 y optimizar campañas en tiempo real.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Interacción emocional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Falta de transparencia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24468" y="542441"/>
            <a:ext cx="583906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Elon Musk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06475" y="3319780"/>
            <a:ext cx="1387504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carismática con gran influencia mediática y económica.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Tecnolibertarismo autoritario, postura radical "anti-woke".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Control de la Narrativa (X/Twitter)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IA como Instrumento: El Caso Grok (Cindy Steinberg)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Colossus (Memphis)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Intervención política: Trump, DOGE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166" y="2007877"/>
            <a:ext cx="17337889" cy="6978500"/>
          </a:xfrm>
          <a:custGeom>
            <a:avLst/>
            <a:gdLst/>
            <a:ahLst/>
            <a:cxnLst/>
            <a:rect r="r" b="b" t="t" l="l"/>
            <a:pathLst>
              <a:path h="6978500" w="17337889">
                <a:moveTo>
                  <a:pt x="0" y="0"/>
                </a:moveTo>
                <a:lnTo>
                  <a:pt x="17337889" y="0"/>
                </a:lnTo>
                <a:lnTo>
                  <a:pt x="17337889" y="6978500"/>
                </a:lnTo>
                <a:lnTo>
                  <a:pt x="0" y="6978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4879" y="2437344"/>
            <a:ext cx="14118241" cy="7359133"/>
          </a:xfrm>
          <a:custGeom>
            <a:avLst/>
            <a:gdLst/>
            <a:ahLst/>
            <a:cxnLst/>
            <a:rect r="r" b="b" t="t" l="l"/>
            <a:pathLst>
              <a:path h="7359133" w="14118241">
                <a:moveTo>
                  <a:pt x="0" y="0"/>
                </a:moveTo>
                <a:lnTo>
                  <a:pt x="14118242" y="0"/>
                </a:lnTo>
                <a:lnTo>
                  <a:pt x="14118242" y="7359133"/>
                </a:lnTo>
                <a:lnTo>
                  <a:pt x="0" y="7359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87875" y="542441"/>
            <a:ext cx="37122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Grok 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9312" y="159703"/>
            <a:ext cx="548937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Objetivos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2992" y="3023210"/>
            <a:ext cx="1154201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Super Inteligencia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Escenarios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Los dueños del balón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Agentes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94528" y="857250"/>
            <a:ext cx="869894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Infraestructura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94528" y="3361905"/>
            <a:ext cx="8698945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Hardware especializado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Big Data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Redes Sociales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Centros de cómputo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 basado en Deep Learning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Límites económicos y ambientales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AI, AGI, Superintelligence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840" y="857250"/>
            <a:ext cx="179883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 Reasoning Models (LRMs)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29801" y="3840375"/>
            <a:ext cx="14228398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odelos de IA especializados en razonamiento estructurado.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OpenAI’s o1/o3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DeepSeek-R1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Claude 3.7 Sonnet Thinking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Gemini Thinking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LLM + test-time inference reinforcment training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71450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Test-Time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Reinforcement Learning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650975"/>
            <a:ext cx="182880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Inferencia en tiempo 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 prueba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(test-time inference): El modelo realiza predicciones sobre datos nuevos sin haber sido ajustado específicamente para ellos.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Entrenamiento por refuerzo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(Reinforcement Learning, RL): El modelo mejora sus respuestas mediante retroalimentación basada en recompensas, incluso sin datos etiquetados.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Adaptación dinámica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En lugar de entrenar el modelo solo antes del despliegue, se le permite evolucionar durante la inferencia, ajustando sus parámetros en función de su rendimiento en tareas específicas.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7579" y="4376926"/>
            <a:ext cx="6468291" cy="3638414"/>
          </a:xfrm>
          <a:custGeom>
            <a:avLst/>
            <a:gdLst/>
            <a:ahLst/>
            <a:cxnLst/>
            <a:rect r="r" b="b" t="t" l="l"/>
            <a:pathLst>
              <a:path h="3638414" w="6468291">
                <a:moveTo>
                  <a:pt x="0" y="0"/>
                </a:moveTo>
                <a:lnTo>
                  <a:pt x="6468292" y="0"/>
                </a:lnTo>
                <a:lnTo>
                  <a:pt x="6468292" y="3638414"/>
                </a:lnTo>
                <a:lnTo>
                  <a:pt x="0" y="3638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01206" y="3736351"/>
            <a:ext cx="7158094" cy="4919563"/>
          </a:xfrm>
          <a:custGeom>
            <a:avLst/>
            <a:gdLst/>
            <a:ahLst/>
            <a:cxnLst/>
            <a:rect r="r" b="b" t="t" l="l"/>
            <a:pathLst>
              <a:path h="4919563" w="7158094">
                <a:moveTo>
                  <a:pt x="0" y="0"/>
                </a:moveTo>
                <a:lnTo>
                  <a:pt x="7158094" y="0"/>
                </a:lnTo>
                <a:lnTo>
                  <a:pt x="7158094" y="4919563"/>
                </a:lnTo>
                <a:lnTo>
                  <a:pt x="0" y="491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02802" y="857250"/>
            <a:ext cx="86823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singularidad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95972" y="2328544"/>
            <a:ext cx="74960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alignment problem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42122" y="857250"/>
            <a:ext cx="1100375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Riesgos/Escenarios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7527" y="3457599"/>
            <a:ext cx="1313294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Super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inteligencia Antagónica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FOMO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Instrumentalización de la IA para concentrar poder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Burbuja especulativa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Dependencia tecnológica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5118" y="351053"/>
            <a:ext cx="125977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Gigantes tecnologicos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0049" y="2906090"/>
            <a:ext cx="8753951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Google (Google DeepMind / Google AI)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Microsoft (Azure AI)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Meta (Facebook AI Research - FAIR)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Amazon (AWS AI)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IBM (Watson)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3477592"/>
            <a:ext cx="875395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Datos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Plataforma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Narrativa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Vigilancia y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DAGs-hzqsqM</dc:identifier>
  <dcterms:modified xsi:type="dcterms:W3CDTF">2011-08-01T06:04:30Z</dcterms:modified>
  <cp:revision>1</cp:revision>
  <dc:title>sesion_S05</dc:title>
</cp:coreProperties>
</file>