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8"/>
  </p:notesMasterIdLst>
  <p:sldIdLst>
    <p:sldId id="256" r:id="rId2"/>
    <p:sldId id="584" r:id="rId3"/>
    <p:sldId id="585" r:id="rId4"/>
    <p:sldId id="586" r:id="rId5"/>
    <p:sldId id="587" r:id="rId6"/>
    <p:sldId id="662" r:id="rId7"/>
    <p:sldId id="58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1" r:id="rId20"/>
    <p:sldId id="650" r:id="rId21"/>
    <p:sldId id="652" r:id="rId22"/>
    <p:sldId id="589" r:id="rId23"/>
    <p:sldId id="590" r:id="rId24"/>
    <p:sldId id="625" r:id="rId25"/>
    <p:sldId id="627" r:id="rId26"/>
    <p:sldId id="653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6" r:id="rId35"/>
    <p:sldId id="637" r:id="rId36"/>
    <p:sldId id="638" r:id="rId37"/>
    <p:sldId id="659" r:id="rId38"/>
    <p:sldId id="654" r:id="rId39"/>
    <p:sldId id="660" r:id="rId40"/>
    <p:sldId id="657" r:id="rId41"/>
    <p:sldId id="655" r:id="rId42"/>
    <p:sldId id="656" r:id="rId43"/>
    <p:sldId id="658" r:id="rId44"/>
    <p:sldId id="663" r:id="rId45"/>
    <p:sldId id="664" r:id="rId46"/>
    <p:sldId id="56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>
      <p:cViewPr varScale="1">
        <p:scale>
          <a:sx n="111" d="100"/>
          <a:sy n="111" d="100"/>
        </p:scale>
        <p:origin x="1680" y="208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Sequence Similarity &amp; Searching	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pic>
        <p:nvPicPr>
          <p:cNvPr id="12" name="Picture 11" descr="blast_f2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3"/>
            <a:ext cx="6264696" cy="1907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068960"/>
            <a:ext cx="3600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smaller word sizes provide better resolution but there are more of them so they increase analysis time. BLAST defaults (</a:t>
            </a:r>
            <a:r>
              <a:rPr lang="en-US" sz="1600" i="1" dirty="0"/>
              <a:t>w</a:t>
            </a:r>
            <a:r>
              <a:rPr lang="en-US" sz="1600" dirty="0"/>
              <a:t>=11 for DNA, </a:t>
            </a:r>
            <a:r>
              <a:rPr lang="en-US" sz="1600" i="1" dirty="0"/>
              <a:t>w</a:t>
            </a:r>
            <a:r>
              <a:rPr lang="en-US" sz="1600" dirty="0"/>
              <a:t>=3 for protein) are often sufficient – but not always!</a:t>
            </a:r>
          </a:p>
        </p:txBody>
      </p:sp>
    </p:spTree>
    <p:extLst>
      <p:ext uri="{BB962C8B-B14F-4D97-AF65-F5344CB8AC3E}">
        <p14:creationId xmlns:p14="http://schemas.microsoft.com/office/powerpoint/2010/main" val="2788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28800"/>
            <a:ext cx="3600400" cy="4524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seed alignment (</a:t>
            </a:r>
            <a:r>
              <a:rPr lang="en-US" sz="1600" i="1" dirty="0"/>
              <a:t>w</a:t>
            </a:r>
            <a:r>
              <a:rPr lang="en-US" sz="1600" dirty="0"/>
              <a:t>) is then extended based on extension / scoring criteria – defaults are often used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extension is tolerant of gaps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by using seed alignments, BLAST solves local alignments within the query/subject pair – not alignment along the entire sequence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are called a High Scoring Pair (HSP). The example at the right has three HSPs. 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 descr="blast_f3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80120"/>
            <a:ext cx="276798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220072" y="3717032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03020" y="2193524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771800" y="2708920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5229200"/>
            <a:ext cx="336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219 – (3-1) + 1 gap = 218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580112" y="4869160"/>
            <a:ext cx="208823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6732240" y="4869160"/>
            <a:ext cx="93610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668344" y="4869160"/>
            <a:ext cx="7200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92080" y="5661248"/>
            <a:ext cx="2709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3</a:t>
            </a:r>
            <a:r>
              <a:rPr lang="en-US" sz="1200" i="1" baseline="30000" dirty="0"/>
              <a:t>rd</a:t>
            </a:r>
            <a:r>
              <a:rPr lang="en-US" sz="1200" i="1" dirty="0"/>
              <a:t> amino acid is a part of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3434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3140968"/>
            <a:ext cx="72008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6156176" y="3140968"/>
            <a:ext cx="216024" cy="3096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6732240" y="3140968"/>
            <a:ext cx="108012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20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change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22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31677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5013176"/>
            <a:ext cx="379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372200" y="5013176"/>
            <a:ext cx="7200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7668344" y="5013176"/>
            <a:ext cx="144016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46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 +</a:t>
            </a:r>
          </a:p>
          <a:p>
            <a:r>
              <a:rPr lang="en-US" sz="1200" i="1" dirty="0"/>
              <a:t>conservative changes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74403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111561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691680" y="5157192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bit score gives an indication of how good the alignment is; a bit is a measure of information content; </a:t>
            </a:r>
            <a:r>
              <a:rPr lang="en-US" sz="1600" b="1" dirty="0"/>
              <a:t>the higher the score, the better the alignment</a:t>
            </a:r>
            <a:r>
              <a:rPr lang="en-US" sz="1600" dirty="0"/>
              <a:t>. Bit score uses identity, positives, and gaps (i.e. all data).</a:t>
            </a:r>
          </a:p>
          <a:p>
            <a:endParaRPr lang="en-US" sz="1600" b="1" dirty="0"/>
          </a:p>
          <a:p>
            <a:r>
              <a:rPr lang="en-US" sz="1600" dirty="0"/>
              <a:t>Bit score is independent of query sequence length and database size (i.e. normalized) allowing comparison among different searches or databases.</a:t>
            </a:r>
          </a:p>
        </p:txBody>
      </p:sp>
    </p:spTree>
    <p:extLst>
      <p:ext uri="{BB962C8B-B14F-4D97-AF65-F5344CB8AC3E}">
        <p14:creationId xmlns:p14="http://schemas.microsoft.com/office/powerpoint/2010/main" val="298454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013176"/>
            <a:ext cx="626469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expectation value (e-value) estimates the likelihood that a given sequence match is purely by chance. The lower the expectation value, the less likely the database match is a result of random chance and therefore the more significant.</a:t>
            </a:r>
          </a:p>
          <a:p>
            <a:endParaRPr lang="en-US" sz="1600" dirty="0"/>
          </a:p>
          <a:p>
            <a:r>
              <a:rPr lang="en-US" sz="1600" dirty="0"/>
              <a:t>E-value is a function of database size – how good is the database’s sample of “sequence space” to determine random matches?</a:t>
            </a:r>
          </a:p>
        </p:txBody>
      </p:sp>
    </p:spTree>
    <p:extLst>
      <p:ext uri="{BB962C8B-B14F-4D97-AF65-F5344CB8AC3E}">
        <p14:creationId xmlns:p14="http://schemas.microsoft.com/office/powerpoint/2010/main" val="55123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178678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As a database grows, the same search will produce an altered expectation value. Different sized databases will produce different expectation values for the same HSPs.</a:t>
            </a:r>
          </a:p>
          <a:p>
            <a:endParaRPr lang="en-US" sz="1600" dirty="0"/>
          </a:p>
          <a:p>
            <a:r>
              <a:rPr lang="en-US" sz="1600" dirty="0"/>
              <a:t>There is no “best” expectation value but some generalizations are used: e</a:t>
            </a:r>
            <a:r>
              <a:rPr lang="en-US" sz="1600" baseline="30000" dirty="0"/>
              <a:t>-10</a:t>
            </a:r>
            <a:r>
              <a:rPr lang="en-US" sz="1600" dirty="0"/>
              <a:t> or smaller is worth examining; 0.01 or larger is noise.</a:t>
            </a:r>
          </a:p>
        </p:txBody>
      </p:sp>
    </p:spTree>
    <p:extLst>
      <p:ext uri="{BB962C8B-B14F-4D97-AF65-F5344CB8AC3E}">
        <p14:creationId xmlns:p14="http://schemas.microsoft.com/office/powerpoint/2010/main" val="339976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does BLAST use </a:t>
            </a:r>
            <a:r>
              <a:rPr lang="en-US" sz="3200" b="1" dirty="0" err="1"/>
              <a:t>physico</a:t>
            </a:r>
            <a:r>
              <a:rPr lang="en-US" sz="3200" b="1" dirty="0"/>
              <a:t>-chemical properties?</a:t>
            </a:r>
            <a:endParaRPr lang="en-US" sz="3200" dirty="0"/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407985" cy="406375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68760"/>
            <a:ext cx="4968552" cy="274109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95937" y="4077072"/>
            <a:ext cx="50405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BLOSUM62 matrix (</a:t>
            </a:r>
            <a:r>
              <a:rPr lang="en-US" sz="1400" dirty="0" err="1"/>
              <a:t>BLOcks</a:t>
            </a:r>
            <a:r>
              <a:rPr lang="en-US" sz="1400" dirty="0"/>
              <a:t> </a:t>
            </a:r>
            <a:r>
              <a:rPr lang="en-US" sz="1400" dirty="0" err="1"/>
              <a:t>SUbstitution</a:t>
            </a:r>
            <a:r>
              <a:rPr lang="en-US" sz="1400" dirty="0"/>
              <a:t> Matrix) reflects the relative rate of substitution </a:t>
            </a:r>
            <a:r>
              <a:rPr lang="en-US" sz="1400"/>
              <a:t>among amino acids </a:t>
            </a:r>
            <a:r>
              <a:rPr lang="en-US" sz="1400" dirty="0"/>
              <a:t>observed in conserved regions (no more than 62% similarity) of known protein sequences.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BLOSUM62 is the BLAST default. Since is it based on conserved regions with 62% similarity</a:t>
            </a:r>
            <a:r>
              <a:rPr lang="en-US" sz="1400" b="1" dirty="0"/>
              <a:t> or less</a:t>
            </a:r>
            <a:r>
              <a:rPr lang="en-US" sz="1400" dirty="0"/>
              <a:t> it is among the best for detecting most weak protein similarities.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Other BLOSUM or PAM matrices exist for detection of more or less divergent proteins.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731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3" name="Picture 2" descr="Reading_Frames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3861048"/>
            <a:ext cx="7668344" cy="2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Sequence Analysis?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have obtained a DNA sequence via PCR and Sanger sequencing – did I amplify the right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have been sequencing a genome and have predicted Open Reading Frames and I want to know what they encode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find my gene of interest in a genome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predict functional domains or motifs for my protein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</a:t>
            </a:r>
            <a:r>
              <a:rPr lang="en-US" sz="2000"/>
              <a:t>know which </a:t>
            </a:r>
            <a:r>
              <a:rPr lang="en-US" sz="2000" dirty="0"/>
              <a:t>regulatory binding sites are 5’ of my gene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TBLASTN – search a nucleotide database with a protein query to find protein HSPs (translate the database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TBLASTX – search a nucleotide database with a nucleotide query to find protein HSPs (translate the database &amp;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4775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is not Functional Biology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41576"/>
            <a:ext cx="8352928" cy="8094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A local alignment (HSP) found by BLAST may have little to do with protein function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BLAST knows about nucleotides, amino acids, and gaps but does not understand functional domains; it will not even detect functional domain similarity if it is outside of BLOSUM62 range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Multi-domain proteins can give mis-leading BLAST results: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an </a:t>
            </a:r>
            <a:r>
              <a:rPr lang="en-US" sz="2000" dirty="0"/>
              <a:t>ANT(3'')-AAC(6’) fusion protein will have BLAST hits to three types of proteins: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other ANT(3'’)-AAC(6’)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AAC(6’)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If the AAC(6’) domain is poorly conserved, the query ANT(3'')-AAC(6’) fusion protein will only have good HSPs to: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23951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1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HMMs are not DNA or protein sequences but are models of how specific DNA or protein sequences are known to vary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an HMM for a iron </a:t>
            </a:r>
            <a:r>
              <a:rPr lang="en-US" sz="2000" dirty="0" err="1"/>
              <a:t>hydrogenase</a:t>
            </a:r>
            <a:r>
              <a:rPr lang="en-US" sz="2000" dirty="0"/>
              <a:t> domain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“hit” means your query sequence has an adequate fit to that model of variation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Models are trained using real data, e.g. a sample of </a:t>
            </a:r>
            <a:r>
              <a:rPr lang="en-US" sz="2000" dirty="0" err="1"/>
              <a:t>hydrogenase</a:t>
            </a:r>
            <a:r>
              <a:rPr lang="en-US" sz="2000" dirty="0"/>
              <a:t> sequences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Markov Models are probabilistic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every query has a probability of “fit” to the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probability is a function of a linear series of ‘labeling problems’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Sequence HMMs focus on states with: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Emission probabilities (nucleotide / amino acid)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Transition probabilities (another nucleotide / amino acid or a gap)</a:t>
            </a:r>
          </a:p>
          <a:p>
            <a:pPr lvl="1"/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399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simple DNA HMM</a:t>
            </a:r>
            <a:endParaRPr lang="en-US" sz="32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772816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5 species have slightly different DNA binding sites for a regulatory protein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2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979712" y="4466456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52087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935810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129614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1691680" y="4466456"/>
            <a:ext cx="288032" cy="1410816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347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emission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795581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7208073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670261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3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505846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39609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There are many methods – we’ll focus on three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Local sequence alignment, e.g. BLAST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Hidden Markov Models, e.g. </a:t>
            </a:r>
            <a:r>
              <a:rPr lang="en-US" sz="2000" dirty="0" err="1"/>
              <a:t>Pfam</a:t>
            </a:r>
            <a:r>
              <a:rPr lang="en-US" sz="2000" dirty="0"/>
              <a:t>/</a:t>
            </a:r>
            <a:r>
              <a:rPr lang="en-US" sz="2000" dirty="0" err="1"/>
              <a:t>Hmmer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Motif detection, e.g. PROSITE &amp; PSSMs</a:t>
            </a:r>
            <a:endParaRPr lang="is-I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3189312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Course Goal – understand how they work and how they differ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719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  <a:endParaRPr lang="en-US" sz="1800">
              <a:latin typeface="Courier New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8934597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</a:t>
            </a:r>
            <a:r>
              <a:rPr lang="en-US" dirty="0"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5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195223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P(ACAATG)=0.0328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26063352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.8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.2</a:t>
            </a:r>
          </a:p>
          <a:p>
            <a:r>
              <a:rPr lang="en-US" sz="1800" dirty="0">
                <a:latin typeface="Courier New" charset="0"/>
              </a:rPr>
              <a:t>G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 dirty="0"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.2</a:t>
            </a:r>
          </a:p>
          <a:p>
            <a:r>
              <a:rPr lang="en-US" sz="1800" dirty="0">
                <a:latin typeface="Courier New" charset="0"/>
              </a:rPr>
              <a:t>C .4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2585686"/>
            <a:ext cx="286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P(ACCGATC)=0.006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P(ACAATG)=0.0328</a:t>
            </a:r>
          </a:p>
        </p:txBody>
      </p:sp>
    </p:spTree>
    <p:extLst>
      <p:ext uri="{BB962C8B-B14F-4D97-AF65-F5344CB8AC3E}">
        <p14:creationId xmlns:p14="http://schemas.microsoft.com/office/powerpoint/2010/main" val="39236511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786745"/>
            <a:ext cx="9161482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D9QTQ6_ACEAZ/525-580       MDV--KAKRAEALYQTD---KA-NTI--RKSHENPQIIKLYE---D----YL-GE-P-L-----SSDSHHLLHTSYQER</a:t>
            </a:r>
          </a:p>
          <a:p>
            <a:r>
              <a:rPr lang="en-US" sz="1100" dirty="0">
                <a:latin typeface="Courier New"/>
                <a:cs typeface="Courier New"/>
              </a:rPr>
              <a:t>E3DPJ1_HALPG/515-570       NEK--KEKRGSGLSNID---DS-SKI--RKSHENPQIIKLYE---E----FL-GE-P-L-----GGESHHLLHTKYKAR</a:t>
            </a:r>
          </a:p>
          <a:p>
            <a:r>
              <a:rPr lang="en-US" sz="1100" dirty="0">
                <a:latin typeface="Courier New"/>
                <a:cs typeface="Courier New"/>
              </a:rPr>
              <a:t>E4RJ60_HALHG/516-571       YEK--KVKRGVGLSGID---DK-SAV--RKSHKNPQVIKLYK---E----FL-GK-P-L-----SGESHHLLHTTYKSR</a:t>
            </a:r>
          </a:p>
          <a:p>
            <a:r>
              <a:rPr lang="en-US" sz="1100" dirty="0">
                <a:latin typeface="Courier New"/>
                <a:cs typeface="Courier New"/>
              </a:rPr>
              <a:t>Q0AVN1_SYNWW/44-102        DDY--IAKRAAGLYTLD---ES-MAI--RKSHENPEVIQIYQ---D----FL--S-P-GKLECVSPKAHHLLHTKYGQ-</a:t>
            </a:r>
          </a:p>
          <a:p>
            <a:r>
              <a:rPr lang="en-US" sz="1100" dirty="0">
                <a:latin typeface="Courier New"/>
                <a:cs typeface="Courier New"/>
              </a:rPr>
              <a:t>D7CNL1_SYNLT/44-102        DDY--IAKRAQGLYTLD---EK-MTI--RKSHENPEIIQLYK---D----FL--S-P-GEVKPMSEKAHHLLHTRYGQ-</a:t>
            </a:r>
          </a:p>
          <a:p>
            <a:r>
              <a:rPr lang="en-US" sz="1100" dirty="0">
                <a:latin typeface="Courier New"/>
                <a:cs typeface="Courier New"/>
              </a:rPr>
              <a:t>L0KCP1_HALHC/517-572       KEI--KAKRGQGLYNID---QS-DKI--RKSHENPEIKKLYE---D----FL-GA-P-L-----SEKAHHLLHTNYQKR</a:t>
            </a:r>
          </a:p>
          <a:p>
            <a:r>
              <a:rPr lang="en-US" sz="1100" dirty="0">
                <a:latin typeface="Courier New"/>
                <a:cs typeface="Courier New"/>
              </a:rPr>
              <a:t>R5AAQ0_9FIRM/470-524       EEL--YGVRGERLYTLD---AE-NPM--RFAHENPEVQALYH---E----YL-GE-P-L-----GETAHHLLHTDHKA-</a:t>
            </a:r>
          </a:p>
          <a:p>
            <a:r>
              <a:rPr lang="en-US" sz="1100" dirty="0">
                <a:latin typeface="Courier New"/>
                <a:cs typeface="Courier New"/>
              </a:rPr>
              <a:t>F7V3Y0_CLOSS/515-570       KEM--AASRAPILYAFD---QI-TDL--RFSHENPSITKVYS---E----YL-GE-P-L-----SEKSHHLLHTDHHAW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R7B2L8_9BACE/516-570       QEL--AKDRAPILYSLD---RS-KNI--RFSHENPDVLKMYE---E----FF-EK-P-N-----SPVAHKLLHTDHHA-</a:t>
            </a:r>
          </a:p>
          <a:p>
            <a:r>
              <a:rPr lang="en-US" sz="1100" dirty="0">
                <a:latin typeface="Courier New"/>
                <a:cs typeface="Courier New"/>
              </a:rPr>
              <a:t>R5TQ56_9FIRM/517-570       -EL--ADVRGRNLYKLD---KK-NPL--RFSHENPSVIKAYE---D----FF-EK-P-L-----SHKSHELLHTDHEA-</a:t>
            </a:r>
          </a:p>
          <a:p>
            <a:r>
              <a:rPr lang="en-US" sz="1100" dirty="0">
                <a:latin typeface="Courier New"/>
                <a:cs typeface="Courier New"/>
              </a:rPr>
              <a:t>R6G054_9FIRM/519-572       KEM--AEIRSKNLYFLD---SQ-NER--RFSHENPEVLKTYE---E----YL-EK-P-L-----SRMSHKLLHTDHH--</a:t>
            </a:r>
          </a:p>
          <a:p>
            <a:r>
              <a:rPr lang="en-US" sz="1100" dirty="0">
                <a:latin typeface="Courier New"/>
                <a:cs typeface="Courier New"/>
              </a:rPr>
              <a:t>F4GHP6_SPHCD/517-571       -EL--ASTRADVLYGLD---KV-DNL--RFSHENPSVLKAYE---S----FF-GK-P-L-----GHKCHELLHTDHHAW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R6K3U5_9FIRM/237-290       -DK--VAERCKVLYGLD---KV-NNV--RFSHENPEVLQCYR---D----YF-KE-P-L-----SEKSHELLHTSHTV-</a:t>
            </a:r>
          </a:p>
          <a:p>
            <a:r>
              <a:rPr lang="en-US" sz="1100" dirty="0">
                <a:latin typeface="Courier New"/>
                <a:cs typeface="Courier New"/>
              </a:rPr>
              <a:t>R7BDK2_9FIRM/518-573       VEM--AADRAKELYKLD---KN-KQI--RFSHCNPEIHTIYK---E----YF-GK-P-L-----SPVSHHLLHTDHKYR</a:t>
            </a:r>
          </a:p>
          <a:p>
            <a:r>
              <a:rPr lang="en-US" sz="1100" dirty="0">
                <a:latin typeface="Courier New"/>
                <a:cs typeface="Courier New"/>
              </a:rPr>
              <a:t>R6A2A7_9ACTN/541-595       -EL--AAERGQVLWGLD---AK-ADI--RFSHENPGVQACYR---E----FL-GA-P-L-----SPLAEELLHTDHHAW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R7D1R5_9ACTN/521-575       VEL--ADERAAVLRALD---HD-AQI--RFSHENPDVAACYR---D----FL-GE-P-L-----SELSEKLLHTDHTA-</a:t>
            </a:r>
          </a:p>
          <a:p>
            <a:r>
              <a:rPr lang="en-US" sz="1100" dirty="0">
                <a:latin typeface="Courier New"/>
                <a:cs typeface="Courier New"/>
              </a:rPr>
              <a:t>G4KSU3_OSCVS/517-571       VEM--AAERGELLWELD---AK-SKI--RFSHENPDIKTLYS---E----YL-KE-P-L-----GKKSHHLLHTDHAA-</a:t>
            </a:r>
          </a:p>
          <a:p>
            <a:r>
              <a:rPr lang="en-US" sz="1100" dirty="0">
                <a:latin typeface="Courier New"/>
                <a:cs typeface="Courier New"/>
              </a:rPr>
              <a:t>R6GQ90_9FIRM/517-572       VEL--AEKRGSVLWSID---KA-SPC--RFSHENPDVRELYR---D----YL-KK-P-L-----SDVSHHLLHTDHQAW</a:t>
            </a:r>
          </a:p>
          <a:p>
            <a:r>
              <a:rPr lang="en-US" sz="1100" dirty="0">
                <a:latin typeface="Courier New"/>
                <a:cs typeface="Courier New"/>
              </a:rPr>
              <a:t>R5D0I3_9FIRM/517-570       TEM--AEARGNVLWSID---KK-SPV--RFSHENPEVQTLYR---E----YL-RA-P-L-----SGRSHHLLHTDHE--</a:t>
            </a:r>
          </a:p>
          <a:p>
            <a:r>
              <a:rPr lang="en-US" sz="1100" dirty="0">
                <a:latin typeface="Courier New"/>
                <a:cs typeface="Courier New"/>
              </a:rPr>
              <a:t>R6Q6Y7_9FIRM/517-570       --Q--AERRGNHLYFLD---DI-ANL--RFSHENPAIQALYK---N----FL-GE-P-L-----GEKAHHLLHTDHTAW</a:t>
            </a:r>
          </a:p>
          <a:p>
            <a:r>
              <a:rPr lang="en-US" sz="1100" dirty="0">
                <a:latin typeface="Courier New"/>
                <a:cs typeface="Courier New"/>
              </a:rPr>
              <a:t>R6RTM0_9FIRM/518-571       QEL--AEERGSSLYFLD---RD-TEI--RFSHDNPDIQNLYE---E----FF-EK-P-L-----SHRAHQLLHTEHQ--</a:t>
            </a:r>
          </a:p>
          <a:p>
            <a:r>
              <a:rPr lang="en-US" sz="1100" dirty="0">
                <a:latin typeface="Courier New"/>
                <a:cs typeface="Courier New"/>
              </a:rPr>
              <a:t>Q73MB6_TREDE/520-573       GEL--AVKRGSNLYFID---KN-SKV--RYSHENECIKALYN---D----FF-EK-P-N-----SHKAHSLLHTDHF--</a:t>
            </a:r>
          </a:p>
          <a:p>
            <a:r>
              <a:rPr lang="en-US" sz="1100" dirty="0">
                <a:latin typeface="Courier New"/>
                <a:cs typeface="Courier New"/>
              </a:rPr>
              <a:t>R5J469_9CLOT/520-573       -EM--AFERGKNLYFLD---EN-ADI--RRSHENPDVKALYD---N----YF-EQ-P-L-----SHKSHMLLHTDHNK-</a:t>
            </a:r>
          </a:p>
          <a:p>
            <a:r>
              <a:rPr lang="en-US" sz="1100" dirty="0">
                <a:latin typeface="Courier New"/>
                <a:cs typeface="Courier New"/>
              </a:rPr>
              <a:t>D4M4H0_9FIRM/519-573       EEL--AHTRGANLYFLD---KN-AKI--RFSHENQDVMKLYN---D----FL-EK-P-L-----SHKSHMLLHTDHTK-</a:t>
            </a:r>
          </a:p>
          <a:p>
            <a:r>
              <a:rPr lang="en-US" sz="1100" dirty="0">
                <a:latin typeface="Courier New"/>
                <a:cs typeface="Courier New"/>
              </a:rPr>
              <a:t>R6LI15_9FIRM/519-573       EEL--ARTRGENLYFLD---KN-APL--RFSHENPDVLRLYR---D----FF-EK-P-L-----SHKSHMLLHTDHNA-</a:t>
            </a:r>
          </a:p>
          <a:p>
            <a:r>
              <a:rPr lang="en-US" sz="1100" dirty="0">
                <a:latin typeface="Courier New"/>
                <a:cs typeface="Courier New"/>
              </a:rPr>
              <a:t>F0T2S8_SYNGF/456-511       DTI--RTQRSNSLYTLD---KN-AKV--RNSHENTEITQIYK---D----YL-HA-P-M-----SHLAEEILHTEYESR</a:t>
            </a:r>
          </a:p>
          <a:p>
            <a:r>
              <a:rPr lang="en-US" sz="1100" dirty="0">
                <a:latin typeface="Courier New"/>
                <a:cs typeface="Courier New"/>
              </a:rPr>
              <a:t>A5D4I9_PELTS/463-518       DTV--REQRLAALYKAD---ASLSK---RKSYENEEVAALYR---D----FL-GH-P-M-----SELAEELLHTEYHSR</a:t>
            </a:r>
          </a:p>
          <a:p>
            <a:r>
              <a:rPr lang="en-US" sz="1100" dirty="0">
                <a:latin typeface="Courier New"/>
                <a:cs typeface="Courier New"/>
              </a:rPr>
              <a:t>R4KFN4_9FIRM/459-514       DEV--RMQRINSLYQAD---AR-AQR--RESHENAEVLALYQ---N----FL-KH-P-M-----SELAEELLHTKYTDR</a:t>
            </a:r>
          </a:p>
          <a:p>
            <a:r>
              <a:rPr lang="en-US" sz="1100" dirty="0">
                <a:latin typeface="Courier New"/>
                <a:cs typeface="Courier New"/>
              </a:rPr>
              <a:t>F6DPY8_DESRL/455-511       DQV--RQARLNSLYTMD---AKMYKK--RLSHENSEVLQLYK---N----YL-EQ-P-M-----SHLAEELLHTEYTDR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334 iron </a:t>
            </a:r>
            <a:r>
              <a:rPr lang="en-US" sz="2000" dirty="0" err="1"/>
              <a:t>hydrogenases</a:t>
            </a:r>
            <a:r>
              <a:rPr lang="en-US" sz="2000" dirty="0"/>
              <a:t> in the seed alignment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51464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Much sequence variation, but some conservation</a:t>
            </a:r>
            <a:endParaRPr lang="is-IS" sz="2000" dirty="0"/>
          </a:p>
        </p:txBody>
      </p:sp>
      <p:pic>
        <p:nvPicPr>
          <p:cNvPr id="5" name="Picture 4" descr="logo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88424" cy="137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501008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HMMER / Pfam has a generalized HMM that can be trained by any protein domain</a:t>
            </a:r>
          </a:p>
        </p:txBody>
      </p:sp>
      <p:pic>
        <p:nvPicPr>
          <p:cNvPr id="2" name="Picture 1" descr="hmmessay_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93274"/>
            <a:ext cx="3744416" cy="25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36512" y="1786745"/>
            <a:ext cx="17369090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HMM          A        C        D        E        F        G        H        I        K        L        M        N        P        Q        R        S        T        V        W        Y   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m-&gt;m     m-&gt;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m-&gt;d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-&gt;m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d-&gt;m     d-&gt;d</a:t>
            </a:r>
          </a:p>
          <a:p>
            <a:r>
              <a:rPr lang="en-US" sz="1100" dirty="0">
                <a:latin typeface="Courier New"/>
                <a:cs typeface="Courier New"/>
              </a:rPr>
              <a:t>  COMPO   2.66299  4.87199  2.91679  2.55591  3.66715  3.29500  2.87691  3.09550  2.45416  2.39490  3.84919  3.01061  3.43251  3.03167  2.71247  2.66673  2.90997  3.06188  5.21245  2.88414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0.15412  5.62693  1.97159  0.61958  0.77255  0.00000        *</a:t>
            </a:r>
          </a:p>
          <a:p>
            <a:r>
              <a:rPr lang="en-US" sz="1100" dirty="0">
                <a:latin typeface="Courier New"/>
                <a:cs typeface="Courier New"/>
              </a:rPr>
              <a:t>      1   2.69450  5.20126  1.90404  2.47178  4.68913  3.78335  4.01145  3.75163  2.20418  2.96186  3.33300  2.43140  3.49632  2.59266  3.14923  2.72610  2.90370  2.98968  5.61412  4.41752      1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0.00718  5.47902  5.81517  0.61958  0.77255  0.42007  1.07002</a:t>
            </a:r>
          </a:p>
          <a:p>
            <a:r>
              <a:rPr lang="en-US" sz="1100" dirty="0">
                <a:latin typeface="Courier New"/>
                <a:cs typeface="Courier New"/>
              </a:rPr>
              <a:t>      2   2.91083  4.82906  1.58312  1.73987  5.01707  3.82147  3.64171  4.50313  2.01029  3.15122  4.59410  2.83954  4.25294  3.15745  3.12709  2.65971  3.16946  3.83508  6.10447  4.69344      2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0.00559  5.58603  6.30838  0.61958  0.77255  0.42789  1.05522</a:t>
            </a:r>
          </a:p>
          <a:p>
            <a:r>
              <a:rPr lang="en-US" sz="1100" dirty="0">
                <a:latin typeface="Courier New"/>
                <a:cs typeface="Courier New"/>
              </a:rPr>
              <a:t>      3   2.63456  4.70051  4.84319  2.98389  2.64502  4.37715  4.37000  1.96988  3.23179  2.30513  3.40557  3.77117  4.64207  4.19062  3.25571  3.40775  2.92268  1.80829  5.12858  2.21226      3 v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2.68582  4.42236  2.77514  2.73093  3.46365  2.40524  3.72482  3.29365  2.67744  2.69351  4.24701  2.90358  2.73751  3.18157  2.89791  2.37890  2.77525  2.98529  4.58488  3.61514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0.08136  2.57205  6.34224  0.67760  0.70894  0.47041  0.98016</a:t>
            </a:r>
          </a:p>
          <a:p>
            <a:r>
              <a:rPr lang="en-US" sz="1100" dirty="0">
                <a:latin typeface="Courier New"/>
                <a:cs typeface="Courier New"/>
              </a:rPr>
              <a:t>      4   2.54801  4.72728  4.74569  4.15699  3.82991  4.36365  4.46123  1.93633  2.71591  1.80176  2.81197  4.19038  4.73278  4.00802  1.74668  3.65099  3.31186  2.37869  5.33916  3.48167      6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0.00537  5.62610  6.34845  0.61958  0.77255  0.48306  0.95944</a:t>
            </a:r>
          </a:p>
          <a:p>
            <a:r>
              <a:rPr lang="en-US" sz="1100" dirty="0">
                <a:latin typeface="Courier New"/>
                <a:cs typeface="Courier New"/>
              </a:rPr>
              <a:t>      5   2.11055  5.19463  3.13477  2.25423  4.84332  3.10661  3.88848  3.85885  1.98083  2.26284  3.93265  3.22775  4.35588  2.50230  2.73835  2.86546  2.72615  3.35148  6.10956  4.57738      7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6   2.03322  4.91437  2.94559  2.42989  5.02036  3.66309  4.04897  3.63439  1.52459  2.77931  3.89988  3.20092  4.15513  2.30684  2.83680  2.92417  3.25333  3.61800  6.11737  4.70998      8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7   4.73891  6.64548  5.68057  4.42078  6.41719  5.15128  3.93502  5.55175  2.29408  4.78890  5.71680  4.63644  5.41712  2.87234  0.31067  4.69020  4.75225  5.28095  6.66515  5.69420      9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8   1.62426  4.44842  4.26891  3.69735  3.86164  3.13257  4.52444  2.32789  3.39179  2.57955  2.66032  3.91731  4.63345  2.24662  2.85057  3.03169  2.70601  2.61172  5.46972  4.25065     10 a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368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Pfam is a collection of many trained HMMs; query sequences are compared to all of Pfam to find the best fitting HMMs</a:t>
            </a:r>
            <a:endParaRPr lang="en-US" sz="2000" dirty="0"/>
          </a:p>
        </p:txBody>
      </p:sp>
      <p:pic>
        <p:nvPicPr>
          <p:cNvPr id="7" name="Picture 6" descr="pfa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53431"/>
            <a:ext cx="8172400" cy="30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07504" y="116632"/>
            <a:ext cx="3960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How does searching work?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does Markov mean?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is Hidden?</a:t>
            </a:r>
          </a:p>
        </p:txBody>
      </p:sp>
    </p:spTree>
    <p:extLst>
      <p:ext uri="{BB962C8B-B14F-4D97-AF65-F5344CB8AC3E}">
        <p14:creationId xmlns:p14="http://schemas.microsoft.com/office/powerpoint/2010/main" val="12507077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18951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436096" y="1484784"/>
            <a:ext cx="3960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Markov Chain – next state emission depends only upon current state, i.e. the model is a linear chain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436096" y="2852936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Since we only know our query sequence, the state path is “hidden”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436096" y="3873822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Software uses HMMs to determine the state path for a query sequence</a:t>
            </a:r>
          </a:p>
        </p:txBody>
      </p:sp>
    </p:spTree>
    <p:extLst>
      <p:ext uri="{BB962C8B-B14F-4D97-AF65-F5344CB8AC3E}">
        <p14:creationId xmlns:p14="http://schemas.microsoft.com/office/powerpoint/2010/main" val="190963017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83568" y="2852936"/>
            <a:ext cx="34563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There are many probable state paths for an observed sequence for a HMM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Viterbi algorithm is guaranteed to find the most probable state path given a sequence and a HMM.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query generates a probability for every HMM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39713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1800" dirty="0"/>
              <a:t>The HMMER software uses the probability values to calculate:</a:t>
            </a:r>
          </a:p>
          <a:p>
            <a:pPr marL="342900" indent="-342900">
              <a:buFont typeface="Arial"/>
              <a:buChar char="•"/>
            </a:pP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</a:t>
            </a:r>
            <a:r>
              <a:rPr lang="is-IS" sz="1800" dirty="0"/>
              <a:t>it score – a log-odds score of the fit of the query to the HMM; </a:t>
            </a:r>
            <a:r>
              <a:rPr lang="en-US" sz="1800" dirty="0"/>
              <a:t>the higher the score, the better the alignment</a:t>
            </a: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is-IS" sz="1800" dirty="0"/>
              <a:t>expectation value - </a:t>
            </a:r>
            <a:r>
              <a:rPr lang="en-US" sz="1800" dirty="0"/>
              <a:t>estimates the likelihood that a given match is purely by chance; a function of database size</a:t>
            </a:r>
          </a:p>
          <a:p>
            <a:pPr marL="800100" lvl="1" indent="-342900">
              <a:buFont typeface="Arial"/>
              <a:buChar char="•"/>
            </a:pPr>
            <a:endParaRPr lang="is-IS" sz="1800" dirty="0"/>
          </a:p>
          <a:p>
            <a:pPr marL="342900" indent="-342900">
              <a:buFont typeface="Arial"/>
              <a:buChar char="•"/>
            </a:pPr>
            <a:r>
              <a:rPr lang="is-IS" sz="1800" dirty="0"/>
              <a:t>Pfam website uses a default expectation value cut-off of 1.0</a:t>
            </a:r>
          </a:p>
        </p:txBody>
      </p:sp>
    </p:spTree>
    <p:extLst>
      <p:ext uri="{BB962C8B-B14F-4D97-AF65-F5344CB8AC3E}">
        <p14:creationId xmlns:p14="http://schemas.microsoft.com/office/powerpoint/2010/main" val="1765163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Pfam</a:t>
            </a:r>
            <a:r>
              <a:rPr lang="en-US" sz="1800" dirty="0"/>
              <a:t> HMMs are curated by functional biologists and model functional domains; </a:t>
            </a:r>
            <a:r>
              <a:rPr lang="en-US" sz="1800" dirty="0" err="1"/>
              <a:t>Pfam</a:t>
            </a:r>
            <a:r>
              <a:rPr lang="en-US" sz="1800" dirty="0"/>
              <a:t> HMMs are thus one of the most powerful tools available for prediction of protein function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Caveat – correlations among residues cannot be modeled by HMMs as Markov Chains cannot ‘remember’ earlier states; secondary structure not workable in HMMs</a:t>
            </a:r>
          </a:p>
        </p:txBody>
      </p:sp>
    </p:spTree>
    <p:extLst>
      <p:ext uri="{BB962C8B-B14F-4D97-AF65-F5344CB8AC3E}">
        <p14:creationId xmlns:p14="http://schemas.microsoft.com/office/powerpoint/2010/main" val="368194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sequences or motifs by definition have less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Often too short for BLAST (below word size or extension rules)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enough information to build an HMM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Easily match random sequences – expectation values break down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confidence and avoidance of false discovery difficult for reasons listed above – experimental validation often required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bioinformatics questions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amino acid motifs, e.g. PROSITE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DNA binding sites, e.g. JASPAR database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Pattern matching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761798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56895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Pattern matching, e.g. C-x-H-x-[LIVMFY]-C-xx-C-[LIVMYA]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statistical – the pattern exists in the subject or not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Frequently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are very good at pattern matching – fast!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Universal language for pattern matching – Regular Expressions (</a:t>
            </a:r>
            <a:r>
              <a:rPr lang="en-US" sz="2000" dirty="0" err="1"/>
              <a:t>RegEx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Almost exclusively a command-line tool</a:t>
            </a:r>
          </a:p>
          <a:p>
            <a:pPr lvl="1"/>
            <a:r>
              <a:rPr lang="en-US" sz="2000" dirty="0"/>
              <a:t> </a:t>
            </a:r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01008"/>
            <a:ext cx="1944216" cy="143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414479"/>
            <a:ext cx="662473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pattern with variation based on observation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Also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analysis of DNA binding sites (e.g. JASPAR database)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Commonly generated from </a:t>
            </a:r>
            <a:r>
              <a:rPr lang="en-US" sz="2000" dirty="0" err="1"/>
              <a:t>ChIP-Seq</a:t>
            </a:r>
            <a:r>
              <a:rPr lang="en-US" sz="2000" dirty="0"/>
              <a:t>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Meme/Mast software suite and other suites at the command 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in nature, but very high false discovery rate!</a:t>
            </a:r>
          </a:p>
        </p:txBody>
      </p:sp>
    </p:spTree>
    <p:extLst>
      <p:ext uri="{BB962C8B-B14F-4D97-AF65-F5344CB8AC3E}">
        <p14:creationId xmlns:p14="http://schemas.microsoft.com/office/powerpoint/2010/main" val="18580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8475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</a:t>
            </a:r>
            <a:r>
              <a:rPr lang="is-IS" sz="3200" b="1" dirty="0"/>
              <a:t>…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7E800-27B1-324D-AB90-F14BC3C1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8568953" cy="29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 is one of the workhorses of bioinformatics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approximation of the Smith-Waterman algorithm with an emphasis on efficiency and generalization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Published in 1990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sequence databases were coming online and growing in size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accessible computational power was a concern so a ‘fast’ algorithm was an important advance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By 2000 fast computer chips and affordable parallel computing (i.e. many processors) made high-throughput BLAST very workable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Today, advances in Next Generation Sequencing are exceeding Moore’s Law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BLAST is becoming slow again not because of the algorithm but because of the size of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This is an active time in new algorithm development (e.g. BLAT, DIAMOND)</a:t>
            </a:r>
          </a:p>
        </p:txBody>
      </p:sp>
    </p:spTree>
    <p:extLst>
      <p:ext uri="{BB962C8B-B14F-4D97-AF65-F5344CB8AC3E}">
        <p14:creationId xmlns:p14="http://schemas.microsoft.com/office/powerpoint/2010/main" val="216036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Moore’s Law &amp; </a:t>
            </a:r>
            <a:r>
              <a:rPr lang="en-US" sz="3200" b="1" dirty="0" err="1"/>
              <a:t>Kryder’s</a:t>
            </a:r>
            <a:r>
              <a:rPr lang="en-US" sz="3200" b="1" dirty="0"/>
              <a:t> Law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26992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Moore’s Law - computer processor speed doubles every ~18 months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Kryder’s</a:t>
            </a:r>
            <a:r>
              <a:rPr lang="en-US" sz="2000" dirty="0"/>
              <a:t> Law - disk storage capacity doubles every ~14 months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Will advances in DNA sequencing outstrip Moore’s and </a:t>
            </a:r>
            <a:r>
              <a:rPr lang="en-US" sz="2000" dirty="0" err="1"/>
              <a:t>Kryder’s</a:t>
            </a:r>
            <a:r>
              <a:rPr lang="en-US" sz="2000" dirty="0"/>
              <a:t> law?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  <p:pic>
        <p:nvPicPr>
          <p:cNvPr id="2" name="Picture 1" descr="Moor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5" y="3068960"/>
            <a:ext cx="4262607" cy="2780928"/>
          </a:xfrm>
          <a:prstGeom prst="rect">
            <a:avLst/>
          </a:prstGeom>
        </p:spPr>
      </p:pic>
      <p:pic>
        <p:nvPicPr>
          <p:cNvPr id="3" name="Picture 2" descr="Kryder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73422"/>
            <a:ext cx="4369833" cy="27764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5849888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Sboner</a:t>
            </a:r>
            <a:r>
              <a:rPr lang="en-US" sz="1100" dirty="0"/>
              <a:t> et al. 2011. The real cost of sequencing: higher than you think! Genome Biol. 12(8):125.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5851049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Stein. 2010. The case for cloud computing in genome informatics. Genome Biol. 11(5):207.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892" y="4292134"/>
            <a:ext cx="46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NGS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485629" y="3977680"/>
            <a:ext cx="502195" cy="318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19105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great deal of computer science and mathematics are inside BLAST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Scoring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 heuristics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Processor and memory usage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Database formatting and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and File formats (INPUT and OUTPUT)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Searching for </a:t>
            </a:r>
            <a:r>
              <a:rPr lang="en-US" sz="2000" u="sng" dirty="0"/>
              <a:t>local</a:t>
            </a:r>
            <a:r>
              <a:rPr lang="en-US" sz="2000" dirty="0"/>
              <a:t> alignment (versus global alignment)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Caveats for prediction of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your question? “sequence space”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BLASTN, BLASTP, BLASTX, TBLASTN, TBLASTX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Similarity scoring – </a:t>
            </a:r>
            <a:r>
              <a:rPr lang="en-US" sz="2000" dirty="0" err="1"/>
              <a:t>bitscore</a:t>
            </a:r>
            <a:r>
              <a:rPr lang="en-US" sz="2000" dirty="0"/>
              <a:t> versus percent identity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Use of substitution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Significance and the Expectation value (e-value)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15541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Before BLAST: Smith-Waterman </a:t>
            </a:r>
          </a:p>
          <a:p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dynamic programming alignment algorithms to compare the query against each sequence in the database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each comparison is an exhaustive comparison of each nucleotide or amino acid against all others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it won’t miss anything, but processing and memory intensive</a:t>
            </a:r>
          </a:p>
        </p:txBody>
      </p:sp>
    </p:spTree>
    <p:extLst>
      <p:ext uri="{BB962C8B-B14F-4D97-AF65-F5344CB8AC3E}">
        <p14:creationId xmlns:p14="http://schemas.microsoft.com/office/powerpoint/2010/main" val="17694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explored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3251</TotalTime>
  <Words>4265</Words>
  <Application>Microsoft Macintosh PowerPoint</Application>
  <PresentationFormat>On-screen Show (4:3)</PresentationFormat>
  <Paragraphs>861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Times</vt:lpstr>
      <vt:lpstr>Times New Roman</vt:lpstr>
      <vt:lpstr>DalhousieTemplate</vt:lpstr>
      <vt:lpstr>Biochem 3BP3  Sequence Similarity &amp; Searching </vt:lpstr>
      <vt:lpstr>Why Sequence Analysis?</vt:lpstr>
      <vt:lpstr>There are many methods – we’ll focus on three</vt:lpstr>
      <vt:lpstr>Basic Local Alignment Search Tool (BLAST)</vt:lpstr>
      <vt:lpstr>Basic Local Alignment Search Tool (BLAST)</vt:lpstr>
      <vt:lpstr>Moore’s Law &amp; Kryder’s Law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How does BLAST use physico-chemical properties?</vt:lpstr>
      <vt:lpstr>BLAST Programs</vt:lpstr>
      <vt:lpstr>BLAST Programs</vt:lpstr>
      <vt:lpstr>BLAST is not Functional Biology</vt:lpstr>
      <vt:lpstr>Hidden Markov Models (HMMs)</vt:lpstr>
      <vt:lpstr>Hidden Markov Models (HMMs)</vt:lpstr>
      <vt:lpstr>A simple DNA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Pfam Iron Hydrogenase HMM</vt:lpstr>
      <vt:lpstr>Pfam Iron Hydrogenase HMM</vt:lpstr>
      <vt:lpstr>Pfam Iron Hydrogenase HMM</vt:lpstr>
      <vt:lpstr>Pfam Iron Hydrogenase HMM</vt:lpstr>
      <vt:lpstr>PowerPoint Presentation</vt:lpstr>
      <vt:lpstr>PowerPoint Presentation</vt:lpstr>
      <vt:lpstr>PowerPoint Presentation</vt:lpstr>
      <vt:lpstr>Hidden Markov Models (HMMs)</vt:lpstr>
      <vt:lpstr>HMMs in Pfam / Hmmer</vt:lpstr>
      <vt:lpstr>HMMs in Pfam / Hmmer</vt:lpstr>
      <vt:lpstr>What about finding short sequences?</vt:lpstr>
      <vt:lpstr>What about finding short sequences?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1229</cp:revision>
  <dcterms:created xsi:type="dcterms:W3CDTF">2013-12-16T15:15:05Z</dcterms:created>
  <dcterms:modified xsi:type="dcterms:W3CDTF">2019-08-29T14:52:05Z</dcterms:modified>
</cp:coreProperties>
</file>